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309" r:id="rId3"/>
    <p:sldId id="313" r:id="rId4"/>
    <p:sldId id="316" r:id="rId5"/>
    <p:sldId id="317" r:id="rId6"/>
    <p:sldId id="318" r:id="rId7"/>
    <p:sldId id="275" r:id="rId8"/>
    <p:sldId id="285" r:id="rId9"/>
    <p:sldId id="312" r:id="rId10"/>
    <p:sldId id="296" r:id="rId11"/>
    <p:sldId id="352" r:id="rId12"/>
    <p:sldId id="350" r:id="rId13"/>
    <p:sldId id="353" r:id="rId14"/>
    <p:sldId id="348" r:id="rId15"/>
    <p:sldId id="324" r:id="rId16"/>
    <p:sldId id="325" r:id="rId17"/>
    <p:sldId id="337" r:id="rId18"/>
    <p:sldId id="332" r:id="rId19"/>
    <p:sldId id="330" r:id="rId20"/>
    <p:sldId id="333" r:id="rId21"/>
    <p:sldId id="326" r:id="rId22"/>
    <p:sldId id="334" r:id="rId23"/>
    <p:sldId id="327" r:id="rId24"/>
    <p:sldId id="335" r:id="rId25"/>
    <p:sldId id="336" r:id="rId26"/>
    <p:sldId id="339" r:id="rId27"/>
    <p:sldId id="338" r:id="rId28"/>
    <p:sldId id="340" r:id="rId29"/>
    <p:sldId id="341" r:id="rId30"/>
    <p:sldId id="300" r:id="rId31"/>
    <p:sldId id="342" r:id="rId32"/>
    <p:sldId id="344" r:id="rId33"/>
    <p:sldId id="345" r:id="rId34"/>
    <p:sldId id="301" r:id="rId35"/>
    <p:sldId id="346" r:id="rId36"/>
    <p:sldId id="303" r:id="rId37"/>
    <p:sldId id="292" r:id="rId38"/>
    <p:sldId id="302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D965"/>
    <a:srgbClr val="F1F2D7"/>
    <a:srgbClr val="33849F"/>
    <a:srgbClr val="DDD766"/>
    <a:srgbClr val="4781B4"/>
    <a:srgbClr val="CEE3E4"/>
    <a:srgbClr val="9C825F"/>
    <a:srgbClr val="D3D26D"/>
    <a:srgbClr val="B1CFBA"/>
    <a:srgbClr val="4B8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8422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93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5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291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110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535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20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444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655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3331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18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9A28E-8AF8-43EA-AF7C-EFAC1E0B5B94}" type="datetimeFigureOut">
              <a:rPr lang="pt-BR" smtClean="0"/>
              <a:t>10/05/2022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C3E5-AACB-4103-AE59-21FFE13A57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601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eonardo.agesanrs@gmail.com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546462" y="1248546"/>
            <a:ext cx="7772400" cy="2289784"/>
          </a:xfrm>
        </p:spPr>
        <p:txBody>
          <a:bodyPr>
            <a:normAutofit/>
          </a:bodyPr>
          <a:lstStyle/>
          <a:p>
            <a:r>
              <a:rPr lang="pt-BR" sz="3600" dirty="0">
                <a:latin typeface="+mn-lt"/>
              </a:rPr>
              <a:t>A AMOSTRAGEM DE RESÍDUOS E A REGULAÇÃO DA GESTÃO DOS RESÍDUOS SÓLIDOS URBANOS EM ROLANTE-RS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464191" y="4012127"/>
            <a:ext cx="7001957" cy="2109015"/>
          </a:xfrm>
        </p:spPr>
        <p:txBody>
          <a:bodyPr>
            <a:normAutofit/>
          </a:bodyPr>
          <a:lstStyle/>
          <a:p>
            <a:pPr algn="l"/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Autores:</a:t>
            </a: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Leonardo R. Moreira; Vagner G. Mâncio; Tiago L. Gomes;</a:t>
            </a:r>
          </a:p>
          <a:p>
            <a:pPr algn="l"/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Demétrius J. Gonzalez; Emanuele B.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Manke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; Daniela P. </a:t>
            </a:r>
            <a:r>
              <a:rPr lang="pt-BR" sz="1800" dirty="0" err="1">
                <a:latin typeface="Arial" panose="020B0604020202020204" pitchFamily="34" charset="0"/>
                <a:cs typeface="Arial" panose="020B0604020202020204" pitchFamily="34" charset="0"/>
              </a:rPr>
              <a:t>Rocke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18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2B1335C-4042-432E-A1BC-09BBA5750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993" y="5647848"/>
            <a:ext cx="3283338" cy="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571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7827" y="1380018"/>
            <a:ext cx="7776864" cy="4752528"/>
          </a:xfrm>
        </p:spPr>
        <p:txBody>
          <a:bodyPr>
            <a:noAutofit/>
          </a:bodyPr>
          <a:lstStyle/>
          <a:p>
            <a:pPr algn="l"/>
            <a:r>
              <a:rPr lang="pt-BR" sz="2800" b="1" dirty="0"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  <a:p>
            <a:pPr algn="l"/>
            <a:endParaRPr lang="pt-BR" sz="2800" b="1" dirty="0"/>
          </a:p>
          <a:p>
            <a:pPr algn="l"/>
            <a:endParaRPr lang="pt-BR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Avaliação da importância do conhecimento da amostragem de resíduos sólidos urbanos (RSU), guiando a ação da agência reguladora com foco em ganho de eficiência no processo. </a:t>
            </a:r>
          </a:p>
        </p:txBody>
      </p:sp>
    </p:spTree>
    <p:extLst>
      <p:ext uri="{BB962C8B-B14F-4D97-AF65-F5344CB8AC3E}">
        <p14:creationId xmlns:p14="http://schemas.microsoft.com/office/powerpoint/2010/main" val="2870655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nda 23">
            <a:extLst>
              <a:ext uri="{FF2B5EF4-FFF2-40B4-BE49-F238E27FC236}">
                <a16:creationId xmlns:a16="http://schemas.microsoft.com/office/drawing/2014/main" id="{068E360F-7553-4DD9-A878-0F6E8A0BDABB}"/>
              </a:ext>
            </a:extLst>
          </p:cNvPr>
          <p:cNvSpPr/>
          <p:nvPr/>
        </p:nvSpPr>
        <p:spPr>
          <a:xfrm>
            <a:off x="89283" y="1831058"/>
            <a:ext cx="2057400" cy="1048471"/>
          </a:xfrm>
          <a:prstGeom prst="wave">
            <a:avLst>
              <a:gd name="adj1" fmla="val 2590"/>
              <a:gd name="adj2" fmla="val 0"/>
            </a:avLst>
          </a:prstGeom>
          <a:solidFill>
            <a:srgbClr val="4781B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2416367-C080-4051-A673-F9755F89D133}"/>
              </a:ext>
            </a:extLst>
          </p:cNvPr>
          <p:cNvSpPr/>
          <p:nvPr/>
        </p:nvSpPr>
        <p:spPr>
          <a:xfrm>
            <a:off x="89283" y="1798202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1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OBRIGATORIEDADE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(precisa ser regulado)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BA98A35-B916-4C94-BEFA-C3471A71F669}"/>
              </a:ext>
            </a:extLst>
          </p:cNvPr>
          <p:cNvSpPr/>
          <p:nvPr/>
        </p:nvSpPr>
        <p:spPr>
          <a:xfrm>
            <a:off x="2330641" y="1798202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2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VONTADE</a:t>
            </a:r>
          </a:p>
          <a:p>
            <a:pPr algn="just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(executivo precisa querer)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C663C9-3D23-4C63-9183-5F46FBBF08AF}"/>
              </a:ext>
            </a:extLst>
          </p:cNvPr>
          <p:cNvSpPr/>
          <p:nvPr/>
        </p:nvSpPr>
        <p:spPr>
          <a:xfrm>
            <a:off x="4572000" y="1798202"/>
            <a:ext cx="2057400" cy="1107831"/>
          </a:xfrm>
          <a:prstGeom prst="rect">
            <a:avLst/>
          </a:prstGeom>
          <a:solidFill>
            <a:srgbClr val="E2D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3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(qual a situação)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991917A-A881-427D-A1EC-41A07A3C35F4}"/>
              </a:ext>
            </a:extLst>
          </p:cNvPr>
          <p:cNvSpPr/>
          <p:nvPr/>
        </p:nvSpPr>
        <p:spPr>
          <a:xfrm>
            <a:off x="6813360" y="1798202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4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  <a:p>
            <a:pPr algn="ctr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(como está funcionando)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B14290-104E-4589-B7A1-6D9BA4FE74BB}"/>
              </a:ext>
            </a:extLst>
          </p:cNvPr>
          <p:cNvSpPr/>
          <p:nvPr/>
        </p:nvSpPr>
        <p:spPr>
          <a:xfrm>
            <a:off x="89283" y="4289581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5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(manual)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1A8C1F-6536-4596-BB13-2375463CF910}"/>
              </a:ext>
            </a:extLst>
          </p:cNvPr>
          <p:cNvSpPr/>
          <p:nvPr/>
        </p:nvSpPr>
        <p:spPr>
          <a:xfrm>
            <a:off x="2330641" y="4289581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6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FISCALIZAR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(fiscalização educativa)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DEE07E-7615-4E7C-A570-6517DC3C0B8B}"/>
              </a:ext>
            </a:extLst>
          </p:cNvPr>
          <p:cNvSpPr/>
          <p:nvPr/>
        </p:nvSpPr>
        <p:spPr>
          <a:xfrm>
            <a:off x="4572000" y="4289581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7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PRECIFICAR</a:t>
            </a:r>
          </a:p>
          <a:p>
            <a:pPr algn="ctr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(quanto custa tudo isso)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11ED60-DA94-4FBA-AE2E-98492634EC6D}"/>
              </a:ext>
            </a:extLst>
          </p:cNvPr>
          <p:cNvSpPr/>
          <p:nvPr/>
        </p:nvSpPr>
        <p:spPr>
          <a:xfrm>
            <a:off x="6806058" y="4312752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8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ROTINA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(programar presente e futuro)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DA53C2-D3B3-4358-A362-4C4A6DFBEA52}"/>
              </a:ext>
            </a:extLst>
          </p:cNvPr>
          <p:cNvSpPr txBox="1"/>
          <p:nvPr/>
        </p:nvSpPr>
        <p:spPr>
          <a:xfrm>
            <a:off x="4230845" y="3430416"/>
            <a:ext cx="469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CAMINHO DA REGULAÇÃO DE RESÍDUOS SÓLIDOS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C5ECB2-AE73-4C97-8393-3DADA7D4B883}"/>
              </a:ext>
            </a:extLst>
          </p:cNvPr>
          <p:cNvSpPr txBox="1"/>
          <p:nvPr/>
        </p:nvSpPr>
        <p:spPr>
          <a:xfrm>
            <a:off x="256363" y="1386043"/>
            <a:ext cx="8347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LEI		                      CONTRATO              VISTORIA E DOCUMENTOS          AGÊNCIAS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F12B6F0-7084-4C7B-84EF-240F62D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3" y="3410463"/>
            <a:ext cx="2462504" cy="52147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7ABCE8C4-39C7-4CFB-A743-8E0B4B381EEE}"/>
              </a:ext>
            </a:extLst>
          </p:cNvPr>
          <p:cNvSpPr txBox="1"/>
          <p:nvPr/>
        </p:nvSpPr>
        <p:spPr>
          <a:xfrm>
            <a:off x="89283" y="5547384"/>
            <a:ext cx="889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CHECK LIST                        ATO FORMAL                          TABELA                         CRONOGRAMA 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F7F7FFA-7549-4AA1-AB86-29D382A20050}"/>
              </a:ext>
            </a:extLst>
          </p:cNvPr>
          <p:cNvCxnSpPr/>
          <p:nvPr/>
        </p:nvCxnSpPr>
        <p:spPr>
          <a:xfrm>
            <a:off x="2690105" y="3580457"/>
            <a:ext cx="14444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211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4F652E6-4FAB-5A22-4204-6DB97665C22A}"/>
              </a:ext>
            </a:extLst>
          </p:cNvPr>
          <p:cNvSpPr txBox="1">
            <a:spLocks/>
          </p:cNvSpPr>
          <p:nvPr/>
        </p:nvSpPr>
        <p:spPr>
          <a:xfrm>
            <a:off x="317426" y="1600200"/>
            <a:ext cx="7886700" cy="467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Aferir informações previamente recebidas;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Conhecer os procedimentos e relacionamentos das áreas normativas e executoras;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Verificar a adequação e coerência com os procedimentos especificados pelas áreas normativas;</a:t>
            </a:r>
          </a:p>
        </p:txBody>
      </p:sp>
    </p:spTree>
    <p:extLst>
      <p:ext uri="{BB962C8B-B14F-4D97-AF65-F5344CB8AC3E}">
        <p14:creationId xmlns:p14="http://schemas.microsoft.com/office/powerpoint/2010/main" val="3482261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84F652E6-4FAB-5A22-4204-6DB97665C22A}"/>
              </a:ext>
            </a:extLst>
          </p:cNvPr>
          <p:cNvSpPr txBox="1">
            <a:spLocks/>
          </p:cNvSpPr>
          <p:nvPr/>
        </p:nvSpPr>
        <p:spPr>
          <a:xfrm>
            <a:off x="317426" y="1600200"/>
            <a:ext cx="7886700" cy="4677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Verificar o cumprimento da legislação em vigor, dos contratos de prestação de serviços, dos instrumentos de Planejamento de Saneamento Básico e de Resíduos Sólidos de âmbito Nacional, Estadual, Regional, bem como Municipais, inclusive os instrumentos de Planejamento de Recursos Hídricos existentes em todas as esferas citadas;</a:t>
            </a:r>
          </a:p>
        </p:txBody>
      </p:sp>
    </p:spTree>
    <p:extLst>
      <p:ext uri="{BB962C8B-B14F-4D97-AF65-F5344CB8AC3E}">
        <p14:creationId xmlns:p14="http://schemas.microsoft.com/office/powerpoint/2010/main" val="3572858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26 de janeiro de 2022;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Reunião inicial para apresentar as ações de regulação e fiscalização;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Solicitação de documentação relacionada ao manejo de resíduos sólidos do município (terceirização);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Vistoria de reconhecimento;</a:t>
            </a:r>
          </a:p>
        </p:txBody>
      </p:sp>
    </p:spTree>
    <p:extLst>
      <p:ext uri="{BB962C8B-B14F-4D97-AF65-F5344CB8AC3E}">
        <p14:creationId xmlns:p14="http://schemas.microsoft.com/office/powerpoint/2010/main" val="324010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394737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Contratos de terceirização do manejo de RSU:</a:t>
            </a:r>
          </a:p>
          <a:p>
            <a:pPr marL="0" indent="0" algn="just">
              <a:lnSpc>
                <a:spcPct val="100000"/>
              </a:lnSpc>
              <a:buClr>
                <a:srgbClr val="4781B4"/>
              </a:buClr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Coleta com Caminhões Compactadores: Empresa A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Triagem de Transbordo: Cooperativa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Transporte para Destinação Final: Empresa B</a:t>
            </a:r>
          </a:p>
        </p:txBody>
      </p:sp>
    </p:spTree>
    <p:extLst>
      <p:ext uri="{BB962C8B-B14F-4D97-AF65-F5344CB8AC3E}">
        <p14:creationId xmlns:p14="http://schemas.microsoft.com/office/powerpoint/2010/main" val="16746316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DF988-6F48-4F34-133D-9FAE8125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8" y="1101971"/>
            <a:ext cx="7925961" cy="5054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0104-78C5-79A4-DB4C-469908C197F7}"/>
              </a:ext>
            </a:extLst>
          </p:cNvPr>
          <p:cNvSpPr txBox="1"/>
          <p:nvPr/>
        </p:nvSpPr>
        <p:spPr>
          <a:xfrm>
            <a:off x="928245" y="6156878"/>
            <a:ext cx="73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Fonte: Disponível no Google Earth, acesso em 02 de fevereiro de 2022</a:t>
            </a:r>
          </a:p>
        </p:txBody>
      </p:sp>
    </p:spTree>
    <p:extLst>
      <p:ext uri="{BB962C8B-B14F-4D97-AF65-F5344CB8AC3E}">
        <p14:creationId xmlns:p14="http://schemas.microsoft.com/office/powerpoint/2010/main" val="2427763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DF988-6F48-4F34-133D-9FAE8125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68" y="1101971"/>
            <a:ext cx="7925961" cy="5054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0104-78C5-79A4-DB4C-469908C197F7}"/>
              </a:ext>
            </a:extLst>
          </p:cNvPr>
          <p:cNvSpPr txBox="1"/>
          <p:nvPr/>
        </p:nvSpPr>
        <p:spPr>
          <a:xfrm>
            <a:off x="941890" y="6156878"/>
            <a:ext cx="73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Fonte: Disponível no Google Earth, acesso em 02 de fevereiro de 2022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1FA8C49-950D-713E-A7E6-3ECDFA3FADC2}"/>
              </a:ext>
            </a:extLst>
          </p:cNvPr>
          <p:cNvSpPr/>
          <p:nvPr/>
        </p:nvSpPr>
        <p:spPr>
          <a:xfrm>
            <a:off x="2478157" y="2835965"/>
            <a:ext cx="1351722" cy="980661"/>
          </a:xfrm>
          <a:prstGeom prst="ellipse">
            <a:avLst/>
          </a:prstGeom>
          <a:noFill/>
          <a:ln w="38100">
            <a:solidFill>
              <a:srgbClr val="DDD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DA6519-A57D-7BE2-4F5A-B1F79F2A06EA}"/>
              </a:ext>
            </a:extLst>
          </p:cNvPr>
          <p:cNvSpPr txBox="1"/>
          <p:nvPr/>
        </p:nvSpPr>
        <p:spPr>
          <a:xfrm>
            <a:off x="3975652" y="3034748"/>
            <a:ext cx="352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DD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 de Triagem</a:t>
            </a:r>
          </a:p>
        </p:txBody>
      </p:sp>
    </p:spTree>
    <p:extLst>
      <p:ext uri="{BB962C8B-B14F-4D97-AF65-F5344CB8AC3E}">
        <p14:creationId xmlns:p14="http://schemas.microsoft.com/office/powerpoint/2010/main" val="1004250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14AAA5-3088-409B-AD83-A945773345A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0674" y="2363303"/>
            <a:ext cx="3401391" cy="255104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7047B44-3B7C-3309-97E8-CA05CFA2229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7" y="2376950"/>
            <a:ext cx="3401391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417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DF988-6F48-4F34-133D-9FAE8125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92" y="1101971"/>
            <a:ext cx="7925961" cy="5054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0104-78C5-79A4-DB4C-469908C197F7}"/>
              </a:ext>
            </a:extLst>
          </p:cNvPr>
          <p:cNvSpPr txBox="1"/>
          <p:nvPr/>
        </p:nvSpPr>
        <p:spPr>
          <a:xfrm>
            <a:off x="737178" y="6156878"/>
            <a:ext cx="73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Fonte: Disponível no Google Earth, acesso em 02 de fevereiro de 2022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B1FA8C49-950D-713E-A7E6-3ECDFA3FADC2}"/>
              </a:ext>
            </a:extLst>
          </p:cNvPr>
          <p:cNvSpPr/>
          <p:nvPr/>
        </p:nvSpPr>
        <p:spPr>
          <a:xfrm>
            <a:off x="3378726" y="4147930"/>
            <a:ext cx="1351722" cy="980661"/>
          </a:xfrm>
          <a:prstGeom prst="ellipse">
            <a:avLst/>
          </a:prstGeom>
          <a:noFill/>
          <a:ln w="38100">
            <a:solidFill>
              <a:srgbClr val="DDD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4DA6519-A57D-7BE2-4F5A-B1F79F2A06EA}"/>
              </a:ext>
            </a:extLst>
          </p:cNvPr>
          <p:cNvSpPr txBox="1"/>
          <p:nvPr/>
        </p:nvSpPr>
        <p:spPr>
          <a:xfrm>
            <a:off x="4730447" y="4376650"/>
            <a:ext cx="396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DD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Usina de Compostagem</a:t>
            </a:r>
          </a:p>
        </p:txBody>
      </p:sp>
    </p:spTree>
    <p:extLst>
      <p:ext uri="{BB962C8B-B14F-4D97-AF65-F5344CB8AC3E}">
        <p14:creationId xmlns:p14="http://schemas.microsoft.com/office/powerpoint/2010/main" val="3204092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5ED8F10A-F987-5EF3-E9B3-57329D6254B0}"/>
              </a:ext>
            </a:extLst>
          </p:cNvPr>
          <p:cNvSpPr/>
          <p:nvPr/>
        </p:nvSpPr>
        <p:spPr>
          <a:xfrm>
            <a:off x="1683025" y="1168353"/>
            <a:ext cx="7289219" cy="7777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>
                <a:solidFill>
                  <a:schemeClr val="tx1"/>
                </a:solidFill>
              </a:rPr>
              <a:t>AGESAN-RS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Agência Reguladora Intermunicipal de Saneamento do Rio Grande do Sul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47B2D5E6-111B-74E0-CB8E-5E48678983E0}"/>
              </a:ext>
            </a:extLst>
          </p:cNvPr>
          <p:cNvSpPr/>
          <p:nvPr/>
        </p:nvSpPr>
        <p:spPr>
          <a:xfrm>
            <a:off x="342009" y="2321064"/>
            <a:ext cx="950400" cy="3600000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 EXCLUSIVAMENTE SANEAMENTO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212C0864-D86A-160F-EC7E-E2A9B5C14608}"/>
              </a:ext>
            </a:extLst>
          </p:cNvPr>
          <p:cNvSpPr/>
          <p:nvPr/>
        </p:nvSpPr>
        <p:spPr>
          <a:xfrm>
            <a:off x="1748649" y="2321064"/>
            <a:ext cx="951835" cy="3600000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 MUNICÍPIOS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7C421D8C-4009-5981-7EAB-FAFB9CD4D2FF}"/>
              </a:ext>
            </a:extLst>
          </p:cNvPr>
          <p:cNvSpPr/>
          <p:nvPr/>
        </p:nvSpPr>
        <p:spPr>
          <a:xfrm>
            <a:off x="3233529" y="2078434"/>
            <a:ext cx="5760000" cy="1080000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MUNICÍPIOS ÁGUA E ESGOTO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 concessionária estadual </a:t>
            </a:r>
          </a:p>
          <a:p>
            <a:pPr algn="ctr"/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Corsan</a:t>
            </a:r>
            <a:endParaRPr lang="pt-BR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07C98B8B-BF67-77FD-6487-2A9405D0AFA0}"/>
              </a:ext>
            </a:extLst>
          </p:cNvPr>
          <p:cNvSpPr/>
          <p:nvPr/>
        </p:nvSpPr>
        <p:spPr>
          <a:xfrm>
            <a:off x="3233529" y="3563064"/>
            <a:ext cx="5760000" cy="1080000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MUNICÍPIOS ÁGUA E ESGOTO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Prestador autarquia Municipal</a:t>
            </a:r>
          </a:p>
          <a:p>
            <a:pPr algn="ctr"/>
            <a:r>
              <a:rPr lang="pt-BR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Comusa</a:t>
            </a:r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Águas de Ivoti e DAEB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072F6C9E-29BD-0A18-65C8-4C1AE765DBC7}"/>
              </a:ext>
            </a:extLst>
          </p:cNvPr>
          <p:cNvSpPr/>
          <p:nvPr/>
        </p:nvSpPr>
        <p:spPr>
          <a:xfrm>
            <a:off x="3207243" y="5045196"/>
            <a:ext cx="5760000" cy="1080000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MUNICÍPIOS RESÍDUOS SÓLIDOS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Tramandaí, Nova Hartz e Rolante</a:t>
            </a:r>
          </a:p>
        </p:txBody>
      </p:sp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163AC214-3495-4374-96A2-97D764027031}"/>
              </a:ext>
            </a:extLst>
          </p:cNvPr>
          <p:cNvCxnSpPr>
            <a:cxnSpLocks/>
          </p:cNvCxnSpPr>
          <p:nvPr/>
        </p:nvCxnSpPr>
        <p:spPr>
          <a:xfrm>
            <a:off x="1338470" y="4039756"/>
            <a:ext cx="224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D28ADA8-BE9A-4882-8CCF-097D60C04BB4}"/>
              </a:ext>
            </a:extLst>
          </p:cNvPr>
          <p:cNvCxnSpPr>
            <a:cxnSpLocks/>
          </p:cNvCxnSpPr>
          <p:nvPr/>
        </p:nvCxnSpPr>
        <p:spPr>
          <a:xfrm>
            <a:off x="2763075" y="4059636"/>
            <a:ext cx="224649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9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3A9032CB-2A98-142B-044C-CC6A37235F9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35" y="2322359"/>
            <a:ext cx="3401392" cy="255104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E8F340B-7C82-8A23-FA3B-1449556EB91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66" y="2322359"/>
            <a:ext cx="3401392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15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DF988-6F48-4F34-133D-9FAE8125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84" y="1101971"/>
            <a:ext cx="7925961" cy="5054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0104-78C5-79A4-DB4C-469908C197F7}"/>
              </a:ext>
            </a:extLst>
          </p:cNvPr>
          <p:cNvSpPr txBox="1"/>
          <p:nvPr/>
        </p:nvSpPr>
        <p:spPr>
          <a:xfrm>
            <a:off x="914600" y="6156878"/>
            <a:ext cx="73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Fonte: Disponível no Google Earth, acesso em 02 de fevereiro de 2022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F6358969-54B4-F3F6-47D0-64FDFA1ACCCA}"/>
              </a:ext>
            </a:extLst>
          </p:cNvPr>
          <p:cNvSpPr/>
          <p:nvPr/>
        </p:nvSpPr>
        <p:spPr>
          <a:xfrm>
            <a:off x="1126436" y="4452730"/>
            <a:ext cx="1351722" cy="980661"/>
          </a:xfrm>
          <a:prstGeom prst="ellipse">
            <a:avLst/>
          </a:prstGeom>
          <a:noFill/>
          <a:ln w="38100">
            <a:solidFill>
              <a:srgbClr val="DDD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AAD677A-E626-C0DE-8BE6-94FE4BA8D8BD}"/>
              </a:ext>
            </a:extLst>
          </p:cNvPr>
          <p:cNvSpPr txBox="1"/>
          <p:nvPr/>
        </p:nvSpPr>
        <p:spPr>
          <a:xfrm>
            <a:off x="2478158" y="4910171"/>
            <a:ext cx="35250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DD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Aterro Controlado</a:t>
            </a:r>
          </a:p>
        </p:txBody>
      </p:sp>
    </p:spTree>
    <p:extLst>
      <p:ext uri="{BB962C8B-B14F-4D97-AF65-F5344CB8AC3E}">
        <p14:creationId xmlns:p14="http://schemas.microsoft.com/office/powerpoint/2010/main" val="1131386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77BE70B-6B5E-92A3-10B9-A907C5AC26C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98" y="2281415"/>
            <a:ext cx="3401392" cy="25510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A85B693-65BE-6629-772C-B912897C92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5058" y="2068552"/>
            <a:ext cx="3969027" cy="2976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C1DF988-6F48-4F34-133D-9FAE8125E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36" y="1101971"/>
            <a:ext cx="7925961" cy="5054907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177B0104-78C5-79A4-DB4C-469908C197F7}"/>
              </a:ext>
            </a:extLst>
          </p:cNvPr>
          <p:cNvSpPr txBox="1"/>
          <p:nvPr/>
        </p:nvSpPr>
        <p:spPr>
          <a:xfrm>
            <a:off x="941894" y="6156878"/>
            <a:ext cx="7301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Fonte: Disponível no Google Earth, acesso em 02 de fevereiro de 2022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D90D24C8-6B5F-5721-0173-104B10297177}"/>
              </a:ext>
            </a:extLst>
          </p:cNvPr>
          <p:cNvSpPr/>
          <p:nvPr/>
        </p:nvSpPr>
        <p:spPr>
          <a:xfrm>
            <a:off x="2531163" y="4330027"/>
            <a:ext cx="1351722" cy="980661"/>
          </a:xfrm>
          <a:prstGeom prst="ellipse">
            <a:avLst/>
          </a:prstGeom>
          <a:noFill/>
          <a:ln w="38100">
            <a:solidFill>
              <a:srgbClr val="DDD7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BBD42EF-BD6B-2E51-49D1-7731F0663AB9}"/>
              </a:ext>
            </a:extLst>
          </p:cNvPr>
          <p:cNvSpPr txBox="1"/>
          <p:nvPr/>
        </p:nvSpPr>
        <p:spPr>
          <a:xfrm>
            <a:off x="3882885" y="4787468"/>
            <a:ext cx="3975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DDD7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Tratamento de Efluentes</a:t>
            </a:r>
          </a:p>
        </p:txBody>
      </p:sp>
    </p:spTree>
    <p:extLst>
      <p:ext uri="{BB962C8B-B14F-4D97-AF65-F5344CB8AC3E}">
        <p14:creationId xmlns:p14="http://schemas.microsoft.com/office/powerpoint/2010/main" val="3003296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2A9EC8D-D87F-C4DF-D515-EE7D2A70564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2" y="2281415"/>
            <a:ext cx="3401392" cy="255104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B62AB310-C51B-5B25-3C7A-C95B23EA319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309" y="2281415"/>
            <a:ext cx="3401392" cy="2551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4373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Verificou-se na vistoria: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Triagem e compostagem:11 trabalhadores;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Sem balança (sem quantificar o processo);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Triagem: índices pequenos de recuperação;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Compostagem desativada (novo projeto).</a:t>
            </a:r>
          </a:p>
        </p:txBody>
      </p:sp>
    </p:spTree>
    <p:extLst>
      <p:ext uri="{BB962C8B-B14F-4D97-AF65-F5344CB8AC3E}">
        <p14:creationId xmlns:p14="http://schemas.microsoft.com/office/powerpoint/2010/main" val="3072168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Coleta seletiva: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Práticas de educação ambiental;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Sacolas para separação de resíduo reciclável;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Informações estampadas;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Projeto piloto em 2 bairros.</a:t>
            </a:r>
          </a:p>
        </p:txBody>
      </p:sp>
    </p:spTree>
    <p:extLst>
      <p:ext uri="{BB962C8B-B14F-4D97-AF65-F5344CB8AC3E}">
        <p14:creationId xmlns:p14="http://schemas.microsoft.com/office/powerpoint/2010/main" val="1337044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C22FACA-9024-4257-93E7-E5CC1A71DF1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4020" y="2068551"/>
            <a:ext cx="3969029" cy="297677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CD334B6-3A71-142C-CE2D-06CB2CDA174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1375" y="2068550"/>
            <a:ext cx="3969031" cy="2976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51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Amostragem – ABNT NBR 10007:2004 </a:t>
            </a:r>
          </a:p>
          <a:p>
            <a:pPr marL="0" indent="0" algn="just">
              <a:lnSpc>
                <a:spcPct val="150000"/>
              </a:lnSpc>
              <a:buClr>
                <a:srgbClr val="4781B4"/>
              </a:buClr>
              <a:buNone/>
            </a:pP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SNIS 2021 (Brasil, 2021);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Amostragem municípios da região (Pró-Sinos, 2012);</a:t>
            </a:r>
          </a:p>
        </p:txBody>
      </p:sp>
    </p:spTree>
    <p:extLst>
      <p:ext uri="{BB962C8B-B14F-4D97-AF65-F5344CB8AC3E}">
        <p14:creationId xmlns:p14="http://schemas.microsoft.com/office/powerpoint/2010/main" val="1042400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Ação da agência reguladora: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Melhoria nos processos de triagem e compostagem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Amostragem de RSU como parâmetro de planejamento (gestão)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Redução de custos e geração de receita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8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a 3">
            <a:extLst>
              <a:ext uri="{FF2B5EF4-FFF2-40B4-BE49-F238E27FC236}">
                <a16:creationId xmlns:a16="http://schemas.microsoft.com/office/drawing/2014/main" id="{D256C803-48B6-44BB-9A33-2D3EE446A205}"/>
              </a:ext>
            </a:extLst>
          </p:cNvPr>
          <p:cNvSpPr/>
          <p:nvPr/>
        </p:nvSpPr>
        <p:spPr>
          <a:xfrm>
            <a:off x="4954863" y="2636075"/>
            <a:ext cx="3084859" cy="1998872"/>
          </a:xfrm>
          <a:prstGeom prst="wave">
            <a:avLst>
              <a:gd name="adj1" fmla="val 2590"/>
              <a:gd name="adj2" fmla="val 0"/>
            </a:avLst>
          </a:prstGeom>
          <a:solidFill>
            <a:srgbClr val="DDD7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F8D3D1-B7A3-413A-80FE-D42FC08D7307}"/>
              </a:ext>
            </a:extLst>
          </p:cNvPr>
          <p:cNvSpPr txBox="1"/>
          <p:nvPr/>
        </p:nvSpPr>
        <p:spPr>
          <a:xfrm>
            <a:off x="5197854" y="2923758"/>
            <a:ext cx="27269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PRIMEIRA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Agência gaúcha a efetivamente regular resíduos</a:t>
            </a:r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3E8F64FE-B23A-4280-B9FA-4B5BD6A19D9B}"/>
              </a:ext>
            </a:extLst>
          </p:cNvPr>
          <p:cNvSpPr/>
          <p:nvPr/>
        </p:nvSpPr>
        <p:spPr>
          <a:xfrm>
            <a:off x="1155837" y="2636075"/>
            <a:ext cx="3084859" cy="1998872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7BEB10-34C3-4D04-B85E-D0258E0ABB1C}"/>
              </a:ext>
            </a:extLst>
          </p:cNvPr>
          <p:cNvSpPr txBox="1"/>
          <p:nvPr/>
        </p:nvSpPr>
        <p:spPr>
          <a:xfrm>
            <a:off x="1321489" y="2923758"/>
            <a:ext cx="275355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1,6 milhão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pessoas sob cuidados da fiscalização e regulação da agência</a:t>
            </a:r>
          </a:p>
        </p:txBody>
      </p:sp>
    </p:spTree>
    <p:extLst>
      <p:ext uri="{BB962C8B-B14F-4D97-AF65-F5344CB8AC3E}">
        <p14:creationId xmlns:p14="http://schemas.microsoft.com/office/powerpoint/2010/main" val="26239574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2" y="1380018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e discussão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C7919FA5-A85C-D978-A557-2B152F6EC6E1}"/>
              </a:ext>
            </a:extLst>
          </p:cNvPr>
          <p:cNvSpPr txBox="1">
            <a:spLocks/>
          </p:cNvSpPr>
          <p:nvPr/>
        </p:nvSpPr>
        <p:spPr>
          <a:xfrm>
            <a:off x="469624" y="2315956"/>
            <a:ext cx="4102376" cy="3162026"/>
          </a:xfrm>
          <a:prstGeom prst="rect">
            <a:avLst/>
          </a:prstGeom>
          <a:ln w="38100">
            <a:solidFill>
              <a:srgbClr val="33849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Amostragem Pró-Sinos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(PRÓ-SINOS, 2012)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Matéria orgânica: 42%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Material reciclável: 36%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Rejeito: 22%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1FF7FAE9-B11A-5E10-9583-5B100867CF9D}"/>
              </a:ext>
            </a:extLst>
          </p:cNvPr>
          <p:cNvSpPr txBox="1">
            <a:spLocks/>
          </p:cNvSpPr>
          <p:nvPr/>
        </p:nvSpPr>
        <p:spPr>
          <a:xfrm>
            <a:off x="4697692" y="2315956"/>
            <a:ext cx="4102376" cy="3162026"/>
          </a:xfrm>
          <a:prstGeom prst="rect">
            <a:avLst/>
          </a:prstGeom>
          <a:ln w="38100">
            <a:solidFill>
              <a:srgbClr val="F1F2D7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Dados SNIS 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(BRASIL, 2021)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Recuperação na triagem: 15%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Aterro Sanitário em São Leopoldo: 85%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796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D14759C7-C59C-AA69-5FCC-446BF70CD4A9}"/>
              </a:ext>
            </a:extLst>
          </p:cNvPr>
          <p:cNvSpPr txBox="1">
            <a:spLocks/>
          </p:cNvSpPr>
          <p:nvPr/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Ou seja, do total que vai para o Aterro Sanitário: 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Apenas 26% deveria ter esse destino;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Num cenário ideal, 74% poderia ser recuperado (triagem e compostagem);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Custos excessivos com transporte e destinação final.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6813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lnSpc>
                <a:spcPct val="100000"/>
              </a:lnSpc>
              <a:buClr>
                <a:srgbClr val="4781B4"/>
              </a:buClr>
              <a:buNone/>
            </a:pP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Ação da Agência Reguladora: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6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Garantir que a gestão dos RSU ocorra conforme legislação e normas técnicas vigentes;</a:t>
            </a:r>
          </a:p>
          <a:p>
            <a:pPr algn="just">
              <a:lnSpc>
                <a:spcPct val="16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Indicadores qualitativos e quantitativos com base na amostragem de RSU em cada uma das etapas;</a:t>
            </a:r>
          </a:p>
          <a:p>
            <a:pPr algn="just">
              <a:lnSpc>
                <a:spcPct val="16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Benefícios de ordem econômica.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3831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708235D-DB2F-866A-38DC-C1EAA28AAEA9}"/>
              </a:ext>
            </a:extLst>
          </p:cNvPr>
          <p:cNvSpPr txBox="1">
            <a:spLocks/>
          </p:cNvSpPr>
          <p:nvPr/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A obtenção de tal índice permitiria um melhor planejamento das ações a serem executadas em todas as etapas do processo;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Um guia para investimentos no sistema;</a:t>
            </a:r>
          </a:p>
        </p:txBody>
      </p:sp>
    </p:spTree>
    <p:extLst>
      <p:ext uri="{BB962C8B-B14F-4D97-AF65-F5344CB8AC3E}">
        <p14:creationId xmlns:p14="http://schemas.microsoft.com/office/powerpoint/2010/main" val="10145225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708235D-DB2F-866A-38DC-C1EAA28AAEA9}"/>
              </a:ext>
            </a:extLst>
          </p:cNvPr>
          <p:cNvSpPr txBox="1">
            <a:spLocks/>
          </p:cNvSpPr>
          <p:nvPr/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Otimização de rotas de coleta;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Otimização dos processos de triagem e compostagem;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Redução de custo com transporte para destinação final;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Redução de custos com destinação final em si;</a:t>
            </a:r>
          </a:p>
        </p:txBody>
      </p:sp>
    </p:spTree>
    <p:extLst>
      <p:ext uri="{BB962C8B-B14F-4D97-AF65-F5344CB8AC3E}">
        <p14:creationId xmlns:p14="http://schemas.microsoft.com/office/powerpoint/2010/main" val="24631141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2" y="1380024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4708235D-DB2F-866A-38DC-C1EAA28AAEA9}"/>
              </a:ext>
            </a:extLst>
          </p:cNvPr>
          <p:cNvSpPr txBox="1">
            <a:spLocks/>
          </p:cNvSpPr>
          <p:nvPr/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Geração de receita com a comercialização do material reciclável;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Geração de receita com a comercialização do composto orgânico;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Embasamento para elaboração de tarifa.</a:t>
            </a:r>
          </a:p>
        </p:txBody>
      </p:sp>
    </p:spTree>
    <p:extLst>
      <p:ext uri="{BB962C8B-B14F-4D97-AF65-F5344CB8AC3E}">
        <p14:creationId xmlns:p14="http://schemas.microsoft.com/office/powerpoint/2010/main" val="40628848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29" y="1380023"/>
            <a:ext cx="7776864" cy="4752528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RECOMENDAÇÕES</a:t>
            </a:r>
          </a:p>
          <a:p>
            <a:pPr algn="l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06407F86-2AF3-0BED-A903-204F07A6C7A4}"/>
              </a:ext>
            </a:extLst>
          </p:cNvPr>
          <p:cNvSpPr txBox="1">
            <a:spLocks/>
          </p:cNvSpPr>
          <p:nvPr/>
        </p:nvSpPr>
        <p:spPr>
          <a:xfrm>
            <a:off x="628650" y="2064164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Realização de amostragem de RSU em Rolante;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de viabilidade econômica para ampliação das unidades de triagem e compostagem;</a:t>
            </a:r>
          </a:p>
          <a:p>
            <a:pPr algn="just">
              <a:lnSpc>
                <a:spcPct val="15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Estudo do valor ideal para a tarifa nos cenários atual e futuro, considerando a execução dos investimentos necessários.</a:t>
            </a:r>
          </a:p>
        </p:txBody>
      </p:sp>
    </p:spTree>
    <p:extLst>
      <p:ext uri="{BB962C8B-B14F-4D97-AF65-F5344CB8AC3E}">
        <p14:creationId xmlns:p14="http://schemas.microsoft.com/office/powerpoint/2010/main" val="21315174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43934" y="1380024"/>
            <a:ext cx="8508517" cy="4802411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pt-BR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pt-BR" sz="2400" dirty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BRASIL. Ministério do Desenvolvimento Regional (2021). Diagnósticos SNIS 2021/2022 (ano referência 2020). Disponível em: http://www.snis.gov.br/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diagnosticos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Acesso em 04 abr. 2022.</a:t>
            </a:r>
            <a:b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PRO-SINOS. Consórcio Público de Saneamento Básico da Bacia Hidrográfica do Rio dos Sinos. Plano Municipal de Gestão Integrada de Resíduos </a:t>
            </a:r>
            <a:r>
              <a:rPr lang="pt-BR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Sóidos</a:t>
            </a:r>
            <a:r>
              <a:rPr lang="pt-BR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Rolante. Disponível em: http://www.consorcioprosinos.com.br/downloads/Usina%20RCC_Pr%C3%B3Sinos.pdf. Acesso em 04 abr. 2022.</a:t>
            </a:r>
          </a:p>
          <a:p>
            <a:pPr algn="l"/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928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2277" y="1632572"/>
            <a:ext cx="7272808" cy="4320480"/>
          </a:xfrm>
        </p:spPr>
        <p:txBody>
          <a:bodyPr>
            <a:normAutofit/>
          </a:bodyPr>
          <a:lstStyle/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endParaRPr lang="pt-BR" b="1" dirty="0">
              <a:solidFill>
                <a:schemeClr val="tx1"/>
              </a:solidFill>
            </a:endParaRPr>
          </a:p>
          <a:p>
            <a:pPr algn="l"/>
            <a:r>
              <a:rPr lang="pt-B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OBRIGADO!</a:t>
            </a:r>
          </a:p>
          <a:p>
            <a:pPr algn="l"/>
            <a:endParaRPr lang="pt-B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Leonardo Rodrigues Moreira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Engenheiro Ambiental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Agente de Fiscalização – Agesan-RS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leonardo.agesanrs@gmail.com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51 99252-0137</a:t>
            </a:r>
          </a:p>
          <a:p>
            <a:pPr algn="just">
              <a:lnSpc>
                <a:spcPct val="100000"/>
              </a:lnSpc>
              <a:buClr>
                <a:srgbClr val="4781B4"/>
              </a:buClr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C65E972-C64A-5376-3A89-FFB9525F6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984" y="5605404"/>
            <a:ext cx="3283338" cy="69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14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A68E870-A44A-4FE1-963D-2228AEA93C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33849F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Boas práticas regulatórias</a:t>
            </a:r>
          </a:p>
          <a:p>
            <a:pPr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Busca a qualidade do saneamento</a:t>
            </a:r>
          </a:p>
          <a:p>
            <a:pPr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Indicadores de desempenho</a:t>
            </a:r>
          </a:p>
          <a:p>
            <a:pPr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Equipe técnica e multidisciplinar</a:t>
            </a:r>
          </a:p>
          <a:p>
            <a:pPr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Qualidade da prestação do serviço</a:t>
            </a:r>
          </a:p>
          <a:p>
            <a:pPr>
              <a:lnSpc>
                <a:spcPct val="100000"/>
              </a:lnSpc>
              <a:buClr>
                <a:srgbClr val="4781B4"/>
              </a:buClr>
              <a:buFont typeface="Wingdings" panose="05000000000000000000" pitchFamily="2" charset="2"/>
              <a:buChar char="§"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Tarifas e planos municipais de saneamento básico.</a:t>
            </a:r>
          </a:p>
        </p:txBody>
      </p:sp>
    </p:spTree>
    <p:extLst>
      <p:ext uri="{BB962C8B-B14F-4D97-AF65-F5344CB8AC3E}">
        <p14:creationId xmlns:p14="http://schemas.microsoft.com/office/powerpoint/2010/main" val="20752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a 3">
            <a:extLst>
              <a:ext uri="{FF2B5EF4-FFF2-40B4-BE49-F238E27FC236}">
                <a16:creationId xmlns:a16="http://schemas.microsoft.com/office/drawing/2014/main" id="{D256C803-48B6-44BB-9A33-2D3EE446A205}"/>
              </a:ext>
            </a:extLst>
          </p:cNvPr>
          <p:cNvSpPr/>
          <p:nvPr/>
        </p:nvSpPr>
        <p:spPr>
          <a:xfrm>
            <a:off x="4954863" y="2636075"/>
            <a:ext cx="3084859" cy="1998872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F8D3D1-B7A3-413A-80FE-D42FC08D7307}"/>
              </a:ext>
            </a:extLst>
          </p:cNvPr>
          <p:cNvSpPr txBox="1"/>
          <p:nvPr/>
        </p:nvSpPr>
        <p:spPr>
          <a:xfrm>
            <a:off x="5197854" y="2923758"/>
            <a:ext cx="272694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APENAS 3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possuem agência reguladora em resíduos sólidos</a:t>
            </a:r>
          </a:p>
        </p:txBody>
      </p:sp>
      <p:sp>
        <p:nvSpPr>
          <p:cNvPr id="6" name="Onda 5">
            <a:extLst>
              <a:ext uri="{FF2B5EF4-FFF2-40B4-BE49-F238E27FC236}">
                <a16:creationId xmlns:a16="http://schemas.microsoft.com/office/drawing/2014/main" id="{3E8F64FE-B23A-4280-B9FA-4B5BD6A19D9B}"/>
              </a:ext>
            </a:extLst>
          </p:cNvPr>
          <p:cNvSpPr/>
          <p:nvPr/>
        </p:nvSpPr>
        <p:spPr>
          <a:xfrm>
            <a:off x="1155837" y="2636075"/>
            <a:ext cx="3084859" cy="1998872"/>
          </a:xfrm>
          <a:prstGeom prst="wave">
            <a:avLst>
              <a:gd name="adj1" fmla="val 2590"/>
              <a:gd name="adj2" fmla="val 0"/>
            </a:avLst>
          </a:prstGeom>
          <a:solidFill>
            <a:srgbClr val="DDD76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E2D965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C7BEB10-34C3-4D04-B85E-D0258E0ABB1C}"/>
              </a:ext>
            </a:extLst>
          </p:cNvPr>
          <p:cNvSpPr txBox="1"/>
          <p:nvPr/>
        </p:nvSpPr>
        <p:spPr>
          <a:xfrm>
            <a:off x="1321489" y="2923758"/>
            <a:ext cx="275355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497</a:t>
            </a:r>
            <a:endParaRPr lang="pt-BR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municípios no Rio Grande do Sul</a:t>
            </a:r>
          </a:p>
        </p:txBody>
      </p:sp>
    </p:spTree>
    <p:extLst>
      <p:ext uri="{BB962C8B-B14F-4D97-AF65-F5344CB8AC3E}">
        <p14:creationId xmlns:p14="http://schemas.microsoft.com/office/powerpoint/2010/main" val="926978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nda 7">
            <a:extLst>
              <a:ext uri="{FF2B5EF4-FFF2-40B4-BE49-F238E27FC236}">
                <a16:creationId xmlns:a16="http://schemas.microsoft.com/office/drawing/2014/main" id="{1FE1D966-5D10-4F1C-8674-87CA237E391B}"/>
              </a:ext>
            </a:extLst>
          </p:cNvPr>
          <p:cNvSpPr/>
          <p:nvPr/>
        </p:nvSpPr>
        <p:spPr>
          <a:xfrm>
            <a:off x="661470" y="2801170"/>
            <a:ext cx="2407548" cy="1538360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Onda 3">
            <a:extLst>
              <a:ext uri="{FF2B5EF4-FFF2-40B4-BE49-F238E27FC236}">
                <a16:creationId xmlns:a16="http://schemas.microsoft.com/office/drawing/2014/main" id="{D256C803-48B6-44BB-9A33-2D3EE446A205}"/>
              </a:ext>
            </a:extLst>
          </p:cNvPr>
          <p:cNvSpPr/>
          <p:nvPr/>
        </p:nvSpPr>
        <p:spPr>
          <a:xfrm>
            <a:off x="6074983" y="2801170"/>
            <a:ext cx="2407548" cy="1538360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AF8D3D1-B7A3-413A-80FE-D42FC08D7307}"/>
              </a:ext>
            </a:extLst>
          </p:cNvPr>
          <p:cNvSpPr txBox="1"/>
          <p:nvPr/>
        </p:nvSpPr>
        <p:spPr>
          <a:xfrm>
            <a:off x="501771" y="2908630"/>
            <a:ext cx="272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TRAMANDAÍ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nda 8">
            <a:extLst>
              <a:ext uri="{FF2B5EF4-FFF2-40B4-BE49-F238E27FC236}">
                <a16:creationId xmlns:a16="http://schemas.microsoft.com/office/drawing/2014/main" id="{313C6845-9118-440A-AD5C-132161B899FF}"/>
              </a:ext>
            </a:extLst>
          </p:cNvPr>
          <p:cNvSpPr/>
          <p:nvPr/>
        </p:nvSpPr>
        <p:spPr>
          <a:xfrm>
            <a:off x="3368226" y="2801170"/>
            <a:ext cx="2407548" cy="1538360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A4A89E5-8741-4BDF-863E-AC37B371B6C3}"/>
              </a:ext>
            </a:extLst>
          </p:cNvPr>
          <p:cNvSpPr txBox="1"/>
          <p:nvPr/>
        </p:nvSpPr>
        <p:spPr>
          <a:xfrm>
            <a:off x="3198433" y="2908630"/>
            <a:ext cx="2726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NOVA HARTZ</a:t>
            </a:r>
          </a:p>
          <a:p>
            <a:pPr algn="ctr"/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F7945CF5-EE4B-4EC6-8403-08479A7B7418}"/>
              </a:ext>
            </a:extLst>
          </p:cNvPr>
          <p:cNvSpPr txBox="1"/>
          <p:nvPr/>
        </p:nvSpPr>
        <p:spPr>
          <a:xfrm>
            <a:off x="5945567" y="2908630"/>
            <a:ext cx="2726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ROLANTE</a:t>
            </a:r>
          </a:p>
          <a:p>
            <a:pPr algn="ctr"/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F01FB4CF-A75D-4BF1-BAD3-46EFF7068ADE}"/>
              </a:ext>
            </a:extLst>
          </p:cNvPr>
          <p:cNvSpPr txBox="1"/>
          <p:nvPr/>
        </p:nvSpPr>
        <p:spPr>
          <a:xfrm>
            <a:off x="887968" y="3300914"/>
            <a:ext cx="201125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População: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52.632 </a:t>
            </a:r>
            <a:r>
              <a:rPr kumimoji="0" lang="pt-BR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500.000 </a:t>
            </a:r>
            <a:r>
              <a:rPr kumimoji="0" lang="pt-BR" sz="160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r>
              <a:rPr kumimoji="0" lang="pt-BR" sz="1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verão</a:t>
            </a:r>
          </a:p>
          <a:p>
            <a:endParaRPr lang="pt-BR" dirty="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07182E-139A-4D01-8A66-57253DD5D662}"/>
              </a:ext>
            </a:extLst>
          </p:cNvPr>
          <p:cNvSpPr txBox="1"/>
          <p:nvPr/>
        </p:nvSpPr>
        <p:spPr>
          <a:xfrm>
            <a:off x="2286000" y="330091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População: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22.147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1DA2A06-4583-4315-93C1-5C657CDEAC2F}"/>
              </a:ext>
            </a:extLst>
          </p:cNvPr>
          <p:cNvSpPr txBox="1"/>
          <p:nvPr/>
        </p:nvSpPr>
        <p:spPr>
          <a:xfrm>
            <a:off x="5023040" y="3300914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População:</a:t>
            </a:r>
          </a:p>
          <a:p>
            <a:pPr algn="ct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21.591 </a:t>
            </a:r>
            <a:r>
              <a:rPr lang="pt-BR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</a:t>
            </a:r>
            <a:endParaRPr lang="pt-BR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86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nda 23">
            <a:extLst>
              <a:ext uri="{FF2B5EF4-FFF2-40B4-BE49-F238E27FC236}">
                <a16:creationId xmlns:a16="http://schemas.microsoft.com/office/drawing/2014/main" id="{068E360F-7553-4DD9-A878-0F6E8A0BDABB}"/>
              </a:ext>
            </a:extLst>
          </p:cNvPr>
          <p:cNvSpPr/>
          <p:nvPr/>
        </p:nvSpPr>
        <p:spPr>
          <a:xfrm>
            <a:off x="89283" y="1831058"/>
            <a:ext cx="2057400" cy="1048471"/>
          </a:xfrm>
          <a:prstGeom prst="wave">
            <a:avLst>
              <a:gd name="adj1" fmla="val 2590"/>
              <a:gd name="adj2" fmla="val 0"/>
            </a:avLst>
          </a:prstGeom>
          <a:solidFill>
            <a:srgbClr val="4781B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2416367-C080-4051-A673-F9755F89D133}"/>
              </a:ext>
            </a:extLst>
          </p:cNvPr>
          <p:cNvSpPr/>
          <p:nvPr/>
        </p:nvSpPr>
        <p:spPr>
          <a:xfrm>
            <a:off x="89283" y="1798202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1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OBRIGATORIEDADE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(precisa ser regulado)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7BA98A35-B916-4C94-BEFA-C3471A71F669}"/>
              </a:ext>
            </a:extLst>
          </p:cNvPr>
          <p:cNvSpPr/>
          <p:nvPr/>
        </p:nvSpPr>
        <p:spPr>
          <a:xfrm>
            <a:off x="2330641" y="1798202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2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VONTADE</a:t>
            </a:r>
          </a:p>
          <a:p>
            <a:pPr algn="just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(executivo precisa querer)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9C663C9-3D23-4C63-9183-5F46FBBF08AF}"/>
              </a:ext>
            </a:extLst>
          </p:cNvPr>
          <p:cNvSpPr/>
          <p:nvPr/>
        </p:nvSpPr>
        <p:spPr>
          <a:xfrm>
            <a:off x="4572000" y="1798202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3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DIAGNÓSTICO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(qual a situação)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7991917A-A881-427D-A1EC-41A07A3C35F4}"/>
              </a:ext>
            </a:extLst>
          </p:cNvPr>
          <p:cNvSpPr/>
          <p:nvPr/>
        </p:nvSpPr>
        <p:spPr>
          <a:xfrm>
            <a:off x="6813360" y="1798202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4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BENCHMARKING</a:t>
            </a:r>
          </a:p>
          <a:p>
            <a:pPr algn="ctr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(como está funcionando)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3B14290-104E-4589-B7A1-6D9BA4FE74BB}"/>
              </a:ext>
            </a:extLst>
          </p:cNvPr>
          <p:cNvSpPr/>
          <p:nvPr/>
        </p:nvSpPr>
        <p:spPr>
          <a:xfrm>
            <a:off x="89283" y="4289581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5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(manual)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81A8C1F-6536-4596-BB13-2375463CF910}"/>
              </a:ext>
            </a:extLst>
          </p:cNvPr>
          <p:cNvSpPr/>
          <p:nvPr/>
        </p:nvSpPr>
        <p:spPr>
          <a:xfrm>
            <a:off x="2330641" y="4289581"/>
            <a:ext cx="2057400" cy="1107831"/>
          </a:xfrm>
          <a:prstGeom prst="rect">
            <a:avLst/>
          </a:prstGeom>
          <a:solidFill>
            <a:srgbClr val="CEE3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6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FISCALIZAR</a:t>
            </a: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(fiscalização educativa)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58DEE07E-7615-4E7C-A570-6517DC3C0B8B}"/>
              </a:ext>
            </a:extLst>
          </p:cNvPr>
          <p:cNvSpPr/>
          <p:nvPr/>
        </p:nvSpPr>
        <p:spPr>
          <a:xfrm>
            <a:off x="4572000" y="4289581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7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PRECIFICAR</a:t>
            </a:r>
          </a:p>
          <a:p>
            <a:pPr algn="ctr"/>
            <a:r>
              <a:rPr lang="pt-BR" sz="12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(quanto custa tudo isso)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FA11ED60-DA94-4FBA-AE2E-98492634EC6D}"/>
              </a:ext>
            </a:extLst>
          </p:cNvPr>
          <p:cNvSpPr/>
          <p:nvPr/>
        </p:nvSpPr>
        <p:spPr>
          <a:xfrm>
            <a:off x="6806058" y="4312752"/>
            <a:ext cx="2057400" cy="1107831"/>
          </a:xfrm>
          <a:prstGeom prst="rect">
            <a:avLst/>
          </a:prstGeom>
          <a:solidFill>
            <a:srgbClr val="F1F2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PASSO 8</a:t>
            </a:r>
          </a:p>
          <a:p>
            <a:pPr algn="ctr"/>
            <a:endParaRPr lang="pt-BR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ROTINA</a:t>
            </a:r>
          </a:p>
          <a:p>
            <a:pPr algn="ctr"/>
            <a:r>
              <a:rPr lang="pt-BR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(programar presente e futuro)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DA53C2-D3B3-4358-A362-4C4A6DFBEA52}"/>
              </a:ext>
            </a:extLst>
          </p:cNvPr>
          <p:cNvSpPr txBox="1"/>
          <p:nvPr/>
        </p:nvSpPr>
        <p:spPr>
          <a:xfrm>
            <a:off x="4230845" y="3430416"/>
            <a:ext cx="46984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CAMINHO DA REGULAÇÃO DE RESÍDUOS SÓLIDOS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D3C5ECB2-AE73-4C97-8393-3DADA7D4B883}"/>
              </a:ext>
            </a:extLst>
          </p:cNvPr>
          <p:cNvSpPr txBox="1"/>
          <p:nvPr/>
        </p:nvSpPr>
        <p:spPr>
          <a:xfrm>
            <a:off x="256363" y="1386043"/>
            <a:ext cx="8347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     LEI		                      CONTRATO              VISTORIA E DOCUMENTOS          AGÊNCIAS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F12B6F0-7084-4C7B-84EF-240F62DAE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3" y="3410463"/>
            <a:ext cx="2462504" cy="521471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7ABCE8C4-39C7-4CFB-A743-8E0B4B381EEE}"/>
              </a:ext>
            </a:extLst>
          </p:cNvPr>
          <p:cNvSpPr txBox="1"/>
          <p:nvPr/>
        </p:nvSpPr>
        <p:spPr>
          <a:xfrm>
            <a:off x="89283" y="5547384"/>
            <a:ext cx="88998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CHECK LIST                        ATO FORMAL                          TABELA                         CRONOGRAMA </a:t>
            </a:r>
          </a:p>
        </p:txBody>
      </p: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id="{7F7F7FFA-7549-4AA1-AB86-29D382A20050}"/>
              </a:ext>
            </a:extLst>
          </p:cNvPr>
          <p:cNvCxnSpPr/>
          <p:nvPr/>
        </p:nvCxnSpPr>
        <p:spPr>
          <a:xfrm>
            <a:off x="2690105" y="3580457"/>
            <a:ext cx="14444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615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B0195E-CC60-49BD-B8DD-8DF726C1B5AB}"/>
              </a:ext>
            </a:extLst>
          </p:cNvPr>
          <p:cNvSpPr/>
          <p:nvPr/>
        </p:nvSpPr>
        <p:spPr>
          <a:xfrm>
            <a:off x="4956315" y="1174784"/>
            <a:ext cx="3949148" cy="5234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64C341-A26D-420F-9472-5BE3EC179F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40" t="16650" r="25702" b="8938"/>
          <a:stretch/>
        </p:blipFill>
        <p:spPr>
          <a:xfrm>
            <a:off x="296465" y="1516260"/>
            <a:ext cx="4275535" cy="3825479"/>
          </a:xfrm>
          <a:prstGeom prst="rect">
            <a:avLst/>
          </a:prstGeom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5AA38041-D101-44E2-9843-06A11B5B01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069474"/>
              </p:ext>
            </p:extLst>
          </p:nvPr>
        </p:nvGraphicFramePr>
        <p:xfrm>
          <a:off x="4968784" y="1277528"/>
          <a:ext cx="3896923" cy="5002616"/>
        </p:xfrm>
        <a:graphic>
          <a:graphicData uri="http://schemas.openxmlformats.org/drawingml/2006/table">
            <a:tbl>
              <a:tblPr/>
              <a:tblGrid>
                <a:gridCol w="571796">
                  <a:extLst>
                    <a:ext uri="{9D8B030D-6E8A-4147-A177-3AD203B41FA5}">
                      <a16:colId xmlns:a16="http://schemas.microsoft.com/office/drawing/2014/main" val="3845756608"/>
                    </a:ext>
                  </a:extLst>
                </a:gridCol>
                <a:gridCol w="231986">
                  <a:extLst>
                    <a:ext uri="{9D8B030D-6E8A-4147-A177-3AD203B41FA5}">
                      <a16:colId xmlns:a16="http://schemas.microsoft.com/office/drawing/2014/main" val="915482298"/>
                    </a:ext>
                  </a:extLst>
                </a:gridCol>
                <a:gridCol w="1489936">
                  <a:extLst>
                    <a:ext uri="{9D8B030D-6E8A-4147-A177-3AD203B41FA5}">
                      <a16:colId xmlns:a16="http://schemas.microsoft.com/office/drawing/2014/main" val="789535560"/>
                    </a:ext>
                  </a:extLst>
                </a:gridCol>
                <a:gridCol w="156835">
                  <a:extLst>
                    <a:ext uri="{9D8B030D-6E8A-4147-A177-3AD203B41FA5}">
                      <a16:colId xmlns:a16="http://schemas.microsoft.com/office/drawing/2014/main" val="1988402308"/>
                    </a:ext>
                  </a:extLst>
                </a:gridCol>
                <a:gridCol w="156835">
                  <a:extLst>
                    <a:ext uri="{9D8B030D-6E8A-4147-A177-3AD203B41FA5}">
                      <a16:colId xmlns:a16="http://schemas.microsoft.com/office/drawing/2014/main" val="1869436458"/>
                    </a:ext>
                  </a:extLst>
                </a:gridCol>
                <a:gridCol w="79489">
                  <a:extLst>
                    <a:ext uri="{9D8B030D-6E8A-4147-A177-3AD203B41FA5}">
                      <a16:colId xmlns:a16="http://schemas.microsoft.com/office/drawing/2014/main" val="3362028006"/>
                    </a:ext>
                  </a:extLst>
                </a:gridCol>
                <a:gridCol w="77346">
                  <a:extLst>
                    <a:ext uri="{9D8B030D-6E8A-4147-A177-3AD203B41FA5}">
                      <a16:colId xmlns:a16="http://schemas.microsoft.com/office/drawing/2014/main" val="651544253"/>
                    </a:ext>
                  </a:extLst>
                </a:gridCol>
                <a:gridCol w="291888">
                  <a:extLst>
                    <a:ext uri="{9D8B030D-6E8A-4147-A177-3AD203B41FA5}">
                      <a16:colId xmlns:a16="http://schemas.microsoft.com/office/drawing/2014/main" val="229046596"/>
                    </a:ext>
                  </a:extLst>
                </a:gridCol>
                <a:gridCol w="840812">
                  <a:extLst>
                    <a:ext uri="{9D8B030D-6E8A-4147-A177-3AD203B41FA5}">
                      <a16:colId xmlns:a16="http://schemas.microsoft.com/office/drawing/2014/main" val="4181840293"/>
                    </a:ext>
                  </a:extLst>
                </a:gridCol>
              </a:tblGrid>
              <a:tr h="211348"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COLETA DOMICILIAR</a:t>
                      </a: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DATA:</a:t>
                      </a: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MUNICÍPIO:</a:t>
                      </a: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826123"/>
                  </a:ext>
                </a:extLst>
              </a:tr>
              <a:tr h="108478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4955914"/>
                  </a:ext>
                </a:extLst>
              </a:tr>
              <a:tr h="108478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Referência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Apontamento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Conforme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OBSERVAÇÕES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159331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Instrumento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Sim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Parcial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Não se aplica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249228"/>
                  </a:ext>
                </a:extLst>
              </a:tr>
              <a:tr h="31421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IV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Informar aos usuários sobre os horários e frequências de coleta dos diferentes tipos de resíduos.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14589"/>
                  </a:ext>
                </a:extLst>
              </a:tr>
              <a:tr h="51995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V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Definir e divulgar de forma ampla e permanente, as regras de acondicionamento e disponibilização dos resíduos para os diferentes tipos de coletas.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272002"/>
                  </a:ext>
                </a:extLst>
              </a:tr>
              <a:tr h="31421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</a:t>
                      </a:r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16 - VI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Implantar, operar e manter, se houver previsão no PGIRS e/ou PMSB e/ou instrumentos contratuais respectivos: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08382"/>
                  </a:ext>
                </a:extLst>
              </a:tr>
              <a:tr h="211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a) sistemas de coleta seletiva quando não tem porta a porta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072143"/>
                  </a:ext>
                </a:extLst>
              </a:tr>
              <a:tr h="108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pontos de entrega voluntária (PEVs)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9156161"/>
                  </a:ext>
                </a:extLst>
              </a:tr>
              <a:tr h="108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 sistemas de compostagem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4362055"/>
                  </a:ext>
                </a:extLst>
              </a:tr>
              <a:tr h="21134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d) programas e ações de educação ambiental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984958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VII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Dispor de serviços de atendimento aos usuários.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69898"/>
                  </a:ext>
                </a:extLst>
              </a:tr>
              <a:tr h="7256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IX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instalações e equipamentos de modo a garantir integridade física e patrimonial de pessoas e bens, boas condições sanitárias, de funcionamento e conservação, com respeito às normas de segurança e à segurança do meio ambiente.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6621852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X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Manter cadastro dos equipamentos, instalações e infraestrutura.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7611196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XI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Promover a atualização tecnológica das instalações e equipamentos.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0278809"/>
                  </a:ext>
                </a:extLst>
              </a:tr>
              <a:tr h="21134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XII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Realizar monitoramento operacional.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3286763"/>
                  </a:ext>
                </a:extLst>
              </a:tr>
              <a:tr h="417088"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Resolução CSR n. 07/2021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 16 - XIII</a:t>
                      </a:r>
                    </a:p>
                  </a:txBody>
                  <a:tcPr marL="5608" marR="5608" marT="56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Destinar os resíduos recolhidos e transportados para operadores licenciados para o respectivo tratamento, disposição ou destinação final.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08" marR="5608" marT="56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29272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1712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nda 11">
            <a:extLst>
              <a:ext uri="{FF2B5EF4-FFF2-40B4-BE49-F238E27FC236}">
                <a16:creationId xmlns:a16="http://schemas.microsoft.com/office/drawing/2014/main" id="{6CCC4F65-5ACC-4C79-9600-B7865BE8C969}"/>
              </a:ext>
            </a:extLst>
          </p:cNvPr>
          <p:cNvSpPr/>
          <p:nvPr/>
        </p:nvSpPr>
        <p:spPr>
          <a:xfrm>
            <a:off x="638837" y="3659115"/>
            <a:ext cx="2988000" cy="1260000"/>
          </a:xfrm>
          <a:prstGeom prst="wave">
            <a:avLst>
              <a:gd name="adj1" fmla="val 2590"/>
              <a:gd name="adj2" fmla="val 0"/>
            </a:avLst>
          </a:prstGeom>
          <a:solidFill>
            <a:srgbClr val="338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91EC50B-8030-E1CE-85E2-21967F2EBCAE}"/>
              </a:ext>
            </a:extLst>
          </p:cNvPr>
          <p:cNvSpPr txBox="1"/>
          <p:nvPr/>
        </p:nvSpPr>
        <p:spPr>
          <a:xfrm>
            <a:off x="307533" y="2031651"/>
            <a:ext cx="68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Lei nº 14.026/20</a:t>
            </a:r>
            <a: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  <a:t> – NOVO MARCO DO SANEAMENTO BÁSICO</a:t>
            </a:r>
            <a:br>
              <a:rPr lang="pt-B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nda 13">
            <a:extLst>
              <a:ext uri="{FF2B5EF4-FFF2-40B4-BE49-F238E27FC236}">
                <a16:creationId xmlns:a16="http://schemas.microsoft.com/office/drawing/2014/main" id="{C4873DAF-3A46-4143-92BA-7622C001A8AA}"/>
              </a:ext>
            </a:extLst>
          </p:cNvPr>
          <p:cNvSpPr/>
          <p:nvPr/>
        </p:nvSpPr>
        <p:spPr>
          <a:xfrm>
            <a:off x="4444183" y="2763769"/>
            <a:ext cx="4320000" cy="1152000"/>
          </a:xfrm>
          <a:prstGeom prst="wave">
            <a:avLst>
              <a:gd name="adj1" fmla="val 2590"/>
              <a:gd name="adj2" fmla="val 0"/>
            </a:avLst>
          </a:prstGeom>
          <a:solidFill>
            <a:srgbClr val="F1F2D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sz="1800" b="0" i="0" dirty="0">
              <a:solidFill>
                <a:srgbClr val="000000"/>
              </a:solidFill>
              <a:effectLst/>
              <a:latin typeface="Avenir-Book"/>
            </a:endParaRPr>
          </a:p>
          <a:p>
            <a:pPr algn="ctr">
              <a:lnSpc>
                <a:spcPct val="150000"/>
              </a:lnSpc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Universalização do acesso e efetiva prestação.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nda 19">
            <a:extLst>
              <a:ext uri="{FF2B5EF4-FFF2-40B4-BE49-F238E27FC236}">
                <a16:creationId xmlns:a16="http://schemas.microsoft.com/office/drawing/2014/main" id="{69A3307C-BB2F-4982-A38C-519C34468F8B}"/>
              </a:ext>
            </a:extLst>
          </p:cNvPr>
          <p:cNvSpPr/>
          <p:nvPr/>
        </p:nvSpPr>
        <p:spPr>
          <a:xfrm>
            <a:off x="4444183" y="4558996"/>
            <a:ext cx="4320000" cy="1152000"/>
          </a:xfrm>
          <a:prstGeom prst="wave">
            <a:avLst>
              <a:gd name="adj1" fmla="val 2590"/>
              <a:gd name="adj2" fmla="val 0"/>
            </a:avLst>
          </a:prstGeom>
          <a:solidFill>
            <a:srgbClr val="F1F2D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pt-BR" sz="1800" b="0" i="0" dirty="0">
              <a:solidFill>
                <a:srgbClr val="000000"/>
              </a:solidFill>
              <a:effectLst/>
              <a:latin typeface="Avenir-Book"/>
            </a:endParaRPr>
          </a:p>
          <a:p>
            <a:pPr algn="ctr">
              <a:lnSpc>
                <a:spcPct val="150000"/>
              </a:lnSpc>
            </a:pPr>
            <a:r>
              <a:rPr lang="pt-BR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Segurança, qualidade, regularidade e continuidade.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pt-BR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E43CF4C-9B4C-4515-9E00-8E45EB427725}"/>
              </a:ext>
            </a:extLst>
          </p:cNvPr>
          <p:cNvSpPr txBox="1"/>
          <p:nvPr/>
        </p:nvSpPr>
        <p:spPr>
          <a:xfrm>
            <a:off x="635462" y="4100607"/>
            <a:ext cx="3025957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PRINCÍPIOS FUNDAMENTAIS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66855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1975</TotalTime>
  <Words>1483</Words>
  <Application>Microsoft Office PowerPoint</Application>
  <PresentationFormat>Apresentação na tela (4:3)</PresentationFormat>
  <Paragraphs>322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Arial</vt:lpstr>
      <vt:lpstr>Avenir-Book</vt:lpstr>
      <vt:lpstr>Calibri</vt:lpstr>
      <vt:lpstr>Calibri Light</vt:lpstr>
      <vt:lpstr>Wingdings</vt:lpstr>
      <vt:lpstr>Tema do Office</vt:lpstr>
      <vt:lpstr>A AMOSTRAGEM DE RESÍDUOS E A REGULAÇÃO DA GESTÃO DOS RESÍDUOS SÓLIDOS URBANOS EM ROLANTE-RS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Paulo Scalize</dc:creator>
  <cp:lastModifiedBy>Luiz Dahlem</cp:lastModifiedBy>
  <cp:revision>27</cp:revision>
  <dcterms:created xsi:type="dcterms:W3CDTF">2022-04-25T15:52:50Z</dcterms:created>
  <dcterms:modified xsi:type="dcterms:W3CDTF">2022-05-10T16:42:55Z</dcterms:modified>
</cp:coreProperties>
</file>