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290" r:id="rId3"/>
    <p:sldId id="350" r:id="rId4"/>
    <p:sldId id="304" r:id="rId5"/>
    <p:sldId id="305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47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F595210F-E987-4E1F-9183-247E53AF77A3}">
          <p14:sldIdLst>
            <p14:sldId id="287"/>
            <p14:sldId id="290"/>
            <p14:sldId id="350"/>
          </p14:sldIdLst>
        </p14:section>
        <p14:section name="Seção sem Título" id="{B16DBD50-8074-4C1F-B674-3C6FD9690215}">
          <p14:sldIdLst>
            <p14:sldId id="304"/>
            <p14:sldId id="305"/>
          </p14:sldIdLst>
        </p14:section>
        <p14:section name="Seção sem Título" id="{2DFD4C21-151D-439C-9513-4D11D1CF7272}">
          <p14:sldIdLst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ardao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2C2C84"/>
    <a:srgbClr val="3C8C93"/>
    <a:srgbClr val="FFC000"/>
    <a:srgbClr val="BBE0E3"/>
    <a:srgbClr val="FF6600"/>
    <a:srgbClr val="0000CC"/>
    <a:srgbClr val="FFFF99"/>
    <a:srgbClr val="FFCC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71506" autoAdjust="0"/>
  </p:normalViewPr>
  <p:slideViewPr>
    <p:cSldViewPr>
      <p:cViewPr>
        <p:scale>
          <a:sx n="66" d="100"/>
          <a:sy n="66" d="100"/>
        </p:scale>
        <p:origin x="1698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Água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</c:strCache>
            </c:strRef>
          </c:cat>
          <c:val>
            <c:numRef>
              <c:f>Plan1!$B$2:$B$6</c:f>
              <c:numCache>
                <c:formatCode>ge\r\a\l</c:formatCode>
                <c:ptCount val="5"/>
                <c:pt idx="0">
                  <c:v>54.6</c:v>
                </c:pt>
                <c:pt idx="1">
                  <c:v>71.2</c:v>
                </c:pt>
                <c:pt idx="2">
                  <c:v>91.5</c:v>
                </c:pt>
                <c:pt idx="3">
                  <c:v>88.2</c:v>
                </c:pt>
                <c:pt idx="4">
                  <c:v>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407088"/>
        <c:axId val="466403168"/>
      </c:barChart>
      <c:valAx>
        <c:axId val="466403168"/>
        <c:scaling>
          <c:orientation val="minMax"/>
        </c:scaling>
        <c:delete val="1"/>
        <c:axPos val="b"/>
        <c:numFmt formatCode="ge\r\a\l" sourceLinked="1"/>
        <c:majorTickMark val="none"/>
        <c:minorTickMark val="none"/>
        <c:tickLblPos val="nextTo"/>
        <c:crossAx val="466407088"/>
        <c:crosses val="autoZero"/>
        <c:crossBetween val="between"/>
      </c:valAx>
      <c:catAx>
        <c:axId val="466407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46640316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Tratamento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14.4</c:v>
                </c:pt>
                <c:pt idx="1">
                  <c:v>31.4</c:v>
                </c:pt>
                <c:pt idx="2">
                  <c:v>45.7</c:v>
                </c:pt>
                <c:pt idx="3">
                  <c:v>36.9</c:v>
                </c:pt>
                <c:pt idx="4">
                  <c:v>46.4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6408264"/>
        <c:axId val="466407872"/>
      </c:barChart>
      <c:valAx>
        <c:axId val="466407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6408264"/>
        <c:crosses val="autoZero"/>
        <c:crossBetween val="between"/>
      </c:valAx>
      <c:catAx>
        <c:axId val="466408264"/>
        <c:scaling>
          <c:orientation val="minMax"/>
        </c:scaling>
        <c:delete val="1"/>
        <c:axPos val="l"/>
        <c:majorGridlines/>
        <c:numFmt formatCode="General" sourceLinked="0"/>
        <c:majorTickMark val="none"/>
        <c:minorTickMark val="none"/>
        <c:tickLblPos val="nextTo"/>
        <c:crossAx val="46640787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7940079365079359E-2"/>
          <c:y val="1.7344960071310093E-2"/>
          <c:w val="0.68205634920634928"/>
          <c:h val="7.4898132503203235E-2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Esgoto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7.9</c:v>
                </c:pt>
                <c:pt idx="1">
                  <c:v>23.8</c:v>
                </c:pt>
                <c:pt idx="2">
                  <c:v>78.3</c:v>
                </c:pt>
                <c:pt idx="3">
                  <c:v>38.1</c:v>
                </c:pt>
                <c:pt idx="4">
                  <c:v>46.9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6409440"/>
        <c:axId val="466409048"/>
      </c:barChart>
      <c:valAx>
        <c:axId val="466409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6409440"/>
        <c:crosses val="autoZero"/>
        <c:crossBetween val="between"/>
      </c:valAx>
      <c:catAx>
        <c:axId val="466409440"/>
        <c:scaling>
          <c:orientation val="minMax"/>
        </c:scaling>
        <c:delete val="1"/>
        <c:axPos val="l"/>
        <c:majorGridlines/>
        <c:numFmt formatCode="General" sourceLinked="0"/>
        <c:majorTickMark val="none"/>
        <c:minorTickMark val="none"/>
        <c:tickLblPos val="nextTo"/>
        <c:crossAx val="46640904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4.8245333851794248E-2"/>
          <c:y val="1.7344960071310093E-2"/>
          <c:w val="0.39644761693145208"/>
          <c:h val="7.4898132503203235E-2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Água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54.5</c:v>
                </c:pt>
                <c:pt idx="1">
                  <c:v>72.900000000000006</c:v>
                </c:pt>
                <c:pt idx="2">
                  <c:v>91.7</c:v>
                </c:pt>
                <c:pt idx="3">
                  <c:v>88.2</c:v>
                </c:pt>
                <c:pt idx="4">
                  <c:v>88.9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6410616"/>
        <c:axId val="466410224"/>
      </c:barChart>
      <c:valAx>
        <c:axId val="466410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6410616"/>
        <c:crosses val="autoZero"/>
        <c:crossBetween val="between"/>
      </c:valAx>
      <c:catAx>
        <c:axId val="466410616"/>
        <c:scaling>
          <c:orientation val="minMax"/>
        </c:scaling>
        <c:delete val="1"/>
        <c:axPos val="l"/>
        <c:majorGridlines/>
        <c:numFmt formatCode="General" sourceLinked="0"/>
        <c:majorTickMark val="none"/>
        <c:minorTickMark val="none"/>
        <c:tickLblPos val="nextTo"/>
        <c:crossAx val="46641022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6.2721077586361376E-2"/>
          <c:y val="1.7344960071310093E-2"/>
          <c:w val="0.44785794409940111"/>
          <c:h val="7.4898132503203235E-2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55F59-6C15-4B04-8D76-899A02AFF97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57E6A-EB45-4D2B-8F95-DEDD4E7C36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EE7354-339C-4532-965F-00EDEA2E4DB4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DC66909-42A2-4920-8F8F-006ACE6718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8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4263-D2DF-4AE8-A391-F2AA5713FC5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95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66909-42A2-4920-8F8F-006ACE6718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77A6-3BB1-4BCE-9316-6243C3630537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1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abes@abes-dn.org.br" TargetMode="External"/><Relationship Id="rId2" Type="http://schemas.openxmlformats.org/officeDocument/2006/relationships/hyperlink" Target="http://www.abes-dn.org.br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4581128"/>
            <a:ext cx="7772400" cy="2016224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73488"/>
            <a:ext cx="9142748" cy="735632"/>
          </a:xfrm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" name="Picture 4" descr="C:\Users\Tsardao\Documents\Tech Ideias\Clientes\ABES\Logos\ABES1.png"/>
          <p:cNvPicPr>
            <a:picLocks noChangeAspect="1" noChangeArrowheads="1"/>
          </p:cNvPicPr>
          <p:nvPr userDrawn="1"/>
        </p:nvPicPr>
        <p:blipFill>
          <a:blip r:embed="rId3">
            <a:grayscl/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324167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52A6-EA85-4470-B37F-72C097D5C37F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327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84E4-2F77-4006-AAE8-B28BD4E6E11E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86810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D6C23-27EA-4527-B12B-F03C074B85B3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2545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449" y="1268760"/>
            <a:ext cx="8229600" cy="4896544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+mj-lt"/>
              </a:defRPr>
            </a:lvl1pPr>
            <a:lvl2pPr marL="0" indent="0">
              <a:buFontTx/>
              <a:buNone/>
              <a:defRPr sz="2600"/>
            </a:lvl2pPr>
            <a:lvl3pPr marL="720000">
              <a:buFont typeface="Arial" pitchFamily="34" charset="0"/>
              <a:buChar char="•"/>
              <a:defRPr sz="2600"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C4AE43-2BEA-4249-9E1D-5D58240CE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1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922114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2800" b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9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3226-D7CE-41C3-BD57-7F1417469F7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D6D9-625E-4025-8BAD-E09DD550F26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39952" y="1556792"/>
            <a:ext cx="4357117" cy="863600"/>
          </a:xfrm>
        </p:spPr>
        <p:txBody>
          <a:bodyPr anchor="b"/>
          <a:lstStyle>
            <a:lvl1pPr marL="0" indent="0" algn="ctr"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pt-BR" dirty="0" smtClean="0"/>
              <a:t>       OBRIGADO</a:t>
            </a:r>
            <a:endParaRPr lang="pt-BR" dirty="0"/>
          </a:p>
        </p:txBody>
      </p:sp>
      <p:sp>
        <p:nvSpPr>
          <p:cNvPr id="22" name="Espaço Reservado para Conteúdo 21"/>
          <p:cNvSpPr>
            <a:spLocks noGrp="1"/>
          </p:cNvSpPr>
          <p:nvPr>
            <p:ph sz="quarter" idx="15" hasCustomPrompt="1"/>
          </p:nvPr>
        </p:nvSpPr>
        <p:spPr>
          <a:xfrm>
            <a:off x="4211638" y="3068638"/>
            <a:ext cx="4248150" cy="223202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Dante </a:t>
            </a:r>
            <a:r>
              <a:rPr kumimoji="0" lang="pt-BR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Ragazzi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 </a:t>
            </a:r>
            <a:r>
              <a:rPr kumimoji="0" lang="pt-BR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Pauli</a:t>
            </a: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drpauli@sabesp.com.br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Presidente da ABES-DN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Tel.: (21) 2277-3900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hlinkClick r:id="rId2"/>
              </a:rPr>
              <a:t>www.abes-dn.org.br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hlinkClick r:id="rId3"/>
              </a:rPr>
              <a:t>abes@abes-dn.org.br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51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ulo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016224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40495"/>
            <a:ext cx="8856984" cy="1122773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026" name="Picture 2" descr="C:\Users\Tsardao\Documents\Tech Ideias\Clientes\ABES\abes branc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6407182" cy="8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2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12968" cy="1359024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0933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1BBD-4F58-45E4-AC29-F699CA265263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82426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23B8-B90E-4B03-8735-8F19C2AA6D41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1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EE6B-8148-4A74-B671-4B40486AD7BC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5731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E1FA-2AF3-4092-8D70-E1D219A6D052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37432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13541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97DF-494B-49D0-98E5-39653E72DE80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8274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7B2E-7DC8-4409-B6F8-ED228824515D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72765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544E-EE74-46E8-A44E-61BE42E28234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2237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548680"/>
            <a:ext cx="89644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772816"/>
            <a:ext cx="89644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E8C4A-BFEB-4DC8-AA93-9D14860B003A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9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6" r:id="rId13"/>
    <p:sldLayoutId id="2147483697" r:id="rId14"/>
    <p:sldLayoutId id="214748369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581128"/>
            <a:ext cx="9036496" cy="2016224"/>
          </a:xfrm>
        </p:spPr>
        <p:txBody>
          <a:bodyPr/>
          <a:lstStyle/>
          <a:p>
            <a:r>
              <a:rPr lang="en-US" sz="3600" dirty="0" err="1" smtClean="0"/>
              <a:t>Saneamento</a:t>
            </a:r>
            <a:r>
              <a:rPr lang="en-US" sz="3600" dirty="0" smtClean="0"/>
              <a:t> </a:t>
            </a:r>
            <a:r>
              <a:rPr lang="en-US" sz="3600" dirty="0" err="1" smtClean="0"/>
              <a:t>Básico</a:t>
            </a:r>
            <a:r>
              <a:rPr lang="en-US" sz="3600" dirty="0" smtClean="0"/>
              <a:t> um </a:t>
            </a:r>
            <a:r>
              <a:rPr lang="en-US" sz="3600" dirty="0" err="1" smtClean="0"/>
              <a:t>Direito</a:t>
            </a:r>
            <a:r>
              <a:rPr lang="en-US" sz="3600" dirty="0" smtClean="0"/>
              <a:t> de </a:t>
            </a:r>
            <a:r>
              <a:rPr lang="en-US" sz="3600" dirty="0" err="1" smtClean="0"/>
              <a:t>Todos</a:t>
            </a: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46ª </a:t>
            </a:r>
            <a:r>
              <a:rPr lang="en-US" dirty="0"/>
              <a:t>Assembleia Nacional da </a:t>
            </a:r>
            <a:r>
              <a:rPr lang="en-US" dirty="0" err="1"/>
              <a:t>Assemae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1400" dirty="0" smtClean="0"/>
          </a:p>
          <a:p>
            <a:pPr lvl="0"/>
            <a:r>
              <a:rPr lang="pt-BR" sz="2000" dirty="0"/>
              <a:t>Financiamentos , Investimentos e Recursos </a:t>
            </a:r>
          </a:p>
          <a:p>
            <a:pPr lvl="0"/>
            <a:endParaRPr lang="pt-BR" sz="1400" dirty="0"/>
          </a:p>
          <a:p>
            <a:pPr lvl="1"/>
            <a:r>
              <a:rPr lang="pt-BR" sz="1600" dirty="0"/>
              <a:t>Encaminhar propostas para nível mínimo de investimentos;</a:t>
            </a:r>
          </a:p>
          <a:p>
            <a:pPr lvl="1"/>
            <a:r>
              <a:rPr lang="pt-BR" sz="1600" dirty="0"/>
              <a:t>Revisão de normas e legislação  para acesso e uso de recursos do FGTS;</a:t>
            </a:r>
          </a:p>
          <a:p>
            <a:pPr lvl="1"/>
            <a:r>
              <a:rPr lang="pt-BR" sz="1600" dirty="0"/>
              <a:t>Alterações legislativas que possibilitem agilidade e qualidade nas contratações de obras e serviços</a:t>
            </a:r>
          </a:p>
          <a:p>
            <a:pPr lvl="1"/>
            <a:r>
              <a:rPr lang="pt-BR" sz="1600" dirty="0"/>
              <a:t>Adequar as formas de contratação com ajustes na lei de licitações e melhor qualidade de contratos para fomentar a inovação e estimular a cadeia produtiva</a:t>
            </a:r>
          </a:p>
          <a:p>
            <a:pPr lvl="1"/>
            <a:r>
              <a:rPr lang="pt-BR" sz="1600" dirty="0"/>
              <a:t>Tecnologia e inovação</a:t>
            </a:r>
          </a:p>
          <a:p>
            <a:pPr lvl="2"/>
            <a:r>
              <a:rPr lang="pt-BR" sz="1600" dirty="0"/>
              <a:t>Definir uma ação integrada entre as instituições envolvidas para desenvolver programas específicos de desenvolvimento tecnológico e inovação.</a:t>
            </a:r>
          </a:p>
          <a:p>
            <a:pPr lvl="1"/>
            <a:r>
              <a:rPr lang="pt-BR" sz="1600" dirty="0"/>
              <a:t>Grupos de trabalho formados por instituições do setor e estabelecimento de ações de curto, médio e longo prazos.</a:t>
            </a:r>
          </a:p>
          <a:p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40" y="5845827"/>
            <a:ext cx="3020194" cy="10121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9" y="6061376"/>
            <a:ext cx="576064" cy="58107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Saneamento Básico: Um Direito de Todos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5733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7504" y="1916832"/>
            <a:ext cx="8712968" cy="4209331"/>
          </a:xfrm>
        </p:spPr>
        <p:txBody>
          <a:bodyPr/>
          <a:lstStyle/>
          <a:p>
            <a:endParaRPr lang="pt-BR" sz="1400" dirty="0" smtClean="0"/>
          </a:p>
          <a:p>
            <a:pPr lvl="0"/>
            <a:r>
              <a:rPr lang="pt-BR" sz="2400" dirty="0" smtClean="0"/>
              <a:t>Tributos</a:t>
            </a:r>
            <a:endParaRPr lang="pt-BR" sz="2400" dirty="0"/>
          </a:p>
          <a:p>
            <a:pPr marL="0" indent="0">
              <a:buNone/>
            </a:pPr>
            <a:endParaRPr lang="pt-BR" sz="2000" dirty="0"/>
          </a:p>
          <a:p>
            <a:pPr lvl="1"/>
            <a:r>
              <a:rPr lang="pt-BR" sz="2000" dirty="0"/>
              <a:t>Definir </a:t>
            </a:r>
            <a:r>
              <a:rPr lang="pt-BR" sz="2000" dirty="0" smtClean="0"/>
              <a:t>ação </a:t>
            </a:r>
            <a:r>
              <a:rPr lang="pt-BR" sz="2000" dirty="0"/>
              <a:t>integrada entre todas as instituições para levar as propostas ao congresso e ao governo federal e trabalhar fortemente </a:t>
            </a:r>
            <a:r>
              <a:rPr lang="pt-BR" sz="2000" dirty="0" smtClean="0"/>
              <a:t>para </a:t>
            </a:r>
            <a:r>
              <a:rPr lang="pt-BR" sz="2000" dirty="0"/>
              <a:t>sua aprovação e </a:t>
            </a:r>
            <a:r>
              <a:rPr lang="pt-BR" sz="2000" dirty="0" smtClean="0"/>
              <a:t>implementação;</a:t>
            </a:r>
            <a:endParaRPr lang="pt-BR" sz="2000" dirty="0"/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Grupos de trabalho formados por instituições do setor e estabelecimento de ações de curto, médio e longo prazos.</a:t>
            </a:r>
          </a:p>
          <a:p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676900"/>
            <a:ext cx="3524250" cy="11811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2" y="6126163"/>
            <a:ext cx="576064" cy="58107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Saneamento Básico: Um Direito de Todos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5230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6820" y="2348880"/>
            <a:ext cx="8712968" cy="4209331"/>
          </a:xfrm>
        </p:spPr>
        <p:txBody>
          <a:bodyPr/>
          <a:lstStyle/>
          <a:p>
            <a:endParaRPr lang="pt-BR" sz="1400" dirty="0" smtClean="0"/>
          </a:p>
          <a:p>
            <a:r>
              <a:rPr lang="pt-BR" sz="2200" dirty="0"/>
              <a:t>Regulação</a:t>
            </a:r>
          </a:p>
          <a:p>
            <a:endParaRPr lang="pt-BR" dirty="0"/>
          </a:p>
          <a:p>
            <a:pPr lvl="1"/>
            <a:r>
              <a:rPr lang="pt-BR" sz="1800" dirty="0"/>
              <a:t>Reduzir o risco regulatório com a estruturação e fortalecimento institucional das agências reguladoras estaduais e municipais;</a:t>
            </a:r>
          </a:p>
          <a:p>
            <a:pPr lvl="1"/>
            <a:endParaRPr lang="pt-BR" sz="1800" dirty="0"/>
          </a:p>
          <a:p>
            <a:pPr lvl="1"/>
            <a:r>
              <a:rPr lang="pt-BR" sz="1800" dirty="0"/>
              <a:t>Grupos de trabalho formados por instituições do setor e estabelecimento de ações de curto, médio e longo prazos.</a:t>
            </a:r>
          </a:p>
          <a:p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17232"/>
            <a:ext cx="3524250" cy="11811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107782"/>
            <a:ext cx="576064" cy="58107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Saneamento Básico: Um Direito de Todos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4991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000" dirty="0" smtClean="0"/>
          </a:p>
          <a:p>
            <a:r>
              <a:rPr lang="pt-BR" sz="2000" dirty="0" smtClean="0"/>
              <a:t>Gerais</a:t>
            </a:r>
            <a:endParaRPr lang="pt-BR" sz="1600" dirty="0" smtClean="0"/>
          </a:p>
          <a:p>
            <a:pPr lvl="1"/>
            <a:endParaRPr lang="pt-BR" sz="1600" dirty="0"/>
          </a:p>
          <a:p>
            <a:pPr lvl="1"/>
            <a:r>
              <a:rPr lang="pt-BR" sz="1800" dirty="0" smtClean="0"/>
              <a:t>Elaborar </a:t>
            </a:r>
            <a:r>
              <a:rPr lang="pt-BR" sz="1800" dirty="0"/>
              <a:t>modelo de pacto setorial com Governos Estaduais e Municipais para melhoria da gestão da prestação dos serviços e da regulação. Governança e gestão por resultados;</a:t>
            </a:r>
          </a:p>
          <a:p>
            <a:pPr lvl="1"/>
            <a:r>
              <a:rPr lang="pt-BR" sz="1800" dirty="0" smtClean="0"/>
              <a:t>Obter </a:t>
            </a:r>
            <a:r>
              <a:rPr lang="pt-BR" sz="1800" dirty="0"/>
              <a:t>do Governo Federal compromissos para implantação de incentivos a redução de perdas e uso de alternativas para conservação da água, como reuso;</a:t>
            </a:r>
          </a:p>
          <a:p>
            <a:pPr lvl="1"/>
            <a:r>
              <a:rPr lang="pt-BR" sz="1800" dirty="0" smtClean="0"/>
              <a:t>Aproveitar </a:t>
            </a:r>
            <a:r>
              <a:rPr lang="pt-BR" sz="1800" dirty="0"/>
              <a:t>estudos já feitos por entidades do setor: </a:t>
            </a:r>
            <a:r>
              <a:rPr lang="pt-BR" sz="1800" dirty="0" err="1"/>
              <a:t>ex</a:t>
            </a:r>
            <a:r>
              <a:rPr lang="pt-BR" sz="1800" dirty="0"/>
              <a:t>: </a:t>
            </a:r>
            <a:r>
              <a:rPr lang="pt-BR" sz="1800" dirty="0" err="1"/>
              <a:t>sub-água</a:t>
            </a:r>
            <a:r>
              <a:rPr lang="pt-BR" sz="1800" dirty="0"/>
              <a:t>;</a:t>
            </a:r>
          </a:p>
          <a:p>
            <a:pPr lvl="1"/>
            <a:r>
              <a:rPr lang="pt-BR" sz="1800" dirty="0" smtClean="0"/>
              <a:t>Priorizar </a:t>
            </a:r>
            <a:r>
              <a:rPr lang="pt-BR" sz="1800" dirty="0"/>
              <a:t>temas e elaborar cronograma com ações de curto, médio e longo prazos.</a:t>
            </a:r>
          </a:p>
          <a:p>
            <a:endParaRPr lang="pt-BR" sz="1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676900"/>
            <a:ext cx="3524250" cy="11811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126163"/>
            <a:ext cx="576064" cy="58107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Saneamento Básico: Um Direito de Todos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7203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61407" y="2852936"/>
            <a:ext cx="8712968" cy="4209331"/>
          </a:xfrm>
        </p:spPr>
        <p:txBody>
          <a:bodyPr/>
          <a:lstStyle/>
          <a:p>
            <a:endParaRPr lang="pt-BR" sz="20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Nosso desafio é gigantesco mas, juntos, podemos trazer benefícios reais à saúde e desenvolvimento dos brasileiros</a:t>
            </a:r>
          </a:p>
          <a:p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676900"/>
            <a:ext cx="3524250" cy="11811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976913"/>
            <a:ext cx="576064" cy="58107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Saneamento Básico: Um Direito de Todos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9837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2016224"/>
          </a:xfrm>
        </p:spPr>
        <p:txBody>
          <a:bodyPr/>
          <a:lstStyle/>
          <a:p>
            <a:r>
              <a:rPr lang="it-IT" sz="3200" b="1" dirty="0"/>
              <a:t>Dante Ragazzi </a:t>
            </a:r>
            <a:r>
              <a:rPr lang="it-IT" sz="3200" b="1" dirty="0" smtClean="0"/>
              <a:t>Pauli</a:t>
            </a:r>
            <a:br>
              <a:rPr lang="it-IT" sz="3200" b="1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drpauli@sabesp.com.br</a:t>
            </a:r>
            <a:br>
              <a:rPr lang="it-IT" sz="2400" dirty="0"/>
            </a:br>
            <a:r>
              <a:rPr lang="it-IT" sz="2400" dirty="0"/>
              <a:t>Presidente da ABES-DN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Tel.: (21) </a:t>
            </a:r>
            <a:r>
              <a:rPr lang="it-IT" sz="2400" dirty="0" smtClean="0"/>
              <a:t>2277-3900</a:t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www.abes-dn.org.br </a:t>
            </a:r>
            <a:br>
              <a:rPr lang="it-IT" sz="2400" dirty="0"/>
            </a:br>
            <a:r>
              <a:rPr lang="it-IT" sz="2400" dirty="0"/>
              <a:t>abes@abes-dn.org.br</a:t>
            </a:r>
            <a:br>
              <a:rPr lang="it-IT" sz="2400" dirty="0"/>
            </a:b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0" y="-15309"/>
            <a:ext cx="9177405" cy="112277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t-BR" sz="4000" dirty="0" smtClean="0"/>
              <a:t>Obrigado!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62962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 bwMode="auto">
          <a:xfrm>
            <a:off x="3779912" y="1953256"/>
            <a:ext cx="3780000" cy="37800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889000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VISÃO</a:t>
            </a:r>
            <a:endParaRPr lang="pt-BR" b="1" dirty="0">
              <a:solidFill>
                <a:schemeClr val="tx1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Impulsionar  atividades técnico-científicas, político-institucionais  e  de   gestão   contribuindo para o desenvolvimento do   Saneamento Ambiental, visando melhorar a saúde, </a:t>
            </a:r>
            <a:r>
              <a:rPr lang="pt-BR" dirty="0" smtClean="0">
                <a:solidFill>
                  <a:schemeClr val="tx1"/>
                </a:solidFill>
              </a:rPr>
              <a:t>o  </a:t>
            </a:r>
            <a:r>
              <a:rPr lang="pt-BR" dirty="0">
                <a:solidFill>
                  <a:schemeClr val="tx1"/>
                </a:solidFill>
              </a:rPr>
              <a:t>meio  ambiente  e   </a:t>
            </a:r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qualidade  de  vida  das  pessoas.</a:t>
            </a:r>
          </a:p>
        </p:txBody>
      </p:sp>
      <p:sp>
        <p:nvSpPr>
          <p:cNvPr id="2" name="Elipse 1"/>
          <p:cNvSpPr/>
          <p:nvPr/>
        </p:nvSpPr>
        <p:spPr>
          <a:xfrm>
            <a:off x="467544" y="2780928"/>
            <a:ext cx="3780000" cy="37800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MISSÃO</a:t>
            </a:r>
            <a:endParaRPr lang="pt-B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Ser reconhecida, nacionalmente, como a principal entidade de referência, no setor de saneamento ambiental.</a:t>
            </a:r>
          </a:p>
        </p:txBody>
      </p:sp>
      <p:sp>
        <p:nvSpPr>
          <p:cNvPr id="4" name="Elipse 3"/>
          <p:cNvSpPr/>
          <p:nvPr/>
        </p:nvSpPr>
        <p:spPr>
          <a:xfrm>
            <a:off x="-18752" y="1917933"/>
            <a:ext cx="2162865" cy="2159139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lipse 4"/>
          <p:cNvSpPr/>
          <p:nvPr/>
        </p:nvSpPr>
        <p:spPr>
          <a:xfrm>
            <a:off x="6941921" y="3579422"/>
            <a:ext cx="2202079" cy="215383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ABES - Missão e Visão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676900"/>
            <a:ext cx="3236218" cy="10845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979855"/>
            <a:ext cx="576064" cy="5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Níveis de atendimento </a:t>
            </a:r>
            <a:r>
              <a:rPr lang="pt-BR" sz="3600" b="1" dirty="0" smtClean="0"/>
              <a:t>Total</a:t>
            </a:r>
            <a:r>
              <a:rPr lang="pt-BR" sz="3600" dirty="0" smtClean="0"/>
              <a:t> de</a:t>
            </a:r>
            <a:br>
              <a:rPr lang="pt-BR" sz="3600" dirty="0" smtClean="0"/>
            </a:br>
            <a:r>
              <a:rPr lang="pt-BR" sz="3600" dirty="0" smtClean="0"/>
              <a:t>água e esgoto 2014 por região</a:t>
            </a:r>
            <a:endParaRPr lang="en-US" sz="3600" dirty="0"/>
          </a:p>
        </p:txBody>
      </p:sp>
      <p:graphicFrame>
        <p:nvGraphicFramePr>
          <p:cNvPr id="1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314845"/>
              </p:ext>
            </p:extLst>
          </p:nvPr>
        </p:nvGraphicFramePr>
        <p:xfrm>
          <a:off x="-4617" y="1988840"/>
          <a:ext cx="1840313" cy="424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890980"/>
              </p:ext>
            </p:extLst>
          </p:nvPr>
        </p:nvGraphicFramePr>
        <p:xfrm>
          <a:off x="4716016" y="1772816"/>
          <a:ext cx="2231968" cy="43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787870"/>
              </p:ext>
            </p:extLst>
          </p:nvPr>
        </p:nvGraphicFramePr>
        <p:xfrm>
          <a:off x="2627784" y="1772816"/>
          <a:ext cx="2880320" cy="43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547142"/>
              </p:ext>
            </p:extLst>
          </p:nvPr>
        </p:nvGraphicFramePr>
        <p:xfrm>
          <a:off x="755576" y="1772816"/>
          <a:ext cx="2232248" cy="43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Conector reto 16"/>
          <p:cNvCxnSpPr/>
          <p:nvPr/>
        </p:nvCxnSpPr>
        <p:spPr>
          <a:xfrm flipV="1">
            <a:off x="2699792" y="1988840"/>
            <a:ext cx="0" cy="41764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4788024" y="1988840"/>
            <a:ext cx="0" cy="41764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6227" y="6507846"/>
            <a:ext cx="903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bg1"/>
                </a:solidFill>
              </a:rPr>
              <a:t>Fonte: Diagnóstico dos Serviços de Água e Esgotos – 2014 – SNIS </a:t>
            </a:r>
            <a:endParaRPr lang="pt-BR" sz="1200" i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44208" y="4892019"/>
            <a:ext cx="2592289" cy="1692771"/>
          </a:xfrm>
          <a:prstGeom prst="rect">
            <a:avLst/>
          </a:prstGeom>
          <a:noFill/>
          <a:ln w="57150"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Brasil  - Pop. Total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Água         -      83,0%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Esgoto      -      49,8%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Tratamento -    40,8%      </a:t>
            </a:r>
            <a:r>
              <a:rPr lang="pt-BR" sz="1400" dirty="0" smtClean="0">
                <a:solidFill>
                  <a:schemeClr val="bg1"/>
                </a:solidFill>
              </a:rPr>
              <a:t>em relação à água consumida</a:t>
            </a:r>
          </a:p>
        </p:txBody>
      </p:sp>
    </p:spTree>
    <p:extLst>
      <p:ext uri="{BB962C8B-B14F-4D97-AF65-F5344CB8AC3E}">
        <p14:creationId xmlns:p14="http://schemas.microsoft.com/office/powerpoint/2010/main" val="4782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Prestadores de Serviços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638132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bg1"/>
                </a:solidFill>
              </a:rPr>
              <a:t>Fonte: Diagnóstico dos Serviços de Água e Esgoto – 2014 - SNIS</a:t>
            </a:r>
          </a:p>
          <a:p>
            <a:r>
              <a:rPr lang="pt-BR" sz="1200" i="1" dirty="0" smtClean="0">
                <a:solidFill>
                  <a:schemeClr val="bg1"/>
                </a:solidFill>
              </a:rPr>
              <a:t>Prestadores / Formulários Completos</a:t>
            </a:r>
          </a:p>
          <a:p>
            <a:endParaRPr lang="pt-BR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77989"/>
              </p:ext>
            </p:extLst>
          </p:nvPr>
        </p:nvGraphicFramePr>
        <p:xfrm>
          <a:off x="294869" y="2420888"/>
          <a:ext cx="8554263" cy="33843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2905"/>
                <a:gridCol w="1357630"/>
                <a:gridCol w="1348103"/>
                <a:gridCol w="1479552"/>
                <a:gridCol w="1368742"/>
                <a:gridCol w="1347331"/>
              </a:tblGrid>
              <a:tr h="49974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Prestador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de serviços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Municípios atendidos (</a:t>
                      </a:r>
                      <a:r>
                        <a:rPr lang="pt-BR" sz="1600" dirty="0" err="1" smtClean="0">
                          <a:solidFill>
                            <a:schemeClr val="bg1"/>
                          </a:solidFill>
                        </a:rPr>
                        <a:t>qtd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População urbana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2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Abrangência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Quantidade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Água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Esgotos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Água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Esgotos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673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Regional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4.002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1.292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126.193.641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100.547.896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673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Microrregional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686.146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625.255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673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Local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1.474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1.117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1.040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43.683.854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49.830.637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1213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Brasil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1.508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5.137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2.345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170.563.641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151.003.788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805264"/>
            <a:ext cx="2948186" cy="9880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6013179"/>
            <a:ext cx="576064" cy="5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Amostra de municípios com dados de esgotamento sanitário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6488668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bg1"/>
                </a:solidFill>
              </a:rPr>
              <a:t>Fonte: SNIS 2014</a:t>
            </a:r>
            <a:endParaRPr lang="pt-BR" sz="1200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6" b="85910" l="1786" r="95015">
                        <a14:foregroundMark x1="47098" y1="38646" x2="53199" y2="38577"/>
                        <a14:foregroundMark x1="53274" y1="38714" x2="54018" y2="44391"/>
                        <a14:foregroundMark x1="54018" y1="44596" x2="49182" y2="46375"/>
                        <a14:foregroundMark x1="48810" y1="46170" x2="44345" y2="41792"/>
                        <a14:foregroundMark x1="44494" y1="41587" x2="46726" y2="38509"/>
                        <a14:foregroundMark x1="46949" y1="38577" x2="46949" y2="38577"/>
                        <a14:foregroundMark x1="46949" y1="38577" x2="46949" y2="38577"/>
                        <a14:foregroundMark x1="47991" y1="40629" x2="47991" y2="40629"/>
                        <a14:foregroundMark x1="46057" y1="48906" x2="46057" y2="48906"/>
                        <a14:foregroundMark x1="35640" y1="45417" x2="35640" y2="45417"/>
                        <a14:foregroundMark x1="27604" y1="38919" x2="27604" y2="38919"/>
                        <a14:foregroundMark x1="8259" y1="30917" x2="8259" y2="30917"/>
                        <a14:foregroundMark x1="7440" y1="26197" x2="7440" y2="26197"/>
                        <a14:foregroundMark x1="9673" y1="23461" x2="9673" y2="23461"/>
                        <a14:foregroundMark x1="37202" y1="29891" x2="37202" y2="29891"/>
                        <a14:foregroundMark x1="57589" y1="27702" x2="57589" y2="27702"/>
                        <a14:foregroundMark x1="57143" y1="22298" x2="57143" y2="22298"/>
                        <a14:foregroundMark x1="51786" y1="16005" x2="51786" y2="16005"/>
                        <a14:foregroundMark x1="51265" y1="11833" x2="51265" y2="11833"/>
                        <a14:foregroundMark x1="49926" y1="11765" x2="49926" y2="11765"/>
                        <a14:foregroundMark x1="49405" y1="10123" x2="53423" y2="16347"/>
                        <a14:foregroundMark x1="46503" y1="14090" x2="39211" y2="20383"/>
                        <a14:foregroundMark x1="50446" y1="8892" x2="53943" y2="14159"/>
                        <a14:foregroundMark x1="44494" y1="20657" x2="43378" y2="29001"/>
                        <a14:foregroundMark x1="22173" y1="13406" x2="22768" y2="31395"/>
                        <a14:foregroundMark x1="17560" y1="10397" x2="18006" y2="16758"/>
                        <a14:foregroundMark x1="34747" y1="3010" x2="31548" y2="7182"/>
                        <a14:foregroundMark x1="25000" y1="4309" x2="25967" y2="4720"/>
                        <a14:foregroundMark x1="35491" y1="2120" x2="35193" y2="2941"/>
                        <a14:foregroundMark x1="35938" y1="3146" x2="36533" y2="4309"/>
                        <a14:foregroundMark x1="33110" y1="2873" x2="31101" y2="3830"/>
                        <a14:foregroundMark x1="29836" y1="3899" x2="28943" y2="4514"/>
                        <a14:foregroundMark x1="28199" y1="4720" x2="27530" y2="4309"/>
                        <a14:foregroundMark x1="25893" y1="4104" x2="24256" y2="3557"/>
                        <a14:foregroundMark x1="25074" y1="4651" x2="25744" y2="5198"/>
                        <a14:foregroundMark x1="12798" y1="8960" x2="16220" y2="8892"/>
                        <a14:foregroundMark x1="16815" y1="8755" x2="17857" y2="8071"/>
                        <a14:foregroundMark x1="18304" y1="8550" x2="18899" y2="10260"/>
                        <a14:foregroundMark x1="19271" y1="10397" x2="21205" y2="11286"/>
                        <a14:foregroundMark x1="22173" y1="10807" x2="22321" y2="11560"/>
                        <a14:foregroundMark x1="12798" y1="9234" x2="12798" y2="10055"/>
                        <a14:foregroundMark x1="12426" y1="9234" x2="12500" y2="10123"/>
                        <a14:foregroundMark x1="12723" y1="10260" x2="13839" y2="10260"/>
                        <a14:foregroundMark x1="14063" y1="10739" x2="14137" y2="11354"/>
                        <a14:foregroundMark x1="13616" y1="11628" x2="12277" y2="11423"/>
                        <a14:foregroundMark x1="12054" y1="12175" x2="12202" y2="13133"/>
                        <a14:foregroundMark x1="12277" y1="13201" x2="13095" y2="13817"/>
                        <a14:foregroundMark x1="13095" y1="14090" x2="13616" y2="14979"/>
                        <a14:foregroundMark x1="13616" y1="15595" x2="12426" y2="21751"/>
                        <a14:foregroundMark x1="11161" y1="21888" x2="9673" y2="22093"/>
                        <a14:foregroundMark x1="9077" y1="22298" x2="6994" y2="22914"/>
                        <a14:foregroundMark x1="5729" y1="23803" x2="4911" y2="25376"/>
                        <a14:foregroundMark x1="4167" y1="27086" x2="3497" y2="27497"/>
                        <a14:foregroundMark x1="34821" y1="25581" x2="35863" y2="31669"/>
                        <a14:foregroundMark x1="25818" y1="39535" x2="26935" y2="39330"/>
                        <a14:foregroundMark x1="34821" y1="43365" x2="34896" y2="44665"/>
                        <a14:foregroundMark x1="34821" y1="45554" x2="34077" y2="45075"/>
                        <a14:foregroundMark x1="34896" y1="46306" x2="35045" y2="47401"/>
                        <a14:foregroundMark x1="35342" y1="47606" x2="39435" y2="47538"/>
                        <a14:foregroundMark x1="39360" y1="48290" x2="39137" y2="49111"/>
                        <a14:foregroundMark x1="39211" y1="49453" x2="40179" y2="50068"/>
                        <a14:foregroundMark x1="41369" y1="52394" x2="39955" y2="54514"/>
                        <a14:foregroundMark x1="44940" y1="74008" x2="41592" y2="77086"/>
                        <a14:foregroundMark x1="33929" y1="1573" x2="34821" y2="1573"/>
                        <a14:foregroundMark x1="45610" y1="7798" x2="47545" y2="7592"/>
                        <a14:foregroundMark x1="52009" y1="7934" x2="54836" y2="3967"/>
                        <a14:foregroundMark x1="18750" y1="8892" x2="18676" y2="9439"/>
                        <a14:foregroundMark x1="25595" y1="5677" x2="26265" y2="7250"/>
                        <a14:backgroundMark x1="40476" y1="53488" x2="40476" y2="5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829372"/>
            <a:ext cx="5265626" cy="572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17432"/>
              </p:ext>
            </p:extLst>
          </p:nvPr>
        </p:nvGraphicFramePr>
        <p:xfrm>
          <a:off x="1403648" y="4464892"/>
          <a:ext cx="3902791" cy="19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208280"/>
                <a:gridCol w="3226511"/>
              </a:tblGrid>
              <a:tr h="187565">
                <a:tc gridSpan="3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Sem informação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Tem sistema público</a:t>
                      </a:r>
                      <a:br>
                        <a:rPr lang="pt-BR" sz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(formulário</a:t>
                      </a:r>
                      <a:r>
                        <a:rPr lang="pt-BR" sz="1200" baseline="0" dirty="0" smtClean="0">
                          <a:solidFill>
                            <a:schemeClr val="bg1"/>
                          </a:solidFill>
                        </a:rPr>
                        <a:t> completo)  1.698 municípios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Não tem sistema público</a:t>
                      </a:r>
                      <a:br>
                        <a:rPr lang="pt-B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(formulário simplificado) 2.332 municípios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676900"/>
            <a:ext cx="3164210" cy="10604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856" y="4764973"/>
            <a:ext cx="576064" cy="6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Saneamento Básico: Um Direito de Todos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209331"/>
          </a:xfrm>
        </p:spPr>
        <p:txBody>
          <a:bodyPr/>
          <a:lstStyle/>
          <a:p>
            <a:r>
              <a:rPr lang="pt-BR" sz="2000" dirty="0" smtClean="0"/>
              <a:t>Debate </a:t>
            </a:r>
            <a:r>
              <a:rPr lang="pt-BR" sz="2000" dirty="0"/>
              <a:t>no 28º Congresso </a:t>
            </a:r>
            <a:r>
              <a:rPr lang="pt-BR" sz="2000" dirty="0" smtClean="0"/>
              <a:t>– ABES – Rio de Janeiro – Outubro 2015</a:t>
            </a:r>
          </a:p>
          <a:p>
            <a:r>
              <a:rPr lang="pt-BR" sz="2000" dirty="0"/>
              <a:t>Objetivo Principal  	</a:t>
            </a:r>
          </a:p>
          <a:p>
            <a:pPr lvl="1"/>
            <a:r>
              <a:rPr lang="pt-BR" sz="2000" dirty="0"/>
              <a:t>Debater os desafios de curto prazo para enfrentar os problemas do saneamento básico </a:t>
            </a:r>
            <a:r>
              <a:rPr lang="pt-BR" sz="2000" dirty="0" smtClean="0"/>
              <a:t>brasileiro.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Resultados esperados </a:t>
            </a:r>
          </a:p>
          <a:p>
            <a:pPr lvl="1"/>
            <a:r>
              <a:rPr lang="pt-BR" sz="2000" dirty="0"/>
              <a:t>Proposta de agenda no curto prazo para enfrentar a </a:t>
            </a:r>
            <a:r>
              <a:rPr lang="pt-BR" sz="2000" dirty="0" smtClean="0"/>
              <a:t>crise;</a:t>
            </a:r>
            <a:endParaRPr lang="pt-BR" sz="2000" dirty="0"/>
          </a:p>
          <a:p>
            <a:pPr lvl="1"/>
            <a:r>
              <a:rPr lang="pt-BR" sz="2000" dirty="0"/>
              <a:t>Ações de curto prazo para manter os níveis de </a:t>
            </a:r>
            <a:r>
              <a:rPr lang="pt-BR" sz="2000" dirty="0" smtClean="0"/>
              <a:t>investimentos;</a:t>
            </a:r>
            <a:endParaRPr lang="pt-BR" sz="2000" dirty="0"/>
          </a:p>
          <a:p>
            <a:pPr lvl="1"/>
            <a:r>
              <a:rPr lang="pt-BR" sz="2000" dirty="0"/>
              <a:t>Proposta das entidades para no curto prazo continuar a investir e melhorar os </a:t>
            </a:r>
            <a:r>
              <a:rPr lang="pt-BR" sz="2000" dirty="0" smtClean="0"/>
              <a:t>serviços; 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76900"/>
            <a:ext cx="3020194" cy="10121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892449"/>
            <a:ext cx="576064" cy="5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pt-BR" sz="2000" dirty="0" smtClean="0"/>
              <a:t>Entidades </a:t>
            </a:r>
            <a:r>
              <a:rPr lang="pt-BR" sz="2000" dirty="0" smtClean="0"/>
              <a:t>Participantes</a:t>
            </a:r>
          </a:p>
          <a:p>
            <a:pPr marL="400050" lvl="1" indent="0">
              <a:buNone/>
            </a:pPr>
            <a:endParaRPr lang="pt-BR" sz="2000" dirty="0"/>
          </a:p>
          <a:p>
            <a:pPr marL="857250" lvl="2" indent="0">
              <a:buNone/>
            </a:pPr>
            <a:r>
              <a:rPr lang="pt-BR" sz="2000" dirty="0"/>
              <a:t>ABES;</a:t>
            </a:r>
          </a:p>
          <a:p>
            <a:pPr marL="857250" lvl="2" indent="0">
              <a:buNone/>
            </a:pPr>
            <a:r>
              <a:rPr lang="pt-BR" sz="2000" dirty="0"/>
              <a:t>AESBE;</a:t>
            </a:r>
          </a:p>
          <a:p>
            <a:pPr marL="857250" lvl="2" indent="0">
              <a:buNone/>
            </a:pPr>
            <a:r>
              <a:rPr lang="pt-BR" sz="2000" dirty="0"/>
              <a:t>ASSEMAE;</a:t>
            </a:r>
          </a:p>
          <a:p>
            <a:pPr marL="857250" lvl="2" indent="0">
              <a:buNone/>
            </a:pPr>
            <a:r>
              <a:rPr lang="pt-BR" sz="2000" dirty="0" smtClean="0"/>
              <a:t>SINDCON/ABCON;</a:t>
            </a:r>
            <a:endParaRPr lang="pt-BR" sz="2000" dirty="0"/>
          </a:p>
          <a:p>
            <a:pPr marL="857250" lvl="2" indent="0">
              <a:buNone/>
            </a:pPr>
            <a:r>
              <a:rPr lang="pt-BR" sz="2000" dirty="0" smtClean="0"/>
              <a:t>FUNASA;</a:t>
            </a:r>
            <a:endParaRPr lang="pt-BR" sz="2000" dirty="0"/>
          </a:p>
          <a:p>
            <a:pPr marL="857250" lvl="2" indent="0">
              <a:buNone/>
            </a:pPr>
            <a:r>
              <a:rPr lang="pt-BR" sz="2000" dirty="0" smtClean="0"/>
              <a:t>ABIMAQ;</a:t>
            </a:r>
            <a:endParaRPr lang="pt-BR" sz="2000" dirty="0"/>
          </a:p>
          <a:p>
            <a:pPr marL="857250" lvl="2" indent="0">
              <a:buNone/>
            </a:pPr>
            <a:r>
              <a:rPr lang="pt-BR" sz="2000" dirty="0" smtClean="0"/>
              <a:t>CEF;</a:t>
            </a:r>
            <a:endParaRPr lang="pt-BR" sz="2000" dirty="0"/>
          </a:p>
          <a:p>
            <a:pPr marL="857250" lvl="2" indent="0">
              <a:buNone/>
            </a:pPr>
            <a:r>
              <a:rPr lang="pt-BR" sz="2000" dirty="0" smtClean="0"/>
              <a:t>BNDES;</a:t>
            </a:r>
            <a:endParaRPr lang="pt-BR" sz="2000" dirty="0"/>
          </a:p>
          <a:p>
            <a:pPr marL="857250" lvl="2" indent="0">
              <a:buNone/>
            </a:pPr>
            <a:r>
              <a:rPr lang="pt-BR" sz="2000" dirty="0"/>
              <a:t>SECRETARIA NACIONAL DE </a:t>
            </a:r>
            <a:r>
              <a:rPr lang="pt-BR" sz="2000" dirty="0" smtClean="0"/>
              <a:t>SANEAMENTO.</a:t>
            </a: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59" y="5805264"/>
            <a:ext cx="3141228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979642"/>
            <a:ext cx="576064" cy="58107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Saneamento Básico: Um Direito de Todos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269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19757"/>
            <a:ext cx="8712968" cy="135902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392488"/>
          </a:xfrm>
        </p:spPr>
        <p:txBody>
          <a:bodyPr/>
          <a:lstStyle/>
          <a:p>
            <a:r>
              <a:rPr lang="pt-BR" sz="1800" dirty="0"/>
              <a:t>Diretrizes Gerais</a:t>
            </a:r>
          </a:p>
          <a:p>
            <a:pPr lvl="1"/>
            <a:r>
              <a:rPr lang="pt-BR" sz="1800" dirty="0"/>
              <a:t>Alinhamento de conceitos e envolvimento da sociedade, políticos, ministério públicos e agentes financiadores;</a:t>
            </a:r>
          </a:p>
          <a:p>
            <a:pPr lvl="1"/>
            <a:r>
              <a:rPr lang="pt-BR" sz="1800" dirty="0"/>
              <a:t>Estratégia para encaminhar propostas ao congresso nacional e governo federal;</a:t>
            </a:r>
          </a:p>
          <a:p>
            <a:pPr lvl="1"/>
            <a:r>
              <a:rPr lang="pt-BR" sz="1800" dirty="0"/>
              <a:t>Grupos de trabalho formados por instituições do setor e estabelecimento de ações de curto, médio e longo prazos</a:t>
            </a:r>
            <a:r>
              <a:rPr lang="pt-BR" sz="1800" dirty="0" smtClean="0"/>
              <a:t>.</a:t>
            </a:r>
          </a:p>
          <a:p>
            <a:pPr lvl="1"/>
            <a:endParaRPr lang="pt-BR" sz="1800" dirty="0"/>
          </a:p>
          <a:p>
            <a:r>
              <a:rPr lang="pt-BR" sz="1800" dirty="0"/>
              <a:t>Organização</a:t>
            </a:r>
          </a:p>
          <a:p>
            <a:pPr lvl="1"/>
            <a:r>
              <a:rPr lang="pt-BR" sz="1800" dirty="0"/>
              <a:t>Liderança da ABES com a participação das associações que participaram do evento;</a:t>
            </a:r>
          </a:p>
          <a:p>
            <a:pPr lvl="1"/>
            <a:r>
              <a:rPr lang="pt-BR" sz="1800" dirty="0"/>
              <a:t>Agregar outras instituições como a ABDIB , a CNI e o ITB;</a:t>
            </a:r>
          </a:p>
          <a:p>
            <a:pPr lvl="1"/>
            <a:r>
              <a:rPr lang="pt-BR" sz="1800" dirty="0"/>
              <a:t>Analisar se vale a pena agregar as associações de Municípios e secretários estaduais de saneamento.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611560" y="795660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pt-BR" sz="1400" kern="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81121"/>
            <a:ext cx="2948186" cy="9880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084604"/>
            <a:ext cx="576064" cy="58107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403920" y="566192"/>
            <a:ext cx="8712968" cy="13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kern="0" smtClean="0"/>
              <a:t>Saneamento Básico: Um Direito de Todos</a:t>
            </a:r>
            <a:endParaRPr lang="pt-BR" sz="3200" kern="0" dirty="0"/>
          </a:p>
        </p:txBody>
      </p:sp>
    </p:spTree>
    <p:extLst>
      <p:ext uri="{BB962C8B-B14F-4D97-AF65-F5344CB8AC3E}">
        <p14:creationId xmlns:p14="http://schemas.microsoft.com/office/powerpoint/2010/main" val="54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1600" dirty="0" smtClean="0"/>
          </a:p>
          <a:p>
            <a:r>
              <a:rPr lang="pt-BR" sz="2000" dirty="0" smtClean="0"/>
              <a:t>Gestão/Planejamento</a:t>
            </a:r>
          </a:p>
          <a:p>
            <a:endParaRPr lang="pt-BR" sz="2000" dirty="0"/>
          </a:p>
          <a:p>
            <a:pPr lvl="1"/>
            <a:r>
              <a:rPr lang="pt-BR" sz="1800" dirty="0"/>
              <a:t>Alinhar Conceitos;</a:t>
            </a:r>
          </a:p>
          <a:p>
            <a:pPr lvl="1"/>
            <a:r>
              <a:rPr lang="pt-BR" sz="1800" dirty="0"/>
              <a:t>Melhorar o planejamento setorial com base nas experiências existentes e respeitando características  ambientais, geográficas e sociais. Atentar para as diferenças regionais e capacidades de realizar o planejado;</a:t>
            </a:r>
          </a:p>
          <a:p>
            <a:pPr lvl="1"/>
            <a:r>
              <a:rPr lang="pt-BR" sz="1800" dirty="0"/>
              <a:t>Fortalecer a gestão dos prestadores de serviços públicos de saneamento (estaduais, municipais e privados) com segurança administrativa, jurídica e financeira (rever e racionalizar os mecanismos de financiamento);</a:t>
            </a:r>
          </a:p>
          <a:p>
            <a:pPr lvl="1"/>
            <a:r>
              <a:rPr lang="pt-BR" sz="1800" dirty="0"/>
              <a:t>Revisão das metas do </a:t>
            </a:r>
            <a:r>
              <a:rPr lang="pt-BR" sz="1800" dirty="0" err="1"/>
              <a:t>Plansab</a:t>
            </a:r>
            <a:r>
              <a:rPr lang="pt-BR" sz="1800" dirty="0"/>
              <a:t>;</a:t>
            </a:r>
          </a:p>
          <a:p>
            <a:pPr lvl="1"/>
            <a:r>
              <a:rPr lang="pt-BR" sz="1800" dirty="0"/>
              <a:t>Grupos de trabalho formados por instituições do setor e estabelecimento de ações de curto, médio e longo prazos.</a:t>
            </a:r>
          </a:p>
          <a:p>
            <a:endParaRPr lang="pt-BR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676900"/>
            <a:ext cx="3164210" cy="10604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5" y="6104836"/>
            <a:ext cx="576064" cy="581073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Saneamento Básico: Um Direito de Todos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892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15180</TotalTime>
  <Words>774</Words>
  <Application>Microsoft Office PowerPoint</Application>
  <PresentationFormat>Apresentação na tela (4:3)</PresentationFormat>
  <Paragraphs>138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Diseño predeterminado</vt:lpstr>
      <vt:lpstr>Saneamento Básico um Direito de Todos</vt:lpstr>
      <vt:lpstr>ABES - Missão e Visão</vt:lpstr>
      <vt:lpstr>Níveis de atendimento Total de água e esgoto 2014 por região</vt:lpstr>
      <vt:lpstr>Prestadores de Serviços </vt:lpstr>
      <vt:lpstr>Amostra de municípios com dados de esgotamento sanitário</vt:lpstr>
      <vt:lpstr>Saneamento Básico: Um Direito de Todos</vt:lpstr>
      <vt:lpstr>Saneamento Básico: Um Direito de Todos</vt:lpstr>
      <vt:lpstr>Apresentação do PowerPoint</vt:lpstr>
      <vt:lpstr>Saneamento Básico: Um Direito de Todos</vt:lpstr>
      <vt:lpstr>Saneamento Básico: Um Direito de Todos</vt:lpstr>
      <vt:lpstr>Saneamento Básico: Um Direito de Todos</vt:lpstr>
      <vt:lpstr>Saneamento Básico: Um Direito de Todos</vt:lpstr>
      <vt:lpstr>Saneamento Básico: Um Direito de Todos</vt:lpstr>
      <vt:lpstr>Saneamento Básico: Um Direito de Todos</vt:lpstr>
      <vt:lpstr>Dante Ragazzi Pauli  drpauli@sabesp.com.br Presidente da ABES-DN   Tel.: (21) 2277-3900  www.abes-dn.org.br  abes@abes-dn.org.br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Techideias, ABES</dc:creator>
  <cp:lastModifiedBy>Dante Ragazzi Pauli</cp:lastModifiedBy>
  <cp:revision>866</cp:revision>
  <dcterms:created xsi:type="dcterms:W3CDTF">2010-05-23T14:28:12Z</dcterms:created>
  <dcterms:modified xsi:type="dcterms:W3CDTF">2016-05-17T10:54:21Z</dcterms:modified>
</cp:coreProperties>
</file>