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19"/>
  </p:notesMasterIdLst>
  <p:sldIdLst>
    <p:sldId id="256" r:id="rId3"/>
    <p:sldId id="257" r:id="rId4"/>
    <p:sldId id="259" r:id="rId5"/>
    <p:sldId id="263" r:id="rId6"/>
    <p:sldId id="261" r:id="rId7"/>
    <p:sldId id="262" r:id="rId8"/>
    <p:sldId id="271" r:id="rId9"/>
    <p:sldId id="260" r:id="rId10"/>
    <p:sldId id="268" r:id="rId11"/>
    <p:sldId id="266" r:id="rId12"/>
    <p:sldId id="265" r:id="rId13"/>
    <p:sldId id="269" r:id="rId14"/>
    <p:sldId id="267" r:id="rId15"/>
    <p:sldId id="273" r:id="rId16"/>
    <p:sldId id="270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84671-1346-407E-B819-17D32FFDF24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C14A-551F-41D7-A92D-C4C3A0DD7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39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C14A-551F-41D7-A92D-C4C3A0DD7C2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41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04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09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4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5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6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9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8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61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3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39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5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2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71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29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79C4-EA8B-4C97-9C7E-54A66407C51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7CE-1CFA-4E6D-804E-B8022E2DD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90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879C4-EA8B-4C97-9C7E-54A66407C51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4D7CE-1CFA-4E6D-804E-B8022E2DD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44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879C4-EA8B-4C97-9C7E-54A66407C5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4D7CE-1CFA-4E6D-804E-B8022E2DD1B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3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lanityalves@gmail.com.b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2700" b="1" dirty="0" smtClean="0"/>
              <a:t>VIGILÂNCIA EM ÁGUAS DE CONSUMO HUMANO NOS MUNICÍPIOS GOIANOS COM ADMINISTRAÇÃO PÚBLICA </a:t>
            </a:r>
            <a:r>
              <a:rPr lang="pt-BR" sz="2700" dirty="0" smtClean="0"/>
              <a:t/>
            </a:r>
            <a:br>
              <a:rPr lang="pt-BR" sz="2700" dirty="0" smtClean="0"/>
            </a:br>
            <a:endParaRPr lang="pt-BR" sz="27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661867"/>
          </a:xfrm>
        </p:spPr>
        <p:txBody>
          <a:bodyPr/>
          <a:lstStyle/>
          <a:p>
            <a:endParaRPr lang="pt-BR" dirty="0" smtClean="0"/>
          </a:p>
          <a:p>
            <a:pPr marL="0" indent="0" algn="ctr">
              <a:buNone/>
            </a:pPr>
            <a:r>
              <a:rPr lang="pt-BR" sz="2400" dirty="0" smtClean="0"/>
              <a:t> </a:t>
            </a:r>
            <a:r>
              <a:rPr lang="pt-BR" sz="2400" dirty="0" err="1" smtClean="0"/>
              <a:t>Kalanity</a:t>
            </a:r>
            <a:r>
              <a:rPr lang="pt-BR" sz="2400" dirty="0" smtClean="0"/>
              <a:t> de Souza </a:t>
            </a:r>
            <a:r>
              <a:rPr lang="pt-BR" sz="2400" dirty="0" smtClean="0"/>
              <a:t>Alves </a:t>
            </a:r>
          </a:p>
          <a:p>
            <a:pPr marL="0" indent="0" algn="ctr">
              <a:buNone/>
            </a:pPr>
            <a:endParaRPr lang="pt-BR" sz="2400" baseline="30000" dirty="0"/>
          </a:p>
          <a:p>
            <a:pPr marL="0" indent="0" algn="ctr">
              <a:buNone/>
            </a:pPr>
            <a:r>
              <a:rPr lang="pt-BR" sz="2200" dirty="0" smtClean="0"/>
              <a:t>SUVISA - GO</a:t>
            </a:r>
            <a:endParaRPr lang="pt-BR" sz="2200" baseline="30000" dirty="0" smtClean="0"/>
          </a:p>
          <a:p>
            <a:pPr marL="0" indent="0" algn="ctr">
              <a:buNone/>
            </a:pP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figura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93718"/>
            <a:ext cx="7056783" cy="7642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6050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84" y="-32047"/>
            <a:ext cx="914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Tabela 4. Municípios com presença de </a:t>
            </a:r>
            <a:r>
              <a:rPr kumimoji="0" lang="pt-BR" altLang="zh-CN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E. coli</a:t>
            </a:r>
            <a:r>
              <a:rPr kumimoji="0" lang="pt-BR" altLang="zh-CN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nas amostras analisadas da água de consumo humano dos 21 municípios, destacando a incidência em função do total de amostras coletadas e divulgadas.</a:t>
            </a:r>
            <a:endParaRPr kumimoji="0" lang="pt-BR" altLang="zh-CN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824817"/>
              </p:ext>
            </p:extLst>
          </p:nvPr>
        </p:nvGraphicFramePr>
        <p:xfrm>
          <a:off x="-8666" y="504030"/>
          <a:ext cx="9178100" cy="6453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914"/>
                <a:gridCol w="2430731"/>
                <a:gridCol w="1614454"/>
                <a:gridCol w="2024972"/>
                <a:gridCol w="2565029"/>
              </a:tblGrid>
              <a:tr h="456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Nº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Município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Total de Análises Realizadas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Total de Amostras com Presença de E. coli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Quantidade de Amostras com Presença de E. coli (%)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ctr"/>
                </a:tc>
              </a:tr>
              <a:tr h="2286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Cachoeira de Goiás*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58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C00000"/>
                          </a:solidFill>
                          <a:effectLst/>
                        </a:rPr>
                        <a:t>52</a:t>
                      </a:r>
                      <a:endParaRPr lang="pt-BR" sz="14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89,7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1966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solidFill>
                            <a:srgbClr val="C00000"/>
                          </a:solidFill>
                          <a:effectLst/>
                        </a:rPr>
                        <a:t>Mossâmedes</a:t>
                      </a: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*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C00000"/>
                          </a:solidFill>
                          <a:effectLst/>
                        </a:rPr>
                        <a:t>43</a:t>
                      </a:r>
                      <a:endParaRPr lang="pt-BR" sz="14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C00000"/>
                          </a:solidFill>
                          <a:effectLst/>
                        </a:rPr>
                        <a:t>35</a:t>
                      </a:r>
                      <a:endParaRPr lang="pt-BR" sz="14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81,4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366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solidFill>
                            <a:srgbClr val="C00000"/>
                          </a:solidFill>
                          <a:effectLst/>
                        </a:rPr>
                        <a:t>Guarinos</a:t>
                      </a: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*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pt-BR" sz="14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pt-BR" sz="14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80,0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36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C00000"/>
                          </a:solidFill>
                          <a:effectLst/>
                        </a:rPr>
                        <a:t>Colinas do Sul*</a:t>
                      </a:r>
                      <a:endParaRPr lang="pt-BR" sz="14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C00000"/>
                          </a:solidFill>
                          <a:effectLst/>
                        </a:rPr>
                        <a:t>38</a:t>
                      </a:r>
                      <a:endParaRPr lang="pt-BR" sz="14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C00000"/>
                          </a:solidFill>
                          <a:effectLst/>
                        </a:rPr>
                        <a:t>27</a:t>
                      </a:r>
                      <a:endParaRPr lang="pt-BR" sz="14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71,5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385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C00000"/>
                          </a:solidFill>
                          <a:effectLst/>
                        </a:rPr>
                        <a:t>Paranaiguara*</a:t>
                      </a:r>
                      <a:endParaRPr lang="pt-BR" sz="14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C00000"/>
                          </a:solidFill>
                          <a:effectLst/>
                        </a:rPr>
                        <a:t>98</a:t>
                      </a:r>
                      <a:endParaRPr lang="pt-BR" sz="14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C00000"/>
                          </a:solidFill>
                          <a:effectLst/>
                        </a:rPr>
                        <a:t>21</a:t>
                      </a:r>
                      <a:endParaRPr lang="pt-BR" sz="14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21,4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41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Nova Roma*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pt-BR" sz="14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pt-BR" sz="14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C00000"/>
                          </a:solidFill>
                          <a:effectLst/>
                        </a:rPr>
                        <a:t>20,5</a:t>
                      </a:r>
                      <a:endParaRPr lang="pt-BR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434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Faina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17,9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459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Panamá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12,2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484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9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Sta Rita do N. Destino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50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Chapadão do Céu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154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5,8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181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Abadiânia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180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3,3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55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12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Mineiros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432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2,5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583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13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Caldas Novas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535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2,1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188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14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Senador Canedo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172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1,7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63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Rio Quente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120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1,7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657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16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Catalão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480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0,4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68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17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São Simão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706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18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Vicentinópolis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54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731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19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Trombas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75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Corumbá de Goiás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  <a:tr h="213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Matrinchã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0,0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35" marR="3333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20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Figura </a:t>
            </a:r>
            <a:r>
              <a:rPr lang="pt-BR" sz="2000" dirty="0"/>
              <a:t>4. Distribuição da DDA 1000 hab</a:t>
            </a:r>
            <a:r>
              <a:rPr lang="pt-BR" sz="2000" baseline="30000" dirty="0"/>
              <a:t>-1</a:t>
            </a:r>
            <a:r>
              <a:rPr lang="pt-BR" sz="2000" dirty="0"/>
              <a:t> nos 21 municípios do estado de Goiás, </a:t>
            </a:r>
            <a:r>
              <a:rPr lang="pt-BR" sz="2000" dirty="0" smtClean="0"/>
              <a:t> </a:t>
            </a:r>
            <a:r>
              <a:rPr lang="pt-BR" sz="2000" dirty="0"/>
              <a:t>média de DDA dos 21 municípios e de todos os municípios do estado de Goiás em 2014</a:t>
            </a:r>
            <a:r>
              <a:rPr lang="pt-BR" sz="2000" dirty="0" smtClean="0"/>
              <a:t>.</a:t>
            </a:r>
            <a:br>
              <a:rPr lang="pt-BR" sz="2000" dirty="0" smtClean="0"/>
            </a:br>
            <a:r>
              <a:rPr lang="pt-BR" sz="2000" dirty="0" smtClean="0"/>
              <a:t> 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just"/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1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400" b="1" dirty="0"/>
              <a:t>D</a:t>
            </a:r>
            <a:r>
              <a:rPr lang="pt-BR" sz="2400" b="1" dirty="0" smtClean="0"/>
              <a:t>istribuição da DDA por 1000 habitantes nos 21 municípios goianos:</a:t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dirty="0" smtClean="0"/>
              <a:t>a </a:t>
            </a:r>
            <a:r>
              <a:rPr lang="pt-PT" dirty="0"/>
              <a:t>média dos 21 municípios ficou em 41 casos, com incremento acima de 40</a:t>
            </a:r>
            <a:r>
              <a:rPr lang="pt-PT" dirty="0" smtClean="0"/>
              <a:t>%;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Autarquias</a:t>
            </a:r>
            <a:r>
              <a:rPr lang="pt-BR" dirty="0"/>
              <a:t>, os índices de </a:t>
            </a:r>
            <a:r>
              <a:rPr lang="pt-BR" dirty="0" err="1"/>
              <a:t>DDAs</a:t>
            </a:r>
            <a:r>
              <a:rPr lang="pt-BR" dirty="0"/>
              <a:t> registraram média de </a:t>
            </a:r>
            <a:r>
              <a:rPr lang="pt-BR" dirty="0" smtClean="0"/>
              <a:t>33,7;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Secretarias ou Departamentos não Específicos para o Serviço com média de 43</a:t>
            </a:r>
            <a:r>
              <a:rPr lang="pt-PT" dirty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 Departamentos </a:t>
            </a:r>
            <a:r>
              <a:rPr lang="pt-BR" dirty="0"/>
              <a:t>ou Secretarias Específicas para os Serviços a média ficou com 55,2 </a:t>
            </a:r>
            <a:endParaRPr lang="pt-BR" dirty="0" smtClean="0"/>
          </a:p>
          <a:p>
            <a:pPr algn="just">
              <a:buFont typeface="Wingdings" pitchFamily="2" charset="2"/>
              <a:buChar char="Ø"/>
            </a:pPr>
            <a:endParaRPr lang="pt-PT" dirty="0"/>
          </a:p>
          <a:p>
            <a:pPr algn="just">
              <a:buFont typeface="Wingdings" pitchFamily="2" charset="2"/>
              <a:buChar char="Ø"/>
            </a:pPr>
            <a:r>
              <a:rPr lang="pt-PT" dirty="0" smtClean="0"/>
              <a:t>  </a:t>
            </a:r>
            <a:r>
              <a:rPr lang="pt-PT" dirty="0"/>
              <a:t>Vale salientar que 15 municípios, correspondendo a 71% dos 21 municípios, estão com índices de DDA maiores que a média de </a:t>
            </a:r>
            <a:r>
              <a:rPr lang="pt-PT" dirty="0" smtClean="0"/>
              <a:t>Goiás;</a:t>
            </a:r>
          </a:p>
          <a:p>
            <a:pPr algn="just">
              <a:buFont typeface="Wingdings" pitchFamily="2" charset="2"/>
              <a:buChar char="Ø"/>
            </a:pPr>
            <a:endParaRPr lang="pt-PT" dirty="0"/>
          </a:p>
          <a:p>
            <a:pPr algn="just">
              <a:buFont typeface="Wingdings" pitchFamily="2" charset="2"/>
              <a:buChar char="Ø"/>
            </a:pPr>
            <a:r>
              <a:rPr lang="pt-PT" dirty="0" smtClean="0"/>
              <a:t>Vicentinópolis </a:t>
            </a:r>
            <a:r>
              <a:rPr lang="pt-PT" dirty="0"/>
              <a:t>registrou índices duas vezes </a:t>
            </a:r>
            <a:r>
              <a:rPr lang="pt-PT" dirty="0" smtClean="0"/>
              <a:t>superiores à média do estado.</a:t>
            </a: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figura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453336"/>
            <a:ext cx="4829944" cy="40466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497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/>
              <a:t>Os </a:t>
            </a:r>
            <a:r>
              <a:rPr lang="pt-BR" dirty="0"/>
              <a:t>dez municípios </a:t>
            </a:r>
            <a:r>
              <a:rPr lang="pt-BR" b="1" dirty="0"/>
              <a:t>com maiores índices de DDA</a:t>
            </a:r>
            <a:r>
              <a:rPr lang="pt-BR" dirty="0"/>
              <a:t> por mil habitantes, 70% são geridos por Administração Pública Direta </a:t>
            </a:r>
            <a:r>
              <a:rPr lang="pt-BR" dirty="0" smtClean="0"/>
              <a:t>Centralizada;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O</a:t>
            </a:r>
            <a:r>
              <a:rPr lang="pt-BR" dirty="0" smtClean="0"/>
              <a:t>s </a:t>
            </a:r>
            <a:r>
              <a:rPr lang="pt-BR" dirty="0"/>
              <a:t>dez municípios </a:t>
            </a:r>
            <a:r>
              <a:rPr lang="pt-BR" b="1" dirty="0"/>
              <a:t>com menores índices</a:t>
            </a:r>
            <a:r>
              <a:rPr lang="pt-BR" dirty="0"/>
              <a:t>, 70% são Administrados por Administração </a:t>
            </a:r>
            <a:r>
              <a:rPr lang="pt-BR" dirty="0" smtClean="0"/>
              <a:t>Publica Descentralizada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 Evidenciando </a:t>
            </a:r>
            <a:r>
              <a:rPr lang="pt-BR" dirty="0"/>
              <a:t>que a forma de administração influencia nos índices de DDA, ou seja, podemos inferir que as </a:t>
            </a:r>
            <a:r>
              <a:rPr lang="pt-BR" dirty="0" err="1"/>
              <a:t>DDAs</a:t>
            </a:r>
            <a:r>
              <a:rPr lang="pt-BR" dirty="0"/>
              <a:t> estão relacionadas à potabilidade da água, assim como, as doenças hídricas podem estar ligadas à forma de gestão dos sistemas dos municípios.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/>
              <a:t>N</a:t>
            </a:r>
            <a:r>
              <a:rPr lang="pt-PT" dirty="0" smtClean="0"/>
              <a:t>ão </a:t>
            </a:r>
            <a:r>
              <a:rPr lang="pt-PT" dirty="0"/>
              <a:t>foi possível estabelecer uma associação entre as localidades onde não se pratica a desinfecção da água de consumo humano e a quantidade de </a:t>
            </a:r>
            <a:r>
              <a:rPr lang="pt-PT" dirty="0" smtClean="0"/>
              <a:t>DDA;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Porém</a:t>
            </a:r>
            <a:r>
              <a:rPr lang="pt-PT" dirty="0"/>
              <a:t>, deve-se considerar que quatro desses seis municípios estão com índices acima e os outros dois estão a um nível abaixo da média do Estado. </a:t>
            </a:r>
            <a:endParaRPr lang="pt-BR" dirty="0"/>
          </a:p>
          <a:p>
            <a:pPr algn="just"/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figura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453336"/>
            <a:ext cx="4829944" cy="40466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033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Análise Geral das Gestões</a:t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Departamentos </a:t>
            </a:r>
            <a:r>
              <a:rPr lang="pt-BR" sz="2000" dirty="0"/>
              <a:t>ou </a:t>
            </a:r>
            <a:r>
              <a:rPr lang="pt-BR" sz="2000" dirty="0" smtClean="0"/>
              <a:t>Secretarias não </a:t>
            </a:r>
            <a:r>
              <a:rPr lang="pt-BR" sz="2000" dirty="0"/>
              <a:t>Específicas</a:t>
            </a:r>
            <a:r>
              <a:rPr lang="pt-PT" sz="2000" dirty="0"/>
              <a:t> para os </a:t>
            </a:r>
            <a:r>
              <a:rPr lang="pt-PT" sz="2000" dirty="0" smtClean="0"/>
              <a:t>Serviços se encontram os 6 municípios sem desinfecção de água de abastecimento</a:t>
            </a:r>
            <a:r>
              <a:rPr lang="pt-PT" sz="2000" dirty="0" smtClean="0"/>
              <a:t>;</a:t>
            </a:r>
          </a:p>
          <a:p>
            <a:pPr algn="just">
              <a:buFont typeface="Wingdings" pitchFamily="2" charset="2"/>
              <a:buChar char="Ø"/>
            </a:pPr>
            <a:endParaRPr lang="pt-PT" sz="2000" dirty="0"/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Departamentos </a:t>
            </a:r>
            <a:r>
              <a:rPr lang="pt-BR" sz="2000" dirty="0"/>
              <a:t>ou Secretarias Específicas</a:t>
            </a:r>
            <a:r>
              <a:rPr lang="pt-PT" sz="2000" dirty="0"/>
              <a:t> para os Serviços, verifica-se a maior média de </a:t>
            </a:r>
            <a:r>
              <a:rPr lang="pt-PT" sz="2000" dirty="0" smtClean="0"/>
              <a:t>DDA</a:t>
            </a:r>
            <a:r>
              <a:rPr lang="pt-PT" sz="2000" dirty="0" smtClean="0"/>
              <a:t>;</a:t>
            </a:r>
          </a:p>
          <a:p>
            <a:pPr algn="just">
              <a:buFont typeface="Wingdings" pitchFamily="2" charset="2"/>
              <a:buChar char="Ø"/>
            </a:pPr>
            <a:endParaRPr lang="pt-PT" sz="2000" dirty="0" smtClean="0"/>
          </a:p>
          <a:p>
            <a:pPr algn="just">
              <a:buFont typeface="Wingdings" pitchFamily="2" charset="2"/>
              <a:buChar char="Ø"/>
            </a:pPr>
            <a:r>
              <a:rPr lang="pt-PT" sz="2000" dirty="0"/>
              <a:t>Autarquias, 70% dos municípios registraram a presença de </a:t>
            </a:r>
            <a:r>
              <a:rPr lang="pt-PT" sz="2000" i="1" dirty="0"/>
              <a:t>E. coli</a:t>
            </a:r>
            <a:r>
              <a:rPr lang="pt-PT" sz="2000" dirty="0"/>
              <a:t> e a média de DDA,  ficou acima da média do estado.</a:t>
            </a:r>
            <a:endParaRPr lang="pt-PT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/>
              <a:t>Nos monitoramentos dos </a:t>
            </a:r>
            <a:r>
              <a:rPr lang="pt-BR" sz="2000" dirty="0" err="1"/>
              <a:t>SAAs</a:t>
            </a:r>
            <a:r>
              <a:rPr lang="pt-BR" sz="2000" dirty="0"/>
              <a:t> que ocorrem regularmente em todo o estado pelos fiscais sanitários (SUVISA</a:t>
            </a:r>
            <a:r>
              <a:rPr lang="pt-BR" sz="2000" dirty="0" smtClean="0"/>
              <a:t>) - NOTIFICAÇÃO</a:t>
            </a: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figura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453336"/>
            <a:ext cx="4829944" cy="40466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6593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just"/>
            <a:r>
              <a:rPr lang="pt-BR" sz="2200" b="1" dirty="0" smtClean="0"/>
              <a:t>6. CONCLUSÃO</a:t>
            </a:r>
            <a:endParaRPr lang="pt-BR" sz="2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200" dirty="0"/>
              <a:t>Verificou-se fragilidade </a:t>
            </a:r>
            <a:r>
              <a:rPr lang="pt-BR" sz="2200" dirty="0" smtClean="0"/>
              <a:t>e falhas na </a:t>
            </a:r>
            <a:r>
              <a:rPr lang="pt-BR" sz="2200" dirty="0"/>
              <a:t>gestão do </a:t>
            </a:r>
            <a:r>
              <a:rPr lang="pt-BR" sz="2200" dirty="0" smtClean="0"/>
              <a:t>SISAGUA e SIVEP-DDA;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 A forma </a:t>
            </a:r>
            <a:r>
              <a:rPr lang="pt-BR" sz="2200" dirty="0"/>
              <a:t>de administração tem influências diretas na qualidade da água e na veiculação de doenças hídricas nos </a:t>
            </a:r>
            <a:r>
              <a:rPr lang="pt-BR" sz="2200" dirty="0" smtClean="0"/>
              <a:t>municípios;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 </a:t>
            </a:r>
            <a:r>
              <a:rPr lang="pt-PT" sz="2200" dirty="0" smtClean="0"/>
              <a:t>Incapacidade da maioria dos </a:t>
            </a:r>
            <a:r>
              <a:rPr lang="pt-PT" sz="2200" dirty="0"/>
              <a:t>municípios com </a:t>
            </a:r>
            <a:r>
              <a:rPr lang="pt-PT" sz="2200" dirty="0" smtClean="0"/>
              <a:t>gestão </a:t>
            </a:r>
            <a:r>
              <a:rPr lang="pt-PT" sz="2200" dirty="0"/>
              <a:t>descentralizada </a:t>
            </a:r>
            <a:r>
              <a:rPr lang="pt-PT" sz="2200" dirty="0" smtClean="0"/>
              <a:t>e principalmente a </a:t>
            </a:r>
            <a:r>
              <a:rPr lang="pt-PT" sz="2200" dirty="0"/>
              <a:t>centralizada, em cumprir com os requisitos básicos de potabilidade da água de consumo </a:t>
            </a:r>
            <a:r>
              <a:rPr lang="pt-PT" sz="2200" dirty="0" smtClean="0"/>
              <a:t>humano</a:t>
            </a:r>
            <a:r>
              <a:rPr lang="pt-PT" sz="2200" dirty="0"/>
              <a:t> </a:t>
            </a:r>
            <a:r>
              <a:rPr lang="pt-PT" sz="2200" dirty="0" smtClean="0"/>
              <a:t>em Goiás.</a:t>
            </a:r>
            <a:endParaRPr lang="pt-BR" sz="2200" dirty="0"/>
          </a:p>
          <a:p>
            <a:pPr algn="just"/>
            <a:endParaRPr lang="pt-B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figura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453336"/>
            <a:ext cx="4829944" cy="40466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090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</a:blip>
          <a:srcRect/>
          <a:tile tx="-571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pt-B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OBRIGADA!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619672" y="2780928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hlinkClick r:id="rId3"/>
              </a:rPr>
              <a:t>kalanityalves@gmail.com.br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(62) 3541-3851   SUVISA/SES-GO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3558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/>
              <a:t>1. INTRODUÇÃO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904656"/>
          </a:xfrm>
        </p:spPr>
        <p:txBody>
          <a:bodyPr>
            <a:normAutofit fontScale="25000" lnSpcReduction="20000"/>
          </a:bodyPr>
          <a:lstStyle/>
          <a:p>
            <a:pPr algn="just"/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8000" dirty="0" smtClean="0">
                <a:solidFill>
                  <a:schemeClr val="tx1"/>
                </a:solidFill>
                <a:cs typeface="Arial" pitchFamily="34" charset="0"/>
              </a:rPr>
              <a:t>A qualidade da água no Brasil está comprometida desde o manancial com:</a:t>
            </a:r>
          </a:p>
          <a:p>
            <a:pPr algn="just"/>
            <a:endParaRPr lang="pt-BR" sz="80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8000" dirty="0" smtClean="0">
                <a:solidFill>
                  <a:schemeClr val="tx1"/>
                </a:solidFill>
                <a:cs typeface="Arial" pitchFamily="34" charset="0"/>
              </a:rPr>
              <a:t> Lançamentos de esgotos domésticos e industriais não tratados;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8000" dirty="0" smtClean="0">
                <a:solidFill>
                  <a:schemeClr val="tx1"/>
                </a:solidFill>
                <a:cs typeface="Arial" pitchFamily="34" charset="0"/>
              </a:rPr>
              <a:t>Uso e ocupação inadequada do meio físico;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8000" dirty="0" smtClean="0">
                <a:solidFill>
                  <a:schemeClr val="tx1"/>
                </a:solidFill>
                <a:cs typeface="Arial" pitchFamily="34" charset="0"/>
              </a:rPr>
              <a:t> Deficiência de fiscalização;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8000" dirty="0" smtClean="0">
                <a:solidFill>
                  <a:schemeClr val="tx1"/>
                </a:solidFill>
                <a:cs typeface="Arial" pitchFamily="34" charset="0"/>
              </a:rPr>
              <a:t> Necessidade de processo contínuo de educação ambiental. </a:t>
            </a:r>
          </a:p>
          <a:p>
            <a:pPr algn="just"/>
            <a:endParaRPr lang="pt-BR" sz="80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/>
            <a:r>
              <a:rPr lang="pt-BR" sz="8000" dirty="0" err="1" smtClean="0">
                <a:solidFill>
                  <a:schemeClr val="tx1"/>
                </a:solidFill>
              </a:rPr>
              <a:t>SAAs</a:t>
            </a:r>
            <a:r>
              <a:rPr lang="pt-BR" sz="8000" dirty="0" smtClean="0">
                <a:solidFill>
                  <a:schemeClr val="tx1"/>
                </a:solidFill>
              </a:rPr>
              <a:t> com ausência de manutenção ou realizada de forma inadequada ou descontínua; </a:t>
            </a:r>
          </a:p>
          <a:p>
            <a:pPr algn="just"/>
            <a:endParaRPr lang="pt-BR" sz="8000" dirty="0" smtClean="0">
              <a:solidFill>
                <a:schemeClr val="tx1"/>
              </a:solidFill>
            </a:endParaRPr>
          </a:p>
          <a:p>
            <a:pPr algn="just"/>
            <a:r>
              <a:rPr lang="pt-BR" sz="8000" dirty="0" smtClean="0">
                <a:solidFill>
                  <a:schemeClr val="tx1"/>
                </a:solidFill>
              </a:rPr>
              <a:t>A Doença Diarreica Aguda (DDA) é uma síndrome causada por bactérias, vírus ou parasitos e são veiculadas por alimentos ou água contaminada. </a:t>
            </a:r>
          </a:p>
          <a:p>
            <a:pPr algn="just"/>
            <a:endParaRPr lang="pt-BR" sz="8000" dirty="0" smtClean="0">
              <a:solidFill>
                <a:schemeClr val="tx1"/>
              </a:solidFill>
            </a:endParaRPr>
          </a:p>
          <a:p>
            <a:pPr algn="just"/>
            <a:r>
              <a:rPr lang="pt-BR" sz="8000" dirty="0" smtClean="0">
                <a:solidFill>
                  <a:schemeClr val="tx1"/>
                </a:solidFill>
              </a:rPr>
              <a:t>A DDA Mata cerca de 1,5 milhões de crianças a cada ano no mundo.</a:t>
            </a:r>
          </a:p>
          <a:p>
            <a:pPr algn="just"/>
            <a:endParaRPr lang="pt-BR" sz="8000" dirty="0" smtClean="0">
              <a:solidFill>
                <a:schemeClr val="tx1"/>
              </a:solidFill>
            </a:endParaRPr>
          </a:p>
          <a:p>
            <a:pPr algn="just"/>
            <a:r>
              <a:rPr lang="pt-BR" sz="8000" dirty="0" smtClean="0">
                <a:solidFill>
                  <a:schemeClr val="tx1"/>
                </a:solidFill>
              </a:rPr>
              <a:t> </a:t>
            </a:r>
            <a:r>
              <a:rPr lang="pt-BR" sz="8000" dirty="0"/>
              <a:t>R</a:t>
            </a:r>
            <a:r>
              <a:rPr lang="pt-BR" sz="8000" dirty="0" smtClean="0">
                <a:solidFill>
                  <a:schemeClr val="tx1"/>
                </a:solidFill>
              </a:rPr>
              <a:t>esponsável pela segunda causa de óbito infantil, matando mais que a AIDS, malária e o sarampo juntos.</a:t>
            </a:r>
          </a:p>
          <a:p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3" name="figura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6453336"/>
            <a:ext cx="4382587" cy="43568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871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8531"/>
            <a:ext cx="8517632" cy="468141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/>
              <a:t>2. OBJETIVOS GERAIS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45333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sz="8000" dirty="0" smtClean="0"/>
              <a:t>Avaliar o atendimento aos parâmetros microbiológicos de potabilidade da água para consumo humano, nos </a:t>
            </a:r>
            <a:r>
              <a:rPr lang="pt-BR" sz="8000" dirty="0" err="1" smtClean="0"/>
              <a:t>SAAs</a:t>
            </a:r>
            <a:r>
              <a:rPr lang="pt-BR" sz="8000" dirty="0" smtClean="0"/>
              <a:t> dos 21 municípios do estado de Goiás que são gerenciados por Administração Pública, </a:t>
            </a:r>
            <a:r>
              <a:rPr lang="pt-BR" sz="8000" dirty="0"/>
              <a:t>buscando uma associação desses parâmetros com os registros de morbidades provocadas por </a:t>
            </a:r>
            <a:r>
              <a:rPr lang="pt-BR" sz="8000" dirty="0" smtClean="0"/>
              <a:t>DDA.</a:t>
            </a:r>
          </a:p>
          <a:p>
            <a:endParaRPr lang="pt-BR" sz="8000" dirty="0" smtClean="0"/>
          </a:p>
          <a:p>
            <a:pPr marL="0" indent="0">
              <a:buNone/>
            </a:pPr>
            <a:r>
              <a:rPr lang="pt-BR" sz="8000" b="1" dirty="0" smtClean="0"/>
              <a:t>2.1.</a:t>
            </a:r>
            <a:r>
              <a:rPr lang="pt-BR" sz="8000" b="1" i="1" dirty="0" smtClean="0"/>
              <a:t> Objetivos Específicos</a:t>
            </a:r>
            <a:endParaRPr lang="pt-BR" sz="80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8000" dirty="0" smtClean="0"/>
              <a:t>Identificar os tipos de captações de água para abastecimento público;</a:t>
            </a:r>
          </a:p>
          <a:p>
            <a:pPr algn="just">
              <a:buFont typeface="Wingdings" pitchFamily="2" charset="2"/>
              <a:buChar char="ü"/>
            </a:pPr>
            <a:endParaRPr lang="pt-BR" sz="80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8000" dirty="0" smtClean="0"/>
              <a:t>Quantificar a incidência de coliformes totais e</a:t>
            </a:r>
            <a:r>
              <a:rPr lang="pt-BR" sz="8000" i="1" dirty="0" smtClean="0"/>
              <a:t> </a:t>
            </a:r>
            <a:r>
              <a:rPr lang="pt-BR" sz="8000" i="1" dirty="0" err="1" smtClean="0"/>
              <a:t>E</a:t>
            </a:r>
            <a:r>
              <a:rPr lang="pt-BR" sz="8000" i="1" dirty="0" smtClean="0"/>
              <a:t>. coli </a:t>
            </a:r>
            <a:r>
              <a:rPr lang="pt-BR" sz="8000" dirty="0" smtClean="0"/>
              <a:t>na água dos 21 municípios que realizam e não realizam a desinfecção de água de consumo humano;</a:t>
            </a:r>
          </a:p>
          <a:p>
            <a:pPr algn="just">
              <a:buFont typeface="Wingdings" pitchFamily="2" charset="2"/>
              <a:buChar char="ü"/>
            </a:pPr>
            <a:endParaRPr lang="pt-BR" sz="80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8000" dirty="0" smtClean="0"/>
              <a:t>Comparar o quantitativo de DDA nos 21 municípios com a média do Estado de Goiás;</a:t>
            </a:r>
          </a:p>
          <a:p>
            <a:pPr algn="just">
              <a:buFont typeface="Wingdings" pitchFamily="2" charset="2"/>
              <a:buChar char="ü"/>
            </a:pPr>
            <a:endParaRPr lang="pt-BR" sz="80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8000" dirty="0" smtClean="0"/>
              <a:t>Buscar uma associação entre a presença de</a:t>
            </a:r>
            <a:r>
              <a:rPr lang="pt-BR" sz="8000" i="1" dirty="0" smtClean="0"/>
              <a:t> E. coli</a:t>
            </a:r>
            <a:r>
              <a:rPr lang="pt-BR" sz="8000" dirty="0" smtClean="0"/>
              <a:t> na água de abastecimento e a incidência de DDA nos municípios;</a:t>
            </a:r>
          </a:p>
          <a:p>
            <a:pPr algn="just">
              <a:buFont typeface="Wingdings" pitchFamily="2" charset="2"/>
              <a:buChar char="ü"/>
            </a:pPr>
            <a:endParaRPr lang="pt-BR" sz="80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8000" dirty="0" smtClean="0"/>
              <a:t>Avaliar a capacidade da gestão dos administradores dos </a:t>
            </a:r>
            <a:r>
              <a:rPr lang="pt-BR" sz="8000" dirty="0" err="1" smtClean="0"/>
              <a:t>SAAs</a:t>
            </a:r>
            <a:r>
              <a:rPr lang="pt-BR" sz="8000" dirty="0" smtClean="0"/>
              <a:t> no cumprimento das normativas vigentes de potabilidade da água, referentes aos parâmetros microbiológicos e incidência de DDA nos 21 municípios.</a:t>
            </a:r>
          </a:p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pPr algn="just"/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097" name="figura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3336"/>
            <a:ext cx="4572000" cy="38561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4173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88032"/>
          </a:xfrm>
        </p:spPr>
        <p:txBody>
          <a:bodyPr>
            <a:noAutofit/>
          </a:bodyPr>
          <a:lstStyle/>
          <a:p>
            <a:pPr lvl="0" algn="l"/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4. MATERIAL </a:t>
            </a:r>
            <a:r>
              <a:rPr lang="pt-BR" sz="2000" b="1" dirty="0"/>
              <a:t>E MÉTODO: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 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-4635896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/>
              <a:t>Figura 1. Os </a:t>
            </a:r>
            <a:r>
              <a:rPr lang="pt-BR" sz="2000" b="1" dirty="0"/>
              <a:t>21 Municípios de Estudo</a:t>
            </a:r>
            <a:r>
              <a:rPr lang="pt-BR" sz="2000" b="1" dirty="0" smtClean="0"/>
              <a:t>:</a:t>
            </a:r>
            <a:endParaRPr lang="pt-BR" sz="2000" dirty="0"/>
          </a:p>
        </p:txBody>
      </p:sp>
      <p:pic>
        <p:nvPicPr>
          <p:cNvPr id="5" name="Imagem 4" descr="IQ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4" r="11908"/>
          <a:stretch>
            <a:fillRect/>
          </a:stretch>
        </p:blipFill>
        <p:spPr bwMode="auto">
          <a:xfrm>
            <a:off x="41564" y="548680"/>
            <a:ext cx="9144000" cy="568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3327"/>
            <a:ext cx="2736304" cy="360185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1" name="figuras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453336"/>
            <a:ext cx="4829944" cy="40466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280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61466"/>
          </a:xfrm>
        </p:spPr>
        <p:txBody>
          <a:bodyPr>
            <a:noAutofit/>
          </a:bodyPr>
          <a:lstStyle/>
          <a:p>
            <a:pPr algn="l"/>
            <a:r>
              <a:rPr lang="pt-BR" sz="2400" b="1" i="1" dirty="0" smtClean="0"/>
              <a:t> </a:t>
            </a:r>
            <a:r>
              <a:rPr lang="pt-BR" sz="2400" b="1" i="1" dirty="0"/>
              <a:t>Qualidade da Água e Dados de DDA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4857403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U</a:t>
            </a:r>
            <a:r>
              <a:rPr lang="pt-BR" sz="2200" dirty="0" smtClean="0"/>
              <a:t>tilizados dados </a:t>
            </a:r>
            <a:r>
              <a:rPr lang="pt-BR" sz="2200" dirty="0"/>
              <a:t>de coliformes totais e </a:t>
            </a:r>
            <a:r>
              <a:rPr lang="pt-BR" sz="2200" i="1" dirty="0" err="1"/>
              <a:t>E</a:t>
            </a:r>
            <a:r>
              <a:rPr lang="pt-BR" sz="2200" i="1" dirty="0"/>
              <a:t>. coli</a:t>
            </a:r>
            <a:r>
              <a:rPr lang="pt-BR" sz="2200" dirty="0"/>
              <a:t> </a:t>
            </a:r>
            <a:r>
              <a:rPr lang="pt-BR" sz="2200" dirty="0" smtClean="0"/>
              <a:t> extraídos </a:t>
            </a:r>
            <a:r>
              <a:rPr lang="pt-BR" sz="2200" dirty="0"/>
              <a:t>do </a:t>
            </a:r>
            <a:r>
              <a:rPr lang="pt-BR" sz="2200" dirty="0" smtClean="0"/>
              <a:t>SISAGUA (vigilância) e </a:t>
            </a:r>
            <a:r>
              <a:rPr lang="pt-BR" sz="2200" dirty="0"/>
              <a:t>Sistema Gerenciador de Ambiente Laboratorial (GAL) do </a:t>
            </a:r>
            <a:r>
              <a:rPr lang="pt-BR" sz="2200" dirty="0" smtClean="0"/>
              <a:t>LACEN</a:t>
            </a:r>
            <a:r>
              <a:rPr lang="pt-BR" sz="2400" dirty="0" smtClean="0"/>
              <a:t> </a:t>
            </a:r>
            <a:r>
              <a:rPr lang="pt-BR" sz="2200" dirty="0" smtClean="0"/>
              <a:t>e dados </a:t>
            </a:r>
            <a:r>
              <a:rPr lang="pt-BR" sz="2200" dirty="0"/>
              <a:t>de DDA </a:t>
            </a:r>
            <a:r>
              <a:rPr lang="pt-BR" sz="2200" dirty="0" smtClean="0"/>
              <a:t>retirados </a:t>
            </a:r>
            <a:r>
              <a:rPr lang="pt-BR" sz="2200" dirty="0"/>
              <a:t>do </a:t>
            </a:r>
            <a:r>
              <a:rPr lang="pt-BR" sz="2200" dirty="0" smtClean="0"/>
              <a:t>SIVEP-DDA, </a:t>
            </a:r>
            <a:r>
              <a:rPr lang="pt-BR" sz="2200" dirty="0"/>
              <a:t>referentes ao período de 2014</a:t>
            </a:r>
            <a:r>
              <a:rPr lang="pt-BR" sz="2200" dirty="0" smtClean="0"/>
              <a:t>.</a:t>
            </a:r>
          </a:p>
          <a:p>
            <a:pPr algn="just"/>
            <a:endParaRPr lang="pt-BR" sz="2200" dirty="0"/>
          </a:p>
          <a:p>
            <a:r>
              <a:rPr lang="pt-BR" sz="2200" dirty="0" smtClean="0"/>
              <a:t> </a:t>
            </a:r>
            <a:r>
              <a:rPr lang="pt-BR" sz="2200" dirty="0"/>
              <a:t>EXCEL para o tratamento dos dados quantitativos organizados em gráficos e </a:t>
            </a:r>
            <a:r>
              <a:rPr lang="pt-BR" sz="2200" dirty="0" smtClean="0"/>
              <a:t>tabelas.</a:t>
            </a:r>
            <a:endParaRPr lang="pt-BR" sz="2200" dirty="0"/>
          </a:p>
        </p:txBody>
      </p:sp>
      <p:pic>
        <p:nvPicPr>
          <p:cNvPr id="5" name="figura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453336"/>
            <a:ext cx="4829944" cy="40466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081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5. RESULTADOS </a:t>
            </a:r>
            <a:r>
              <a:rPr lang="pt-BR" sz="2400" b="1" dirty="0"/>
              <a:t>E </a:t>
            </a:r>
            <a:r>
              <a:rPr lang="pt-BR" sz="2400" b="1" dirty="0" smtClean="0"/>
              <a:t>DISCUSSÕES</a:t>
            </a:r>
            <a:br>
              <a:rPr lang="pt-BR" sz="2400" b="1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000" dirty="0" smtClean="0"/>
              <a:t>Tabela </a:t>
            </a:r>
            <a:r>
              <a:rPr lang="pt-BR" sz="2000" dirty="0"/>
              <a:t>2</a:t>
            </a:r>
            <a:r>
              <a:rPr lang="pt-BR" sz="2000" b="1" dirty="0"/>
              <a:t>. </a:t>
            </a:r>
            <a:r>
              <a:rPr lang="pt-PT" sz="2000" dirty="0"/>
              <a:t>Tipo de administração dos gerenciadores dos Sistemas de Abastecimentos de Água dos 21 municípios </a:t>
            </a:r>
            <a:r>
              <a:rPr lang="pt-PT" sz="2000" dirty="0" smtClean="0"/>
              <a:t>goianos</a:t>
            </a:r>
            <a:r>
              <a:rPr lang="pt-PT" sz="2000" dirty="0"/>
              <a:t>.</a:t>
            </a:r>
            <a:r>
              <a:rPr lang="pt-BR" sz="2000" dirty="0"/>
              <a:t/>
            </a:r>
            <a:br>
              <a:rPr lang="pt-BR" sz="2000" dirty="0"/>
            </a:b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290627"/>
              </p:ext>
            </p:extLst>
          </p:nvPr>
        </p:nvGraphicFramePr>
        <p:xfrm>
          <a:off x="-1" y="1241372"/>
          <a:ext cx="9144001" cy="5616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2207"/>
                <a:gridCol w="2117380"/>
                <a:gridCol w="2342207"/>
                <a:gridCol w="2342207"/>
              </a:tblGrid>
              <a:tr h="466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kern="50" dirty="0">
                          <a:effectLst/>
                        </a:rPr>
                        <a:t>Categoria</a:t>
                      </a:r>
                      <a:endParaRPr lang="pt-BR" sz="12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Tipo de administração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kern="50" dirty="0">
                          <a:effectLst/>
                        </a:rPr>
                        <a:t>Tipo de </a:t>
                      </a:r>
                      <a:r>
                        <a:rPr lang="pt-PT" sz="1200" kern="50" dirty="0" smtClean="0">
                          <a:effectLst/>
                        </a:rPr>
                        <a:t>Entidade</a:t>
                      </a:r>
                      <a:endParaRPr lang="pt-BR" sz="12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Município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55742">
                <a:tc rowSpan="2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Entidade de Direito Público</a:t>
                      </a:r>
                      <a:endParaRPr lang="pt-BR" sz="12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kern="50" dirty="0">
                          <a:effectLst/>
                        </a:rPr>
                        <a:t>Administração Pública </a:t>
                      </a:r>
                      <a:r>
                        <a:rPr lang="pt-PT" sz="1200" kern="50" dirty="0" smtClean="0">
                          <a:effectLst/>
                        </a:rPr>
                        <a:t> </a:t>
                      </a:r>
                      <a:r>
                        <a:rPr lang="pt-PT" sz="1200" kern="50" dirty="0">
                          <a:effectLst/>
                        </a:rPr>
                        <a:t>Descentralizada</a:t>
                      </a:r>
                      <a:endParaRPr lang="pt-BR" sz="12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 row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Autarquia</a:t>
                      </a:r>
                      <a:endParaRPr lang="pt-BR" sz="12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Abadiânia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Caldas Novas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Catalão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Chapadão do Céu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Corumbá de Goiás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Faina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Matrinchã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Mineiros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Senador Canedo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Trombas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200" kern="50" dirty="0">
                          <a:effectLst/>
                        </a:rPr>
                        <a:t>Administração Pública </a:t>
                      </a:r>
                      <a:r>
                        <a:rPr lang="pt-PT" sz="1200" kern="50" dirty="0" smtClean="0">
                          <a:effectLst/>
                        </a:rPr>
                        <a:t> </a:t>
                      </a:r>
                      <a:r>
                        <a:rPr lang="pt-PT" sz="1200" kern="50" dirty="0">
                          <a:effectLst/>
                        </a:rPr>
                        <a:t>Centralizada</a:t>
                      </a:r>
                      <a:endParaRPr lang="pt-BR" sz="12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Departamento ou Secretaria</a:t>
                      </a:r>
                      <a:r>
                        <a:rPr lang="pt-BR" sz="1200" strike="sngStrike" kern="50">
                          <a:effectLst/>
                        </a:rPr>
                        <a:t> </a:t>
                      </a:r>
                      <a:r>
                        <a:rPr lang="pt-BR" sz="1200" kern="50">
                          <a:effectLst/>
                        </a:rPr>
                        <a:t>Específica para o Serviço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 dirty="0">
                          <a:effectLst/>
                        </a:rPr>
                        <a:t>Panamá</a:t>
                      </a:r>
                      <a:endParaRPr lang="pt-BR" sz="12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Rio Quente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São Simão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Vicentinópolis 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Departamento ou Secretaria não Específica para o Serviço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Cachoeira de Goiás 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Colinas do Sul 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Guarinos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Mossâmedes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Nova Roma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2330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>
                          <a:effectLst/>
                        </a:rPr>
                        <a:t>Paranaiguara</a:t>
                      </a:r>
                      <a:endParaRPr lang="pt-BR" sz="12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4661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200" kern="50" dirty="0">
                          <a:effectLst/>
                        </a:rPr>
                        <a:t>Santa Rita do Novo Destino</a:t>
                      </a:r>
                      <a:endParaRPr lang="pt-BR" sz="12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0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96000"/>
          </a:blip>
          <a:srcRect/>
          <a:tile tx="-571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6480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dirty="0"/>
              <a:t>Figura 2. Porcentagem dos 21 municípios abastecidos em função do tipo de captação e população do município.  </a:t>
            </a:r>
            <a:endParaRPr lang="pt-BR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6" y="908720"/>
            <a:ext cx="8784976" cy="52565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figura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453336"/>
            <a:ext cx="4829944" cy="40466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093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00336"/>
              </p:ext>
            </p:extLst>
          </p:nvPr>
        </p:nvGraphicFramePr>
        <p:xfrm>
          <a:off x="16589" y="404103"/>
          <a:ext cx="9144001" cy="6421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9218"/>
                <a:gridCol w="3163700"/>
                <a:gridCol w="1940030"/>
                <a:gridCol w="1940030"/>
                <a:gridCol w="171023"/>
              </a:tblGrid>
              <a:tr h="28859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Nº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Municípios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Número e tipos de </a:t>
                      </a:r>
                      <a:r>
                        <a:rPr lang="pt-BR" sz="1600" kern="50" dirty="0" smtClean="0">
                          <a:effectLst/>
                        </a:rPr>
                        <a:t>Captação</a:t>
                      </a:r>
                      <a:r>
                        <a:rPr lang="pt-BR" sz="1600" kern="50" baseline="30000" dirty="0">
                          <a:effectLst/>
                        </a:rPr>
                        <a:t> 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Superficial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Subterrânea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01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Abadiânia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-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02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Cachoeira de Goiás</a:t>
                      </a:r>
                      <a:r>
                        <a:rPr lang="pt-BR" sz="1600" kern="50" baseline="30000">
                          <a:effectLst/>
                        </a:rPr>
                        <a:t>(1)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-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03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Chapadão do Céu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-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11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04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Caldas Novas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-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05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Catalão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2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18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06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Colinas do Sul</a:t>
                      </a:r>
                      <a:r>
                        <a:rPr lang="pt-BR" sz="1600" kern="50" baseline="30000">
                          <a:effectLst/>
                        </a:rPr>
                        <a:t>(1)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-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07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Corumbá de Goiás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-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08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Faina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1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-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09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Guarinos</a:t>
                      </a:r>
                      <a:r>
                        <a:rPr lang="pt-BR" sz="1600" kern="50" baseline="30000">
                          <a:effectLst/>
                        </a:rPr>
                        <a:t>(1)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-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10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Matrinchã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-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11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Mineiros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2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-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12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Mossâmedes</a:t>
                      </a:r>
                      <a:r>
                        <a:rPr lang="pt-BR" sz="1600" kern="50" baseline="30000">
                          <a:effectLst/>
                        </a:rPr>
                        <a:t>(1)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4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13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Nova Roma</a:t>
                      </a:r>
                      <a:r>
                        <a:rPr lang="pt-BR" sz="1600" kern="50" baseline="30000">
                          <a:effectLst/>
                        </a:rPr>
                        <a:t>(1)</a:t>
                      </a:r>
                      <a:r>
                        <a:rPr lang="pt-BR" sz="1600" kern="50">
                          <a:effectLst/>
                        </a:rPr>
                        <a:t>,</a:t>
                      </a:r>
                      <a:r>
                        <a:rPr lang="pt-BR" sz="1600" kern="50" baseline="30000">
                          <a:effectLst/>
                        </a:rPr>
                        <a:t>(2)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 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-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14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Panamá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2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15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Paranaiguara</a:t>
                      </a:r>
                      <a:r>
                        <a:rPr lang="pt-BR" sz="1600" kern="50" baseline="30000">
                          <a:effectLst/>
                        </a:rPr>
                        <a:t>(1)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-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10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16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Rio Quente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-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17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Santa Rita do Novo Destino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3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18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São Simão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-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4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19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Senador Canedo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3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3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20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Trombas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1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-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  <a:tr h="266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21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Vicentinópolis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>
                          <a:effectLst/>
                        </a:rPr>
                        <a:t>-</a:t>
                      </a:r>
                      <a:endParaRPr lang="pt-BR" sz="1600" kern="5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50" dirty="0">
                          <a:effectLst/>
                        </a:rPr>
                        <a:t>6</a:t>
                      </a:r>
                      <a:endParaRPr lang="pt-BR" sz="16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0944" marR="609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kern="50" dirty="0">
                          <a:effectLst/>
                        </a:rPr>
                        <a:t> </a:t>
                      </a:r>
                      <a:endParaRPr lang="pt-BR" sz="1100" kern="5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265731" y="-20643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Tabela 3. Quantidade e tipos de captação dos </a:t>
            </a:r>
            <a:r>
              <a:rPr lang="pt-BR" dirty="0" err="1"/>
              <a:t>SAAs</a:t>
            </a:r>
            <a:r>
              <a:rPr lang="pt-BR" dirty="0"/>
              <a:t> dos 21 municípios goianos. </a:t>
            </a:r>
          </a:p>
        </p:txBody>
      </p:sp>
    </p:spTree>
    <p:extLst>
      <p:ext uri="{BB962C8B-B14F-4D97-AF65-F5344CB8AC3E}">
        <p14:creationId xmlns:p14="http://schemas.microsoft.com/office/powerpoint/2010/main" val="8197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3" y="116632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pt-BR" sz="2400" dirty="0" smtClean="0"/>
              <a:t> </a:t>
            </a:r>
            <a:r>
              <a:rPr lang="pt-BR" sz="2200" dirty="0"/>
              <a:t>Figura 3. Quantidade de amostras com presença de coliformes totais e </a:t>
            </a:r>
            <a:r>
              <a:rPr lang="pt-BR" sz="2200" i="1" dirty="0" err="1"/>
              <a:t>E</a:t>
            </a:r>
            <a:r>
              <a:rPr lang="pt-BR" sz="2200" i="1" dirty="0"/>
              <a:t>. coli</a:t>
            </a:r>
            <a:r>
              <a:rPr lang="pt-BR" sz="2200" dirty="0"/>
              <a:t> na água de consumo dos 21 municípios goianos, no ano de 2014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3999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19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4899</TotalTime>
  <Words>1027</Words>
  <Application>Microsoft Office PowerPoint</Application>
  <PresentationFormat>Apresentação na tela (4:3)</PresentationFormat>
  <Paragraphs>358</Paragraphs>
  <Slides>16</Slides>
  <Notes>1</Notes>
  <HiddenSlides>2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Tema do Office</vt:lpstr>
      <vt:lpstr>1_Tema do Office</vt:lpstr>
      <vt:lpstr>    VIGILÂNCIA EM ÁGUAS DE CONSUMO HUMANO NOS MUNICÍPIOS GOIANOS COM ADMINISTRAÇÃO PÚBLICA  </vt:lpstr>
      <vt:lpstr>1. INTRODUÇÃO</vt:lpstr>
      <vt:lpstr>2. OBJETIVOS GERAIS</vt:lpstr>
      <vt:lpstr>  4. MATERIAL E MÉTODO:    </vt:lpstr>
      <vt:lpstr> Qualidade da Água e Dados de DDA </vt:lpstr>
      <vt:lpstr>   5. RESULTADOS E DISCUSSÕES  Tabela 2. Tipo de administração dos gerenciadores dos Sistemas de Abastecimentos de Água dos 21 municípios goianos. </vt:lpstr>
      <vt:lpstr>Apresentação do PowerPoint</vt:lpstr>
      <vt:lpstr>Apresentação do PowerPoint</vt:lpstr>
      <vt:lpstr> Figura 3. Quantidade de amostras com presença de coliformes totais e E. coli na água de consumo dos 21 municípios goianos, no ano de 2014.</vt:lpstr>
      <vt:lpstr>Apresentação do PowerPoint</vt:lpstr>
      <vt:lpstr>  Figura 4. Distribuição da DDA 1000 hab-1 nos 21 municípios do estado de Goiás,  média de DDA dos 21 municípios e de todos os municípios do estado de Goiás em 2014.   </vt:lpstr>
      <vt:lpstr>Distribuição da DDA por 1000 habitantes nos 21 municípios goianos:  </vt:lpstr>
      <vt:lpstr>Apresentação do PowerPoint</vt:lpstr>
      <vt:lpstr> Análise Geral das Gestões  </vt:lpstr>
      <vt:lpstr>6. CONCLUSÃO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VIGILÂNCIA EM ÁGUAS DE CONSUMO HUMANO NOS MUNICÍPIOS GOIANOS COM ADMINISTRAÇÃO PÚBLICA DIRETA  Kalanity de Souza Alves1; Paulo Sérgio Scalize2</dc:title>
  <dc:creator>astaruth souza queiroz</dc:creator>
  <cp:lastModifiedBy>astaruth souza queiroz</cp:lastModifiedBy>
  <cp:revision>82</cp:revision>
  <dcterms:created xsi:type="dcterms:W3CDTF">2016-02-08T12:26:28Z</dcterms:created>
  <dcterms:modified xsi:type="dcterms:W3CDTF">2016-05-17T16:43:30Z</dcterms:modified>
</cp:coreProperties>
</file>