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7" r:id="rId1"/>
  </p:sldMasterIdLst>
  <p:notesMasterIdLst>
    <p:notesMasterId r:id="rId28"/>
  </p:notesMasterIdLst>
  <p:handoutMasterIdLst>
    <p:handoutMasterId r:id="rId29"/>
  </p:handoutMasterIdLst>
  <p:sldIdLst>
    <p:sldId id="845" r:id="rId2"/>
    <p:sldId id="806" r:id="rId3"/>
    <p:sldId id="828" r:id="rId4"/>
    <p:sldId id="829" r:id="rId5"/>
    <p:sldId id="827" r:id="rId6"/>
    <p:sldId id="830" r:id="rId7"/>
    <p:sldId id="831" r:id="rId8"/>
    <p:sldId id="832" r:id="rId9"/>
    <p:sldId id="833" r:id="rId10"/>
    <p:sldId id="813" r:id="rId11"/>
    <p:sldId id="842" r:id="rId12"/>
    <p:sldId id="843" r:id="rId13"/>
    <p:sldId id="819" r:id="rId14"/>
    <p:sldId id="820" r:id="rId15"/>
    <p:sldId id="822" r:id="rId16"/>
    <p:sldId id="850" r:id="rId17"/>
    <p:sldId id="851" r:id="rId18"/>
    <p:sldId id="852" r:id="rId19"/>
    <p:sldId id="853" r:id="rId20"/>
    <p:sldId id="854" r:id="rId21"/>
    <p:sldId id="855" r:id="rId22"/>
    <p:sldId id="856" r:id="rId23"/>
    <p:sldId id="847" r:id="rId24"/>
    <p:sldId id="846" r:id="rId25"/>
    <p:sldId id="849" r:id="rId26"/>
    <p:sldId id="848" r:id="rId27"/>
  </p:sldIdLst>
  <p:sldSz cx="9144000" cy="6858000" type="screen4x3"/>
  <p:notesSz cx="6877050" cy="10002838"/>
  <p:defaultTextStyle>
    <a:defPPr>
      <a:defRPr lang="pt-B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00"/>
    <a:srgbClr val="FFFF66"/>
    <a:srgbClr val="C0504D"/>
    <a:srgbClr val="99CCFF"/>
    <a:srgbClr val="99FFCC"/>
    <a:srgbClr val="00FF99"/>
    <a:srgbClr val="E10D2B"/>
    <a:srgbClr val="FFCC66"/>
    <a:srgbClr val="F2F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Ênfas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Estilo Escuro 2 - Ênfase 1/Ênfas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Estilo Médio 4 - Ênfas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52" autoAdjust="0"/>
    <p:restoredTop sz="94493" autoAdjust="0"/>
  </p:normalViewPr>
  <p:slideViewPr>
    <p:cSldViewPr>
      <p:cViewPr>
        <p:scale>
          <a:sx n="70" d="100"/>
          <a:sy n="70" d="100"/>
        </p:scale>
        <p:origin x="-1140"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49" d="100"/>
          <a:sy n="49" d="100"/>
        </p:scale>
        <p:origin x="-2970" y="-108"/>
      </p:cViewPr>
      <p:guideLst>
        <p:guide orient="horz" pos="3150"/>
        <p:guide pos="216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0804" cy="500702"/>
          </a:xfrm>
          <a:prstGeom prst="rect">
            <a:avLst/>
          </a:prstGeom>
        </p:spPr>
        <p:txBody>
          <a:bodyPr vert="horz" lIns="92282" tIns="46141" rIns="92282" bIns="46141" rtlCol="0"/>
          <a:lstStyle>
            <a:lvl1pPr algn="l">
              <a:defRPr sz="1200">
                <a:latin typeface="Arial" charset="0"/>
                <a:cs typeface="+mn-cs"/>
              </a:defRPr>
            </a:lvl1pPr>
          </a:lstStyle>
          <a:p>
            <a:pPr>
              <a:defRPr/>
            </a:pPr>
            <a:endParaRPr lang="pt-BR"/>
          </a:p>
        </p:txBody>
      </p:sp>
      <p:sp>
        <p:nvSpPr>
          <p:cNvPr id="3" name="Espaço Reservado para Data 2"/>
          <p:cNvSpPr>
            <a:spLocks noGrp="1"/>
          </p:cNvSpPr>
          <p:nvPr>
            <p:ph type="dt" sz="quarter" idx="1"/>
          </p:nvPr>
        </p:nvSpPr>
        <p:spPr>
          <a:xfrm>
            <a:off x="3894640" y="0"/>
            <a:ext cx="2980804" cy="500702"/>
          </a:xfrm>
          <a:prstGeom prst="rect">
            <a:avLst/>
          </a:prstGeom>
        </p:spPr>
        <p:txBody>
          <a:bodyPr vert="horz" lIns="92282" tIns="46141" rIns="92282" bIns="46141" rtlCol="0"/>
          <a:lstStyle>
            <a:lvl1pPr algn="r">
              <a:defRPr sz="1200">
                <a:latin typeface="Arial" charset="0"/>
                <a:cs typeface="+mn-cs"/>
              </a:defRPr>
            </a:lvl1pPr>
          </a:lstStyle>
          <a:p>
            <a:pPr>
              <a:defRPr/>
            </a:pPr>
            <a:fld id="{B11F8BD3-BAB3-48A4-932F-BF637AF9F8E5}" type="datetimeFigureOut">
              <a:rPr lang="pt-BR"/>
              <a:pPr>
                <a:defRPr/>
              </a:pPr>
              <a:t>17/05/2016</a:t>
            </a:fld>
            <a:endParaRPr lang="pt-BR"/>
          </a:p>
        </p:txBody>
      </p:sp>
      <p:sp>
        <p:nvSpPr>
          <p:cNvPr id="4" name="Espaço Reservado para Rodapé 3"/>
          <p:cNvSpPr>
            <a:spLocks noGrp="1"/>
          </p:cNvSpPr>
          <p:nvPr>
            <p:ph type="ftr" sz="quarter" idx="2"/>
          </p:nvPr>
        </p:nvSpPr>
        <p:spPr>
          <a:xfrm>
            <a:off x="0" y="9500538"/>
            <a:ext cx="2980804" cy="500701"/>
          </a:xfrm>
          <a:prstGeom prst="rect">
            <a:avLst/>
          </a:prstGeom>
        </p:spPr>
        <p:txBody>
          <a:bodyPr vert="horz" lIns="92282" tIns="46141" rIns="92282" bIns="46141" rtlCol="0" anchor="b"/>
          <a:lstStyle>
            <a:lvl1pPr algn="l">
              <a:defRPr sz="1200">
                <a:latin typeface="Arial" charset="0"/>
                <a:cs typeface="+mn-cs"/>
              </a:defRPr>
            </a:lvl1pPr>
          </a:lstStyle>
          <a:p>
            <a:pPr>
              <a:defRPr/>
            </a:pPr>
            <a:endParaRPr lang="pt-BR"/>
          </a:p>
        </p:txBody>
      </p:sp>
      <p:sp>
        <p:nvSpPr>
          <p:cNvPr id="5" name="Espaço Reservado para Número de Slide 4"/>
          <p:cNvSpPr>
            <a:spLocks noGrp="1"/>
          </p:cNvSpPr>
          <p:nvPr>
            <p:ph type="sldNum" sz="quarter" idx="3"/>
          </p:nvPr>
        </p:nvSpPr>
        <p:spPr>
          <a:xfrm>
            <a:off x="3894640" y="9500538"/>
            <a:ext cx="2980804" cy="500701"/>
          </a:xfrm>
          <a:prstGeom prst="rect">
            <a:avLst/>
          </a:prstGeom>
        </p:spPr>
        <p:txBody>
          <a:bodyPr vert="horz" lIns="92282" tIns="46141" rIns="92282" bIns="46141" rtlCol="0" anchor="b"/>
          <a:lstStyle>
            <a:lvl1pPr algn="r">
              <a:defRPr sz="1200">
                <a:latin typeface="Arial" charset="0"/>
                <a:cs typeface="+mn-cs"/>
              </a:defRPr>
            </a:lvl1pPr>
          </a:lstStyle>
          <a:p>
            <a:pPr>
              <a:defRPr/>
            </a:pPr>
            <a:fld id="{A58CFE56-82D4-4F7E-B232-D1128FCCE168}" type="slidenum">
              <a:rPr lang="pt-BR"/>
              <a:pPr>
                <a:defRPr/>
              </a:pPr>
              <a:t>‹nº›</a:t>
            </a:fld>
            <a:endParaRPr lang="pt-BR"/>
          </a:p>
        </p:txBody>
      </p:sp>
    </p:spTree>
    <p:extLst>
      <p:ext uri="{BB962C8B-B14F-4D97-AF65-F5344CB8AC3E}">
        <p14:creationId xmlns:p14="http://schemas.microsoft.com/office/powerpoint/2010/main" val="2991708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0804" cy="500702"/>
          </a:xfrm>
          <a:prstGeom prst="rect">
            <a:avLst/>
          </a:prstGeom>
        </p:spPr>
        <p:txBody>
          <a:bodyPr vert="horz" lIns="92282" tIns="46141" rIns="92282" bIns="46141" rtlCol="0"/>
          <a:lstStyle>
            <a:lvl1pPr algn="l">
              <a:defRPr sz="1200">
                <a:latin typeface="Arial" charset="0"/>
                <a:cs typeface="+mn-cs"/>
              </a:defRPr>
            </a:lvl1pPr>
          </a:lstStyle>
          <a:p>
            <a:pPr>
              <a:defRPr/>
            </a:pPr>
            <a:endParaRPr lang="pt-BR"/>
          </a:p>
        </p:txBody>
      </p:sp>
      <p:sp>
        <p:nvSpPr>
          <p:cNvPr id="3" name="Espaço Reservado para Data 2"/>
          <p:cNvSpPr>
            <a:spLocks noGrp="1"/>
          </p:cNvSpPr>
          <p:nvPr>
            <p:ph type="dt" idx="1"/>
          </p:nvPr>
        </p:nvSpPr>
        <p:spPr>
          <a:xfrm>
            <a:off x="3894640" y="0"/>
            <a:ext cx="2980804" cy="500702"/>
          </a:xfrm>
          <a:prstGeom prst="rect">
            <a:avLst/>
          </a:prstGeom>
        </p:spPr>
        <p:txBody>
          <a:bodyPr vert="horz" lIns="92282" tIns="46141" rIns="92282" bIns="46141" rtlCol="0"/>
          <a:lstStyle>
            <a:lvl1pPr algn="r">
              <a:defRPr sz="1200">
                <a:latin typeface="Arial" charset="0"/>
                <a:cs typeface="+mn-cs"/>
              </a:defRPr>
            </a:lvl1pPr>
          </a:lstStyle>
          <a:p>
            <a:pPr>
              <a:defRPr/>
            </a:pPr>
            <a:fld id="{188601F9-8861-4819-89A7-137BDBE467D9}" type="datetimeFigureOut">
              <a:rPr lang="pt-BR"/>
              <a:pPr>
                <a:defRPr/>
              </a:pPr>
              <a:t>17/05/2016</a:t>
            </a:fld>
            <a:endParaRPr lang="pt-BR"/>
          </a:p>
        </p:txBody>
      </p:sp>
      <p:sp>
        <p:nvSpPr>
          <p:cNvPr id="4" name="Espaço Reservado para Imagem de Slide 3"/>
          <p:cNvSpPr>
            <a:spLocks noGrp="1" noRot="1" noChangeAspect="1"/>
          </p:cNvSpPr>
          <p:nvPr>
            <p:ph type="sldImg" idx="2"/>
          </p:nvPr>
        </p:nvSpPr>
        <p:spPr>
          <a:xfrm>
            <a:off x="938213" y="750888"/>
            <a:ext cx="5000625" cy="3751262"/>
          </a:xfrm>
          <a:prstGeom prst="rect">
            <a:avLst/>
          </a:prstGeom>
          <a:noFill/>
          <a:ln w="12700">
            <a:solidFill>
              <a:prstClr val="black"/>
            </a:solidFill>
          </a:ln>
        </p:spPr>
        <p:txBody>
          <a:bodyPr vert="horz" lIns="92282" tIns="46141" rIns="92282" bIns="46141" rtlCol="0" anchor="ctr"/>
          <a:lstStyle/>
          <a:p>
            <a:pPr lvl="0"/>
            <a:endParaRPr lang="pt-BR" noProof="0" smtClean="0"/>
          </a:p>
        </p:txBody>
      </p:sp>
      <p:sp>
        <p:nvSpPr>
          <p:cNvPr id="5" name="Espaço Reservado para Anotações 4"/>
          <p:cNvSpPr>
            <a:spLocks noGrp="1"/>
          </p:cNvSpPr>
          <p:nvPr>
            <p:ph type="body" sz="quarter" idx="3"/>
          </p:nvPr>
        </p:nvSpPr>
        <p:spPr>
          <a:xfrm>
            <a:off x="687386" y="4751069"/>
            <a:ext cx="5502282" cy="4501517"/>
          </a:xfrm>
          <a:prstGeom prst="rect">
            <a:avLst/>
          </a:prstGeom>
        </p:spPr>
        <p:txBody>
          <a:bodyPr vert="horz" lIns="92282" tIns="46141" rIns="92282" bIns="46141"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9500538"/>
            <a:ext cx="2980804" cy="500701"/>
          </a:xfrm>
          <a:prstGeom prst="rect">
            <a:avLst/>
          </a:prstGeom>
        </p:spPr>
        <p:txBody>
          <a:bodyPr vert="horz" lIns="92282" tIns="46141" rIns="92282" bIns="46141" rtlCol="0" anchor="b"/>
          <a:lstStyle>
            <a:lvl1pPr algn="l">
              <a:defRPr sz="1200">
                <a:latin typeface="Arial" charset="0"/>
                <a:cs typeface="+mn-cs"/>
              </a:defRPr>
            </a:lvl1pPr>
          </a:lstStyle>
          <a:p>
            <a:pPr>
              <a:defRPr/>
            </a:pPr>
            <a:endParaRPr lang="pt-BR"/>
          </a:p>
        </p:txBody>
      </p:sp>
      <p:sp>
        <p:nvSpPr>
          <p:cNvPr id="7" name="Espaço Reservado para Número de Slide 6"/>
          <p:cNvSpPr>
            <a:spLocks noGrp="1"/>
          </p:cNvSpPr>
          <p:nvPr>
            <p:ph type="sldNum" sz="quarter" idx="5"/>
          </p:nvPr>
        </p:nvSpPr>
        <p:spPr>
          <a:xfrm>
            <a:off x="3894640" y="9500538"/>
            <a:ext cx="2980804" cy="500701"/>
          </a:xfrm>
          <a:prstGeom prst="rect">
            <a:avLst/>
          </a:prstGeom>
        </p:spPr>
        <p:txBody>
          <a:bodyPr vert="horz" lIns="92282" tIns="46141" rIns="92282" bIns="46141" rtlCol="0" anchor="b"/>
          <a:lstStyle>
            <a:lvl1pPr algn="r">
              <a:defRPr sz="1200">
                <a:latin typeface="Arial" charset="0"/>
                <a:cs typeface="+mn-cs"/>
              </a:defRPr>
            </a:lvl1pPr>
          </a:lstStyle>
          <a:p>
            <a:pPr>
              <a:defRPr/>
            </a:pPr>
            <a:fld id="{DD136257-1B25-4707-8129-A3CFC81D5DC6}" type="slidenum">
              <a:rPr lang="pt-BR"/>
              <a:pPr>
                <a:defRPr/>
              </a:pPr>
              <a:t>‹nº›</a:t>
            </a:fld>
            <a:endParaRPr lang="pt-BR"/>
          </a:p>
        </p:txBody>
      </p:sp>
    </p:spTree>
    <p:extLst>
      <p:ext uri="{BB962C8B-B14F-4D97-AF65-F5344CB8AC3E}">
        <p14:creationId xmlns:p14="http://schemas.microsoft.com/office/powerpoint/2010/main" val="2500677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pPr>
              <a:defRPr/>
            </a:pPr>
            <a:fld id="{DD136257-1B25-4707-8129-A3CFC81D5DC6}" type="slidenum">
              <a:rPr lang="pt-BR" smtClean="0"/>
              <a:pPr>
                <a:defRPr/>
              </a:pPr>
              <a:t>1</a:t>
            </a:fld>
            <a:endParaRPr lang="pt-BR"/>
          </a:p>
        </p:txBody>
      </p:sp>
    </p:spTree>
    <p:extLst>
      <p:ext uri="{BB962C8B-B14F-4D97-AF65-F5344CB8AC3E}">
        <p14:creationId xmlns:p14="http://schemas.microsoft.com/office/powerpoint/2010/main" val="3287547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225D3678-AC2F-46F4-9E85-4A397BF8291E}" type="slidenum">
              <a:rPr lang="pt-BR" smtClean="0"/>
              <a:pPr>
                <a:defRPr/>
              </a:pPr>
              <a:t>10</a:t>
            </a:fld>
            <a:endParaRPr lang="pt-B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11</a:t>
            </a:fld>
            <a:endParaRPr lang="pt-B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12</a:t>
            </a:fld>
            <a:endParaRPr lang="pt-B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96DDFB21-0715-4868-9D75-AB3B9B29088D}" type="slidenum">
              <a:rPr lang="pt-BR" smtClean="0"/>
              <a:pPr>
                <a:defRPr/>
              </a:pPr>
              <a:t>13</a:t>
            </a:fld>
            <a:endParaRPr lang="pt-B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A5752BF1-ED0D-4B63-A0D6-52CC7E6D78D7}" type="slidenum">
              <a:rPr lang="pt-BR" smtClean="0"/>
              <a:pPr>
                <a:defRPr/>
              </a:pPr>
              <a:t>14</a:t>
            </a:fld>
            <a:endParaRPr lang="pt-B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15</a:t>
            </a:fld>
            <a:endParaRPr lang="pt-B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16</a:t>
            </a:fld>
            <a:endParaRPr lang="pt-B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17</a:t>
            </a:fld>
            <a:endParaRPr lang="pt-B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18</a:t>
            </a:fld>
            <a:endParaRPr lang="pt-B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19</a:t>
            </a:fld>
            <a:endParaRPr lang="pt-B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2</a:t>
            </a:fld>
            <a:endParaRPr lang="pt-B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20</a:t>
            </a:fld>
            <a:endParaRPr lang="pt-B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21</a:t>
            </a:fld>
            <a:endParaRPr lang="pt-B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dirty="0" smtClean="0"/>
          </a:p>
        </p:txBody>
      </p:sp>
      <p:sp>
        <p:nvSpPr>
          <p:cNvPr id="4" name="Espaço Reservado para Número de Slide 3"/>
          <p:cNvSpPr>
            <a:spLocks noGrp="1"/>
          </p:cNvSpPr>
          <p:nvPr>
            <p:ph type="sldNum" sz="quarter" idx="5"/>
          </p:nvPr>
        </p:nvSpPr>
        <p:spPr/>
        <p:txBody>
          <a:bodyPr/>
          <a:lstStyle/>
          <a:p>
            <a:pPr>
              <a:defRPr/>
            </a:pPr>
            <a:fld id="{66FC93BC-2F76-4E94-B0BB-A7F538742DE2}" type="slidenum">
              <a:rPr lang="pt-BR" smtClean="0"/>
              <a:pPr>
                <a:defRPr/>
              </a:pPr>
              <a:t>22</a:t>
            </a:fld>
            <a:endParaRPr lang="pt-B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DD136257-1B25-4707-8129-A3CFC81D5DC6}" type="slidenum">
              <a:rPr lang="pt-BR" smtClean="0"/>
              <a:pPr>
                <a:defRPr/>
              </a:pPr>
              <a:t>23</a:t>
            </a:fld>
            <a:endParaRPr lang="pt-BR"/>
          </a:p>
        </p:txBody>
      </p:sp>
    </p:spTree>
    <p:extLst>
      <p:ext uri="{BB962C8B-B14F-4D97-AF65-F5344CB8AC3E}">
        <p14:creationId xmlns:p14="http://schemas.microsoft.com/office/powerpoint/2010/main" val="997271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3</a:t>
            </a:fld>
            <a:endParaRPr lang="pt-B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4</a:t>
            </a:fld>
            <a:endParaRPr lang="pt-B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5</a:t>
            </a:fld>
            <a:endParaRPr lang="pt-B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6</a:t>
            </a:fld>
            <a:endParaRPr lang="pt-B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7</a:t>
            </a:fld>
            <a:endParaRPr lang="pt-B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8</a:t>
            </a:fld>
            <a:endParaRPr lang="pt-B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724AA21B-0F84-4F19-9247-D38EDFAD39C8}" type="slidenum">
              <a:rPr lang="pt-BR" smtClean="0"/>
              <a:pPr>
                <a:defRPr/>
              </a:pPr>
              <a:t>9</a:t>
            </a:fld>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a:prstGeom prst="rect">
            <a:avLst/>
          </a:prstGeo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extLst>
      <p:ext uri="{BB962C8B-B14F-4D97-AF65-F5344CB8AC3E}">
        <p14:creationId xmlns:p14="http://schemas.microsoft.com/office/powerpoint/2010/main" val="361511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a:xfrm>
            <a:off x="457200" y="1600200"/>
            <a:ext cx="82296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p>
            <a:endParaRPr lang="pt-BR"/>
          </a:p>
        </p:txBody>
      </p:sp>
      <p:sp>
        <p:nvSpPr>
          <p:cNvPr id="5" name="Espaço Reservado para Número de Slide 4"/>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1600200"/>
            <a:ext cx="8229600" cy="4525963"/>
          </a:xfrm>
          <a:prstGeom prst="rect">
            <a:avLst/>
          </a:prstGeo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28DC1FD4-DA97-4BE0-842C-91CF976B8799}" type="datetimeFigureOut">
              <a:rPr lang="pt-BR" smtClean="0"/>
              <a:pPr/>
              <a:t>17/05/2016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637287F-9E01-4C58-A135-6138A2C5B5B2}"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m 6" descr="ondas.wmf"/>
          <p:cNvPicPr>
            <a:picLocks noChangeAspect="1"/>
          </p:cNvPicPr>
          <p:nvPr userDrawn="1"/>
        </p:nvPicPr>
        <p:blipFill>
          <a:blip r:embed="rId13" cstate="screen"/>
          <a:stretch>
            <a:fillRect/>
          </a:stretch>
        </p:blipFill>
        <p:spPr>
          <a:xfrm>
            <a:off x="0" y="5000636"/>
            <a:ext cx="9144000" cy="1857364"/>
          </a:xfrm>
          <a:prstGeom prst="rect">
            <a:avLst/>
          </a:prstGeom>
        </p:spPr>
      </p:pic>
      <p:sp>
        <p:nvSpPr>
          <p:cNvPr id="9" name="CaixaDeTexto 8"/>
          <p:cNvSpPr txBox="1"/>
          <p:nvPr userDrawn="1"/>
        </p:nvSpPr>
        <p:spPr>
          <a:xfrm>
            <a:off x="6988155" y="6172200"/>
            <a:ext cx="1774845" cy="461665"/>
          </a:xfrm>
          <a:prstGeom prst="rect">
            <a:avLst/>
          </a:prstGeom>
          <a:noFill/>
        </p:spPr>
        <p:txBody>
          <a:bodyPr wrap="square" rtlCol="0">
            <a:spAutoFit/>
          </a:bodyPr>
          <a:lstStyle/>
          <a:p>
            <a:pPr algn="r"/>
            <a:r>
              <a:rPr lang="pt-BR" sz="800" dirty="0" smtClean="0">
                <a:solidFill>
                  <a:schemeClr val="accent1"/>
                </a:solidFill>
                <a:latin typeface="Futura Md BT" pitchFamily="34" charset="0"/>
              </a:rPr>
              <a:t>www.funasa.gov.br</a:t>
            </a:r>
          </a:p>
          <a:p>
            <a:pPr algn="r"/>
            <a:r>
              <a:rPr lang="pt-BR" sz="800" dirty="0" smtClean="0">
                <a:solidFill>
                  <a:schemeClr val="accent1"/>
                </a:solidFill>
                <a:latin typeface="Futura Md BT" pitchFamily="34" charset="0"/>
              </a:rPr>
              <a:t>www.facebook.com/funasa.oficial</a:t>
            </a:r>
          </a:p>
          <a:p>
            <a:pPr algn="r"/>
            <a:r>
              <a:rPr lang="pt-BR" sz="800" dirty="0" smtClean="0">
                <a:solidFill>
                  <a:schemeClr val="tx2">
                    <a:lumMod val="60000"/>
                    <a:lumOff val="40000"/>
                  </a:schemeClr>
                </a:solidFill>
                <a:latin typeface="Futura Md BT" pitchFamily="34" charset="0"/>
              </a:rPr>
              <a:t>twitter.com/</a:t>
            </a:r>
            <a:r>
              <a:rPr lang="pt-BR" sz="800" dirty="0" err="1" smtClean="0">
                <a:solidFill>
                  <a:schemeClr val="tx2">
                    <a:lumMod val="60000"/>
                    <a:lumOff val="40000"/>
                  </a:schemeClr>
                </a:solidFill>
                <a:latin typeface="Futura Md BT" pitchFamily="34" charset="0"/>
              </a:rPr>
              <a:t>funasa</a:t>
            </a:r>
            <a:endParaRPr lang="pt-BR" sz="800" dirty="0">
              <a:solidFill>
                <a:schemeClr val="tx2">
                  <a:lumMod val="60000"/>
                  <a:lumOff val="40000"/>
                </a:schemeClr>
              </a:solidFill>
              <a:latin typeface="Futura Md BT" pitchFamily="34" charset="0"/>
            </a:endParaRPr>
          </a:p>
        </p:txBody>
      </p:sp>
      <p:pic>
        <p:nvPicPr>
          <p:cNvPr id="5" name="Imagem 4" descr="ASS_FUNASA_HOR_COL_CURVA.wmf"/>
          <p:cNvPicPr>
            <a:picLocks noChangeAspect="1"/>
          </p:cNvPicPr>
          <p:nvPr userDrawn="1"/>
        </p:nvPicPr>
        <p:blipFill>
          <a:blip r:embed="rId14" cstate="print"/>
          <a:srcRect r="36935" b="-2625"/>
          <a:stretch>
            <a:fillRect/>
          </a:stretch>
        </p:blipFill>
        <p:spPr>
          <a:xfrm>
            <a:off x="1066800" y="6248400"/>
            <a:ext cx="2433630" cy="395310"/>
          </a:xfrm>
          <a:prstGeom prst="rect">
            <a:avLst/>
          </a:prstGeom>
        </p:spPr>
      </p:pic>
      <p:pic>
        <p:nvPicPr>
          <p:cNvPr id="6" name="Imagem 2" descr="LogoGoverno2015 (2) (2)"/>
          <p:cNvPicPr>
            <a:picLocks noChangeAspect="1" noChangeArrowheads="1"/>
          </p:cNvPicPr>
          <p:nvPr userDrawn="1"/>
        </p:nvPicPr>
        <p:blipFill>
          <a:blip r:embed="rId15" cstate="print">
            <a:clrChange>
              <a:clrFrom>
                <a:srgbClr val="FCFFFD"/>
              </a:clrFrom>
              <a:clrTo>
                <a:srgbClr val="FCFFFD">
                  <a:alpha val="0"/>
                </a:srgbClr>
              </a:clrTo>
            </a:clrChange>
          </a:blip>
          <a:srcRect/>
          <a:stretch>
            <a:fillRect/>
          </a:stretch>
        </p:blipFill>
        <p:spPr bwMode="auto">
          <a:xfrm>
            <a:off x="3571868" y="6274645"/>
            <a:ext cx="1000132" cy="33807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5" r:id="rId7"/>
    <p:sldLayoutId id="2147484026" r:id="rId8"/>
    <p:sldLayoutId id="2147484027" r:id="rId9"/>
    <p:sldLayoutId id="2147484028" r:id="rId10"/>
    <p:sldLayoutId id="214748402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csu@funasa.gov.br"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csu@funasa.gov.br"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funasa.gov.br/"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mailto:csu@funasa.gov.b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mailto:cooperacao.tecnica@funasa.gov.b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funasa.gov.br/"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142976" y="1928802"/>
            <a:ext cx="7500990" cy="3198944"/>
          </a:xfrm>
          <a:prstGeom prst="rect">
            <a:avLst/>
          </a:prstGeom>
          <a:ln>
            <a:noFill/>
          </a:ln>
        </p:spPr>
        <p:txBody>
          <a:bodyPr/>
          <a:lstStyle/>
          <a:p>
            <a:pPr algn="ctr" fontAlgn="auto">
              <a:spcBef>
                <a:spcPts val="0"/>
              </a:spcBef>
              <a:spcAft>
                <a:spcPts val="0"/>
              </a:spcAft>
              <a:defRPr/>
            </a:pPr>
            <a:endParaRPr lang="pt-BR" sz="2000" b="1" dirty="0">
              <a:solidFill>
                <a:srgbClr val="C00000"/>
              </a:solidFill>
              <a:effectLst>
                <a:outerShdw blurRad="38100" dist="38100" dir="2700000" algn="tl">
                  <a:srgbClr val="000000">
                    <a:alpha val="43137"/>
                  </a:srgbClr>
                </a:outerShdw>
              </a:effectLst>
              <a:latin typeface="Arial" charset="0"/>
              <a:cs typeface="Arial" charset="0"/>
            </a:endParaRPr>
          </a:p>
          <a:p>
            <a:pPr algn="ctr">
              <a:spcBef>
                <a:spcPts val="600"/>
              </a:spcBef>
              <a:defRPr/>
            </a:pPr>
            <a:endParaRPr lang="pt-BR" sz="2600" b="1" dirty="0" smtClean="0">
              <a:solidFill>
                <a:srgbClr val="C00000"/>
              </a:solidFill>
              <a:effectLst>
                <a:outerShdw blurRad="38100" dist="38100" dir="2700000" algn="tl">
                  <a:srgbClr val="000000">
                    <a:alpha val="43137"/>
                  </a:srgbClr>
                </a:outerShdw>
              </a:effectLst>
              <a:latin typeface="+mn-lt"/>
              <a:ea typeface="Verdana" pitchFamily="34" charset="0"/>
            </a:endParaRPr>
          </a:p>
        </p:txBody>
      </p:sp>
      <p:pic>
        <p:nvPicPr>
          <p:cNvPr id="9" name="Imagem 4" descr="ASS_FUNASA_HOR_COL_CURVA.wmf"/>
          <p:cNvPicPr>
            <a:picLocks noChangeAspect="1"/>
          </p:cNvPicPr>
          <p:nvPr/>
        </p:nvPicPr>
        <p:blipFill>
          <a:blip r:embed="rId3" cstate="email">
            <a:extLst>
              <a:ext uri="{28A0092B-C50C-407E-A947-70E740481C1C}">
                <a14:useLocalDpi xmlns:a14="http://schemas.microsoft.com/office/drawing/2010/main"/>
              </a:ext>
            </a:extLst>
          </a:blip>
          <a:srcRect r="79474" b="6532"/>
          <a:stretch>
            <a:fillRect/>
          </a:stretch>
        </p:blipFill>
        <p:spPr>
          <a:xfrm>
            <a:off x="666955" y="214290"/>
            <a:ext cx="1976219" cy="928670"/>
          </a:xfrm>
          <a:prstGeom prst="rect">
            <a:avLst/>
          </a:prstGeom>
        </p:spPr>
      </p:pic>
      <p:sp>
        <p:nvSpPr>
          <p:cNvPr id="14" name="Rectangle 59"/>
          <p:cNvSpPr>
            <a:spLocks noChangeArrowheads="1"/>
          </p:cNvSpPr>
          <p:nvPr/>
        </p:nvSpPr>
        <p:spPr bwMode="auto">
          <a:xfrm>
            <a:off x="3" y="3714752"/>
            <a:ext cx="9143999" cy="36000"/>
          </a:xfrm>
          <a:prstGeom prst="rect">
            <a:avLst/>
          </a:prstGeom>
          <a:solidFill>
            <a:schemeClr val="accent1">
              <a:lumMod val="40000"/>
              <a:lumOff val="60000"/>
            </a:schemeClr>
          </a:solidFill>
          <a:ln w="9525">
            <a:noFill/>
            <a:miter lim="800000"/>
            <a:headEnd/>
            <a:tailEnd/>
          </a:ln>
          <a:effectLst/>
        </p:spPr>
        <p:txBody>
          <a:bodyPr/>
          <a:lstStyle/>
          <a:p>
            <a:pPr fontAlgn="auto">
              <a:spcBef>
                <a:spcPts val="0"/>
              </a:spcBef>
              <a:spcAft>
                <a:spcPts val="0"/>
              </a:spcAft>
              <a:defRPr/>
            </a:pPr>
            <a:endParaRPr lang="pt-BR">
              <a:latin typeface="+mn-lt"/>
              <a:cs typeface="+mn-cs"/>
            </a:endParaRPr>
          </a:p>
        </p:txBody>
      </p:sp>
      <p:sp>
        <p:nvSpPr>
          <p:cNvPr id="11" name="Retângulo 10"/>
          <p:cNvSpPr/>
          <p:nvPr/>
        </p:nvSpPr>
        <p:spPr>
          <a:xfrm>
            <a:off x="4572000" y="5429264"/>
            <a:ext cx="4572000" cy="338554"/>
          </a:xfrm>
          <a:prstGeom prst="rect">
            <a:avLst/>
          </a:prstGeom>
        </p:spPr>
        <p:txBody>
          <a:bodyPr>
            <a:spAutoFit/>
          </a:bodyPr>
          <a:lstStyle/>
          <a:p>
            <a:pPr algn="ctr"/>
            <a:r>
              <a:rPr lang="en-US" sz="1600" b="1" dirty="0" err="1" smtClean="0">
                <a:solidFill>
                  <a:schemeClr val="tx2">
                    <a:lumMod val="75000"/>
                  </a:schemeClr>
                </a:solidFill>
              </a:rPr>
              <a:t>Jaraguá</a:t>
            </a:r>
            <a:r>
              <a:rPr lang="en-US" sz="1600" b="1" dirty="0" smtClean="0">
                <a:solidFill>
                  <a:schemeClr val="tx2">
                    <a:lumMod val="75000"/>
                  </a:schemeClr>
                </a:solidFill>
              </a:rPr>
              <a:t> do </a:t>
            </a:r>
            <a:r>
              <a:rPr lang="en-US" sz="1600" b="1" dirty="0" err="1" smtClean="0">
                <a:solidFill>
                  <a:schemeClr val="tx2">
                    <a:lumMod val="75000"/>
                  </a:schemeClr>
                </a:solidFill>
              </a:rPr>
              <a:t>Sul</a:t>
            </a:r>
            <a:r>
              <a:rPr lang="en-US" sz="1600" b="1" dirty="0" smtClean="0">
                <a:solidFill>
                  <a:schemeClr val="tx2">
                    <a:lumMod val="75000"/>
                  </a:schemeClr>
                </a:solidFill>
              </a:rPr>
              <a:t>, </a:t>
            </a:r>
            <a:r>
              <a:rPr lang="en-US" sz="1600" b="1" dirty="0" smtClean="0">
                <a:solidFill>
                  <a:schemeClr val="tx2">
                    <a:lumMod val="75000"/>
                  </a:schemeClr>
                </a:solidFill>
              </a:rPr>
              <a:t>18 </a:t>
            </a:r>
            <a:r>
              <a:rPr lang="en-US" sz="1600" b="1" dirty="0" smtClean="0">
                <a:solidFill>
                  <a:schemeClr val="tx2">
                    <a:lumMod val="75000"/>
                  </a:schemeClr>
                </a:solidFill>
              </a:rPr>
              <a:t>de </a:t>
            </a:r>
            <a:r>
              <a:rPr lang="en-US" sz="1600" b="1" dirty="0" err="1" smtClean="0">
                <a:solidFill>
                  <a:schemeClr val="tx2">
                    <a:lumMod val="75000"/>
                  </a:schemeClr>
                </a:solidFill>
              </a:rPr>
              <a:t>maio</a:t>
            </a:r>
            <a:r>
              <a:rPr lang="en-US" sz="1600" b="1" dirty="0" smtClean="0">
                <a:solidFill>
                  <a:schemeClr val="tx2">
                    <a:lumMod val="75000"/>
                  </a:schemeClr>
                </a:solidFill>
              </a:rPr>
              <a:t> de 2016  </a:t>
            </a:r>
          </a:p>
        </p:txBody>
      </p:sp>
      <p:sp>
        <p:nvSpPr>
          <p:cNvPr id="15" name="Retângulo 14"/>
          <p:cNvSpPr/>
          <p:nvPr/>
        </p:nvSpPr>
        <p:spPr>
          <a:xfrm>
            <a:off x="0" y="1428739"/>
            <a:ext cx="9144000" cy="2169825"/>
          </a:xfrm>
          <a:prstGeom prst="rect">
            <a:avLst/>
          </a:prstGeom>
        </p:spPr>
        <p:txBody>
          <a:bodyPr wrap="square">
            <a:spAutoFit/>
          </a:bodyPr>
          <a:lstStyle/>
          <a:p>
            <a:pPr algn="ctr">
              <a:spcBef>
                <a:spcPts val="600"/>
              </a:spcBef>
            </a:pPr>
            <a:r>
              <a:rPr lang="pt-BR" sz="2400" b="1" dirty="0" smtClean="0">
                <a:solidFill>
                  <a:schemeClr val="tx2">
                    <a:lumMod val="75000"/>
                  </a:schemeClr>
                </a:solidFill>
                <a:effectLst>
                  <a:outerShdw blurRad="38100" dist="38100" dir="2700000" algn="tl">
                    <a:srgbClr val="000000">
                      <a:alpha val="43137"/>
                    </a:srgbClr>
                  </a:outerShdw>
                </a:effectLst>
              </a:rPr>
              <a:t>Tema </a:t>
            </a:r>
            <a:r>
              <a:rPr lang="pt-BR" sz="2400" b="1" dirty="0" smtClean="0">
                <a:solidFill>
                  <a:schemeClr val="tx2">
                    <a:lumMod val="75000"/>
                  </a:schemeClr>
                </a:solidFill>
                <a:effectLst>
                  <a:outerShdw blurRad="38100" dist="38100" dir="2700000" algn="tl">
                    <a:srgbClr val="000000">
                      <a:alpha val="43137"/>
                    </a:srgbClr>
                  </a:outerShdw>
                </a:effectLst>
              </a:rPr>
              <a:t>6</a:t>
            </a:r>
            <a:endParaRPr lang="pt-BR" sz="2400" b="1" dirty="0" smtClean="0">
              <a:solidFill>
                <a:schemeClr val="tx2">
                  <a:lumMod val="75000"/>
                </a:schemeClr>
              </a:solidFill>
              <a:effectLst>
                <a:outerShdw blurRad="38100" dist="38100" dir="2700000" algn="tl">
                  <a:srgbClr val="000000">
                    <a:alpha val="43137"/>
                  </a:srgbClr>
                </a:outerShdw>
              </a:effectLst>
            </a:endParaRPr>
          </a:p>
          <a:p>
            <a:pPr algn="ctr">
              <a:spcBef>
                <a:spcPts val="600"/>
              </a:spcBef>
            </a:pPr>
            <a:endParaRPr lang="pt-BR" sz="2400" b="1" dirty="0" smtClean="0">
              <a:solidFill>
                <a:schemeClr val="tx2">
                  <a:lumMod val="75000"/>
                </a:schemeClr>
              </a:solidFill>
              <a:effectLst>
                <a:outerShdw blurRad="38100" dist="38100" dir="2700000" algn="tl">
                  <a:srgbClr val="000000">
                    <a:alpha val="43137"/>
                  </a:srgbClr>
                </a:outerShdw>
              </a:effectLst>
            </a:endParaRPr>
          </a:p>
          <a:p>
            <a:pPr algn="ctr">
              <a:spcBef>
                <a:spcPts val="600"/>
              </a:spcBef>
            </a:pPr>
            <a:r>
              <a:rPr lang="pt-BR" sz="2400" b="1" dirty="0" smtClean="0">
                <a:solidFill>
                  <a:schemeClr val="tx2"/>
                </a:solidFill>
              </a:rPr>
              <a:t>Passo </a:t>
            </a:r>
            <a:r>
              <a:rPr lang="pt-BR" sz="2400" b="1" dirty="0">
                <a:solidFill>
                  <a:schemeClr val="tx2"/>
                </a:solidFill>
              </a:rPr>
              <a:t>a passo para acesso a recursos do OGU destinados a municípios com até 50.000 habitantes</a:t>
            </a:r>
          </a:p>
          <a:p>
            <a:pPr algn="ctr">
              <a:spcBef>
                <a:spcPts val="600"/>
              </a:spcBef>
            </a:pPr>
            <a:endParaRPr lang="pt-BR" sz="2400" b="1" dirty="0" smtClean="0">
              <a:solidFill>
                <a:schemeClr val="tx2">
                  <a:lumMod val="75000"/>
                </a:schemeClr>
              </a:solidFill>
              <a:effectLst>
                <a:outerShdw blurRad="38100" dist="38100" dir="2700000" algn="tl">
                  <a:srgbClr val="000000">
                    <a:alpha val="43137"/>
                  </a:srgbClr>
                </a:outerShdw>
              </a:effectLst>
            </a:endParaRPr>
          </a:p>
        </p:txBody>
      </p:sp>
      <p:pic>
        <p:nvPicPr>
          <p:cNvPr id="10" name="Imagem 9" descr="assemae_161x73.png"/>
          <p:cNvPicPr>
            <a:picLocks noChangeAspect="1"/>
          </p:cNvPicPr>
          <p:nvPr/>
        </p:nvPicPr>
        <p:blipFill>
          <a:blip r:embed="rId4"/>
          <a:stretch>
            <a:fillRect/>
          </a:stretch>
        </p:blipFill>
        <p:spPr>
          <a:xfrm>
            <a:off x="3714746" y="357166"/>
            <a:ext cx="1575549" cy="714380"/>
          </a:xfrm>
          <a:prstGeom prst="rect">
            <a:avLst/>
          </a:prstGeom>
        </p:spPr>
      </p:pic>
      <p:sp>
        <p:nvSpPr>
          <p:cNvPr id="12" name="Retângulo 11"/>
          <p:cNvSpPr/>
          <p:nvPr/>
        </p:nvSpPr>
        <p:spPr>
          <a:xfrm>
            <a:off x="3923928" y="3857628"/>
            <a:ext cx="5005758" cy="1077218"/>
          </a:xfrm>
          <a:prstGeom prst="rect">
            <a:avLst/>
          </a:prstGeom>
        </p:spPr>
        <p:txBody>
          <a:bodyPr wrap="square">
            <a:spAutoFit/>
          </a:bodyPr>
          <a:lstStyle/>
          <a:p>
            <a:pPr algn="r"/>
            <a:r>
              <a:rPr lang="en-US" sz="1600" b="1" i="1" dirty="0" smtClean="0">
                <a:solidFill>
                  <a:schemeClr val="tx2">
                    <a:lumMod val="75000"/>
                  </a:schemeClr>
                </a:solidFill>
              </a:rPr>
              <a:t> </a:t>
            </a:r>
            <a:r>
              <a:rPr lang="en-US" sz="1600" b="1" i="1" dirty="0" smtClean="0">
                <a:solidFill>
                  <a:schemeClr val="tx2">
                    <a:lumMod val="75000"/>
                  </a:schemeClr>
                </a:solidFill>
              </a:rPr>
              <a:t>Eng.º Ricardo </a:t>
            </a:r>
            <a:r>
              <a:rPr lang="en-US" sz="1600" b="1" i="1" dirty="0" err="1" smtClean="0">
                <a:solidFill>
                  <a:schemeClr val="tx2">
                    <a:lumMod val="75000"/>
                  </a:schemeClr>
                </a:solidFill>
              </a:rPr>
              <a:t>Frederico</a:t>
            </a:r>
            <a:r>
              <a:rPr lang="en-US" sz="1600" b="1" i="1" dirty="0" smtClean="0">
                <a:solidFill>
                  <a:schemeClr val="tx2">
                    <a:lumMod val="75000"/>
                  </a:schemeClr>
                </a:solidFill>
              </a:rPr>
              <a:t> de </a:t>
            </a:r>
            <a:r>
              <a:rPr lang="en-US" sz="1600" b="1" i="1" dirty="0" err="1" smtClean="0">
                <a:solidFill>
                  <a:schemeClr val="tx2">
                    <a:lumMod val="75000"/>
                  </a:schemeClr>
                </a:solidFill>
              </a:rPr>
              <a:t>Melo</a:t>
            </a:r>
            <a:r>
              <a:rPr lang="en-US" sz="1600" b="1" i="1" dirty="0" smtClean="0">
                <a:solidFill>
                  <a:schemeClr val="tx2">
                    <a:lumMod val="75000"/>
                  </a:schemeClr>
                </a:solidFill>
              </a:rPr>
              <a:t> </a:t>
            </a:r>
            <a:r>
              <a:rPr lang="en-US" sz="1600" b="1" i="1" dirty="0" err="1" smtClean="0">
                <a:solidFill>
                  <a:schemeClr val="tx2">
                    <a:lumMod val="75000"/>
                  </a:schemeClr>
                </a:solidFill>
              </a:rPr>
              <a:t>Arantes</a:t>
            </a:r>
            <a:endParaRPr lang="en-US" sz="1600" b="1" i="1" dirty="0" smtClean="0">
              <a:solidFill>
                <a:schemeClr val="tx2">
                  <a:lumMod val="75000"/>
                </a:schemeClr>
              </a:solidFill>
            </a:endParaRPr>
          </a:p>
          <a:p>
            <a:pPr algn="r"/>
            <a:r>
              <a:rPr lang="pt-BR" sz="1600" b="1" dirty="0" smtClean="0">
                <a:solidFill>
                  <a:schemeClr val="tx2">
                    <a:lumMod val="75000"/>
                  </a:schemeClr>
                </a:solidFill>
              </a:rPr>
              <a:t>Coordenador </a:t>
            </a:r>
            <a:r>
              <a:rPr lang="pt-BR" sz="1600" b="1" dirty="0" smtClean="0">
                <a:solidFill>
                  <a:schemeClr val="tx2">
                    <a:lumMod val="75000"/>
                  </a:schemeClr>
                </a:solidFill>
              </a:rPr>
              <a:t>Geral de </a:t>
            </a:r>
            <a:r>
              <a:rPr lang="pt-BR" sz="1600" b="1" dirty="0" smtClean="0">
                <a:solidFill>
                  <a:schemeClr val="tx2">
                    <a:lumMod val="75000"/>
                  </a:schemeClr>
                </a:solidFill>
              </a:rPr>
              <a:t>Engenharia e Arquitetura </a:t>
            </a:r>
            <a:r>
              <a:rPr lang="pt-BR" sz="1600" b="1" dirty="0" smtClean="0">
                <a:solidFill>
                  <a:schemeClr val="tx2">
                    <a:lumMod val="75000"/>
                  </a:schemeClr>
                </a:solidFill>
              </a:rPr>
              <a:t>do Dep. de Engenharia de Saúde Pública da Fundação Nacional de Saúde</a:t>
            </a:r>
            <a:r>
              <a:rPr lang="pt-BR" sz="1600" dirty="0" smtClean="0"/>
              <a:t> </a:t>
            </a:r>
            <a:endParaRPr lang="en-US" sz="1600" b="1" i="1" dirty="0" smtClean="0">
              <a:solidFill>
                <a:schemeClr val="tx2">
                  <a:lumMod val="75000"/>
                </a:schemeClr>
              </a:solidFill>
            </a:endParaRPr>
          </a:p>
        </p:txBody>
      </p:sp>
      <p:pic>
        <p:nvPicPr>
          <p:cNvPr id="1026" name="Picture 2"/>
          <p:cNvPicPr>
            <a:picLocks noChangeAspect="1" noChangeArrowheads="1"/>
          </p:cNvPicPr>
          <p:nvPr/>
        </p:nvPicPr>
        <p:blipFill>
          <a:blip r:embed="rId5"/>
          <a:srcRect/>
          <a:stretch>
            <a:fillRect/>
          </a:stretch>
        </p:blipFill>
        <p:spPr bwMode="auto">
          <a:xfrm>
            <a:off x="6215074" y="214294"/>
            <a:ext cx="2686050" cy="1114425"/>
          </a:xfrm>
          <a:prstGeom prst="rect">
            <a:avLst/>
          </a:prstGeom>
          <a:noFill/>
          <a:ln w="9525">
            <a:noFill/>
            <a:miter lim="800000"/>
            <a:headEnd/>
            <a:tailEnd/>
          </a:ln>
          <a:effectLst/>
        </p:spPr>
      </p:pic>
    </p:spTree>
    <p:extLst>
      <p:ext uri="{BB962C8B-B14F-4D97-AF65-F5344CB8AC3E}">
        <p14:creationId xmlns:p14="http://schemas.microsoft.com/office/powerpoint/2010/main" val="2612050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a:solidFill>
                  <a:schemeClr val="tx2"/>
                </a:solidFill>
              </a:rPr>
              <a:t>RECOMENDAÇÃO PARA VISITA TÉCNICA</a:t>
            </a:r>
            <a:endParaRPr lang="pt-BR" sz="2500" b="1" dirty="0">
              <a:solidFill>
                <a:schemeClr val="tx2"/>
              </a:solidFill>
              <a:ea typeface="+mj-ea"/>
            </a:endParaRPr>
          </a:p>
        </p:txBody>
      </p:sp>
      <p:sp>
        <p:nvSpPr>
          <p:cNvPr id="4" name="Espaço Reservado para Texto 1"/>
          <p:cNvSpPr txBox="1">
            <a:spLocks/>
          </p:cNvSpPr>
          <p:nvPr/>
        </p:nvSpPr>
        <p:spPr>
          <a:xfrm>
            <a:off x="57150" y="571500"/>
            <a:ext cx="9086850" cy="6286500"/>
          </a:xfrm>
          <a:prstGeom prst="rect">
            <a:avLst/>
          </a:prstGeom>
        </p:spPr>
        <p:txBody>
          <a:bodyPr/>
          <a:lstStyle/>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Propostas recomendadas</a:t>
            </a:r>
          </a:p>
          <a:p>
            <a:pPr marL="0" lvl="1"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1.831 propostas </a:t>
            </a:r>
          </a:p>
          <a:p>
            <a:pPr marL="0" lvl="1"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R$ 12,51 bilhões em etapa útil</a:t>
            </a:r>
          </a:p>
          <a:p>
            <a:pPr lvl="1"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marL="0" lvl="1"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Identificação das propostas que </a:t>
            </a:r>
            <a:r>
              <a:rPr lang="pt-BR" sz="2000" dirty="0" smtClean="0">
                <a:solidFill>
                  <a:schemeClr val="accent1">
                    <a:lumMod val="50000"/>
                  </a:schemeClr>
                </a:solidFill>
                <a:latin typeface="Calibri" pitchFamily="34" charset="0"/>
                <a:cs typeface="Calibri" pitchFamily="34" charset="0"/>
              </a:rPr>
              <a:t>atendiam a todos os critérios técnicos;</a:t>
            </a:r>
            <a:endParaRPr lang="pt-BR" sz="2000" dirty="0">
              <a:solidFill>
                <a:schemeClr val="accent1">
                  <a:lumMod val="50000"/>
                </a:schemeClr>
              </a:solidFill>
              <a:latin typeface="Calibri" pitchFamily="34" charset="0"/>
              <a:cs typeface="Calibri" pitchFamily="34" charset="0"/>
            </a:endParaRPr>
          </a:p>
          <a:p>
            <a:pPr lvl="2" algn="just" fontAlgn="auto">
              <a:spcBef>
                <a:spcPts val="0"/>
              </a:spcBef>
              <a:spcAft>
                <a:spcPts val="0"/>
              </a:spcAft>
              <a:defRPr/>
            </a:pPr>
            <a:endParaRPr lang="pt-BR" sz="20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Priorização de uma única proposta por município;</a:t>
            </a:r>
          </a:p>
          <a:p>
            <a:pPr algn="just">
              <a:buFont typeface="Wingdings" pitchFamily="2" charset="2"/>
              <a:buChar char="Ø"/>
              <a:defRPr/>
            </a:pPr>
            <a:endParaRPr lang="pt-BR" sz="2000" dirty="0" smtClean="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Exclusão de propostas </a:t>
            </a:r>
            <a:r>
              <a:rPr lang="pt-BR" sz="2000" dirty="0">
                <a:solidFill>
                  <a:schemeClr val="accent1">
                    <a:lumMod val="50000"/>
                  </a:schemeClr>
                </a:solidFill>
                <a:latin typeface="Calibri" pitchFamily="34" charset="0"/>
                <a:cs typeface="Calibri" pitchFamily="34" charset="0"/>
              </a:rPr>
              <a:t>que no PAC 2 </a:t>
            </a:r>
            <a:r>
              <a:rPr lang="pt-BR" sz="2000" dirty="0" smtClean="0">
                <a:solidFill>
                  <a:schemeClr val="accent1">
                    <a:lumMod val="50000"/>
                  </a:schemeClr>
                </a:solidFill>
                <a:latin typeface="Calibri" pitchFamily="34" charset="0"/>
                <a:cs typeface="Calibri" pitchFamily="34" charset="0"/>
              </a:rPr>
              <a:t>encontravam-se </a:t>
            </a:r>
            <a:r>
              <a:rPr lang="pt-BR" sz="2000" dirty="0">
                <a:solidFill>
                  <a:schemeClr val="accent1">
                    <a:lumMod val="50000"/>
                  </a:schemeClr>
                </a:solidFill>
                <a:latin typeface="Calibri" pitchFamily="34" charset="0"/>
                <a:cs typeface="Calibri" pitchFamily="34" charset="0"/>
              </a:rPr>
              <a:t>em "Ação preparatória" </a:t>
            </a:r>
            <a:r>
              <a:rPr lang="pt-BR" sz="2000" dirty="0" smtClean="0">
                <a:solidFill>
                  <a:schemeClr val="accent1">
                    <a:lumMod val="50000"/>
                  </a:schemeClr>
                </a:solidFill>
                <a:latin typeface="Calibri" pitchFamily="34" charset="0"/>
                <a:cs typeface="Calibri" pitchFamily="34" charset="0"/>
              </a:rPr>
              <a:t>ou que </a:t>
            </a:r>
            <a:r>
              <a:rPr lang="pt-BR" sz="2000" dirty="0">
                <a:solidFill>
                  <a:schemeClr val="accent1">
                    <a:lumMod val="50000"/>
                  </a:schemeClr>
                </a:solidFill>
                <a:latin typeface="Calibri" pitchFamily="34" charset="0"/>
                <a:cs typeface="Calibri" pitchFamily="34" charset="0"/>
              </a:rPr>
              <a:t>receberam </a:t>
            </a:r>
            <a:r>
              <a:rPr lang="pt-BR" sz="2000" dirty="0" smtClean="0">
                <a:solidFill>
                  <a:schemeClr val="accent1">
                    <a:lumMod val="50000"/>
                  </a:schemeClr>
                </a:solidFill>
                <a:latin typeface="Calibri" pitchFamily="34" charset="0"/>
                <a:cs typeface="Calibri" pitchFamily="34" charset="0"/>
              </a:rPr>
              <a:t>a </a:t>
            </a:r>
            <a:r>
              <a:rPr lang="pt-BR" sz="2000" dirty="0">
                <a:solidFill>
                  <a:schemeClr val="accent1">
                    <a:lumMod val="50000"/>
                  </a:schemeClr>
                </a:solidFill>
                <a:latin typeface="Calibri" pitchFamily="34" charset="0"/>
                <a:cs typeface="Calibri" pitchFamily="34" charset="0"/>
              </a:rPr>
              <a:t>1ª parcela </a:t>
            </a:r>
            <a:r>
              <a:rPr lang="pt-BR" sz="2000" dirty="0" smtClean="0">
                <a:solidFill>
                  <a:schemeClr val="accent1">
                    <a:lumMod val="50000"/>
                  </a:schemeClr>
                </a:solidFill>
                <a:latin typeface="Calibri" pitchFamily="34" charset="0"/>
                <a:cs typeface="Calibri" pitchFamily="34" charset="0"/>
              </a:rPr>
              <a:t> e não apresentaram execução física;</a:t>
            </a:r>
          </a:p>
          <a:p>
            <a:pPr algn="jus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Priorização dos municípios quando da mesma apresentação de proposta pelo governo estadual;</a:t>
            </a:r>
          </a:p>
          <a:p>
            <a:pPr algn="jus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Propostas com licenciamento ambiental;</a:t>
            </a:r>
          </a:p>
          <a:p>
            <a:pPr algn="jus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Ranking através dos critérios sociais</a:t>
            </a:r>
            <a:endParaRPr lang="pt-BR" sz="2000" dirty="0">
              <a:solidFill>
                <a:schemeClr val="accent1">
                  <a:lumMod val="50000"/>
                </a:schemeClr>
              </a:solidFill>
              <a:latin typeface="Calibri" pitchFamily="34" charset="0"/>
              <a:cs typeface="Calibri" pitchFamily="34" charset="0"/>
            </a:endParaRPr>
          </a:p>
          <a:p>
            <a:pPr marL="914400" algn="just">
              <a:defRPr/>
            </a:pPr>
            <a:endParaRPr lang="pt-BR" sz="20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marL="914400" algn="just">
              <a:defRPr/>
            </a:pPr>
            <a:endParaRPr lang="pt-BR" dirty="0">
              <a:solidFill>
                <a:schemeClr val="accent1">
                  <a:lumMod val="50000"/>
                </a:schemeClr>
              </a:solidFill>
            </a:endParaRPr>
          </a:p>
          <a:p>
            <a:pPr>
              <a:defRPr/>
            </a:pPr>
            <a:r>
              <a:rPr lang="pt-BR" dirty="0">
                <a:solidFill>
                  <a:schemeClr val="accent1">
                    <a:lumMod val="50000"/>
                  </a:schemeClr>
                </a:solidFill>
              </a:rPr>
              <a:t> </a:t>
            </a:r>
          </a:p>
          <a:p>
            <a:pPr lvl="1"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2918048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 calcmode="lin" valueType="num">
                                      <p:cBhvr additive="base">
                                        <p:cTn id="4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8" end="18"/>
                                            </p:txEl>
                                          </p:spTgt>
                                        </p:tgtEl>
                                        <p:attrNameLst>
                                          <p:attrName>style.visibility</p:attrName>
                                        </p:attrNameLst>
                                      </p:cBhvr>
                                      <p:to>
                                        <p:strVal val="visible"/>
                                      </p:to>
                                    </p:set>
                                    <p:anim calcmode="lin" valueType="num">
                                      <p:cBhvr additive="base">
                                        <p:cTn id="55"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VISITA TÉCNICA</a:t>
            </a:r>
            <a:endParaRPr lang="pt-BR" sz="2500" b="1" dirty="0">
              <a:solidFill>
                <a:schemeClr val="tx2"/>
              </a:solidFill>
              <a:ea typeface="+mj-ea"/>
            </a:endParaRPr>
          </a:p>
        </p:txBody>
      </p:sp>
      <p:sp>
        <p:nvSpPr>
          <p:cNvPr id="4" name="Rectangle 2"/>
          <p:cNvSpPr>
            <a:spLocks noChangeArrowheads="1"/>
          </p:cNvSpPr>
          <p:nvPr/>
        </p:nvSpPr>
        <p:spPr bwMode="auto">
          <a:xfrm>
            <a:off x="357188" y="1497677"/>
            <a:ext cx="8607425"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buFont typeface="Wingdings" pitchFamily="2" charset="2"/>
              <a:buChar char="Ø"/>
            </a:pPr>
            <a:r>
              <a:rPr lang="pt-BR" sz="2000" dirty="0">
                <a:solidFill>
                  <a:schemeClr val="accent1">
                    <a:lumMod val="50000"/>
                  </a:schemeClr>
                </a:solidFill>
              </a:rPr>
              <a:t> Técnicos da FUNASA </a:t>
            </a:r>
            <a:r>
              <a:rPr lang="pt-BR" sz="2000" dirty="0" smtClean="0">
                <a:solidFill>
                  <a:schemeClr val="accent1">
                    <a:lumMod val="50000"/>
                  </a:schemeClr>
                </a:solidFill>
              </a:rPr>
              <a:t>realizaram </a:t>
            </a:r>
            <a:r>
              <a:rPr lang="pt-BR" sz="2000" dirty="0">
                <a:solidFill>
                  <a:schemeClr val="accent1">
                    <a:lumMod val="50000"/>
                  </a:schemeClr>
                </a:solidFill>
              </a:rPr>
              <a:t>visita técnica aos municípios para verificação dos compatibilidade dos projetos de engenharia à localidade.</a:t>
            </a:r>
          </a:p>
          <a:p>
            <a:pPr algn="just" eaLnBrk="0" hangingPunct="0">
              <a:buFont typeface="Wingdings" pitchFamily="2" charset="2"/>
              <a:buChar char="Ø"/>
            </a:pPr>
            <a:endParaRPr lang="pt-BR" sz="2000" dirty="0">
              <a:solidFill>
                <a:schemeClr val="accent1">
                  <a:lumMod val="50000"/>
                </a:schemeClr>
              </a:solidFill>
            </a:endParaRPr>
          </a:p>
          <a:p>
            <a:pPr algn="just" eaLnBrk="0" hangingPunct="0">
              <a:buFont typeface="Wingdings" pitchFamily="2" charset="2"/>
              <a:buChar char="Ø"/>
            </a:pPr>
            <a:endParaRPr lang="pt-BR" sz="2000" dirty="0">
              <a:solidFill>
                <a:schemeClr val="accent1">
                  <a:lumMod val="50000"/>
                </a:schemeClr>
              </a:solidFill>
            </a:endParaRPr>
          </a:p>
          <a:p>
            <a:pPr algn="just" eaLnBrk="0" hangingPunct="0">
              <a:buFont typeface="Wingdings" pitchFamily="2" charset="2"/>
              <a:buChar char="Ø"/>
            </a:pPr>
            <a:r>
              <a:rPr lang="pt-BR" sz="2000" dirty="0">
                <a:solidFill>
                  <a:schemeClr val="accent1">
                    <a:lumMod val="50000"/>
                  </a:schemeClr>
                </a:solidFill>
              </a:rPr>
              <a:t>Análise para aprovação de projetos de engenharia.</a:t>
            </a:r>
          </a:p>
          <a:p>
            <a:pPr algn="just" eaLnBrk="0" hangingPunct="0">
              <a:buFont typeface="Wingdings" pitchFamily="2" charset="2"/>
              <a:buChar char="Ø"/>
            </a:pPr>
            <a:endParaRPr lang="pt-BR" sz="2000" dirty="0">
              <a:solidFill>
                <a:schemeClr val="accent1">
                  <a:lumMod val="50000"/>
                </a:schemeClr>
              </a:solidFill>
            </a:endParaRPr>
          </a:p>
          <a:p>
            <a:pPr algn="just" eaLnBrk="0" hangingPunct="0">
              <a:buFont typeface="Wingdings" pitchFamily="2" charset="2"/>
              <a:buChar char="Ø"/>
            </a:pPr>
            <a:endParaRPr lang="pt-BR" sz="2000" dirty="0">
              <a:solidFill>
                <a:schemeClr val="accent1">
                  <a:lumMod val="50000"/>
                </a:schemeClr>
              </a:solidFill>
            </a:endParaRPr>
          </a:p>
          <a:p>
            <a:pPr algn="just" eaLnBrk="0" hangingPunct="0">
              <a:buFont typeface="Wingdings" pitchFamily="2" charset="2"/>
              <a:buChar char="Ø"/>
            </a:pPr>
            <a:r>
              <a:rPr lang="pt-BR" sz="2000" dirty="0">
                <a:solidFill>
                  <a:schemeClr val="accent1">
                    <a:lumMod val="50000"/>
                  </a:schemeClr>
                </a:solidFill>
              </a:rPr>
              <a:t> Deliberação do </a:t>
            </a:r>
            <a:r>
              <a:rPr lang="pt-BR" sz="2000" dirty="0" smtClean="0">
                <a:solidFill>
                  <a:schemeClr val="accent1">
                    <a:lumMod val="50000"/>
                  </a:schemeClr>
                </a:solidFill>
              </a:rPr>
              <a:t>GEPAC</a:t>
            </a:r>
            <a:endParaRPr lang="pt-BR" sz="2000" dirty="0">
              <a:solidFill>
                <a:schemeClr val="accent1">
                  <a:lumMod val="50000"/>
                </a:schemeClr>
              </a:solidFill>
            </a:endParaRPr>
          </a:p>
        </p:txBody>
      </p:sp>
    </p:spTree>
    <p:extLst>
      <p:ext uri="{BB962C8B-B14F-4D97-AF65-F5344CB8AC3E}">
        <p14:creationId xmlns:p14="http://schemas.microsoft.com/office/powerpoint/2010/main" val="20542475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VISITA TÉCNICA</a:t>
            </a:r>
            <a:endParaRPr lang="pt-BR" sz="2500" b="1" dirty="0">
              <a:solidFill>
                <a:schemeClr val="tx2"/>
              </a:solidFill>
              <a:ea typeface="+mj-ea"/>
            </a:endParaRPr>
          </a:p>
        </p:txBody>
      </p:sp>
      <p:sp>
        <p:nvSpPr>
          <p:cNvPr id="2" name="Retângulo 1"/>
          <p:cNvSpPr/>
          <p:nvPr/>
        </p:nvSpPr>
        <p:spPr>
          <a:xfrm>
            <a:off x="827584" y="764704"/>
            <a:ext cx="7560840" cy="3416320"/>
          </a:xfrm>
          <a:prstGeom prst="rect">
            <a:avLst/>
          </a:prstGeom>
        </p:spPr>
        <p:txBody>
          <a:bodyPr wrap="square">
            <a:spAutoFit/>
          </a:bodyPr>
          <a:lstStyle/>
          <a:p>
            <a:pPr algn="just" fontAlgn="auto">
              <a:spcBef>
                <a:spcPts val="0"/>
              </a:spcBef>
              <a:spcAft>
                <a:spcPts val="0"/>
              </a:spcAft>
              <a:buFont typeface="Wingdings" pitchFamily="2" charset="2"/>
              <a:buChar char="Ø"/>
              <a:defRPr/>
            </a:pPr>
            <a:r>
              <a:rPr lang="pt-BR" sz="2400" dirty="0">
                <a:solidFill>
                  <a:schemeClr val="accent1">
                    <a:lumMod val="50000"/>
                  </a:schemeClr>
                </a:solidFill>
                <a:latin typeface="Calibri" pitchFamily="34" charset="0"/>
                <a:cs typeface="Calibri" pitchFamily="34" charset="0"/>
              </a:rPr>
              <a:t>Propostas </a:t>
            </a:r>
            <a:r>
              <a:rPr lang="pt-BR" sz="2400" dirty="0" smtClean="0">
                <a:solidFill>
                  <a:schemeClr val="accent1">
                    <a:lumMod val="50000"/>
                  </a:schemeClr>
                </a:solidFill>
                <a:latin typeface="Calibri" pitchFamily="34" charset="0"/>
                <a:cs typeface="Calibri" pitchFamily="34" charset="0"/>
              </a:rPr>
              <a:t>aprovadas</a:t>
            </a:r>
            <a:endParaRPr lang="pt-BR" sz="2400" dirty="0">
              <a:solidFill>
                <a:schemeClr val="accent1">
                  <a:lumMod val="50000"/>
                </a:schemeClr>
              </a:solidFill>
              <a:latin typeface="Calibri" pitchFamily="34" charset="0"/>
              <a:cs typeface="Calibri" pitchFamily="34" charset="0"/>
            </a:endParaRPr>
          </a:p>
          <a:p>
            <a:pPr marL="0" lvl="1" algn="just" fontAlgn="auto">
              <a:spcBef>
                <a:spcPts val="0"/>
              </a:spcBef>
              <a:spcAft>
                <a:spcPts val="0"/>
              </a:spcAft>
              <a:buFont typeface="Wingdings" pitchFamily="2" charset="2"/>
              <a:buChar char="Ø"/>
              <a:defRPr/>
            </a:pPr>
            <a:r>
              <a:rPr lang="pt-BR" sz="2400" dirty="0" smtClean="0">
                <a:solidFill>
                  <a:schemeClr val="accent1">
                    <a:lumMod val="50000"/>
                  </a:schemeClr>
                </a:solidFill>
                <a:latin typeface="Calibri" pitchFamily="34" charset="0"/>
                <a:cs typeface="Calibri" pitchFamily="34" charset="0"/>
              </a:rPr>
              <a:t>691 propostas </a:t>
            </a:r>
          </a:p>
          <a:p>
            <a:pPr marL="0" lvl="1" algn="just" fontAlgn="auto">
              <a:spcBef>
                <a:spcPts val="0"/>
              </a:spcBef>
              <a:spcAft>
                <a:spcPts val="0"/>
              </a:spcAft>
              <a:buFont typeface="Wingdings" pitchFamily="2" charset="2"/>
              <a:buChar char="Ø"/>
              <a:defRPr/>
            </a:pPr>
            <a:r>
              <a:rPr lang="pt-BR" sz="2400" dirty="0" smtClean="0">
                <a:solidFill>
                  <a:schemeClr val="accent1">
                    <a:lumMod val="50000"/>
                  </a:schemeClr>
                </a:solidFill>
                <a:latin typeface="Calibri" pitchFamily="34" charset="0"/>
                <a:cs typeface="Calibri" pitchFamily="34" charset="0"/>
              </a:rPr>
              <a:t>R$ 3,30  bilhões em etapa útil</a:t>
            </a:r>
          </a:p>
          <a:p>
            <a:pPr lvl="1" algn="just" fontAlgn="auto">
              <a:spcBef>
                <a:spcPts val="0"/>
              </a:spcBef>
              <a:spcAft>
                <a:spcPts val="0"/>
              </a:spcAft>
              <a:buFont typeface="Wingdings" pitchFamily="2" charset="2"/>
              <a:buChar char="Ø"/>
              <a:defRPr/>
            </a:pPr>
            <a:endParaRPr lang="pt-BR" sz="2400" dirty="0" smtClean="0">
              <a:solidFill>
                <a:schemeClr val="accent1">
                  <a:lumMod val="50000"/>
                </a:schemeClr>
              </a:solidFill>
              <a:latin typeface="Calibri" pitchFamily="34" charset="0"/>
              <a:cs typeface="Calibri" pitchFamily="34" charset="0"/>
            </a:endParaRPr>
          </a:p>
          <a:p>
            <a:pPr marL="0" lvl="1" algn="just" fontAlgn="auto">
              <a:spcBef>
                <a:spcPts val="0"/>
              </a:spcBef>
              <a:spcAft>
                <a:spcPts val="0"/>
              </a:spcAft>
              <a:buFont typeface="Wingdings" pitchFamily="2" charset="2"/>
              <a:buChar char="Ø"/>
              <a:defRPr/>
            </a:pPr>
            <a:r>
              <a:rPr lang="pt-BR" sz="2400" dirty="0" smtClean="0">
                <a:solidFill>
                  <a:schemeClr val="accent1">
                    <a:lumMod val="50000"/>
                  </a:schemeClr>
                </a:solidFill>
                <a:latin typeface="Calibri" pitchFamily="34" charset="0"/>
                <a:cs typeface="Calibri" pitchFamily="34" charset="0"/>
              </a:rPr>
              <a:t>Propostas </a:t>
            </a:r>
            <a:r>
              <a:rPr lang="pt-BR" sz="2400" dirty="0">
                <a:solidFill>
                  <a:schemeClr val="accent1">
                    <a:lumMod val="50000"/>
                  </a:schemeClr>
                </a:solidFill>
                <a:latin typeface="Calibri" pitchFamily="34" charset="0"/>
                <a:cs typeface="Calibri" pitchFamily="34" charset="0"/>
              </a:rPr>
              <a:t>que atendiam a todos os critérios técnicos;</a:t>
            </a:r>
          </a:p>
          <a:p>
            <a:pPr algn="just">
              <a:defRPr/>
            </a:pPr>
            <a:endParaRPr lang="pt-BR" sz="24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400" dirty="0">
                <a:solidFill>
                  <a:schemeClr val="accent1">
                    <a:lumMod val="50000"/>
                  </a:schemeClr>
                </a:solidFill>
                <a:latin typeface="Calibri" pitchFamily="34" charset="0"/>
                <a:cs typeface="Calibri" pitchFamily="34" charset="0"/>
              </a:rPr>
              <a:t>Propostas com licenciamento ambiental;</a:t>
            </a:r>
          </a:p>
          <a:p>
            <a:pPr algn="just">
              <a:buFont typeface="Wingdings" pitchFamily="2" charset="2"/>
              <a:buChar char="Ø"/>
              <a:defRPr/>
            </a:pPr>
            <a:endParaRPr lang="pt-BR" sz="2400" dirty="0">
              <a:solidFill>
                <a:schemeClr val="accent1">
                  <a:lumMod val="50000"/>
                </a:schemeClr>
              </a:solidFill>
              <a:latin typeface="Calibri" pitchFamily="34" charset="0"/>
              <a:cs typeface="Calibri" pitchFamily="34" charset="0"/>
            </a:endParaRPr>
          </a:p>
          <a:p>
            <a:pPr algn="just">
              <a:buFont typeface="Wingdings" pitchFamily="2" charset="2"/>
              <a:buChar char="Ø"/>
              <a:defRPr/>
            </a:pPr>
            <a:r>
              <a:rPr lang="pt-BR" sz="2400" dirty="0">
                <a:solidFill>
                  <a:schemeClr val="accent1">
                    <a:lumMod val="50000"/>
                  </a:schemeClr>
                </a:solidFill>
                <a:latin typeface="Calibri" pitchFamily="34" charset="0"/>
                <a:cs typeface="Calibri" pitchFamily="34" charset="0"/>
              </a:rPr>
              <a:t>Ranking através dos critérios sociais</a:t>
            </a:r>
          </a:p>
        </p:txBody>
      </p:sp>
    </p:spTree>
    <p:extLst>
      <p:ext uri="{BB962C8B-B14F-4D97-AF65-F5344CB8AC3E}">
        <p14:creationId xmlns:p14="http://schemas.microsoft.com/office/powerpoint/2010/main" val="236083041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a:solidFill>
                  <a:schemeClr val="tx2"/>
                </a:solidFill>
              </a:rPr>
              <a:t>APROVADOS NA VISITA TÉCNICA</a:t>
            </a:r>
            <a:endParaRPr lang="pt-BR" sz="2500" b="1" dirty="0">
              <a:solidFill>
                <a:schemeClr val="tx2"/>
              </a:solidFill>
              <a:ea typeface="+mj-ea"/>
            </a:endParaRPr>
          </a:p>
        </p:txBody>
      </p:sp>
      <p:sp>
        <p:nvSpPr>
          <p:cNvPr id="5" name="Retângulo 4"/>
          <p:cNvSpPr/>
          <p:nvPr/>
        </p:nvSpPr>
        <p:spPr>
          <a:xfrm>
            <a:off x="4108450" y="785813"/>
            <a:ext cx="927100" cy="400050"/>
          </a:xfrm>
          <a:prstGeom prst="rect">
            <a:avLst/>
          </a:prstGeom>
        </p:spPr>
        <p:txBody>
          <a:bodyPr wrap="none">
            <a:spAutoFit/>
          </a:bodyPr>
          <a:lstStyle/>
          <a:p>
            <a:pPr marL="0" lvl="1" algn="just" fontAlgn="auto">
              <a:spcBef>
                <a:spcPts val="0"/>
              </a:spcBef>
              <a:spcAft>
                <a:spcPts val="0"/>
              </a:spcAft>
              <a:defRPr/>
            </a:pPr>
            <a:r>
              <a:rPr lang="pt-BR" sz="2000" b="1" dirty="0">
                <a:solidFill>
                  <a:schemeClr val="accent1">
                    <a:lumMod val="50000"/>
                  </a:schemeClr>
                </a:solidFill>
                <a:latin typeface="Calibri" pitchFamily="34" charset="0"/>
                <a:cs typeface="Calibri" pitchFamily="34" charset="0"/>
              </a:rPr>
              <a:t>BRASIL</a:t>
            </a:r>
          </a:p>
        </p:txBody>
      </p:sp>
      <p:pic>
        <p:nvPicPr>
          <p:cNvPr id="2765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00163"/>
            <a:ext cx="9144000"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1222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4173538" y="785813"/>
            <a:ext cx="796925" cy="400050"/>
          </a:xfrm>
          <a:prstGeom prst="rect">
            <a:avLst/>
          </a:prstGeom>
        </p:spPr>
        <p:txBody>
          <a:bodyPr wrap="none">
            <a:spAutoFit/>
          </a:bodyPr>
          <a:lstStyle/>
          <a:p>
            <a:pPr marL="0" lvl="1" algn="just" fontAlgn="auto">
              <a:spcBef>
                <a:spcPts val="0"/>
              </a:spcBef>
              <a:spcAft>
                <a:spcPts val="0"/>
              </a:spcAft>
              <a:defRPr/>
            </a:pPr>
            <a:r>
              <a:rPr lang="pt-BR" sz="2000" b="1" dirty="0">
                <a:solidFill>
                  <a:schemeClr val="accent1">
                    <a:lumMod val="50000"/>
                  </a:schemeClr>
                </a:solidFill>
                <a:latin typeface="Calibri" pitchFamily="34" charset="0"/>
                <a:cs typeface="Calibri" pitchFamily="34" charset="0"/>
              </a:rPr>
              <a:t>AÇÃO</a:t>
            </a:r>
          </a:p>
        </p:txBody>
      </p:sp>
      <p:sp>
        <p:nvSpPr>
          <p:cNvPr id="6"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a:solidFill>
                  <a:schemeClr val="tx2"/>
                </a:solidFill>
              </a:rPr>
              <a:t>APROVADOS NA VISITA TÉCNICA</a:t>
            </a:r>
            <a:endParaRPr lang="pt-BR" sz="2500" b="1" dirty="0">
              <a:solidFill>
                <a:schemeClr val="tx2"/>
              </a:solidFill>
              <a:ea typeface="+mj-ea"/>
            </a:endParaRPr>
          </a:p>
        </p:txBody>
      </p:sp>
      <p:pic>
        <p:nvPicPr>
          <p:cNvPr id="2867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00188"/>
            <a:ext cx="9144000"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796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RESULTADOS E AVANÇOS</a:t>
            </a:r>
            <a:endParaRPr lang="pt-BR" sz="2500" b="1" dirty="0">
              <a:solidFill>
                <a:schemeClr val="tx2"/>
              </a:solidFill>
              <a:ea typeface="+mj-ea"/>
            </a:endParaRPr>
          </a:p>
        </p:txBody>
      </p:sp>
      <p:sp>
        <p:nvSpPr>
          <p:cNvPr id="6" name="Retângulo 5"/>
          <p:cNvSpPr/>
          <p:nvPr/>
        </p:nvSpPr>
        <p:spPr>
          <a:xfrm>
            <a:off x="142875" y="714375"/>
            <a:ext cx="8858250" cy="4431983"/>
          </a:xfrm>
          <a:prstGeom prst="rect">
            <a:avLst/>
          </a:prstGeom>
        </p:spPr>
        <p:txBody>
          <a:bodyPr>
            <a:spAutoFit/>
          </a:bodyPr>
          <a:lstStyle/>
          <a:p>
            <a:pPr algn="just">
              <a:defRPr/>
            </a:pPr>
            <a:endParaRPr lang="pt-BR" sz="2000" b="1" dirty="0" smtClean="0">
              <a:solidFill>
                <a:schemeClr val="accent1">
                  <a:lumMod val="50000"/>
                </a:schemeClr>
              </a:solidFill>
              <a:latin typeface="+mj-lt"/>
            </a:endParaRPr>
          </a:p>
          <a:p>
            <a:pPr algn="just">
              <a:defRPr/>
            </a:pPr>
            <a:r>
              <a:rPr lang="pt-BR" sz="2000" b="1" dirty="0" smtClean="0">
                <a:solidFill>
                  <a:schemeClr val="accent1">
                    <a:lumMod val="50000"/>
                  </a:schemeClr>
                </a:solidFill>
                <a:latin typeface="+mj-lt"/>
              </a:rPr>
              <a:t>RESULTADOS</a:t>
            </a:r>
            <a:endParaRPr lang="pt-BR" sz="2000" dirty="0">
              <a:solidFill>
                <a:schemeClr val="accent1">
                  <a:lumMod val="50000"/>
                </a:schemeClr>
              </a:solidFill>
              <a:latin typeface="+mj-lt"/>
            </a:endParaRPr>
          </a:p>
          <a:p>
            <a:pPr algn="just">
              <a:buFont typeface="Wingdings" pitchFamily="2" charset="2"/>
              <a:buChar char="Ø"/>
              <a:defRPr/>
            </a:pPr>
            <a:r>
              <a:rPr lang="pt-BR" sz="2000" dirty="0" smtClean="0">
                <a:solidFill>
                  <a:schemeClr val="accent1">
                    <a:lumMod val="50000"/>
                  </a:schemeClr>
                </a:solidFill>
                <a:latin typeface="+mj-lt"/>
              </a:rPr>
              <a:t>Total de </a:t>
            </a:r>
            <a:r>
              <a:rPr lang="pt-BR" sz="2000" dirty="0" smtClean="0">
                <a:solidFill>
                  <a:schemeClr val="accent1">
                    <a:lumMod val="50000"/>
                  </a:schemeClr>
                </a:solidFill>
                <a:latin typeface="+mj-lt"/>
              </a:rPr>
              <a:t>6.351 </a:t>
            </a:r>
            <a:r>
              <a:rPr lang="pt-BR" sz="2000" dirty="0" smtClean="0">
                <a:solidFill>
                  <a:schemeClr val="accent1">
                    <a:lumMod val="50000"/>
                  </a:schemeClr>
                </a:solidFill>
                <a:latin typeface="+mj-lt"/>
              </a:rPr>
              <a:t>empreendimentos contratados no período de 2007-2014</a:t>
            </a:r>
          </a:p>
          <a:p>
            <a:pPr algn="just">
              <a:buFont typeface="Wingdings" pitchFamily="2" charset="2"/>
              <a:buChar char="Ø"/>
              <a:defRPr/>
            </a:pPr>
            <a:r>
              <a:rPr lang="pt-BR" sz="2000" dirty="0" smtClean="0">
                <a:solidFill>
                  <a:schemeClr val="accent1">
                    <a:lumMod val="50000"/>
                  </a:schemeClr>
                </a:solidFill>
                <a:latin typeface="+mj-lt"/>
              </a:rPr>
              <a:t>Total de </a:t>
            </a:r>
            <a:r>
              <a:rPr lang="pt-BR" sz="2000" dirty="0" smtClean="0">
                <a:solidFill>
                  <a:schemeClr val="accent1">
                    <a:lumMod val="50000"/>
                  </a:schemeClr>
                </a:solidFill>
                <a:latin typeface="+mj-lt"/>
              </a:rPr>
              <a:t>3.889 </a:t>
            </a:r>
            <a:r>
              <a:rPr lang="pt-BR" sz="2000" dirty="0" smtClean="0">
                <a:solidFill>
                  <a:schemeClr val="accent1">
                    <a:lumMod val="50000"/>
                  </a:schemeClr>
                </a:solidFill>
                <a:latin typeface="+mj-lt"/>
              </a:rPr>
              <a:t>obras concluídas </a:t>
            </a:r>
            <a:r>
              <a:rPr lang="pt-BR" sz="2000" dirty="0" smtClean="0">
                <a:solidFill>
                  <a:schemeClr val="accent1">
                    <a:lumMod val="50000"/>
                  </a:schemeClr>
                </a:solidFill>
                <a:latin typeface="+mj-lt"/>
              </a:rPr>
              <a:t>(62%)</a:t>
            </a:r>
            <a:endParaRPr lang="pt-BR" sz="2000" dirty="0" smtClean="0">
              <a:solidFill>
                <a:schemeClr val="accent1">
                  <a:lumMod val="50000"/>
                </a:schemeClr>
              </a:solidFill>
              <a:latin typeface="+mj-lt"/>
            </a:endParaRPr>
          </a:p>
          <a:p>
            <a:pPr algn="just">
              <a:buFont typeface="Wingdings" pitchFamily="2" charset="2"/>
              <a:buChar char="Ø"/>
              <a:defRPr/>
            </a:pPr>
            <a:r>
              <a:rPr lang="pt-BR" sz="2000" dirty="0" smtClean="0">
                <a:solidFill>
                  <a:schemeClr val="accent1">
                    <a:lumMod val="50000"/>
                  </a:schemeClr>
                </a:solidFill>
                <a:latin typeface="+mj-lt"/>
              </a:rPr>
              <a:t>Total de </a:t>
            </a:r>
            <a:r>
              <a:rPr lang="pt-BR" sz="2000" dirty="0" smtClean="0">
                <a:solidFill>
                  <a:schemeClr val="accent1">
                    <a:lumMod val="50000"/>
                  </a:schemeClr>
                </a:solidFill>
                <a:latin typeface="+mj-lt"/>
              </a:rPr>
              <a:t>1.937 </a:t>
            </a:r>
            <a:r>
              <a:rPr lang="pt-BR" sz="2000" dirty="0" smtClean="0">
                <a:solidFill>
                  <a:schemeClr val="accent1">
                    <a:lumMod val="50000"/>
                  </a:schemeClr>
                </a:solidFill>
                <a:latin typeface="+mj-lt"/>
              </a:rPr>
              <a:t>obras em execução </a:t>
            </a:r>
            <a:r>
              <a:rPr lang="pt-BR" sz="2000" dirty="0" smtClean="0">
                <a:solidFill>
                  <a:schemeClr val="accent1">
                    <a:lumMod val="50000"/>
                  </a:schemeClr>
                </a:solidFill>
                <a:latin typeface="+mj-lt"/>
              </a:rPr>
              <a:t>(30%)</a:t>
            </a:r>
            <a:endParaRPr lang="pt-BR" sz="2000" dirty="0" smtClean="0">
              <a:solidFill>
                <a:schemeClr val="accent1">
                  <a:lumMod val="50000"/>
                </a:schemeClr>
              </a:solidFill>
              <a:latin typeface="+mj-lt"/>
            </a:endParaRPr>
          </a:p>
          <a:p>
            <a:pPr algn="just">
              <a:buFont typeface="Wingdings" pitchFamily="2" charset="2"/>
              <a:buChar char="Ø"/>
              <a:defRPr/>
            </a:pPr>
            <a:r>
              <a:rPr lang="pt-BR" sz="2000" dirty="0" smtClean="0">
                <a:solidFill>
                  <a:schemeClr val="accent1">
                    <a:lumMod val="50000"/>
                  </a:schemeClr>
                </a:solidFill>
                <a:latin typeface="+mj-lt"/>
              </a:rPr>
              <a:t>Total de </a:t>
            </a:r>
            <a:r>
              <a:rPr lang="pt-BR" sz="2000" dirty="0" smtClean="0">
                <a:solidFill>
                  <a:schemeClr val="accent1">
                    <a:lumMod val="50000"/>
                  </a:schemeClr>
                </a:solidFill>
                <a:latin typeface="+mj-lt"/>
              </a:rPr>
              <a:t>525</a:t>
            </a:r>
            <a:r>
              <a:rPr lang="pt-BR" sz="2000" dirty="0" smtClean="0">
                <a:solidFill>
                  <a:schemeClr val="accent1">
                    <a:lumMod val="50000"/>
                  </a:schemeClr>
                </a:solidFill>
                <a:latin typeface="+mj-lt"/>
              </a:rPr>
              <a:t> </a:t>
            </a:r>
            <a:r>
              <a:rPr lang="pt-BR" sz="2000" dirty="0" smtClean="0">
                <a:solidFill>
                  <a:schemeClr val="accent1">
                    <a:lumMod val="50000"/>
                  </a:schemeClr>
                </a:solidFill>
                <a:latin typeface="+mj-lt"/>
              </a:rPr>
              <a:t>obras não </a:t>
            </a:r>
            <a:r>
              <a:rPr lang="pt-BR" sz="2000" dirty="0" smtClean="0">
                <a:solidFill>
                  <a:schemeClr val="accent1">
                    <a:lumMod val="50000"/>
                  </a:schemeClr>
                </a:solidFill>
                <a:latin typeface="+mj-lt"/>
              </a:rPr>
              <a:t>iniciadas (8%)</a:t>
            </a:r>
            <a:endParaRPr lang="pt-BR" sz="2000"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3593769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PROCESSOS SELETIVOS EM ABERTO</a:t>
            </a:r>
            <a:endParaRPr lang="pt-BR" sz="2500" b="1" dirty="0">
              <a:solidFill>
                <a:schemeClr val="tx2"/>
              </a:solidFill>
              <a:ea typeface="+mj-ea"/>
            </a:endParaRPr>
          </a:p>
        </p:txBody>
      </p:sp>
      <p:sp>
        <p:nvSpPr>
          <p:cNvPr id="6" name="Retângulo 5"/>
          <p:cNvSpPr/>
          <p:nvPr/>
        </p:nvSpPr>
        <p:spPr>
          <a:xfrm>
            <a:off x="142875" y="714375"/>
            <a:ext cx="8858250" cy="7232749"/>
          </a:xfrm>
          <a:prstGeom prst="rect">
            <a:avLst/>
          </a:prstGeom>
        </p:spPr>
        <p:txBody>
          <a:bodyPr>
            <a:spAutoFit/>
          </a:bodyPr>
          <a:lstStyle/>
          <a:p>
            <a:pPr algn="just">
              <a:defRPr/>
            </a:pPr>
            <a:endParaRPr lang="pt-BR" sz="2000" b="1" dirty="0" smtClean="0">
              <a:solidFill>
                <a:schemeClr val="accent1">
                  <a:lumMod val="50000"/>
                </a:schemeClr>
              </a:solidFill>
              <a:latin typeface="+mj-lt"/>
            </a:endParaRPr>
          </a:p>
          <a:p>
            <a:pPr algn="just">
              <a:defRPr/>
            </a:pPr>
            <a:r>
              <a:rPr lang="pt-BR" sz="2000" b="1" dirty="0">
                <a:solidFill>
                  <a:schemeClr val="accent1">
                    <a:lumMod val="50000"/>
                  </a:schemeClr>
                </a:solidFill>
              </a:rPr>
              <a:t>SANEAMENTO RURAL</a:t>
            </a:r>
          </a:p>
          <a:p>
            <a:pPr algn="just">
              <a:defRPr/>
            </a:pPr>
            <a:r>
              <a:rPr lang="pt-BR" sz="2000" b="1" dirty="0">
                <a:solidFill>
                  <a:schemeClr val="accent1">
                    <a:lumMod val="50000"/>
                  </a:schemeClr>
                </a:solidFill>
              </a:rPr>
              <a:t>	</a:t>
            </a:r>
            <a:r>
              <a:rPr lang="pt-BR" sz="2000" b="1" dirty="0">
                <a:solidFill>
                  <a:schemeClr val="accent1">
                    <a:lumMod val="50000"/>
                  </a:schemeClr>
                </a:solidFill>
              </a:rPr>
              <a:t>PORTARIA 377, publicado em 12 de maio de 2016</a:t>
            </a:r>
          </a:p>
          <a:p>
            <a:pPr algn="just">
              <a:defRPr/>
            </a:pPr>
            <a:endParaRPr lang="pt-BR" sz="2000" b="1" dirty="0">
              <a:solidFill>
                <a:schemeClr val="accent1">
                  <a:lumMod val="50000"/>
                </a:schemeClr>
              </a:solidFill>
            </a:endParaRPr>
          </a:p>
          <a:p>
            <a:pPr algn="just">
              <a:defRPr/>
            </a:pPr>
            <a:endParaRPr lang="pt-BR" sz="2000" b="1" dirty="0" smtClean="0">
              <a:solidFill>
                <a:schemeClr val="accent1">
                  <a:lumMod val="50000"/>
                </a:schemeClr>
              </a:solidFill>
              <a:latin typeface="+mj-lt"/>
            </a:endParaRPr>
          </a:p>
          <a:p>
            <a:pPr algn="just">
              <a:defRPr/>
            </a:pPr>
            <a:r>
              <a:rPr lang="pt-BR" sz="2000" b="1" dirty="0" smtClean="0">
                <a:solidFill>
                  <a:schemeClr val="accent1">
                    <a:lumMod val="50000"/>
                  </a:schemeClr>
                </a:solidFill>
              </a:rPr>
              <a:t>MELHORIAS SANITÁRIAS DOMICILIARES</a:t>
            </a:r>
            <a:endParaRPr lang="pt-BR" sz="2000" b="1" dirty="0">
              <a:solidFill>
                <a:schemeClr val="accent1">
                  <a:lumMod val="50000"/>
                </a:schemeClr>
              </a:solidFill>
            </a:endParaRPr>
          </a:p>
          <a:p>
            <a:pPr algn="just">
              <a:defRPr/>
            </a:pPr>
            <a:r>
              <a:rPr lang="pt-BR" sz="2000" b="1" dirty="0">
                <a:solidFill>
                  <a:schemeClr val="accent1">
                    <a:lumMod val="50000"/>
                  </a:schemeClr>
                </a:solidFill>
              </a:rPr>
              <a:t>	PORTARIA </a:t>
            </a:r>
            <a:r>
              <a:rPr lang="pt-BR" sz="2000" b="1" dirty="0" smtClean="0">
                <a:solidFill>
                  <a:schemeClr val="accent1">
                    <a:lumMod val="50000"/>
                  </a:schemeClr>
                </a:solidFill>
              </a:rPr>
              <a:t>376, </a:t>
            </a:r>
            <a:r>
              <a:rPr lang="pt-BR" sz="2000" b="1" dirty="0">
                <a:solidFill>
                  <a:schemeClr val="accent1">
                    <a:lumMod val="50000"/>
                  </a:schemeClr>
                </a:solidFill>
              </a:rPr>
              <a:t>publicado em 12 de maio de 2016</a:t>
            </a:r>
          </a:p>
          <a:p>
            <a:pPr algn="just">
              <a:defRPr/>
            </a:pPr>
            <a:endParaRPr lang="pt-BR" sz="2000" b="1" dirty="0" smtClean="0">
              <a:solidFill>
                <a:schemeClr val="accent1">
                  <a:lumMod val="50000"/>
                </a:schemeClr>
              </a:solidFill>
              <a:latin typeface="+mj-lt"/>
            </a:endParaRPr>
          </a:p>
          <a:p>
            <a:pPr algn="just">
              <a:defRPr/>
            </a:pPr>
            <a:endParaRPr lang="pt-BR" sz="2000" b="1" dirty="0">
              <a:solidFill>
                <a:schemeClr val="accent1">
                  <a:lumMod val="50000"/>
                </a:schemeClr>
              </a:solidFill>
              <a:latin typeface="+mj-lt"/>
            </a:endParaRPr>
          </a:p>
          <a:p>
            <a:pPr algn="just">
              <a:defRPr/>
            </a:pPr>
            <a:r>
              <a:rPr lang="pt-BR" sz="2000" b="1" dirty="0" smtClean="0">
                <a:solidFill>
                  <a:schemeClr val="accent1">
                    <a:lumMod val="50000"/>
                  </a:schemeClr>
                </a:solidFill>
              </a:rPr>
              <a:t>MELHORIAS HABITACIONAIS PARA CONTROLE DA DOENÇA DE CHAGAS</a:t>
            </a:r>
            <a:endParaRPr lang="pt-BR" sz="2000" b="1" dirty="0">
              <a:solidFill>
                <a:schemeClr val="accent1">
                  <a:lumMod val="50000"/>
                </a:schemeClr>
              </a:solidFill>
            </a:endParaRPr>
          </a:p>
          <a:p>
            <a:pPr algn="just">
              <a:defRPr/>
            </a:pPr>
            <a:r>
              <a:rPr lang="pt-BR" sz="2000" b="1" dirty="0">
                <a:solidFill>
                  <a:schemeClr val="accent1">
                    <a:lumMod val="50000"/>
                  </a:schemeClr>
                </a:solidFill>
              </a:rPr>
              <a:t>	PORTARIA </a:t>
            </a:r>
            <a:r>
              <a:rPr lang="pt-BR" sz="2000" b="1" dirty="0" smtClean="0">
                <a:solidFill>
                  <a:schemeClr val="accent1">
                    <a:lumMod val="50000"/>
                  </a:schemeClr>
                </a:solidFill>
              </a:rPr>
              <a:t>375, </a:t>
            </a:r>
            <a:r>
              <a:rPr lang="pt-BR" sz="2000" b="1" dirty="0">
                <a:solidFill>
                  <a:schemeClr val="accent1">
                    <a:lumMod val="50000"/>
                  </a:schemeClr>
                </a:solidFill>
              </a:rPr>
              <a:t>publicado em 12 de maio de 2016</a:t>
            </a:r>
          </a:p>
          <a:p>
            <a:pPr algn="just">
              <a:defRPr/>
            </a:pPr>
            <a:endParaRPr lang="pt-BR" sz="2000" dirty="0" smtClean="0">
              <a:solidFill>
                <a:schemeClr val="accent1">
                  <a:lumMod val="50000"/>
                </a:schemeClr>
              </a:solidFill>
              <a:latin typeface="+mj-lt"/>
            </a:endParaRPr>
          </a:p>
          <a:p>
            <a:pPr algn="just">
              <a:defRPr/>
            </a:pPr>
            <a:endParaRPr lang="pt-BR" sz="2000" dirty="0" smtClean="0">
              <a:solidFill>
                <a:schemeClr val="accent1">
                  <a:lumMod val="50000"/>
                </a:schemeClr>
              </a:solidFill>
              <a:latin typeface="+mj-lt"/>
            </a:endParaRPr>
          </a:p>
          <a:p>
            <a:pPr algn="just">
              <a:defRPr/>
            </a:pPr>
            <a:r>
              <a:rPr lang="pt-BR" sz="2000" b="1" dirty="0" smtClean="0">
                <a:solidFill>
                  <a:schemeClr val="accent1">
                    <a:lumMod val="50000"/>
                  </a:schemeClr>
                </a:solidFill>
              </a:rPr>
              <a:t>RESÍDUOS SÓLIDOS</a:t>
            </a:r>
            <a:endParaRPr lang="pt-BR" sz="2000" b="1" dirty="0">
              <a:solidFill>
                <a:schemeClr val="accent1">
                  <a:lumMod val="50000"/>
                </a:schemeClr>
              </a:solidFill>
            </a:endParaRPr>
          </a:p>
          <a:p>
            <a:pPr algn="just">
              <a:defRPr/>
            </a:pPr>
            <a:r>
              <a:rPr lang="pt-BR" sz="2000" b="1" dirty="0">
                <a:solidFill>
                  <a:schemeClr val="accent1">
                    <a:lumMod val="50000"/>
                  </a:schemeClr>
                </a:solidFill>
              </a:rPr>
              <a:t>	PORTARIA </a:t>
            </a:r>
            <a:r>
              <a:rPr lang="pt-BR" sz="2000" b="1" dirty="0" smtClean="0">
                <a:solidFill>
                  <a:schemeClr val="accent1">
                    <a:lumMod val="50000"/>
                  </a:schemeClr>
                </a:solidFill>
              </a:rPr>
              <a:t>395, </a:t>
            </a:r>
            <a:r>
              <a:rPr lang="pt-BR" sz="2000" b="1" dirty="0">
                <a:solidFill>
                  <a:schemeClr val="accent1">
                    <a:lumMod val="50000"/>
                  </a:schemeClr>
                </a:solidFill>
              </a:rPr>
              <a:t>publicado em </a:t>
            </a:r>
            <a:r>
              <a:rPr lang="pt-BR" sz="2000" b="1" dirty="0" smtClean="0">
                <a:solidFill>
                  <a:schemeClr val="accent1">
                    <a:lumMod val="50000"/>
                  </a:schemeClr>
                </a:solidFill>
              </a:rPr>
              <a:t>16 </a:t>
            </a:r>
            <a:r>
              <a:rPr lang="pt-BR" sz="2000" b="1" dirty="0">
                <a:solidFill>
                  <a:schemeClr val="accent1">
                    <a:lumMod val="50000"/>
                  </a:schemeClr>
                </a:solidFill>
              </a:rPr>
              <a:t>de maio de 2016</a:t>
            </a:r>
          </a:p>
          <a:p>
            <a:pPr algn="just">
              <a:buFont typeface="Wingdings" pitchFamily="2" charset="2"/>
              <a:buChar char="Ø"/>
              <a:defRPr/>
            </a:pPr>
            <a:endParaRPr lang="pt-BR" dirty="0" smtClean="0">
              <a:solidFill>
                <a:schemeClr val="accent1">
                  <a:lumMod val="50000"/>
                </a:schemeClr>
              </a:solidFill>
              <a:latin typeface="+mj-lt"/>
            </a:endParaRPr>
          </a:p>
          <a:p>
            <a:pPr algn="just">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3334197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SANEAMENTO RURAL</a:t>
            </a:r>
            <a:endParaRPr lang="pt-BR" sz="2500" b="1" dirty="0">
              <a:solidFill>
                <a:schemeClr val="tx2"/>
              </a:solidFill>
              <a:ea typeface="+mj-ea"/>
            </a:endParaRPr>
          </a:p>
        </p:txBody>
      </p:sp>
      <p:sp>
        <p:nvSpPr>
          <p:cNvPr id="6" name="Retângulo 5"/>
          <p:cNvSpPr/>
          <p:nvPr/>
        </p:nvSpPr>
        <p:spPr>
          <a:xfrm>
            <a:off x="142875" y="714375"/>
            <a:ext cx="8858250" cy="7848302"/>
          </a:xfrm>
          <a:prstGeom prst="rect">
            <a:avLst/>
          </a:prstGeom>
        </p:spPr>
        <p:txBody>
          <a:bodyPr>
            <a:spAutoFit/>
          </a:bodyPr>
          <a:lstStyle/>
          <a:p>
            <a:pPr algn="just">
              <a:defRPr/>
            </a:pPr>
            <a:r>
              <a:rPr lang="pt-BR" b="1" dirty="0">
                <a:solidFill>
                  <a:schemeClr val="accent1">
                    <a:lumMod val="50000"/>
                  </a:schemeClr>
                </a:solidFill>
              </a:rPr>
              <a:t>CRITÉRIOS DE ELEGIBILIDADE:</a:t>
            </a:r>
          </a:p>
          <a:p>
            <a:pPr algn="just">
              <a:defRPr/>
            </a:pPr>
            <a:r>
              <a:rPr lang="pt-BR" dirty="0"/>
              <a:t>I - Proposta </a:t>
            </a:r>
            <a:r>
              <a:rPr lang="pt-BR" dirty="0"/>
              <a:t>que </a:t>
            </a:r>
            <a:r>
              <a:rPr lang="pt-BR" dirty="0"/>
              <a:t>beneficie comunidades </a:t>
            </a:r>
            <a:r>
              <a:rPr lang="pt-BR" dirty="0"/>
              <a:t>e domicílios localizados em áreas rurais, ribeirinhos, extrativistas, assentamentos, comunidades tradicionais, fora do perímetro urbano definido por lei municipal, e em comunidades quilombolas certificadas e/ou tituladas; e </a:t>
            </a:r>
            <a:endParaRPr lang="pt-BR" dirty="0"/>
          </a:p>
          <a:p>
            <a:pPr algn="just">
              <a:defRPr/>
            </a:pPr>
            <a:r>
              <a:rPr lang="pt-BR" dirty="0"/>
              <a:t>II </a:t>
            </a:r>
            <a:r>
              <a:rPr lang="pt-BR" dirty="0"/>
              <a:t>- Proponentes que contam com Projetos Básicos de Engenharia para Sistemas de Abastecimento de Água devidamente elaborados, com plena condição de viabilização da obra</a:t>
            </a:r>
            <a:r>
              <a:rPr lang="pt-BR" dirty="0"/>
              <a:t>.</a:t>
            </a:r>
          </a:p>
          <a:p>
            <a:pPr algn="just">
              <a:defRPr/>
            </a:pPr>
            <a:endParaRPr lang="pt-BR" dirty="0" smtClean="0">
              <a:solidFill>
                <a:schemeClr val="accent1">
                  <a:lumMod val="50000"/>
                </a:schemeClr>
              </a:solidFill>
              <a:latin typeface="+mj-lt"/>
            </a:endParaRPr>
          </a:p>
          <a:p>
            <a:pPr algn="just">
              <a:defRPr/>
            </a:pPr>
            <a:r>
              <a:rPr lang="pt-BR" b="1" dirty="0" smtClean="0">
                <a:solidFill>
                  <a:schemeClr val="accent1">
                    <a:lumMod val="50000"/>
                  </a:schemeClr>
                </a:solidFill>
              </a:rPr>
              <a:t>AÇÕES FINANCIADAS</a:t>
            </a:r>
            <a:endParaRPr lang="pt-BR" b="1" dirty="0">
              <a:solidFill>
                <a:schemeClr val="accent1">
                  <a:lumMod val="50000"/>
                </a:schemeClr>
              </a:solidFill>
            </a:endParaRPr>
          </a:p>
          <a:p>
            <a:pPr algn="just">
              <a:defRPr/>
            </a:pPr>
            <a:r>
              <a:rPr lang="pt-BR" dirty="0"/>
              <a:t>I </a:t>
            </a:r>
            <a:r>
              <a:rPr lang="pt-BR" dirty="0" smtClean="0"/>
              <a:t>– Sistemas de abastecimento de água ; </a:t>
            </a:r>
            <a:r>
              <a:rPr lang="pt-BR" dirty="0"/>
              <a:t>e </a:t>
            </a:r>
          </a:p>
          <a:p>
            <a:pPr algn="just">
              <a:defRPr/>
            </a:pPr>
            <a:r>
              <a:rPr lang="pt-BR" dirty="0"/>
              <a:t>II - </a:t>
            </a:r>
            <a:r>
              <a:rPr lang="pt-BR" dirty="0" smtClean="0"/>
              <a:t>Cisternas.</a:t>
            </a:r>
            <a:endParaRPr lang="pt-BR" dirty="0"/>
          </a:p>
          <a:p>
            <a:pPr algn="just">
              <a:defRPr/>
            </a:pPr>
            <a:endParaRPr lang="pt-BR" dirty="0" smtClean="0">
              <a:solidFill>
                <a:schemeClr val="accent1">
                  <a:lumMod val="50000"/>
                </a:schemeClr>
              </a:solidFill>
              <a:latin typeface="+mj-lt"/>
            </a:endParaRPr>
          </a:p>
          <a:p>
            <a:pPr algn="just">
              <a:defRPr/>
            </a:pPr>
            <a:r>
              <a:rPr lang="pt-BR" b="1" dirty="0">
                <a:solidFill>
                  <a:schemeClr val="accent1">
                    <a:lumMod val="50000"/>
                  </a:schemeClr>
                </a:solidFill>
              </a:rPr>
              <a:t>INSCRIÇÕES</a:t>
            </a:r>
            <a:r>
              <a:rPr lang="pt-BR" dirty="0" smtClean="0">
                <a:solidFill>
                  <a:schemeClr val="accent1">
                    <a:lumMod val="50000"/>
                  </a:schemeClr>
                </a:solidFill>
                <a:latin typeface="+mj-lt"/>
              </a:rPr>
              <a:t> </a:t>
            </a:r>
          </a:p>
          <a:p>
            <a:pPr algn="just">
              <a:defRPr/>
            </a:pPr>
            <a:r>
              <a:rPr lang="pt-BR" dirty="0"/>
              <a:t>30 dias a partir de 12 de maio de 2016</a:t>
            </a:r>
            <a:endParaRPr lang="pt-BR" dirty="0"/>
          </a:p>
          <a:p>
            <a:pPr algn="just">
              <a:defRPr/>
            </a:pPr>
            <a:r>
              <a:rPr lang="pt-BR" dirty="0"/>
              <a:t>Uma carta consulta por município</a:t>
            </a:r>
          </a:p>
          <a:p>
            <a:pPr algn="just">
              <a:defRPr/>
            </a:pPr>
            <a:r>
              <a:rPr lang="pt-BR" dirty="0"/>
              <a:t>Valor mínimo de R$ 250.000,00</a:t>
            </a:r>
          </a:p>
          <a:p>
            <a:pPr algn="just">
              <a:defRPr/>
            </a:pPr>
            <a:r>
              <a:rPr lang="pt-BR" dirty="0"/>
              <a:t>Sistema SIGA (senha através do </a:t>
            </a:r>
            <a:r>
              <a:rPr lang="pt-BR" dirty="0">
                <a:hlinkClick r:id="rId3"/>
              </a:rPr>
              <a:t>csu@funasa.gov.br</a:t>
            </a:r>
            <a:r>
              <a:rPr lang="pt-BR" dirty="0" smtClean="0"/>
              <a:t>)</a:t>
            </a:r>
          </a:p>
          <a:p>
            <a:pPr algn="just">
              <a:defRPr/>
            </a:pPr>
            <a:endParaRPr lang="pt-BR" dirty="0"/>
          </a:p>
          <a:p>
            <a:pPr algn="just">
              <a:defRPr/>
            </a:pPr>
            <a:r>
              <a:rPr lang="pt-BR" dirty="0"/>
              <a:t>Não será exigida a contrapartida</a:t>
            </a:r>
          </a:p>
          <a:p>
            <a:pPr algn="just">
              <a:defRPr/>
            </a:pPr>
            <a:endParaRPr lang="pt-BR" dirty="0"/>
          </a:p>
          <a:p>
            <a:pPr algn="just">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3585537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MELHORIAS SANITÁRIAS DOMICILIARES</a:t>
            </a:r>
            <a:endParaRPr lang="pt-BR" sz="2500" b="1" dirty="0">
              <a:solidFill>
                <a:schemeClr val="tx2"/>
              </a:solidFill>
              <a:ea typeface="+mj-ea"/>
            </a:endParaRPr>
          </a:p>
        </p:txBody>
      </p:sp>
      <p:sp>
        <p:nvSpPr>
          <p:cNvPr id="6" name="Retângulo 5"/>
          <p:cNvSpPr/>
          <p:nvPr/>
        </p:nvSpPr>
        <p:spPr>
          <a:xfrm>
            <a:off x="142875" y="714375"/>
            <a:ext cx="8858250" cy="6186309"/>
          </a:xfrm>
          <a:prstGeom prst="rect">
            <a:avLst/>
          </a:prstGeom>
        </p:spPr>
        <p:txBody>
          <a:bodyPr>
            <a:spAutoFit/>
          </a:bodyPr>
          <a:lstStyle/>
          <a:p>
            <a:pPr algn="just">
              <a:defRPr/>
            </a:pPr>
            <a:r>
              <a:rPr lang="pt-BR" b="1" dirty="0">
                <a:solidFill>
                  <a:schemeClr val="accent1">
                    <a:lumMod val="50000"/>
                  </a:schemeClr>
                </a:solidFill>
              </a:rPr>
              <a:t>CRITÉRIOS DE ELEGIBILIDADE:</a:t>
            </a:r>
          </a:p>
          <a:p>
            <a:pPr algn="just">
              <a:defRPr/>
            </a:pPr>
            <a:r>
              <a:rPr lang="pt-BR" dirty="0"/>
              <a:t>I - Proposta que beneficie município que possua população de até 50.000 habitantes; II - Proposta que tenha anexado à carta consulta, a Ficha de Levantamento de Necessidades de MSD (LENE), modelo disponível em www.funasa.gov.br: </a:t>
            </a:r>
            <a:endParaRPr lang="pt-BR" dirty="0" smtClean="0"/>
          </a:p>
          <a:p>
            <a:pPr algn="just">
              <a:defRPr/>
            </a:pPr>
            <a:r>
              <a:rPr lang="pt-BR" dirty="0" smtClean="0"/>
              <a:t>III </a:t>
            </a:r>
            <a:r>
              <a:rPr lang="pt-BR" dirty="0"/>
              <a:t>- Proposta que tenha anexado, à carta consulta, a planta de situação dos domicílios a serem beneficiados, por localidade, e respectivas coordenadas geográficas</a:t>
            </a:r>
            <a:endParaRPr lang="pt-BR" dirty="0" smtClean="0">
              <a:solidFill>
                <a:schemeClr val="accent1">
                  <a:lumMod val="50000"/>
                </a:schemeClr>
              </a:solidFill>
              <a:latin typeface="+mj-lt"/>
            </a:endParaRPr>
          </a:p>
          <a:p>
            <a:pPr algn="just">
              <a:defRPr/>
            </a:pPr>
            <a:endParaRPr lang="pt-BR" dirty="0" smtClean="0">
              <a:solidFill>
                <a:schemeClr val="accent1">
                  <a:lumMod val="50000"/>
                </a:schemeClr>
              </a:solidFill>
              <a:latin typeface="+mj-lt"/>
            </a:endParaRPr>
          </a:p>
          <a:p>
            <a:pPr algn="just">
              <a:defRPr/>
            </a:pPr>
            <a:r>
              <a:rPr lang="pt-BR" b="1" dirty="0">
                <a:solidFill>
                  <a:schemeClr val="accent1">
                    <a:lumMod val="50000"/>
                  </a:schemeClr>
                </a:solidFill>
              </a:rPr>
              <a:t>INSCRIÇÕES</a:t>
            </a:r>
            <a:r>
              <a:rPr lang="pt-BR" dirty="0" smtClean="0">
                <a:solidFill>
                  <a:schemeClr val="accent1">
                    <a:lumMod val="50000"/>
                  </a:schemeClr>
                </a:solidFill>
                <a:latin typeface="+mj-lt"/>
              </a:rPr>
              <a:t> </a:t>
            </a:r>
          </a:p>
          <a:p>
            <a:pPr algn="just">
              <a:defRPr/>
            </a:pPr>
            <a:r>
              <a:rPr lang="pt-BR" dirty="0"/>
              <a:t>30 dias a partir de 12 de maio de 2016</a:t>
            </a:r>
            <a:endParaRPr lang="pt-BR" dirty="0"/>
          </a:p>
          <a:p>
            <a:pPr algn="just">
              <a:defRPr/>
            </a:pPr>
            <a:r>
              <a:rPr lang="pt-BR" dirty="0"/>
              <a:t>Uma carta consulta por município</a:t>
            </a:r>
          </a:p>
          <a:p>
            <a:pPr algn="just">
              <a:defRPr/>
            </a:pPr>
            <a:r>
              <a:rPr lang="pt-BR" dirty="0"/>
              <a:t>Valor mínimo de R$ 250.000,00</a:t>
            </a:r>
          </a:p>
          <a:p>
            <a:pPr algn="just">
              <a:defRPr/>
            </a:pPr>
            <a:r>
              <a:rPr lang="pt-BR" dirty="0"/>
              <a:t>Sistema SIGA (senha através do </a:t>
            </a:r>
            <a:r>
              <a:rPr lang="pt-BR" dirty="0">
                <a:hlinkClick r:id="rId3"/>
              </a:rPr>
              <a:t>csu@funasa.gov.br</a:t>
            </a:r>
            <a:r>
              <a:rPr lang="pt-BR" dirty="0" smtClean="0"/>
              <a:t>)</a:t>
            </a:r>
          </a:p>
          <a:p>
            <a:pPr algn="just">
              <a:defRPr/>
            </a:pPr>
            <a:endParaRPr lang="pt-BR" dirty="0"/>
          </a:p>
          <a:p>
            <a:pPr algn="just">
              <a:defRPr/>
            </a:pPr>
            <a:r>
              <a:rPr lang="pt-BR" dirty="0" smtClean="0"/>
              <a:t>Não será exigida a contrapartida</a:t>
            </a:r>
            <a:endParaRPr lang="pt-BR" dirty="0"/>
          </a:p>
          <a:p>
            <a:pPr algn="just">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2314663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MELHORIAS HABITACIONAIS</a:t>
            </a:r>
            <a:endParaRPr lang="pt-BR" sz="2500" b="1" dirty="0">
              <a:solidFill>
                <a:schemeClr val="tx2"/>
              </a:solidFill>
              <a:ea typeface="+mj-ea"/>
            </a:endParaRPr>
          </a:p>
        </p:txBody>
      </p:sp>
      <p:sp>
        <p:nvSpPr>
          <p:cNvPr id="6" name="Retângulo 5"/>
          <p:cNvSpPr/>
          <p:nvPr/>
        </p:nvSpPr>
        <p:spPr>
          <a:xfrm>
            <a:off x="142875" y="714375"/>
            <a:ext cx="8858250" cy="7571303"/>
          </a:xfrm>
          <a:prstGeom prst="rect">
            <a:avLst/>
          </a:prstGeom>
        </p:spPr>
        <p:txBody>
          <a:bodyPr>
            <a:spAutoFit/>
          </a:bodyPr>
          <a:lstStyle/>
          <a:p>
            <a:pPr algn="just">
              <a:defRPr/>
            </a:pPr>
            <a:r>
              <a:rPr lang="pt-BR" b="1" dirty="0">
                <a:solidFill>
                  <a:schemeClr val="accent1">
                    <a:lumMod val="50000"/>
                  </a:schemeClr>
                </a:solidFill>
              </a:rPr>
              <a:t>CRITÉRIOS DE ELEGIBILIDADE:</a:t>
            </a:r>
          </a:p>
          <a:p>
            <a:pPr algn="just">
              <a:defRPr/>
            </a:pPr>
            <a:r>
              <a:rPr lang="pt-BR" dirty="0" smtClean="0"/>
              <a:t>Serão </a:t>
            </a:r>
            <a:r>
              <a:rPr lang="pt-BR" dirty="0"/>
              <a:t>elegíveis os municípios pertencentes à área endêmica da doença de Chagas, </a:t>
            </a:r>
            <a:r>
              <a:rPr lang="pt-BR" dirty="0" smtClean="0"/>
              <a:t>que </a:t>
            </a:r>
            <a:r>
              <a:rPr lang="pt-BR" dirty="0"/>
              <a:t>sejam classificados como de alto risco de transmissão da doença, conforme dados da Secretaria de Vigilância em Saúde - SVS do Ministério da Saúde publicado no site </a:t>
            </a:r>
            <a:r>
              <a:rPr lang="pt-BR" dirty="0" smtClean="0">
                <a:hlinkClick r:id="rId3"/>
              </a:rPr>
              <a:t>www.funasa.gov.br</a:t>
            </a:r>
            <a:endParaRPr lang="pt-BR" dirty="0" smtClean="0"/>
          </a:p>
          <a:p>
            <a:pPr algn="just">
              <a:defRPr/>
            </a:pPr>
            <a:endParaRPr lang="pt-BR" dirty="0" smtClean="0">
              <a:solidFill>
                <a:schemeClr val="accent1">
                  <a:lumMod val="50000"/>
                </a:schemeClr>
              </a:solidFill>
              <a:latin typeface="+mj-lt"/>
            </a:endParaRPr>
          </a:p>
          <a:p>
            <a:pPr algn="just">
              <a:defRPr/>
            </a:pPr>
            <a:r>
              <a:rPr lang="pt-BR" b="1" dirty="0" smtClean="0">
                <a:solidFill>
                  <a:schemeClr val="accent1">
                    <a:lumMod val="50000"/>
                  </a:schemeClr>
                </a:solidFill>
              </a:rPr>
              <a:t>AÇÕES FINANCIADAS</a:t>
            </a:r>
            <a:endParaRPr lang="pt-BR" b="1" dirty="0">
              <a:solidFill>
                <a:schemeClr val="accent1">
                  <a:lumMod val="50000"/>
                </a:schemeClr>
              </a:solidFill>
            </a:endParaRPr>
          </a:p>
          <a:p>
            <a:pPr algn="just">
              <a:defRPr/>
            </a:pPr>
            <a:r>
              <a:rPr lang="pt-BR" dirty="0" smtClean="0"/>
              <a:t>I </a:t>
            </a:r>
            <a:r>
              <a:rPr lang="pt-BR" dirty="0"/>
              <a:t>- Restauração - reforma de domicílio, visando à melhoria das condições físicas da casa, bem como do ambiente externo (</a:t>
            </a:r>
            <a:r>
              <a:rPr lang="pt-BR" dirty="0" err="1"/>
              <a:t>peridomicílio</a:t>
            </a:r>
            <a:r>
              <a:rPr lang="pt-BR" dirty="0"/>
              <a:t>); </a:t>
            </a:r>
            <a:endParaRPr lang="pt-BR" dirty="0" smtClean="0"/>
          </a:p>
          <a:p>
            <a:pPr algn="just">
              <a:defRPr/>
            </a:pPr>
            <a:r>
              <a:rPr lang="pt-BR" dirty="0" smtClean="0"/>
              <a:t>II </a:t>
            </a:r>
            <a:r>
              <a:rPr lang="pt-BR" dirty="0"/>
              <a:t>- Reconstrução - caso especial, em que a habitação não suporte estruturalmente as melhorias necessárias, a mesma deverá ser demolida e reconstruída</a:t>
            </a:r>
            <a:r>
              <a:rPr lang="pt-BR" dirty="0" smtClean="0"/>
              <a:t>.</a:t>
            </a:r>
          </a:p>
          <a:p>
            <a:pPr algn="just">
              <a:defRPr/>
            </a:pPr>
            <a:endParaRPr lang="pt-BR" dirty="0" smtClean="0">
              <a:solidFill>
                <a:schemeClr val="accent1">
                  <a:lumMod val="50000"/>
                </a:schemeClr>
              </a:solidFill>
              <a:latin typeface="+mj-lt"/>
            </a:endParaRPr>
          </a:p>
          <a:p>
            <a:pPr algn="just">
              <a:defRPr/>
            </a:pPr>
            <a:r>
              <a:rPr lang="pt-BR" b="1" dirty="0">
                <a:solidFill>
                  <a:schemeClr val="accent1">
                    <a:lumMod val="50000"/>
                  </a:schemeClr>
                </a:solidFill>
              </a:rPr>
              <a:t>INSCRIÇÕES</a:t>
            </a:r>
            <a:r>
              <a:rPr lang="pt-BR" dirty="0" smtClean="0">
                <a:solidFill>
                  <a:schemeClr val="accent1">
                    <a:lumMod val="50000"/>
                  </a:schemeClr>
                </a:solidFill>
                <a:latin typeface="+mj-lt"/>
              </a:rPr>
              <a:t> </a:t>
            </a:r>
          </a:p>
          <a:p>
            <a:pPr algn="just">
              <a:defRPr/>
            </a:pPr>
            <a:r>
              <a:rPr lang="pt-BR" dirty="0"/>
              <a:t>30 dias a partir de 12 de maio de 2016</a:t>
            </a:r>
            <a:endParaRPr lang="pt-BR" dirty="0"/>
          </a:p>
          <a:p>
            <a:pPr algn="just">
              <a:defRPr/>
            </a:pPr>
            <a:r>
              <a:rPr lang="pt-BR" dirty="0"/>
              <a:t>Uma carta consulta por município</a:t>
            </a:r>
          </a:p>
          <a:p>
            <a:pPr algn="just">
              <a:defRPr/>
            </a:pPr>
            <a:r>
              <a:rPr lang="pt-BR" dirty="0"/>
              <a:t>Valor mínimo de R$ 250.000,00</a:t>
            </a:r>
          </a:p>
          <a:p>
            <a:pPr algn="just">
              <a:defRPr/>
            </a:pPr>
            <a:r>
              <a:rPr lang="pt-BR" dirty="0"/>
              <a:t>Sistema SIGA (senha através do </a:t>
            </a:r>
            <a:r>
              <a:rPr lang="pt-BR" dirty="0">
                <a:hlinkClick r:id="rId4"/>
              </a:rPr>
              <a:t>csu@funasa.gov.br</a:t>
            </a:r>
            <a:r>
              <a:rPr lang="pt-BR" dirty="0" smtClean="0"/>
              <a:t>)</a:t>
            </a:r>
          </a:p>
          <a:p>
            <a:pPr algn="just">
              <a:defRPr/>
            </a:pPr>
            <a:endParaRPr lang="pt-BR" dirty="0" smtClean="0"/>
          </a:p>
          <a:p>
            <a:pPr algn="just">
              <a:defRPr/>
            </a:pPr>
            <a:r>
              <a:rPr lang="pt-BR" dirty="0" smtClean="0"/>
              <a:t>Não </a:t>
            </a:r>
            <a:r>
              <a:rPr lang="pt-BR" dirty="0"/>
              <a:t>será exigida a contrapartida</a:t>
            </a:r>
          </a:p>
          <a:p>
            <a:pPr algn="just">
              <a:defRPr/>
            </a:pPr>
            <a:endParaRPr lang="pt-BR" dirty="0"/>
          </a:p>
          <a:p>
            <a:pPr algn="just">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2157068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AÇÕES FINANCIADAS</a:t>
            </a:r>
            <a:endParaRPr lang="pt-BR" sz="2500" b="1" dirty="0">
              <a:solidFill>
                <a:schemeClr val="tx2"/>
              </a:solidFill>
              <a:ea typeface="+mj-ea"/>
            </a:endParaRPr>
          </a:p>
        </p:txBody>
      </p:sp>
      <p:sp>
        <p:nvSpPr>
          <p:cNvPr id="5" name="Rectangle 2"/>
          <p:cNvSpPr>
            <a:spLocks noChangeArrowheads="1"/>
          </p:cNvSpPr>
          <p:nvPr/>
        </p:nvSpPr>
        <p:spPr bwMode="auto">
          <a:xfrm>
            <a:off x="357188" y="636282"/>
            <a:ext cx="7858125" cy="4339650"/>
          </a:xfrm>
          <a:prstGeom prst="rect">
            <a:avLst/>
          </a:prstGeom>
          <a:noFill/>
          <a:ln w="9525">
            <a:noFill/>
            <a:miter lim="800000"/>
            <a:headEnd/>
            <a:tailEnd/>
          </a:ln>
        </p:spPr>
        <p:txBody>
          <a:bodyPr anchor="ctr">
            <a:spAutoFit/>
          </a:bodyPr>
          <a:lstStyle/>
          <a:p>
            <a:pPr lvl="1" algn="just" eaLnBrk="0" hangingPunct="0">
              <a:buClr>
                <a:schemeClr val="accent6">
                  <a:lumMod val="75000"/>
                </a:schemeClr>
              </a:buClr>
              <a:defRPr/>
            </a:pPr>
            <a:endParaRPr lang="pt-BR" sz="2000" dirty="0" smtClean="0">
              <a:solidFill>
                <a:srgbClr val="002060"/>
              </a:solidFill>
              <a:latin typeface="Times New Roman" pitchFamily="18" charset="0"/>
              <a:ea typeface="Tahoma" pitchFamily="34" charset="0"/>
              <a:cs typeface="Times New Roman" pitchFamily="18" charset="0"/>
            </a:endParaRPr>
          </a:p>
          <a:p>
            <a:pPr lvl="1" algn="just" eaLnBrk="0" hangingPunct="0">
              <a:buClr>
                <a:schemeClr val="accent6">
                  <a:lumMod val="75000"/>
                </a:schemeClr>
              </a:buClr>
              <a:defRPr/>
            </a:pPr>
            <a:endParaRPr lang="pt-BR" sz="2000" dirty="0">
              <a:solidFill>
                <a:srgbClr val="002060"/>
              </a:solidFill>
              <a:latin typeface="Times New Roman" pitchFamily="18" charset="0"/>
              <a:ea typeface="Tahoma" pitchFamily="34" charset="0"/>
              <a:cs typeface="Times New Roman" pitchFamily="18" charset="0"/>
            </a:endParaRP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Sistemas de Abastecimento de Água</a:t>
            </a: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Sistemas de Esgotamento </a:t>
            </a:r>
            <a:r>
              <a:rPr lang="pt-BR" sz="2000" dirty="0" smtClean="0">
                <a:solidFill>
                  <a:schemeClr val="accent1">
                    <a:lumMod val="50000"/>
                  </a:schemeClr>
                </a:solidFill>
                <a:cs typeface="Calibri" pitchFamily="34" charset="0"/>
              </a:rPr>
              <a:t>Sanitário</a:t>
            </a: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smtClean="0">
                <a:solidFill>
                  <a:schemeClr val="accent1">
                    <a:lumMod val="50000"/>
                  </a:schemeClr>
                </a:solidFill>
                <a:cs typeface="Calibri" pitchFamily="34" charset="0"/>
              </a:rPr>
              <a:t>Sistemas de Resíduos Sólidos</a:t>
            </a:r>
            <a:endParaRPr lang="pt-BR" sz="2000" dirty="0">
              <a:solidFill>
                <a:schemeClr val="accent1">
                  <a:lumMod val="50000"/>
                </a:schemeClr>
              </a:solidFill>
              <a:cs typeface="Calibri" pitchFamily="34" charset="0"/>
            </a:endParaRP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Melhorias Sanitárias Domiciliares</a:t>
            </a: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Melhorias Habitacionais para controle da Doença de Chagas</a:t>
            </a: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Drenagem em área de malária</a:t>
            </a: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Apoio </a:t>
            </a:r>
            <a:r>
              <a:rPr lang="pt-BR" sz="2000" dirty="0">
                <a:solidFill>
                  <a:schemeClr val="accent1">
                    <a:lumMod val="50000"/>
                  </a:schemeClr>
                </a:solidFill>
                <a:cs typeface="Calibri" pitchFamily="34" charset="0"/>
              </a:rPr>
              <a:t>a projetos de coleta e reciclagem de materiais</a:t>
            </a:r>
          </a:p>
          <a:p>
            <a:pPr lvl="1" indent="-285750" algn="just" eaLnBrk="0" fontAlgn="auto" hangingPunct="0">
              <a:spcBef>
                <a:spcPts val="600"/>
              </a:spcBef>
              <a:spcAft>
                <a:spcPts val="0"/>
              </a:spcAft>
              <a:buClr>
                <a:schemeClr val="tx2">
                  <a:lumMod val="75000"/>
                </a:schemeClr>
              </a:buClr>
              <a:buFont typeface="Wingdings" pitchFamily="2" charset="2"/>
              <a:buChar char="Ø"/>
              <a:defRPr/>
            </a:pPr>
            <a:r>
              <a:rPr lang="pt-BR" sz="2000" dirty="0">
                <a:solidFill>
                  <a:schemeClr val="accent1">
                    <a:lumMod val="50000"/>
                  </a:schemeClr>
                </a:solidFill>
                <a:cs typeface="Calibri" pitchFamily="34" charset="0"/>
              </a:rPr>
              <a:t>Saneamento </a:t>
            </a:r>
            <a:r>
              <a:rPr lang="pt-BR" sz="2000" dirty="0">
                <a:solidFill>
                  <a:schemeClr val="accent1">
                    <a:lumMod val="50000"/>
                  </a:schemeClr>
                </a:solidFill>
                <a:cs typeface="Calibri" pitchFamily="34" charset="0"/>
              </a:rPr>
              <a:t>Rural</a:t>
            </a:r>
          </a:p>
          <a:p>
            <a:pPr lvl="1" algn="just" eaLnBrk="0" hangingPunct="0">
              <a:buClr>
                <a:srgbClr val="FFC000"/>
              </a:buClr>
              <a:defRPr/>
            </a:pPr>
            <a:endParaRPr lang="pt-BR" dirty="0">
              <a:solidFill>
                <a:schemeClr val="tx2"/>
              </a:solidFill>
              <a:latin typeface="Times New Roman" pitchFamily="18" charset="0"/>
              <a:ea typeface="Tahoma" pitchFamily="34" charset="0"/>
              <a:cs typeface="Times New Roman" pitchFamily="18" charset="0"/>
            </a:endParaRPr>
          </a:p>
          <a:p>
            <a:pPr lvl="1" algn="just" eaLnBrk="0" hangingPunct="0">
              <a:buFontTx/>
              <a:buChar char="•"/>
              <a:defRPr/>
            </a:pPr>
            <a:endParaRPr lang="pt-BR"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1324444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RESÍDUOS SÓLIDOS</a:t>
            </a:r>
            <a:endParaRPr lang="pt-BR" sz="2500" b="1" dirty="0">
              <a:solidFill>
                <a:schemeClr val="tx2"/>
              </a:solidFill>
              <a:ea typeface="+mj-ea"/>
            </a:endParaRPr>
          </a:p>
        </p:txBody>
      </p:sp>
      <p:sp>
        <p:nvSpPr>
          <p:cNvPr id="6" name="Retângulo 5"/>
          <p:cNvSpPr/>
          <p:nvPr/>
        </p:nvSpPr>
        <p:spPr>
          <a:xfrm>
            <a:off x="142875" y="714375"/>
            <a:ext cx="8858250" cy="5078313"/>
          </a:xfrm>
          <a:prstGeom prst="rect">
            <a:avLst/>
          </a:prstGeom>
        </p:spPr>
        <p:txBody>
          <a:bodyPr>
            <a:spAutoFit/>
          </a:bodyPr>
          <a:lstStyle/>
          <a:p>
            <a:pPr algn="just">
              <a:defRPr/>
            </a:pPr>
            <a:r>
              <a:rPr lang="pt-BR" b="1" dirty="0">
                <a:solidFill>
                  <a:schemeClr val="accent1">
                    <a:lumMod val="50000"/>
                  </a:schemeClr>
                </a:solidFill>
              </a:rPr>
              <a:t>CRITÉRIOS DE ELEGIBILIDADE</a:t>
            </a:r>
            <a:r>
              <a:rPr lang="pt-BR" b="1" dirty="0" smtClean="0">
                <a:solidFill>
                  <a:schemeClr val="accent1">
                    <a:lumMod val="50000"/>
                  </a:schemeClr>
                </a:solidFill>
              </a:rPr>
              <a:t>:</a:t>
            </a:r>
          </a:p>
          <a:p>
            <a:pPr algn="just">
              <a:defRPr/>
            </a:pPr>
            <a:endParaRPr lang="pt-BR" b="1" dirty="0">
              <a:solidFill>
                <a:schemeClr val="accent1">
                  <a:lumMod val="50000"/>
                </a:schemeClr>
              </a:solidFill>
            </a:endParaRPr>
          </a:p>
          <a:p>
            <a:pPr algn="just">
              <a:defRPr/>
            </a:pPr>
            <a:r>
              <a:rPr lang="pt-BR" dirty="0" smtClean="0"/>
              <a:t>I </a:t>
            </a:r>
            <a:r>
              <a:rPr lang="pt-BR" dirty="0"/>
              <a:t>- Proposta que beneficie município que possua população de até 50.000 habitantes, excluindo aqueles pertencentes à região metropolitana ou Região Integrada de Desenvolvimento Econômico (RIDE); </a:t>
            </a:r>
            <a:endParaRPr lang="pt-BR" dirty="0" smtClean="0"/>
          </a:p>
          <a:p>
            <a:pPr algn="just">
              <a:defRPr/>
            </a:pPr>
            <a:endParaRPr lang="pt-BR" dirty="0" smtClean="0"/>
          </a:p>
          <a:p>
            <a:pPr algn="just">
              <a:defRPr/>
            </a:pPr>
            <a:r>
              <a:rPr lang="pt-BR" dirty="0" smtClean="0"/>
              <a:t>II </a:t>
            </a:r>
            <a:r>
              <a:rPr lang="pt-BR" dirty="0"/>
              <a:t>- No caso de proposta que beneficie um consórcio intermunicipal, este deve estar constituído sob a forma de associação pública e formados pela maioria simples de municípios com população de até 50.000 habitantes e que ao menos um município de até 50.000 habitantes seja beneficiado com a execução do projeto </a:t>
            </a:r>
            <a:r>
              <a:rPr lang="pt-BR" dirty="0" smtClean="0"/>
              <a:t>proposto;</a:t>
            </a:r>
          </a:p>
          <a:p>
            <a:pPr algn="just">
              <a:defRPr/>
            </a:pPr>
            <a:endParaRPr lang="pt-BR" dirty="0"/>
          </a:p>
          <a:p>
            <a:pPr algn="just">
              <a:defRPr/>
            </a:pPr>
            <a:r>
              <a:rPr lang="pt-BR" dirty="0"/>
              <a:t>III - Proposta que tenha anexado à Carta Consulta o Plano Municipal de Gestão Integrada de Resíduos Sólidos - PMGIRS, no caso de municípios, ou o Plano Intermunicipal de Gestão Integrada de Resíduos Sólidos, no caso de Consórcios </a:t>
            </a:r>
            <a:r>
              <a:rPr lang="pt-BR" dirty="0" smtClean="0"/>
              <a:t>Intermunicipais. </a:t>
            </a:r>
            <a:r>
              <a:rPr lang="pt-BR" dirty="0"/>
              <a:t>Serão aceitos os Planos Municipais de Saneamento Básico - PMSB, conforme § 1º do artigo 19 da Lei 12.305, respeitado o conteúdo mínimo previsto para o PMGIRS.</a:t>
            </a:r>
            <a:endParaRPr lang="pt-BR" dirty="0" smtClean="0"/>
          </a:p>
          <a:p>
            <a:pPr algn="just">
              <a:defRPr/>
            </a:pPr>
            <a:endParaRPr lang="pt-BR" dirty="0" smtClean="0"/>
          </a:p>
        </p:txBody>
      </p:sp>
    </p:spTree>
    <p:extLst>
      <p:ext uri="{BB962C8B-B14F-4D97-AF65-F5344CB8AC3E}">
        <p14:creationId xmlns:p14="http://schemas.microsoft.com/office/powerpoint/2010/main" val="2493338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RESÍDUOS SÓLIDOS</a:t>
            </a:r>
            <a:endParaRPr lang="pt-BR" sz="2500" b="1" dirty="0">
              <a:solidFill>
                <a:schemeClr val="tx2"/>
              </a:solidFill>
              <a:ea typeface="+mj-ea"/>
            </a:endParaRPr>
          </a:p>
        </p:txBody>
      </p:sp>
      <p:sp>
        <p:nvSpPr>
          <p:cNvPr id="6" name="Retângulo 5"/>
          <p:cNvSpPr/>
          <p:nvPr/>
        </p:nvSpPr>
        <p:spPr>
          <a:xfrm>
            <a:off x="142875" y="714375"/>
            <a:ext cx="8858250" cy="4524315"/>
          </a:xfrm>
          <a:prstGeom prst="rect">
            <a:avLst/>
          </a:prstGeom>
        </p:spPr>
        <p:txBody>
          <a:bodyPr>
            <a:spAutoFit/>
          </a:bodyPr>
          <a:lstStyle/>
          <a:p>
            <a:pPr algn="just">
              <a:defRPr/>
            </a:pPr>
            <a:r>
              <a:rPr lang="pt-BR" b="1" dirty="0">
                <a:solidFill>
                  <a:schemeClr val="accent1">
                    <a:lumMod val="50000"/>
                  </a:schemeClr>
                </a:solidFill>
              </a:rPr>
              <a:t>CRITÉRIOS DE ELEGIBILIDADE</a:t>
            </a:r>
            <a:r>
              <a:rPr lang="pt-BR" b="1" dirty="0" smtClean="0">
                <a:solidFill>
                  <a:schemeClr val="accent1">
                    <a:lumMod val="50000"/>
                  </a:schemeClr>
                </a:solidFill>
              </a:rPr>
              <a:t>:</a:t>
            </a:r>
          </a:p>
          <a:p>
            <a:pPr algn="just">
              <a:defRPr/>
            </a:pPr>
            <a:r>
              <a:rPr lang="pt-BR" dirty="0" smtClean="0"/>
              <a:t> </a:t>
            </a:r>
            <a:endParaRPr lang="pt-BR" dirty="0"/>
          </a:p>
          <a:p>
            <a:pPr algn="just">
              <a:defRPr/>
            </a:pPr>
            <a:r>
              <a:rPr lang="pt-BR" dirty="0" smtClean="0"/>
              <a:t>IV </a:t>
            </a:r>
            <a:r>
              <a:rPr lang="pt-BR" dirty="0"/>
              <a:t>- Proposta que tenha anexado à Carta Consulta a Declaração de Não Privatização dos Serviços solicitados, não serão passíveis de financiamento os sistemas de resíduos sólidos cujas operações estejam sob contrato de prestação de serviço com entidades privadas com fins lucrativos</a:t>
            </a:r>
            <a:r>
              <a:rPr lang="pt-BR" dirty="0" smtClean="0"/>
              <a:t>;</a:t>
            </a:r>
          </a:p>
          <a:p>
            <a:pPr algn="just">
              <a:defRPr/>
            </a:pPr>
            <a:r>
              <a:rPr lang="pt-BR" dirty="0" smtClean="0"/>
              <a:t> </a:t>
            </a:r>
          </a:p>
          <a:p>
            <a:pPr algn="just">
              <a:defRPr/>
            </a:pPr>
            <a:r>
              <a:rPr lang="pt-BR" dirty="0" smtClean="0"/>
              <a:t>V </a:t>
            </a:r>
            <a:r>
              <a:rPr lang="pt-BR" dirty="0"/>
              <a:t>- Proposta que contemple a aquisição de veículos e que tenha anexado, à Carta Consulta, planta destacando a(s) rota(s) de coleta e o local de destinação; </a:t>
            </a:r>
            <a:endParaRPr lang="pt-BR" dirty="0" smtClean="0"/>
          </a:p>
          <a:p>
            <a:pPr algn="just">
              <a:defRPr/>
            </a:pPr>
            <a:endParaRPr lang="pt-BR" dirty="0" smtClean="0"/>
          </a:p>
          <a:p>
            <a:pPr algn="just">
              <a:defRPr/>
            </a:pPr>
            <a:r>
              <a:rPr lang="pt-BR" dirty="0" smtClean="0"/>
              <a:t>VI </a:t>
            </a:r>
            <a:r>
              <a:rPr lang="pt-BR" dirty="0"/>
              <a:t>- Proposta que tenha anexado, à Carta Consulta, Licenciamento Ambiental de Operação (LO) da unidade já existente; </a:t>
            </a:r>
            <a:endParaRPr lang="pt-BR" dirty="0" smtClean="0"/>
          </a:p>
          <a:p>
            <a:pPr algn="just">
              <a:defRPr/>
            </a:pPr>
            <a:endParaRPr lang="pt-BR" dirty="0" smtClean="0"/>
          </a:p>
          <a:p>
            <a:pPr algn="just">
              <a:defRPr/>
            </a:pPr>
            <a:r>
              <a:rPr lang="pt-BR" dirty="0" smtClean="0"/>
              <a:t>VII </a:t>
            </a:r>
            <a:r>
              <a:rPr lang="pt-BR" dirty="0"/>
              <a:t>- Proposta que tenha anexado à Carta Consulta informações sobre capacidade técnica de operação e manutenção do empreendimento;</a:t>
            </a: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35719960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RESÍDUOS SÓLIDOS</a:t>
            </a:r>
            <a:endParaRPr lang="pt-BR" sz="2500" b="1" dirty="0">
              <a:solidFill>
                <a:schemeClr val="tx2"/>
              </a:solidFill>
              <a:ea typeface="+mj-ea"/>
            </a:endParaRPr>
          </a:p>
        </p:txBody>
      </p:sp>
      <p:sp>
        <p:nvSpPr>
          <p:cNvPr id="6" name="Retângulo 5"/>
          <p:cNvSpPr/>
          <p:nvPr/>
        </p:nvSpPr>
        <p:spPr>
          <a:xfrm>
            <a:off x="142875" y="714375"/>
            <a:ext cx="8858250" cy="5355312"/>
          </a:xfrm>
          <a:prstGeom prst="rect">
            <a:avLst/>
          </a:prstGeom>
        </p:spPr>
        <p:txBody>
          <a:bodyPr>
            <a:spAutoFit/>
          </a:bodyPr>
          <a:lstStyle/>
          <a:p>
            <a:pPr algn="just">
              <a:defRPr/>
            </a:pPr>
            <a:r>
              <a:rPr lang="pt-BR" b="1" dirty="0" smtClean="0">
                <a:solidFill>
                  <a:schemeClr val="accent1">
                    <a:lumMod val="50000"/>
                  </a:schemeClr>
                </a:solidFill>
              </a:rPr>
              <a:t>AÇÕES FINANCIADAS</a:t>
            </a:r>
            <a:endParaRPr lang="pt-BR" b="1" dirty="0">
              <a:solidFill>
                <a:schemeClr val="accent1">
                  <a:lumMod val="50000"/>
                </a:schemeClr>
              </a:solidFill>
            </a:endParaRPr>
          </a:p>
          <a:p>
            <a:pPr algn="just">
              <a:defRPr/>
            </a:pPr>
            <a:r>
              <a:rPr lang="pt-BR" dirty="0" smtClean="0"/>
              <a:t>I - Coleta </a:t>
            </a:r>
            <a:r>
              <a:rPr lang="pt-BR" dirty="0"/>
              <a:t>e </a:t>
            </a:r>
            <a:r>
              <a:rPr lang="pt-BR" dirty="0" smtClean="0"/>
              <a:t>transporte: </a:t>
            </a:r>
            <a:r>
              <a:rPr lang="pt-BR" dirty="0"/>
              <a:t>Aquisição de veículos para coleta e/ou transporte. </a:t>
            </a:r>
            <a:endParaRPr lang="pt-BR" dirty="0" smtClean="0"/>
          </a:p>
          <a:p>
            <a:pPr algn="just">
              <a:defRPr/>
            </a:pPr>
            <a:r>
              <a:rPr lang="pt-BR" dirty="0" smtClean="0"/>
              <a:t>II - Destinação </a:t>
            </a:r>
            <a:r>
              <a:rPr lang="pt-BR" dirty="0"/>
              <a:t>final - Unidade de recuperação de </a:t>
            </a:r>
            <a:r>
              <a:rPr lang="pt-BR" dirty="0" smtClean="0"/>
              <a:t>recicláveis: </a:t>
            </a:r>
            <a:r>
              <a:rPr lang="pt-BR" dirty="0"/>
              <a:t>Aquisição de veículos para coleta seletiva. </a:t>
            </a:r>
            <a:endParaRPr lang="pt-BR" dirty="0" smtClean="0"/>
          </a:p>
          <a:p>
            <a:pPr algn="just">
              <a:defRPr/>
            </a:pPr>
            <a:r>
              <a:rPr lang="pt-BR" dirty="0" smtClean="0"/>
              <a:t>III - Destinação </a:t>
            </a:r>
            <a:r>
              <a:rPr lang="pt-BR" dirty="0"/>
              <a:t>final - Unidade de </a:t>
            </a:r>
            <a:r>
              <a:rPr lang="pt-BR" dirty="0" smtClean="0"/>
              <a:t>compostagem: </a:t>
            </a:r>
            <a:r>
              <a:rPr lang="pt-BR" dirty="0"/>
              <a:t>Aquisição de veículos para coleta diferenciada.</a:t>
            </a:r>
            <a:endParaRPr lang="pt-BR" dirty="0" smtClean="0">
              <a:solidFill>
                <a:schemeClr val="accent1">
                  <a:lumMod val="50000"/>
                </a:schemeClr>
              </a:solidFill>
              <a:latin typeface="+mj-lt"/>
            </a:endParaRPr>
          </a:p>
          <a:p>
            <a:pPr algn="just">
              <a:defRPr/>
            </a:pPr>
            <a:endParaRPr lang="pt-BR" b="1" dirty="0" smtClean="0">
              <a:solidFill>
                <a:schemeClr val="accent1">
                  <a:lumMod val="50000"/>
                </a:schemeClr>
              </a:solidFill>
            </a:endParaRPr>
          </a:p>
          <a:p>
            <a:pPr algn="just">
              <a:defRPr/>
            </a:pPr>
            <a:r>
              <a:rPr lang="pt-BR" b="1" dirty="0" smtClean="0">
                <a:solidFill>
                  <a:schemeClr val="accent1">
                    <a:lumMod val="50000"/>
                  </a:schemeClr>
                </a:solidFill>
              </a:rPr>
              <a:t>INSCRIÇÕES</a:t>
            </a:r>
            <a:r>
              <a:rPr lang="pt-BR" dirty="0" smtClean="0">
                <a:solidFill>
                  <a:schemeClr val="accent1">
                    <a:lumMod val="50000"/>
                  </a:schemeClr>
                </a:solidFill>
                <a:latin typeface="+mj-lt"/>
              </a:rPr>
              <a:t> </a:t>
            </a:r>
          </a:p>
          <a:p>
            <a:pPr algn="just">
              <a:defRPr/>
            </a:pPr>
            <a:r>
              <a:rPr lang="pt-BR" dirty="0"/>
              <a:t>30 dias a partir de 12 de maio de 2016</a:t>
            </a:r>
            <a:endParaRPr lang="pt-BR" dirty="0"/>
          </a:p>
          <a:p>
            <a:pPr algn="just">
              <a:defRPr/>
            </a:pPr>
            <a:r>
              <a:rPr lang="pt-BR" dirty="0"/>
              <a:t>Uma carta consulta por município</a:t>
            </a:r>
          </a:p>
          <a:p>
            <a:pPr algn="just">
              <a:defRPr/>
            </a:pPr>
            <a:r>
              <a:rPr lang="pt-BR" dirty="0"/>
              <a:t>Valor mínimo de R$ 250.000,00</a:t>
            </a:r>
          </a:p>
          <a:p>
            <a:pPr algn="just">
              <a:defRPr/>
            </a:pPr>
            <a:r>
              <a:rPr lang="pt-BR" dirty="0"/>
              <a:t>Sistema SIGA (senha através do csu@funasa.gov.br)</a:t>
            </a:r>
            <a:endParaRPr lang="pt-BR" dirty="0"/>
          </a:p>
          <a:p>
            <a:pPr algn="just">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a:p>
            <a:pPr algn="just">
              <a:buFont typeface="Wingdings" pitchFamily="2" charset="2"/>
              <a:buChar char="Ø"/>
              <a:defRPr/>
            </a:pPr>
            <a:endParaRPr lang="pt-BR" dirty="0" smtClean="0">
              <a:solidFill>
                <a:schemeClr val="accent1">
                  <a:lumMod val="50000"/>
                </a:schemeClr>
              </a:solidFill>
              <a:latin typeface="+mj-lt"/>
            </a:endParaRPr>
          </a:p>
          <a:p>
            <a:pPr algn="just">
              <a:buFont typeface="Wingdings" pitchFamily="2" charset="2"/>
              <a:buChar char="Ø"/>
              <a:defRPr/>
            </a:pPr>
            <a:endParaRPr lang="pt-BR" dirty="0">
              <a:solidFill>
                <a:schemeClr val="accent1">
                  <a:lumMod val="50000"/>
                </a:schemeClr>
              </a:solidFill>
              <a:latin typeface="+mj-lt"/>
            </a:endParaRPr>
          </a:p>
        </p:txBody>
      </p:sp>
    </p:spTree>
    <p:extLst>
      <p:ext uri="{BB962C8B-B14F-4D97-AF65-F5344CB8AC3E}">
        <p14:creationId xmlns:p14="http://schemas.microsoft.com/office/powerpoint/2010/main" val="3623813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0" y="0"/>
            <a:ext cx="9144000" cy="500063"/>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ea typeface="+mj-ea"/>
              </a:rPr>
              <a:t>NECESSIDADE </a:t>
            </a:r>
            <a:r>
              <a:rPr lang="pt-BR" sz="2500" b="1" dirty="0" smtClean="0">
                <a:solidFill>
                  <a:schemeClr val="tx2"/>
                </a:solidFill>
                <a:ea typeface="+mj-ea"/>
              </a:rPr>
              <a:t>FINANCEIRA E ORÇAMENTÁRIA</a:t>
            </a:r>
            <a:endParaRPr lang="pt-BR" sz="2500" b="1" dirty="0">
              <a:solidFill>
                <a:schemeClr val="tx2"/>
              </a:solidFill>
              <a:ea typeface="+mj-ea"/>
            </a:endParaRPr>
          </a:p>
        </p:txBody>
      </p:sp>
      <p:sp>
        <p:nvSpPr>
          <p:cNvPr id="4" name="CaixaDeTexto 3"/>
          <p:cNvSpPr txBox="1"/>
          <p:nvPr/>
        </p:nvSpPr>
        <p:spPr>
          <a:xfrm>
            <a:off x="428596" y="1142984"/>
            <a:ext cx="7929618" cy="1477328"/>
          </a:xfrm>
          <a:prstGeom prst="rect">
            <a:avLst/>
          </a:prstGeom>
          <a:noFill/>
        </p:spPr>
        <p:txBody>
          <a:bodyPr wrap="square">
            <a:spAutoFit/>
          </a:bodyPr>
          <a:lstStyle/>
          <a:p>
            <a:pPr algn="just">
              <a:defRPr/>
            </a:pPr>
            <a:r>
              <a:rPr lang="pt-BR" dirty="0" smtClean="0">
                <a:solidFill>
                  <a:schemeClr val="tx2">
                    <a:lumMod val="75000"/>
                  </a:schemeClr>
                </a:solidFill>
              </a:rPr>
              <a:t>Atualmente a Funasa necessita do seguinte montante de recursos financeiros </a:t>
            </a:r>
            <a:r>
              <a:rPr lang="pt-BR" dirty="0" smtClean="0">
                <a:solidFill>
                  <a:schemeClr val="tx2">
                    <a:lumMod val="75000"/>
                  </a:schemeClr>
                </a:solidFill>
              </a:rPr>
              <a:t>e orçamentários </a:t>
            </a:r>
            <a:r>
              <a:rPr lang="pt-BR" dirty="0" smtClean="0">
                <a:solidFill>
                  <a:schemeClr val="tx2">
                    <a:lumMod val="75000"/>
                  </a:schemeClr>
                </a:solidFill>
              </a:rPr>
              <a:t>para </a:t>
            </a:r>
            <a:r>
              <a:rPr lang="pt-BR" dirty="0" smtClean="0">
                <a:solidFill>
                  <a:schemeClr val="tx2">
                    <a:lumMod val="75000"/>
                  </a:schemeClr>
                </a:solidFill>
              </a:rPr>
              <a:t>atender a demanda já apresentada nas Superintendências Estaduais:</a:t>
            </a:r>
          </a:p>
          <a:p>
            <a:pPr>
              <a:buFont typeface="Wingdings" pitchFamily="2" charset="2"/>
              <a:buChar char="Ø"/>
              <a:defRPr/>
            </a:pPr>
            <a:endParaRPr lang="pt-BR" dirty="0" smtClean="0">
              <a:solidFill>
                <a:schemeClr val="tx2">
                  <a:lumMod val="75000"/>
                </a:schemeClr>
              </a:solidFill>
            </a:endParaRPr>
          </a:p>
          <a:p>
            <a:pPr>
              <a:defRPr/>
            </a:pPr>
            <a:endParaRPr lang="pt-BR" dirty="0">
              <a:solidFill>
                <a:schemeClr val="tx2">
                  <a:lumMod val="75000"/>
                </a:schemeClr>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192432078"/>
              </p:ext>
            </p:extLst>
          </p:nvPr>
        </p:nvGraphicFramePr>
        <p:xfrm>
          <a:off x="827584" y="2132856"/>
          <a:ext cx="7530630" cy="3096342"/>
        </p:xfrm>
        <a:graphic>
          <a:graphicData uri="http://schemas.openxmlformats.org/drawingml/2006/table">
            <a:tbl>
              <a:tblPr>
                <a:tableStyleId>{5C22544A-7EE6-4342-B048-85BDC9FD1C3A}</a:tableStyleId>
              </a:tblPr>
              <a:tblGrid>
                <a:gridCol w="2972617"/>
                <a:gridCol w="1486308"/>
                <a:gridCol w="1337678"/>
                <a:gridCol w="1734027"/>
              </a:tblGrid>
              <a:tr h="516057">
                <a:tc>
                  <a:txBody>
                    <a:bodyPr/>
                    <a:lstStyle/>
                    <a:p>
                      <a:pPr algn="ctr" fontAlgn="b"/>
                      <a:r>
                        <a:rPr lang="pt-BR" sz="2000" b="1" u="none" strike="noStrike" dirty="0">
                          <a:effectLst/>
                        </a:rPr>
                        <a:t>AÇÃO</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Quantidade</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Financeiro</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Orçamentário</a:t>
                      </a:r>
                      <a:endParaRPr lang="pt-BR" sz="2000" b="1" i="0" u="none" strike="noStrike" dirty="0">
                        <a:solidFill>
                          <a:srgbClr val="000000"/>
                        </a:solidFill>
                        <a:effectLst/>
                        <a:latin typeface="Calibri"/>
                      </a:endParaRPr>
                    </a:p>
                  </a:txBody>
                  <a:tcPr marL="9525" marR="9525" marT="9525" marB="0" anchor="b"/>
                </a:tc>
              </a:tr>
              <a:tr h="516057">
                <a:tc>
                  <a:txBody>
                    <a:bodyPr/>
                    <a:lstStyle/>
                    <a:p>
                      <a:pPr algn="l" fontAlgn="b"/>
                      <a:r>
                        <a:rPr lang="pt-BR" sz="2000" u="none" strike="noStrike" dirty="0">
                          <a:effectLst/>
                        </a:rPr>
                        <a:t>Abastecimento de Água</a:t>
                      </a:r>
                      <a:endParaRPr lang="pt-BR" sz="2000" b="0" i="0" u="none" strike="noStrike" dirty="0">
                        <a:solidFill>
                          <a:srgbClr val="000000"/>
                        </a:solidFill>
                        <a:effectLst/>
                        <a:latin typeface="Calibri"/>
                      </a:endParaRPr>
                    </a:p>
                  </a:txBody>
                  <a:tcPr marL="9525" marR="9525" marT="9525" marB="0" anchor="b"/>
                </a:tc>
                <a:tc>
                  <a:txBody>
                    <a:bodyPr/>
                    <a:lstStyle/>
                    <a:p>
                      <a:pPr algn="ctr" fontAlgn="b"/>
                      <a:r>
                        <a:rPr lang="pt-BR" sz="2000" u="none" strike="noStrike" dirty="0">
                          <a:effectLst/>
                        </a:rPr>
                        <a:t>78,00</a:t>
                      </a:r>
                      <a:endParaRPr lang="pt-BR" sz="2000" b="0" i="0" u="none" strike="noStrike" dirty="0">
                        <a:solidFill>
                          <a:srgbClr val="000000"/>
                        </a:solidFill>
                        <a:effectLst/>
                        <a:latin typeface="Calibri"/>
                      </a:endParaRPr>
                    </a:p>
                  </a:txBody>
                  <a:tcPr marL="9525" marR="9525" marT="9525" marB="0" anchor="b"/>
                </a:tc>
                <a:tc>
                  <a:txBody>
                    <a:bodyPr/>
                    <a:lstStyle/>
                    <a:p>
                      <a:pPr algn="ctr" fontAlgn="b"/>
                      <a:r>
                        <a:rPr lang="pt-BR" sz="2000" u="none" strike="noStrike">
                          <a:effectLst/>
                        </a:rPr>
                        <a:t>88,90</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a:effectLst/>
                        </a:rPr>
                        <a:t>54,70</a:t>
                      </a:r>
                      <a:endParaRPr lang="pt-BR" sz="2000" b="0" i="0" u="none" strike="noStrike">
                        <a:solidFill>
                          <a:srgbClr val="000000"/>
                        </a:solidFill>
                        <a:effectLst/>
                        <a:latin typeface="Calibri"/>
                      </a:endParaRPr>
                    </a:p>
                  </a:txBody>
                  <a:tcPr marL="9525" marR="9525" marT="9525" marB="0" anchor="b"/>
                </a:tc>
              </a:tr>
              <a:tr h="516057">
                <a:tc>
                  <a:txBody>
                    <a:bodyPr/>
                    <a:lstStyle/>
                    <a:p>
                      <a:pPr algn="l" fontAlgn="b"/>
                      <a:r>
                        <a:rPr lang="pt-BR" sz="2000" u="none" strike="noStrike">
                          <a:effectLst/>
                        </a:rPr>
                        <a:t>Esgotamento Sanitário</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79,00</a:t>
                      </a:r>
                      <a:endParaRPr lang="pt-BR" sz="2000" b="0" i="0" u="none" strike="noStrike" dirty="0">
                        <a:solidFill>
                          <a:srgbClr val="000000"/>
                        </a:solidFill>
                        <a:effectLst/>
                        <a:latin typeface="Calibri"/>
                      </a:endParaRPr>
                    </a:p>
                  </a:txBody>
                  <a:tcPr marL="9525" marR="9525" marT="9525" marB="0" anchor="b"/>
                </a:tc>
                <a:tc>
                  <a:txBody>
                    <a:bodyPr/>
                    <a:lstStyle/>
                    <a:p>
                      <a:pPr algn="ctr" fontAlgn="b"/>
                      <a:r>
                        <a:rPr lang="pt-BR" sz="2000" u="none" strike="noStrike">
                          <a:effectLst/>
                        </a:rPr>
                        <a:t>124,70</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a:effectLst/>
                        </a:rPr>
                        <a:t>57,30</a:t>
                      </a:r>
                      <a:endParaRPr lang="pt-BR" sz="2000" b="0" i="0" u="none" strike="noStrike">
                        <a:solidFill>
                          <a:srgbClr val="000000"/>
                        </a:solidFill>
                        <a:effectLst/>
                        <a:latin typeface="Calibri"/>
                      </a:endParaRPr>
                    </a:p>
                  </a:txBody>
                  <a:tcPr marL="9525" marR="9525" marT="9525" marB="0" anchor="b"/>
                </a:tc>
              </a:tr>
              <a:tr h="516057">
                <a:tc>
                  <a:txBody>
                    <a:bodyPr/>
                    <a:lstStyle/>
                    <a:p>
                      <a:pPr algn="l" fontAlgn="b"/>
                      <a:r>
                        <a:rPr lang="pt-BR" sz="2000" u="none" strike="noStrike">
                          <a:effectLst/>
                        </a:rPr>
                        <a:t>Melhorias Habitacionais</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4,00</a:t>
                      </a:r>
                      <a:endParaRPr lang="pt-BR" sz="2000" b="0" i="0" u="none" strike="noStrike" dirty="0">
                        <a:solidFill>
                          <a:srgbClr val="000000"/>
                        </a:solidFill>
                        <a:effectLst/>
                        <a:latin typeface="Calibri"/>
                      </a:endParaRPr>
                    </a:p>
                  </a:txBody>
                  <a:tcPr marL="9525" marR="9525" marT="9525" marB="0" anchor="b"/>
                </a:tc>
                <a:tc>
                  <a:txBody>
                    <a:bodyPr/>
                    <a:lstStyle/>
                    <a:p>
                      <a:pPr algn="ctr" fontAlgn="b"/>
                      <a:r>
                        <a:rPr lang="pt-BR" sz="2000" u="none" strike="noStrike" dirty="0">
                          <a:effectLst/>
                        </a:rPr>
                        <a:t>0,90</a:t>
                      </a:r>
                      <a:endParaRPr lang="pt-BR" sz="2000" b="0" i="0" u="none" strike="noStrike" dirty="0">
                        <a:solidFill>
                          <a:srgbClr val="000000"/>
                        </a:solidFill>
                        <a:effectLst/>
                        <a:latin typeface="Calibri"/>
                      </a:endParaRPr>
                    </a:p>
                  </a:txBody>
                  <a:tcPr marL="9525" marR="9525" marT="9525" marB="0" anchor="b"/>
                </a:tc>
                <a:tc>
                  <a:txBody>
                    <a:bodyPr/>
                    <a:lstStyle/>
                    <a:p>
                      <a:pPr algn="ctr" fontAlgn="b"/>
                      <a:r>
                        <a:rPr lang="pt-BR" sz="2000" u="none" strike="noStrike">
                          <a:effectLst/>
                        </a:rPr>
                        <a:t> </a:t>
                      </a:r>
                      <a:endParaRPr lang="pt-BR" sz="2000" b="0" i="0" u="none" strike="noStrike">
                        <a:solidFill>
                          <a:srgbClr val="000000"/>
                        </a:solidFill>
                        <a:effectLst/>
                        <a:latin typeface="Calibri"/>
                      </a:endParaRPr>
                    </a:p>
                  </a:txBody>
                  <a:tcPr marL="9525" marR="9525" marT="9525" marB="0" anchor="b"/>
                </a:tc>
              </a:tr>
              <a:tr h="516057">
                <a:tc>
                  <a:txBody>
                    <a:bodyPr/>
                    <a:lstStyle/>
                    <a:p>
                      <a:pPr algn="l" fontAlgn="b"/>
                      <a:r>
                        <a:rPr lang="pt-BR" sz="2000" u="none" strike="noStrike">
                          <a:effectLst/>
                        </a:rPr>
                        <a:t>Melhorias Sanitárias</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a:effectLst/>
                        </a:rPr>
                        <a:t>21,00</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5,00</a:t>
                      </a:r>
                      <a:endParaRPr lang="pt-BR" sz="2000" b="0" i="0" u="none" strike="noStrike" dirty="0">
                        <a:solidFill>
                          <a:srgbClr val="000000"/>
                        </a:solidFill>
                        <a:effectLst/>
                        <a:latin typeface="Calibri"/>
                      </a:endParaRPr>
                    </a:p>
                  </a:txBody>
                  <a:tcPr marL="9525" marR="9525" marT="9525" marB="0" anchor="b"/>
                </a:tc>
                <a:tc>
                  <a:txBody>
                    <a:bodyPr/>
                    <a:lstStyle/>
                    <a:p>
                      <a:pPr algn="ctr" fontAlgn="b"/>
                      <a:r>
                        <a:rPr lang="pt-BR" sz="2000" u="none" strike="noStrike" dirty="0">
                          <a:effectLst/>
                        </a:rPr>
                        <a:t> </a:t>
                      </a:r>
                      <a:endParaRPr lang="pt-BR" sz="2000" b="0" i="0" u="none" strike="noStrike" dirty="0">
                        <a:solidFill>
                          <a:srgbClr val="000000"/>
                        </a:solidFill>
                        <a:effectLst/>
                        <a:latin typeface="Calibri"/>
                      </a:endParaRPr>
                    </a:p>
                  </a:txBody>
                  <a:tcPr marL="9525" marR="9525" marT="9525" marB="0" anchor="b"/>
                </a:tc>
              </a:tr>
              <a:tr h="516057">
                <a:tc>
                  <a:txBody>
                    <a:bodyPr/>
                    <a:lstStyle/>
                    <a:p>
                      <a:pPr algn="ctr" fontAlgn="b"/>
                      <a:r>
                        <a:rPr lang="pt-BR" sz="2000" b="1" u="none" strike="noStrike" dirty="0">
                          <a:effectLst/>
                        </a:rPr>
                        <a:t>TOTAL</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182,00</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219,50</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112,00</a:t>
                      </a:r>
                      <a:endParaRPr lang="pt-BR" sz="20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4184832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0" y="0"/>
            <a:ext cx="9144000" cy="500063"/>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a:solidFill>
                  <a:schemeClr val="tx2"/>
                </a:solidFill>
                <a:ea typeface="+mj-ea"/>
              </a:rPr>
              <a:t>PAC </a:t>
            </a:r>
            <a:r>
              <a:rPr lang="pt-BR" sz="2500" b="1" dirty="0" smtClean="0">
                <a:solidFill>
                  <a:schemeClr val="tx2"/>
                </a:solidFill>
                <a:ea typeface="+mj-ea"/>
              </a:rPr>
              <a:t>– ORÇAMENTO DISPONIBILIZADO 2007 a </a:t>
            </a:r>
            <a:r>
              <a:rPr lang="pt-BR" sz="2500" b="1" dirty="0" smtClean="0">
                <a:solidFill>
                  <a:schemeClr val="tx2"/>
                </a:solidFill>
                <a:ea typeface="+mj-ea"/>
              </a:rPr>
              <a:t>2016</a:t>
            </a:r>
            <a:endParaRPr lang="pt-BR" sz="2500" b="1" dirty="0">
              <a:solidFill>
                <a:schemeClr val="tx2"/>
              </a:solidFill>
              <a:ea typeface="+mj-ea"/>
            </a:endParaRPr>
          </a:p>
        </p:txBody>
      </p:sp>
      <p:graphicFrame>
        <p:nvGraphicFramePr>
          <p:cNvPr id="2" name="Tabela 1"/>
          <p:cNvGraphicFramePr>
            <a:graphicFrameLocks noGrp="1"/>
          </p:cNvGraphicFramePr>
          <p:nvPr>
            <p:extLst>
              <p:ext uri="{D42A27DB-BD31-4B8C-83A1-F6EECF244321}">
                <p14:modId xmlns:p14="http://schemas.microsoft.com/office/powerpoint/2010/main" val="1805554392"/>
              </p:ext>
            </p:extLst>
          </p:nvPr>
        </p:nvGraphicFramePr>
        <p:xfrm>
          <a:off x="2123728" y="620688"/>
          <a:ext cx="4968552" cy="5278742"/>
        </p:xfrm>
        <a:graphic>
          <a:graphicData uri="http://schemas.openxmlformats.org/drawingml/2006/table">
            <a:tbl>
              <a:tblPr>
                <a:tableStyleId>{5C22544A-7EE6-4342-B048-85BDC9FD1C3A}</a:tableStyleId>
              </a:tblPr>
              <a:tblGrid>
                <a:gridCol w="1079142"/>
                <a:gridCol w="3889410"/>
              </a:tblGrid>
              <a:tr h="648072">
                <a:tc>
                  <a:txBody>
                    <a:bodyPr/>
                    <a:lstStyle/>
                    <a:p>
                      <a:pPr algn="ctr" fontAlgn="ctr"/>
                      <a:r>
                        <a:rPr lang="pt-BR" sz="2000" b="1" u="none" strike="noStrike" dirty="0">
                          <a:effectLst/>
                        </a:rPr>
                        <a:t>ANO</a:t>
                      </a:r>
                      <a:endParaRPr lang="pt-BR" sz="2000" b="1" i="0" u="none" strike="noStrike" dirty="0">
                        <a:solidFill>
                          <a:srgbClr val="000000"/>
                        </a:solidFill>
                        <a:effectLst/>
                        <a:latin typeface="Calibri"/>
                      </a:endParaRPr>
                    </a:p>
                  </a:txBody>
                  <a:tcPr marL="9525" marR="9525" marT="9525" marB="0" anchor="ctr"/>
                </a:tc>
                <a:tc>
                  <a:txBody>
                    <a:bodyPr/>
                    <a:lstStyle/>
                    <a:p>
                      <a:pPr algn="ctr" fontAlgn="b"/>
                      <a:r>
                        <a:rPr lang="pt-BR" sz="2000" b="1" u="none" strike="noStrike" dirty="0">
                          <a:effectLst/>
                        </a:rPr>
                        <a:t>VALOR APROVADO</a:t>
                      </a:r>
                      <a:br>
                        <a:rPr lang="pt-BR" sz="2000" b="1" u="none" strike="noStrike" dirty="0">
                          <a:effectLst/>
                        </a:rPr>
                      </a:br>
                      <a:r>
                        <a:rPr lang="pt-BR" sz="2000" b="1" u="none" strike="noStrike" dirty="0">
                          <a:effectLst/>
                        </a:rPr>
                        <a:t> LOA + CRÉDITOS</a:t>
                      </a:r>
                      <a:endParaRPr lang="pt-BR" sz="2000" b="1"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2007</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959,9</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2008</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975,0</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2009</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1.000,0</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2010</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867,0</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2011</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957,0</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2012</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1.007,1</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2013</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1.114,3</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2014</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499,5</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2015</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173,2</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u="none" strike="noStrike">
                          <a:effectLst/>
                        </a:rPr>
                        <a:t>2016</a:t>
                      </a:r>
                      <a:endParaRPr lang="pt-BR" sz="2000" b="0" i="0" u="none" strike="noStrike">
                        <a:solidFill>
                          <a:srgbClr val="000000"/>
                        </a:solidFill>
                        <a:effectLst/>
                        <a:latin typeface="Calibri"/>
                      </a:endParaRPr>
                    </a:p>
                  </a:txBody>
                  <a:tcPr marL="9525" marR="9525" marT="9525" marB="0" anchor="b"/>
                </a:tc>
                <a:tc>
                  <a:txBody>
                    <a:bodyPr/>
                    <a:lstStyle/>
                    <a:p>
                      <a:pPr algn="ctr" fontAlgn="b"/>
                      <a:r>
                        <a:rPr lang="pt-BR" sz="2000" u="none" strike="noStrike" dirty="0">
                          <a:effectLst/>
                        </a:rPr>
                        <a:t>70,6</a:t>
                      </a:r>
                      <a:endParaRPr lang="pt-BR" sz="2000" b="0" i="0" u="none" strike="noStrike" dirty="0">
                        <a:solidFill>
                          <a:srgbClr val="000000"/>
                        </a:solidFill>
                        <a:effectLst/>
                        <a:latin typeface="Calibri"/>
                      </a:endParaRPr>
                    </a:p>
                  </a:txBody>
                  <a:tcPr marL="9525" marR="9525" marT="9525" marB="0" anchor="b"/>
                </a:tc>
              </a:tr>
              <a:tr h="420970">
                <a:tc>
                  <a:txBody>
                    <a:bodyPr/>
                    <a:lstStyle/>
                    <a:p>
                      <a:pPr algn="ctr" fontAlgn="b"/>
                      <a:r>
                        <a:rPr lang="pt-BR" sz="2000" b="1" u="none" strike="noStrike" dirty="0">
                          <a:effectLst/>
                        </a:rPr>
                        <a:t>TOTAL</a:t>
                      </a:r>
                      <a:endParaRPr lang="pt-BR" sz="2000" b="1" i="0" u="none" strike="noStrike" dirty="0">
                        <a:solidFill>
                          <a:srgbClr val="000000"/>
                        </a:solidFill>
                        <a:effectLst/>
                        <a:latin typeface="Calibri"/>
                      </a:endParaRPr>
                    </a:p>
                  </a:txBody>
                  <a:tcPr marL="9525" marR="9525" marT="9525" marB="0" anchor="b"/>
                </a:tc>
                <a:tc>
                  <a:txBody>
                    <a:bodyPr/>
                    <a:lstStyle/>
                    <a:p>
                      <a:pPr algn="ctr" fontAlgn="b"/>
                      <a:r>
                        <a:rPr lang="pt-BR" sz="2000" b="1" u="none" strike="noStrike" dirty="0">
                          <a:effectLst/>
                        </a:rPr>
                        <a:t>7.623,6</a:t>
                      </a:r>
                      <a:endParaRPr lang="pt-BR" sz="20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4000483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0" y="0"/>
            <a:ext cx="9144000" cy="500063"/>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ea typeface="+mj-ea"/>
              </a:rPr>
              <a:t>PERSPECTIVAS</a:t>
            </a:r>
            <a:endParaRPr lang="pt-BR" sz="2500" b="1" dirty="0">
              <a:solidFill>
                <a:schemeClr val="tx2"/>
              </a:solidFill>
              <a:ea typeface="+mj-ea"/>
            </a:endParaRPr>
          </a:p>
        </p:txBody>
      </p:sp>
      <p:sp>
        <p:nvSpPr>
          <p:cNvPr id="4" name="CaixaDeTexto 3"/>
          <p:cNvSpPr txBox="1"/>
          <p:nvPr/>
        </p:nvSpPr>
        <p:spPr>
          <a:xfrm>
            <a:off x="428596" y="1142984"/>
            <a:ext cx="7929618" cy="4247317"/>
          </a:xfrm>
          <a:prstGeom prst="rect">
            <a:avLst/>
          </a:prstGeom>
          <a:noFill/>
        </p:spPr>
        <p:txBody>
          <a:bodyPr wrap="square">
            <a:spAutoFit/>
          </a:bodyPr>
          <a:lstStyle/>
          <a:p>
            <a:pPr algn="just">
              <a:defRPr/>
            </a:pPr>
            <a:r>
              <a:rPr lang="pt-BR" b="1" dirty="0" smtClean="0">
                <a:solidFill>
                  <a:schemeClr val="accent1">
                    <a:lumMod val="50000"/>
                  </a:schemeClr>
                </a:solidFill>
              </a:rPr>
              <a:t>AVANÇOS</a:t>
            </a:r>
          </a:p>
          <a:p>
            <a:pPr algn="just">
              <a:defRPr/>
            </a:pPr>
            <a:endParaRPr lang="pt-BR" dirty="0">
              <a:solidFill>
                <a:schemeClr val="accent1">
                  <a:lumMod val="50000"/>
                </a:schemeClr>
              </a:solidFill>
            </a:endParaRPr>
          </a:p>
          <a:p>
            <a:pPr algn="just">
              <a:buFont typeface="Wingdings" pitchFamily="2" charset="2"/>
              <a:buChar char="Ø"/>
              <a:defRPr/>
            </a:pPr>
            <a:r>
              <a:rPr lang="pt-BR" dirty="0" err="1">
                <a:solidFill>
                  <a:schemeClr val="accent1">
                    <a:lumMod val="50000"/>
                  </a:schemeClr>
                </a:solidFill>
              </a:rPr>
              <a:t>Perenização</a:t>
            </a:r>
            <a:r>
              <a:rPr lang="pt-BR" dirty="0">
                <a:solidFill>
                  <a:schemeClr val="accent1">
                    <a:lumMod val="50000"/>
                  </a:schemeClr>
                </a:solidFill>
              </a:rPr>
              <a:t> de </a:t>
            </a:r>
            <a:r>
              <a:rPr lang="pt-BR" dirty="0" smtClean="0">
                <a:solidFill>
                  <a:schemeClr val="accent1">
                    <a:lumMod val="50000"/>
                  </a:schemeClr>
                </a:solidFill>
              </a:rPr>
              <a:t>recursos</a:t>
            </a:r>
          </a:p>
          <a:p>
            <a:pPr algn="just">
              <a:buFont typeface="Wingdings" pitchFamily="2" charset="2"/>
              <a:buChar char="Ø"/>
              <a:defRPr/>
            </a:pPr>
            <a:endParaRPr lang="pt-BR" dirty="0">
              <a:solidFill>
                <a:schemeClr val="accent1">
                  <a:lumMod val="50000"/>
                </a:schemeClr>
              </a:solidFill>
            </a:endParaRPr>
          </a:p>
          <a:p>
            <a:pPr algn="just">
              <a:buFont typeface="Wingdings" pitchFamily="2" charset="2"/>
              <a:buChar char="Ø"/>
              <a:defRPr/>
            </a:pPr>
            <a:r>
              <a:rPr lang="pt-BR" dirty="0">
                <a:solidFill>
                  <a:schemeClr val="accent1">
                    <a:lumMod val="50000"/>
                  </a:schemeClr>
                </a:solidFill>
              </a:rPr>
              <a:t>Transparência por parte do Governo </a:t>
            </a:r>
            <a:r>
              <a:rPr lang="pt-BR" dirty="0" smtClean="0">
                <a:solidFill>
                  <a:schemeClr val="accent1">
                    <a:lumMod val="50000"/>
                  </a:schemeClr>
                </a:solidFill>
              </a:rPr>
              <a:t>Federal</a:t>
            </a:r>
          </a:p>
          <a:p>
            <a:pPr algn="just">
              <a:buFont typeface="Wingdings" pitchFamily="2" charset="2"/>
              <a:buChar char="Ø"/>
              <a:defRPr/>
            </a:pPr>
            <a:endParaRPr lang="pt-BR" dirty="0">
              <a:solidFill>
                <a:schemeClr val="accent1">
                  <a:lumMod val="50000"/>
                </a:schemeClr>
              </a:solidFill>
            </a:endParaRPr>
          </a:p>
          <a:p>
            <a:pPr algn="just">
              <a:buFont typeface="Wingdings" pitchFamily="2" charset="2"/>
              <a:buChar char="Ø"/>
              <a:defRPr/>
            </a:pPr>
            <a:r>
              <a:rPr lang="pt-BR" dirty="0">
                <a:solidFill>
                  <a:schemeClr val="accent1">
                    <a:lumMod val="50000"/>
                  </a:schemeClr>
                </a:solidFill>
              </a:rPr>
              <a:t>Definição de </a:t>
            </a:r>
            <a:r>
              <a:rPr lang="pt-BR" dirty="0" smtClean="0">
                <a:solidFill>
                  <a:schemeClr val="accent1">
                    <a:lumMod val="50000"/>
                  </a:schemeClr>
                </a:solidFill>
              </a:rPr>
              <a:t>prioridades</a:t>
            </a:r>
          </a:p>
          <a:p>
            <a:pPr algn="just">
              <a:buFont typeface="Wingdings" pitchFamily="2" charset="2"/>
              <a:buChar char="Ø"/>
              <a:defRPr/>
            </a:pPr>
            <a:endParaRPr lang="pt-BR" dirty="0">
              <a:solidFill>
                <a:schemeClr val="accent1">
                  <a:lumMod val="50000"/>
                </a:schemeClr>
              </a:solidFill>
            </a:endParaRPr>
          </a:p>
          <a:p>
            <a:pPr algn="just">
              <a:buFont typeface="Wingdings" pitchFamily="2" charset="2"/>
              <a:buChar char="Ø"/>
              <a:defRPr/>
            </a:pPr>
            <a:r>
              <a:rPr lang="pt-BR" dirty="0">
                <a:solidFill>
                  <a:schemeClr val="accent1">
                    <a:lumMod val="50000"/>
                  </a:schemeClr>
                </a:solidFill>
              </a:rPr>
              <a:t>Monitoramento </a:t>
            </a:r>
            <a:r>
              <a:rPr lang="pt-BR" dirty="0" smtClean="0">
                <a:solidFill>
                  <a:schemeClr val="accent1">
                    <a:lumMod val="50000"/>
                  </a:schemeClr>
                </a:solidFill>
              </a:rPr>
              <a:t>sistemático</a:t>
            </a:r>
          </a:p>
          <a:p>
            <a:pPr algn="just">
              <a:buFont typeface="Wingdings" pitchFamily="2" charset="2"/>
              <a:buChar char="Ø"/>
              <a:defRPr/>
            </a:pPr>
            <a:endParaRPr lang="pt-BR" dirty="0">
              <a:solidFill>
                <a:schemeClr val="accent1">
                  <a:lumMod val="50000"/>
                </a:schemeClr>
              </a:solidFill>
            </a:endParaRPr>
          </a:p>
          <a:p>
            <a:pPr algn="just">
              <a:buFont typeface="Wingdings" pitchFamily="2" charset="2"/>
              <a:buChar char="Ø"/>
              <a:defRPr/>
            </a:pPr>
            <a:r>
              <a:rPr lang="pt-BR" dirty="0">
                <a:solidFill>
                  <a:schemeClr val="accent1">
                    <a:lumMod val="50000"/>
                  </a:schemeClr>
                </a:solidFill>
              </a:rPr>
              <a:t>Maior planejamento por parte dos proponentes (municípios x governos estaduais</a:t>
            </a:r>
            <a:r>
              <a:rPr lang="pt-BR" dirty="0" smtClean="0">
                <a:solidFill>
                  <a:schemeClr val="accent1">
                    <a:lumMod val="50000"/>
                  </a:schemeClr>
                </a:solidFill>
              </a:rPr>
              <a:t>)</a:t>
            </a:r>
          </a:p>
          <a:p>
            <a:pPr algn="just">
              <a:buFont typeface="Wingdings" pitchFamily="2" charset="2"/>
              <a:buChar char="Ø"/>
              <a:defRPr/>
            </a:pPr>
            <a:endParaRPr lang="pt-BR" dirty="0">
              <a:solidFill>
                <a:schemeClr val="accent1">
                  <a:lumMod val="50000"/>
                </a:schemeClr>
              </a:solidFill>
            </a:endParaRPr>
          </a:p>
          <a:p>
            <a:pPr algn="just">
              <a:buFont typeface="Wingdings" pitchFamily="2" charset="2"/>
              <a:buChar char="Ø"/>
              <a:defRPr/>
            </a:pPr>
            <a:r>
              <a:rPr lang="pt-BR" dirty="0">
                <a:solidFill>
                  <a:schemeClr val="accent1">
                    <a:lumMod val="50000"/>
                  </a:schemeClr>
                </a:solidFill>
              </a:rPr>
              <a:t>Melhoria na qualidade dos projetos apresentados</a:t>
            </a:r>
          </a:p>
          <a:p>
            <a:pPr>
              <a:defRPr/>
            </a:pPr>
            <a:endParaRPr lang="pt-BR" dirty="0">
              <a:solidFill>
                <a:schemeClr val="tx2">
                  <a:lumMod val="75000"/>
                </a:schemeClr>
              </a:solidFill>
            </a:endParaRPr>
          </a:p>
        </p:txBody>
      </p:sp>
    </p:spTree>
    <p:extLst>
      <p:ext uri="{BB962C8B-B14F-4D97-AF65-F5344CB8AC3E}">
        <p14:creationId xmlns:p14="http://schemas.microsoft.com/office/powerpoint/2010/main" val="1665976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214313" y="214313"/>
            <a:ext cx="8715375" cy="500043"/>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800" dirty="0" smtClean="0">
                <a:solidFill>
                  <a:schemeClr val="tx2"/>
                </a:solidFill>
                <a:ea typeface="+mj-ea"/>
                <a:cs typeface="Arial" pitchFamily="34" charset="0"/>
              </a:rPr>
              <a:t>Obrigado!</a:t>
            </a:r>
            <a:endParaRPr lang="pt-BR" sz="2800" dirty="0">
              <a:solidFill>
                <a:schemeClr val="tx2"/>
              </a:solidFill>
              <a:ea typeface="+mj-ea"/>
              <a:cs typeface="Arial" pitchFamily="34" charset="0"/>
            </a:endParaRPr>
          </a:p>
        </p:txBody>
      </p:sp>
      <p:sp>
        <p:nvSpPr>
          <p:cNvPr id="68611" name="CaixaDeTexto 2"/>
          <p:cNvSpPr txBox="1">
            <a:spLocks noChangeArrowheads="1"/>
          </p:cNvSpPr>
          <p:nvPr/>
        </p:nvSpPr>
        <p:spPr bwMode="auto">
          <a:xfrm>
            <a:off x="642938" y="2492896"/>
            <a:ext cx="8074025" cy="1631216"/>
          </a:xfrm>
          <a:prstGeom prst="rect">
            <a:avLst/>
          </a:prstGeom>
          <a:noFill/>
          <a:ln w="9525">
            <a:noFill/>
            <a:miter lim="800000"/>
            <a:headEnd/>
            <a:tailEnd/>
          </a:ln>
        </p:spPr>
        <p:txBody>
          <a:bodyPr>
            <a:spAutoFit/>
          </a:bodyPr>
          <a:lstStyle/>
          <a:p>
            <a:pPr algn="ctr"/>
            <a:r>
              <a:rPr lang="pt-BR" sz="2000" b="1" dirty="0" smtClean="0">
                <a:solidFill>
                  <a:schemeClr val="tx2"/>
                </a:solidFill>
                <a:latin typeface="Calibri" pitchFamily="34" charset="0"/>
              </a:rPr>
              <a:t>Ricardo Frederico de Melo Arantes</a:t>
            </a:r>
          </a:p>
          <a:p>
            <a:pPr algn="ctr"/>
            <a:r>
              <a:rPr lang="pt-BR" sz="2000" b="1" dirty="0" smtClean="0">
                <a:solidFill>
                  <a:schemeClr val="tx2"/>
                </a:solidFill>
                <a:latin typeface="Calibri" pitchFamily="34" charset="0"/>
              </a:rPr>
              <a:t>Coordenador Geral de Engenharia e Arquitetura</a:t>
            </a:r>
          </a:p>
          <a:p>
            <a:pPr algn="ctr"/>
            <a:r>
              <a:rPr lang="pt-BR" sz="2000" b="1" dirty="0" smtClean="0">
                <a:solidFill>
                  <a:schemeClr val="tx2"/>
                </a:solidFill>
                <a:latin typeface="Calibri" pitchFamily="34" charset="0"/>
              </a:rPr>
              <a:t>Departamento de Engenharia de Saúde Pública</a:t>
            </a:r>
            <a:endParaRPr lang="pt-BR" dirty="0" smtClean="0">
              <a:latin typeface="Calibri" pitchFamily="34" charset="0"/>
            </a:endParaRPr>
          </a:p>
          <a:p>
            <a:pPr algn="ctr"/>
            <a:r>
              <a:rPr lang="pt-BR" sz="2000" dirty="0">
                <a:latin typeface="Calibri" pitchFamily="34" charset="0"/>
                <a:hlinkClick r:id="rId2"/>
              </a:rPr>
              <a:t>r</a:t>
            </a:r>
            <a:r>
              <a:rPr lang="pt-BR" sz="2000" dirty="0" smtClean="0">
                <a:latin typeface="Calibri" pitchFamily="34" charset="0"/>
                <a:hlinkClick r:id="rId2"/>
              </a:rPr>
              <a:t>icardo.arantes@funasa.gov.br</a:t>
            </a:r>
            <a:endParaRPr lang="pt-BR" sz="2000" dirty="0">
              <a:latin typeface="Calibri" pitchFamily="34" charset="0"/>
            </a:endParaRPr>
          </a:p>
          <a:p>
            <a:pPr algn="ctr"/>
            <a:r>
              <a:rPr lang="pt-BR" sz="2000" dirty="0" smtClean="0">
                <a:latin typeface="Calibri" pitchFamily="34" charset="0"/>
              </a:rPr>
              <a:t>(61) 3314-6377 </a:t>
            </a:r>
            <a:endParaRPr lang="pt-BR" sz="2000" dirty="0">
              <a:latin typeface="Calibri" pitchFamily="34" charset="0"/>
            </a:endParaRPr>
          </a:p>
        </p:txBody>
      </p:sp>
    </p:spTree>
    <p:extLst>
      <p:ext uri="{BB962C8B-B14F-4D97-AF65-F5344CB8AC3E}">
        <p14:creationId xmlns:p14="http://schemas.microsoft.com/office/powerpoint/2010/main" val="296069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PAC 1 (2007-2010) </a:t>
            </a:r>
            <a:endParaRPr lang="pt-BR" sz="2500" b="1" dirty="0">
              <a:solidFill>
                <a:schemeClr val="tx2"/>
              </a:solidFill>
              <a:ea typeface="+mj-ea"/>
            </a:endParaRPr>
          </a:p>
        </p:txBody>
      </p:sp>
      <p:sp>
        <p:nvSpPr>
          <p:cNvPr id="11" name="Espaço Reservado para Texto 1"/>
          <p:cNvSpPr txBox="1">
            <a:spLocks/>
          </p:cNvSpPr>
          <p:nvPr/>
        </p:nvSpPr>
        <p:spPr>
          <a:xfrm>
            <a:off x="428625" y="857250"/>
            <a:ext cx="8229600" cy="4900613"/>
          </a:xfrm>
          <a:prstGeom prst="rect">
            <a:avLst/>
          </a:prstGeom>
        </p:spPr>
        <p:txBody>
          <a:bodyPr/>
          <a:lstStyle/>
          <a:p>
            <a:pPr algn="just" fontAlgn="auto">
              <a:spcBef>
                <a:spcPts val="0"/>
              </a:spcBef>
              <a:spcAft>
                <a:spcPts val="0"/>
              </a:spcAft>
              <a:buFont typeface="Wingdings" pitchFamily="2" charset="2"/>
              <a:buChar char="Ø"/>
              <a:defRPr/>
            </a:pPr>
            <a:r>
              <a:rPr lang="pt-BR" sz="2000" b="1" dirty="0" smtClean="0">
                <a:solidFill>
                  <a:schemeClr val="accent1">
                    <a:lumMod val="50000"/>
                  </a:schemeClr>
                </a:solidFill>
                <a:cs typeface="Calibri" pitchFamily="34" charset="0"/>
              </a:rPr>
              <a:t>Sistemas de abastecimento de água e esgotamento sanitário</a:t>
            </a:r>
          </a:p>
          <a:p>
            <a:pPr algn="just" fontAlgn="auto">
              <a:spcBef>
                <a:spcPts val="0"/>
              </a:spcBef>
              <a:spcAft>
                <a:spcPts val="0"/>
              </a:spcAft>
              <a:buFont typeface="Wingdings" pitchFamily="2" charset="2"/>
              <a:buChar char="Ø"/>
              <a:defRPr/>
            </a:pPr>
            <a:endParaRPr lang="pt-BR" sz="2000" b="1" dirty="0">
              <a:solidFill>
                <a:schemeClr val="accent1">
                  <a:lumMod val="50000"/>
                </a:schemeClr>
              </a:solidFill>
              <a:cs typeface="Calibri" pitchFamily="34" charset="0"/>
            </a:endParaRPr>
          </a:p>
          <a:p>
            <a:pPr algn="just" fontAlgn="auto">
              <a:spcBef>
                <a:spcPts val="0"/>
              </a:spcBef>
              <a:spcAft>
                <a:spcPts val="0"/>
              </a:spcAft>
              <a:buFont typeface="Wingdings" pitchFamily="2" charset="2"/>
              <a:buChar char="Ø"/>
              <a:defRPr/>
            </a:pPr>
            <a:r>
              <a:rPr lang="pt-BR" sz="2000" b="1" dirty="0" smtClean="0">
                <a:solidFill>
                  <a:schemeClr val="accent1">
                    <a:lumMod val="50000"/>
                  </a:schemeClr>
                </a:solidFill>
                <a:cs typeface="Calibri" pitchFamily="34" charset="0"/>
              </a:rPr>
              <a:t>Seleção </a:t>
            </a:r>
            <a:r>
              <a:rPr lang="pt-BR" sz="2000" b="1" dirty="0">
                <a:solidFill>
                  <a:schemeClr val="accent1">
                    <a:lumMod val="50000"/>
                  </a:schemeClr>
                </a:solidFill>
                <a:cs typeface="Calibri" pitchFamily="34" charset="0"/>
              </a:rPr>
              <a:t>a partir de indicadores de saúde</a:t>
            </a:r>
          </a:p>
          <a:p>
            <a:pPr lvl="1" algn="just" fontAlgn="auto">
              <a:spcBef>
                <a:spcPts val="600"/>
              </a:spcBef>
              <a:spcAft>
                <a:spcPts val="0"/>
              </a:spcAft>
              <a:buFont typeface="Wingdings" pitchFamily="2" charset="2"/>
              <a:buChar char="Ø"/>
              <a:defRPr/>
            </a:pPr>
            <a:r>
              <a:rPr lang="pt-BR" sz="2000" dirty="0">
                <a:solidFill>
                  <a:schemeClr val="accent1">
                    <a:lumMod val="50000"/>
                  </a:schemeClr>
                </a:solidFill>
                <a:cs typeface="Calibri" pitchFamily="34" charset="0"/>
              </a:rPr>
              <a:t>1.000 municípios com maiores Taxas de mortalidade infantil</a:t>
            </a:r>
          </a:p>
          <a:p>
            <a:pPr lvl="1" algn="just" fontAlgn="auto">
              <a:spcBef>
                <a:spcPts val="600"/>
              </a:spcBef>
              <a:spcAft>
                <a:spcPts val="0"/>
              </a:spcAft>
              <a:buFont typeface="Wingdings" pitchFamily="2" charset="2"/>
              <a:buChar char="Ø"/>
              <a:defRPr/>
            </a:pPr>
            <a:r>
              <a:rPr lang="pt-BR" sz="2000" dirty="0">
                <a:solidFill>
                  <a:schemeClr val="accent1">
                    <a:lumMod val="50000"/>
                  </a:schemeClr>
                </a:solidFill>
                <a:cs typeface="Calibri" pitchFamily="34" charset="0"/>
              </a:rPr>
              <a:t>300 municípios com os piores indicadores de saneamento</a:t>
            </a:r>
          </a:p>
          <a:p>
            <a:pPr lvl="1" algn="just" fontAlgn="auto">
              <a:spcBef>
                <a:spcPts val="600"/>
              </a:spcBef>
              <a:spcAft>
                <a:spcPts val="0"/>
              </a:spcAft>
              <a:buFont typeface="Wingdings" pitchFamily="2" charset="2"/>
              <a:buChar char="Ø"/>
              <a:defRPr/>
            </a:pPr>
            <a:r>
              <a:rPr lang="pt-BR" sz="2000" dirty="0">
                <a:solidFill>
                  <a:schemeClr val="accent1">
                    <a:lumMod val="50000"/>
                  </a:schemeClr>
                </a:solidFill>
                <a:cs typeface="Calibri" pitchFamily="34" charset="0"/>
              </a:rPr>
              <a:t>30 municípios com maiores números de casos de malária</a:t>
            </a:r>
          </a:p>
          <a:p>
            <a:pPr lvl="1" algn="just" fontAlgn="auto">
              <a:spcBef>
                <a:spcPts val="600"/>
              </a:spcBef>
              <a:spcAft>
                <a:spcPts val="0"/>
              </a:spcAft>
              <a:buFont typeface="Wingdings" pitchFamily="2" charset="2"/>
              <a:buChar char="Ø"/>
              <a:defRPr/>
            </a:pPr>
            <a:r>
              <a:rPr lang="pt-BR" sz="2000" dirty="0">
                <a:solidFill>
                  <a:schemeClr val="accent1">
                    <a:lumMod val="50000"/>
                  </a:schemeClr>
                </a:solidFill>
                <a:cs typeface="Calibri" pitchFamily="34" charset="0"/>
              </a:rPr>
              <a:t>622 municípios com alto risco de doença de chagas</a:t>
            </a:r>
          </a:p>
          <a:p>
            <a:pPr lvl="2" algn="just">
              <a:defRPr/>
            </a:pPr>
            <a:endParaRPr lang="pt-BR" sz="2000" dirty="0">
              <a:solidFill>
                <a:schemeClr val="accent1">
                  <a:lumMod val="50000"/>
                </a:schemeClr>
              </a:solidFill>
            </a:endParaRPr>
          </a:p>
          <a:p>
            <a:pPr algn="just" fontAlgn="auto">
              <a:spcBef>
                <a:spcPts val="0"/>
              </a:spcBef>
              <a:spcAft>
                <a:spcPts val="0"/>
              </a:spcAft>
              <a:buFont typeface="Wingdings" pitchFamily="2" charset="2"/>
              <a:buChar char="Ø"/>
              <a:defRPr/>
            </a:pPr>
            <a:r>
              <a:rPr lang="pt-BR" sz="2000" b="1" dirty="0">
                <a:solidFill>
                  <a:schemeClr val="accent1">
                    <a:lumMod val="50000"/>
                  </a:schemeClr>
                </a:solidFill>
                <a:cs typeface="Calibri" pitchFamily="34" charset="0"/>
              </a:rPr>
              <a:t> Número de empreendimentos contratados</a:t>
            </a:r>
          </a:p>
          <a:p>
            <a:pPr lvl="1" algn="just" fontAlgn="auto">
              <a:spcBef>
                <a:spcPts val="600"/>
              </a:spcBef>
              <a:spcAft>
                <a:spcPts val="0"/>
              </a:spcAft>
              <a:buFont typeface="Wingdings" pitchFamily="2" charset="2"/>
              <a:buChar char="Ø"/>
              <a:defRPr/>
            </a:pPr>
            <a:r>
              <a:rPr lang="pt-BR" sz="2000" dirty="0">
                <a:solidFill>
                  <a:schemeClr val="accent1">
                    <a:lumMod val="50000"/>
                  </a:schemeClr>
                </a:solidFill>
                <a:cs typeface="Calibri" pitchFamily="34" charset="0"/>
              </a:rPr>
              <a:t>6.334 empreendimentos</a:t>
            </a:r>
          </a:p>
          <a:p>
            <a:pPr lvl="1" algn="just" fontAlgn="auto">
              <a:spcBef>
                <a:spcPts val="600"/>
              </a:spcBef>
              <a:spcAft>
                <a:spcPts val="0"/>
              </a:spcAft>
              <a:buFont typeface="Wingdings" pitchFamily="2" charset="2"/>
              <a:buChar char="Ø"/>
              <a:defRPr/>
            </a:pPr>
            <a:endParaRPr lang="pt-BR" sz="2000" dirty="0">
              <a:solidFill>
                <a:schemeClr val="accent1">
                  <a:lumMod val="50000"/>
                </a:schemeClr>
              </a:solidFill>
              <a:cs typeface="Calibri" pitchFamily="34" charset="0"/>
            </a:endParaRPr>
          </a:p>
          <a:p>
            <a:pPr algn="just" fontAlgn="auto">
              <a:spcBef>
                <a:spcPts val="0"/>
              </a:spcBef>
              <a:spcAft>
                <a:spcPts val="0"/>
              </a:spcAft>
              <a:buFont typeface="Wingdings" pitchFamily="2" charset="2"/>
              <a:buChar char="Ø"/>
              <a:defRPr/>
            </a:pPr>
            <a:r>
              <a:rPr lang="pt-BR" sz="2000" b="1" dirty="0">
                <a:solidFill>
                  <a:schemeClr val="accent1">
                    <a:lumMod val="50000"/>
                  </a:schemeClr>
                </a:solidFill>
                <a:cs typeface="Calibri" pitchFamily="34" charset="0"/>
              </a:rPr>
              <a:t> Inexistência ou má qualidade dos projetos de engenharia</a:t>
            </a: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179170284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PAC 2 (2011-2014) </a:t>
            </a:r>
            <a:endParaRPr lang="pt-BR" sz="2500" b="1" dirty="0">
              <a:solidFill>
                <a:schemeClr val="tx2"/>
              </a:solidFill>
              <a:ea typeface="+mj-ea"/>
            </a:endParaRPr>
          </a:p>
        </p:txBody>
      </p:sp>
      <p:sp>
        <p:nvSpPr>
          <p:cNvPr id="11" name="Espaço Reservado para Texto 1"/>
          <p:cNvSpPr txBox="1">
            <a:spLocks/>
          </p:cNvSpPr>
          <p:nvPr/>
        </p:nvSpPr>
        <p:spPr>
          <a:xfrm>
            <a:off x="428625" y="857250"/>
            <a:ext cx="8229600" cy="4900613"/>
          </a:xfrm>
          <a:prstGeom prst="rect">
            <a:avLst/>
          </a:prstGeom>
        </p:spPr>
        <p:txBody>
          <a:bodyPr/>
          <a:lstStyle/>
          <a:p>
            <a:pPr algn="just" fontAlgn="auto">
              <a:spcBef>
                <a:spcPts val="0"/>
              </a:spcBef>
              <a:spcAft>
                <a:spcPts val="0"/>
              </a:spcAft>
              <a:buFont typeface="Wingdings" pitchFamily="2" charset="2"/>
              <a:buChar char="Ø"/>
              <a:defRPr/>
            </a:pPr>
            <a:r>
              <a:rPr lang="pt-BR" sz="2000" b="1" dirty="0" smtClean="0">
                <a:solidFill>
                  <a:schemeClr val="accent1">
                    <a:lumMod val="50000"/>
                  </a:schemeClr>
                </a:solidFill>
                <a:cs typeface="Calibri" pitchFamily="34" charset="0"/>
              </a:rPr>
              <a:t>Sistemas de abastecimento de água e esgotamento sanitário</a:t>
            </a:r>
            <a:endParaRPr lang="pt-BR" sz="2000" b="1" dirty="0">
              <a:solidFill>
                <a:schemeClr val="accent1">
                  <a:lumMod val="50000"/>
                </a:schemeClr>
              </a:solidFill>
              <a:cs typeface="Calibri" pitchFamily="34" charset="0"/>
            </a:endParaRPr>
          </a:p>
          <a:p>
            <a:pPr marL="342900" indent="-342900" algn="just" eaLnBrk="0" hangingPunct="0">
              <a:spcBef>
                <a:spcPts val="600"/>
              </a:spcBef>
              <a:buFont typeface="Wingdings" pitchFamily="2" charset="2"/>
              <a:buChar char="Ø"/>
              <a:defRPr/>
            </a:pPr>
            <a:r>
              <a:rPr lang="pt-BR" kern="0" dirty="0">
                <a:solidFill>
                  <a:schemeClr val="accent1">
                    <a:lumMod val="50000"/>
                  </a:schemeClr>
                </a:solidFill>
                <a:cs typeface="Calibri" pitchFamily="34" charset="0"/>
              </a:rPr>
              <a:t>Municípios com projetos básicos de engenharia devidamente elaborados</a:t>
            </a:r>
          </a:p>
          <a:p>
            <a:pPr marL="342900" indent="-342900" algn="just" eaLnBrk="0" hangingPunct="0">
              <a:spcBef>
                <a:spcPts val="600"/>
              </a:spcBef>
              <a:buFont typeface="Wingdings" pitchFamily="2" charset="2"/>
              <a:buChar char="Ø"/>
              <a:defRPr/>
            </a:pPr>
            <a:r>
              <a:rPr lang="pt-BR" kern="0" dirty="0">
                <a:solidFill>
                  <a:schemeClr val="accent1">
                    <a:lumMod val="50000"/>
                  </a:schemeClr>
                </a:solidFill>
                <a:cs typeface="Calibri" pitchFamily="34" charset="0"/>
              </a:rPr>
              <a:t>Municípios com gestão estruturada em órgão especializado para a prestação dos serviços </a:t>
            </a:r>
          </a:p>
          <a:p>
            <a:pPr marL="342900" indent="-342900" algn="just" eaLnBrk="0" hangingPunct="0">
              <a:spcBef>
                <a:spcPts val="600"/>
              </a:spcBef>
              <a:buFont typeface="Wingdings" pitchFamily="2" charset="2"/>
              <a:buChar char="Ø"/>
              <a:defRPr/>
            </a:pPr>
            <a:r>
              <a:rPr lang="pt-BR" kern="0" dirty="0">
                <a:solidFill>
                  <a:schemeClr val="accent1">
                    <a:lumMod val="50000"/>
                  </a:schemeClr>
                </a:solidFill>
                <a:cs typeface="Calibri" pitchFamily="34" charset="0"/>
              </a:rPr>
              <a:t>Complementação de empreendimentos iniciados no PAC 1</a:t>
            </a:r>
          </a:p>
          <a:p>
            <a:pPr marL="342900" indent="-342900" algn="just" eaLnBrk="0" hangingPunct="0">
              <a:spcBef>
                <a:spcPts val="600"/>
              </a:spcBef>
              <a:buFont typeface="Wingdings" pitchFamily="2" charset="2"/>
              <a:buChar char="Ø"/>
              <a:defRPr/>
            </a:pPr>
            <a:r>
              <a:rPr lang="pt-BR" kern="0" dirty="0">
                <a:solidFill>
                  <a:schemeClr val="accent1">
                    <a:lumMod val="50000"/>
                  </a:schemeClr>
                </a:solidFill>
                <a:cs typeface="Calibri" pitchFamily="34" charset="0"/>
              </a:rPr>
              <a:t>Empreendimentos que promovam a universalização dos serviços de abastecimento de água e esgotamento sanitário</a:t>
            </a:r>
          </a:p>
          <a:p>
            <a:pPr marL="355600" indent="-355600" algn="just">
              <a:spcBef>
                <a:spcPts val="600"/>
              </a:spcBef>
              <a:buFont typeface="Wingdings" pitchFamily="2" charset="2"/>
              <a:buChar char="Ø"/>
              <a:defRPr/>
            </a:pPr>
            <a:r>
              <a:rPr lang="pt-BR" dirty="0">
                <a:solidFill>
                  <a:schemeClr val="accent1">
                    <a:lumMod val="50000"/>
                  </a:schemeClr>
                </a:solidFill>
                <a:cs typeface="Calibri" pitchFamily="34" charset="0"/>
              </a:rPr>
              <a:t>Municípios com elevado risco de transmissão de doenças relacionadas à falta ou inadequação das condições de saneamento, em especial, esquistossomose, tracoma e Dengue</a:t>
            </a:r>
          </a:p>
          <a:p>
            <a:pPr marL="355600" indent="-355600" algn="just">
              <a:spcBef>
                <a:spcPts val="600"/>
              </a:spcBef>
              <a:buFont typeface="Wingdings" pitchFamily="2" charset="2"/>
              <a:buChar char="Ø"/>
              <a:defRPr/>
            </a:pPr>
            <a:r>
              <a:rPr lang="pt-BR" dirty="0">
                <a:solidFill>
                  <a:schemeClr val="accent1">
                    <a:lumMod val="50000"/>
                  </a:schemeClr>
                </a:solidFill>
                <a:cs typeface="Calibri" pitchFamily="34" charset="0"/>
              </a:rPr>
              <a:t>Municípios com os menores IDH / PNUD</a:t>
            </a:r>
          </a:p>
          <a:p>
            <a:pPr marL="355600" indent="-355600" algn="just">
              <a:spcBef>
                <a:spcPts val="600"/>
              </a:spcBef>
              <a:buFont typeface="Wingdings" pitchFamily="2" charset="2"/>
              <a:buChar char="Ø"/>
              <a:defRPr/>
            </a:pPr>
            <a:r>
              <a:rPr lang="pt-BR" dirty="0">
                <a:solidFill>
                  <a:schemeClr val="accent1">
                    <a:lumMod val="50000"/>
                  </a:schemeClr>
                </a:solidFill>
                <a:cs typeface="Calibri" pitchFamily="34" charset="0"/>
              </a:rPr>
              <a:t>Municípios com os menores índices de cobertura dos serviços de abastecimento de água e esgotamento sanitário </a:t>
            </a:r>
          </a:p>
          <a:p>
            <a:pPr marL="355600" indent="-355600" algn="just">
              <a:spcBef>
                <a:spcPts val="600"/>
              </a:spcBef>
              <a:buFont typeface="Wingdings" pitchFamily="2" charset="2"/>
              <a:buChar char="Ø"/>
              <a:defRPr/>
            </a:pPr>
            <a:r>
              <a:rPr lang="pt-BR" dirty="0">
                <a:solidFill>
                  <a:schemeClr val="accent1">
                    <a:lumMod val="50000"/>
                  </a:schemeClr>
                </a:solidFill>
                <a:cs typeface="Calibri" pitchFamily="34" charset="0"/>
              </a:rPr>
              <a:t>Municípios com as maiores taxas de mortalidade infantil (MS)</a:t>
            </a:r>
          </a:p>
          <a:p>
            <a:pPr marL="355600" indent="-355600" algn="just">
              <a:spcBef>
                <a:spcPts val="600"/>
              </a:spcBef>
              <a:buFont typeface="Wingdings" pitchFamily="2" charset="2"/>
              <a:buChar char="Ø"/>
              <a:defRPr/>
            </a:pPr>
            <a:r>
              <a:rPr lang="pt-BR" dirty="0">
                <a:solidFill>
                  <a:schemeClr val="accent1">
                    <a:lumMod val="50000"/>
                  </a:schemeClr>
                </a:solidFill>
                <a:cs typeface="Calibri" pitchFamily="34" charset="0"/>
              </a:rPr>
              <a:t>Municípios inseridos nos Bolsões de Pobreza (MDS)</a:t>
            </a: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51447375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a:solidFill>
                  <a:schemeClr val="tx2"/>
                </a:solidFill>
              </a:rPr>
              <a:t>PROCESSO SELETIVO </a:t>
            </a:r>
            <a:r>
              <a:rPr lang="pt-BR" sz="2500" b="1" dirty="0" smtClean="0">
                <a:solidFill>
                  <a:schemeClr val="tx2"/>
                </a:solidFill>
              </a:rPr>
              <a:t>2013/2014</a:t>
            </a:r>
            <a:endParaRPr lang="pt-BR" sz="2500" b="1" dirty="0">
              <a:solidFill>
                <a:schemeClr val="tx2"/>
              </a:solidFill>
              <a:ea typeface="+mj-ea"/>
            </a:endParaRPr>
          </a:p>
        </p:txBody>
      </p:sp>
      <p:sp>
        <p:nvSpPr>
          <p:cNvPr id="11" name="Espaço Reservado para Texto 1"/>
          <p:cNvSpPr txBox="1">
            <a:spLocks/>
          </p:cNvSpPr>
          <p:nvPr/>
        </p:nvSpPr>
        <p:spPr>
          <a:xfrm>
            <a:off x="428625" y="857250"/>
            <a:ext cx="8229600" cy="4900613"/>
          </a:xfrm>
          <a:prstGeom prst="rect">
            <a:avLst/>
          </a:prstGeom>
        </p:spPr>
        <p:txBody>
          <a:bodyPr/>
          <a:lstStyle/>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Sistema de Carta consulta </a:t>
            </a:r>
            <a:r>
              <a:rPr lang="pt-BR" sz="2000" dirty="0" smtClean="0">
                <a:solidFill>
                  <a:schemeClr val="accent1">
                    <a:lumMod val="50000"/>
                  </a:schemeClr>
                </a:solidFill>
                <a:latin typeface="Calibri" pitchFamily="34" charset="0"/>
                <a:cs typeface="Calibri" pitchFamily="34" charset="0"/>
              </a:rPr>
              <a:t> </a:t>
            </a:r>
            <a:endParaRPr lang="pt-BR" sz="2000" dirty="0">
              <a:solidFill>
                <a:schemeClr val="accent1">
                  <a:lumMod val="50000"/>
                </a:schemeClr>
              </a:solidFill>
              <a:latin typeface="Calibri" pitchFamily="34" charset="0"/>
              <a:cs typeface="Calibri" pitchFamily="34" charset="0"/>
            </a:endParaRPr>
          </a:p>
          <a:p>
            <a:pPr lvl="1"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3.887 propostas recebidas</a:t>
            </a:r>
          </a:p>
          <a:p>
            <a:pPr algn="just" fontAlgn="auto">
              <a:spcBef>
                <a:spcPts val="0"/>
              </a:spcBef>
              <a:spcAft>
                <a:spcPts val="0"/>
              </a:spcAft>
              <a:buFontTx/>
              <a:buBlip>
                <a:blip r:embed="rId3"/>
              </a:buBlip>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Análise das cartas consultas </a:t>
            </a:r>
            <a:r>
              <a:rPr lang="pt-BR" sz="2000" dirty="0" smtClean="0">
                <a:solidFill>
                  <a:schemeClr val="accent1">
                    <a:lumMod val="50000"/>
                  </a:schemeClr>
                </a:solidFill>
                <a:latin typeface="Calibri" pitchFamily="34" charset="0"/>
                <a:cs typeface="Calibri" pitchFamily="34" charset="0"/>
              </a:rPr>
              <a:t>pela Funasa</a:t>
            </a: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Convocação para apresentação de </a:t>
            </a:r>
            <a:r>
              <a:rPr lang="pt-BR" sz="2000" dirty="0" smtClean="0">
                <a:solidFill>
                  <a:schemeClr val="accent1">
                    <a:lumMod val="50000"/>
                  </a:schemeClr>
                </a:solidFill>
                <a:latin typeface="Calibri" pitchFamily="34" charset="0"/>
                <a:cs typeface="Calibri" pitchFamily="34" charset="0"/>
              </a:rPr>
              <a:t>projeto</a:t>
            </a: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Divulgação da Pré-seleção </a:t>
            </a: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Entrevista técnica para apresentação dos projetos </a:t>
            </a:r>
          </a:p>
          <a:p>
            <a:pPr algn="just" fontAlgn="auto">
              <a:spcBef>
                <a:spcPts val="0"/>
              </a:spcBef>
              <a:spcAft>
                <a:spcPts val="0"/>
              </a:spcAft>
              <a:buFontTx/>
              <a:buBlip>
                <a:blip r:embed="rId3"/>
              </a:buBlip>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a:solidFill>
                  <a:schemeClr val="accent1">
                    <a:lumMod val="50000"/>
                  </a:schemeClr>
                </a:solidFill>
                <a:latin typeface="Calibri" pitchFamily="34" charset="0"/>
                <a:cs typeface="Calibri" pitchFamily="34" charset="0"/>
              </a:rPr>
              <a:t>R</a:t>
            </a:r>
            <a:r>
              <a:rPr lang="pt-BR" sz="2000" dirty="0" smtClean="0">
                <a:solidFill>
                  <a:schemeClr val="accent1">
                    <a:lumMod val="50000"/>
                  </a:schemeClr>
                </a:solidFill>
                <a:latin typeface="Calibri" pitchFamily="34" charset="0"/>
                <a:cs typeface="Calibri" pitchFamily="34" charset="0"/>
              </a:rPr>
              <a:t>ealização </a:t>
            </a:r>
            <a:r>
              <a:rPr lang="pt-BR" sz="2000" dirty="0">
                <a:solidFill>
                  <a:schemeClr val="accent1">
                    <a:lumMod val="50000"/>
                  </a:schemeClr>
                </a:solidFill>
                <a:latin typeface="Calibri" pitchFamily="34" charset="0"/>
                <a:cs typeface="Calibri" pitchFamily="34" charset="0"/>
              </a:rPr>
              <a:t>de visita </a:t>
            </a:r>
            <a:r>
              <a:rPr lang="pt-BR" sz="2000" dirty="0" smtClean="0">
                <a:solidFill>
                  <a:schemeClr val="accent1">
                    <a:lumMod val="50000"/>
                  </a:schemeClr>
                </a:solidFill>
                <a:latin typeface="Calibri" pitchFamily="34" charset="0"/>
                <a:cs typeface="Calibri" pitchFamily="34" charset="0"/>
              </a:rPr>
              <a:t>técnica</a:t>
            </a: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endParaRPr lang="pt-BR" sz="2000" dirty="0" smtClean="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Conclusão de análise técnica</a:t>
            </a: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r>
              <a:rPr lang="pt-BR" sz="2000" dirty="0" smtClean="0">
                <a:solidFill>
                  <a:schemeClr val="accent1">
                    <a:lumMod val="50000"/>
                  </a:schemeClr>
                </a:solidFill>
                <a:latin typeface="Calibri" pitchFamily="34" charset="0"/>
                <a:cs typeface="Calibri" pitchFamily="34" charset="0"/>
              </a:rPr>
              <a:t>Divulgação da seleção</a:t>
            </a: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3"/>
              </a:buBlip>
              <a:defRPr/>
            </a:pPr>
            <a:endParaRPr lang="pt-BR" sz="3200" dirty="0">
              <a:solidFill>
                <a:schemeClr val="accent1">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18319540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 calcmode="lin" valueType="num">
                                      <p:cBhvr additive="base">
                                        <p:cTn id="17"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anim calcmode="lin" valueType="num">
                                      <p:cBhvr additive="base">
                                        <p:cTn id="23"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xEl>
                                              <p:pRg st="7" end="7"/>
                                            </p:txEl>
                                          </p:spTgt>
                                        </p:tgtEl>
                                        <p:attrNameLst>
                                          <p:attrName>style.visibility</p:attrName>
                                        </p:attrNameLst>
                                      </p:cBhvr>
                                      <p:to>
                                        <p:strVal val="visible"/>
                                      </p:to>
                                    </p:set>
                                    <p:anim calcmode="lin" valueType="num">
                                      <p:cBhvr additive="base">
                                        <p:cTn id="29"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xEl>
                                              <p:pRg st="9" end="9"/>
                                            </p:txEl>
                                          </p:spTgt>
                                        </p:tgtEl>
                                        <p:attrNameLst>
                                          <p:attrName>style.visibility</p:attrName>
                                        </p:attrNameLst>
                                      </p:cBhvr>
                                      <p:to>
                                        <p:strVal val="visible"/>
                                      </p:to>
                                    </p:set>
                                    <p:anim calcmode="lin" valueType="num">
                                      <p:cBhvr additive="base">
                                        <p:cTn id="35"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xEl>
                                              <p:pRg st="11" end="11"/>
                                            </p:txEl>
                                          </p:spTgt>
                                        </p:tgtEl>
                                        <p:attrNameLst>
                                          <p:attrName>style.visibility</p:attrName>
                                        </p:attrNameLst>
                                      </p:cBhvr>
                                      <p:to>
                                        <p:strVal val="visible"/>
                                      </p:to>
                                    </p:set>
                                    <p:anim calcmode="lin" valueType="num">
                                      <p:cBhvr additive="base">
                                        <p:cTn id="41" dur="500" fill="hold"/>
                                        <p:tgtEl>
                                          <p:spTgt spid="11">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1">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1">
                                            <p:txEl>
                                              <p:pRg st="13" end="13"/>
                                            </p:txEl>
                                          </p:spTgt>
                                        </p:tgtEl>
                                        <p:attrNameLst>
                                          <p:attrName>style.visibility</p:attrName>
                                        </p:attrNameLst>
                                      </p:cBhvr>
                                      <p:to>
                                        <p:strVal val="visible"/>
                                      </p:to>
                                    </p:set>
                                    <p:anim calcmode="lin" valueType="num">
                                      <p:cBhvr additive="base">
                                        <p:cTn id="47" dur="500" fill="hold"/>
                                        <p:tgtEl>
                                          <p:spTgt spid="11">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1">
                                            <p:txEl>
                                              <p:pRg st="15" end="15"/>
                                            </p:txEl>
                                          </p:spTgt>
                                        </p:tgtEl>
                                        <p:attrNameLst>
                                          <p:attrName>style.visibility</p:attrName>
                                        </p:attrNameLst>
                                      </p:cBhvr>
                                      <p:to>
                                        <p:strVal val="visible"/>
                                      </p:to>
                                    </p:set>
                                    <p:anim calcmode="lin" valueType="num">
                                      <p:cBhvr additive="base">
                                        <p:cTn id="53" dur="500" fill="hold"/>
                                        <p:tgtEl>
                                          <p:spTgt spid="11">
                                            <p:txEl>
                                              <p:pRg st="15" end="1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TRANSMISSÃO DE CARTAS-CONSULTA</a:t>
            </a:r>
            <a:endParaRPr lang="pt-BR" sz="2500" b="1" dirty="0">
              <a:solidFill>
                <a:schemeClr val="tx2"/>
              </a:solidFill>
              <a:ea typeface="+mj-ea"/>
            </a:endParaRPr>
          </a:p>
        </p:txBody>
      </p:sp>
      <p:sp>
        <p:nvSpPr>
          <p:cNvPr id="11" name="Espaço Reservado para Texto 1"/>
          <p:cNvSpPr txBox="1">
            <a:spLocks/>
          </p:cNvSpPr>
          <p:nvPr/>
        </p:nvSpPr>
        <p:spPr>
          <a:xfrm>
            <a:off x="428625" y="857250"/>
            <a:ext cx="8229600" cy="4900613"/>
          </a:xfrm>
          <a:prstGeom prst="rect">
            <a:avLst/>
          </a:prstGeom>
        </p:spPr>
        <p:txBody>
          <a:bodyPr/>
          <a:lstStyle/>
          <a:p>
            <a:pPr algn="just" eaLnBrk="0" hangingPunct="0">
              <a:buFont typeface="Wingdings" pitchFamily="2" charset="2"/>
              <a:buChar char="Ø"/>
              <a:defRPr/>
            </a:pPr>
            <a:r>
              <a:rPr lang="pt-BR" b="1" dirty="0">
                <a:solidFill>
                  <a:schemeClr val="tx2"/>
                </a:solidFill>
              </a:rPr>
              <a:t>PERÍODO DE TRANSMISSÃO DE PLEITOS: </a:t>
            </a:r>
            <a:r>
              <a:rPr lang="pt-BR" dirty="0">
                <a:solidFill>
                  <a:schemeClr val="tx2"/>
                </a:solidFill>
              </a:rPr>
              <a:t>04 de fevereiro a 07 de abril</a:t>
            </a:r>
          </a:p>
          <a:p>
            <a:pPr lvl="1" algn="just" eaLnBrk="0" hangingPunct="0">
              <a:defRPr/>
            </a:pPr>
            <a:endParaRPr lang="pt-BR" dirty="0">
              <a:solidFill>
                <a:schemeClr val="tx2"/>
              </a:solidFill>
            </a:endParaRPr>
          </a:p>
          <a:p>
            <a:pPr marL="0" lvl="1" algn="just" eaLnBrk="0" hangingPunct="0">
              <a:buFont typeface="Wingdings" pitchFamily="2" charset="2"/>
              <a:buChar char="Ø"/>
              <a:defRPr/>
            </a:pPr>
            <a:r>
              <a:rPr lang="pt-BR" b="1" dirty="0">
                <a:solidFill>
                  <a:schemeClr val="tx2"/>
                </a:solidFill>
              </a:rPr>
              <a:t>SISTEMA DE ACESSO: </a:t>
            </a:r>
            <a:r>
              <a:rPr lang="pt-BR" dirty="0">
                <a:solidFill>
                  <a:schemeClr val="tx2"/>
                </a:solidFill>
              </a:rPr>
              <a:t>Carta consulta será inserida no sistema SIGOB, disponível no sítio eletrônico: </a:t>
            </a:r>
            <a:r>
              <a:rPr lang="pt-BR" dirty="0">
                <a:solidFill>
                  <a:srgbClr val="FF0000"/>
                </a:solidFill>
                <a:hlinkClick r:id="rId3"/>
              </a:rPr>
              <a:t>www.funasa.gov.br</a:t>
            </a:r>
            <a:r>
              <a:rPr lang="pt-BR" dirty="0" smtClean="0">
                <a:solidFill>
                  <a:schemeClr val="tx2"/>
                </a:solidFill>
              </a:rPr>
              <a:t>;</a:t>
            </a:r>
            <a:endParaRPr lang="pt-BR" b="1" dirty="0">
              <a:solidFill>
                <a:srgbClr val="FF0000"/>
              </a:solidFill>
            </a:endParaRPr>
          </a:p>
          <a:p>
            <a:pPr marL="0" lvl="1" algn="just" eaLnBrk="0" hangingPunct="0">
              <a:buFont typeface="Wingdings" pitchFamily="2" charset="2"/>
              <a:buChar char="Ø"/>
              <a:defRPr/>
            </a:pPr>
            <a:endParaRPr lang="pt-BR" b="1" dirty="0">
              <a:solidFill>
                <a:srgbClr val="FF0000"/>
              </a:solidFill>
            </a:endParaRPr>
          </a:p>
          <a:p>
            <a:pPr marL="0" lvl="1" algn="just" eaLnBrk="0" hangingPunct="0">
              <a:buFont typeface="Wingdings" pitchFamily="2" charset="2"/>
              <a:buChar char="Ø"/>
              <a:defRPr/>
            </a:pPr>
            <a:r>
              <a:rPr lang="pt-BR" b="1" dirty="0">
                <a:solidFill>
                  <a:schemeClr val="tx2"/>
                </a:solidFill>
              </a:rPr>
              <a:t>RETIRADA DE SENHA: </a:t>
            </a:r>
            <a:r>
              <a:rPr lang="pt-BR" dirty="0">
                <a:solidFill>
                  <a:schemeClr val="tx2"/>
                </a:solidFill>
              </a:rPr>
              <a:t>As senhas serão retiradas nas agências da Caixa Econômica Federal</a:t>
            </a:r>
            <a:r>
              <a:rPr lang="pt-BR" dirty="0" smtClean="0">
                <a:solidFill>
                  <a:schemeClr val="tx2"/>
                </a:solidFill>
              </a:rPr>
              <a:t>;</a:t>
            </a:r>
            <a:endParaRPr lang="pt-BR" b="1" dirty="0">
              <a:solidFill>
                <a:schemeClr val="tx2"/>
              </a:solidFill>
            </a:endParaRPr>
          </a:p>
          <a:p>
            <a:pPr marL="0" lvl="1" algn="just" eaLnBrk="0" hangingPunct="0">
              <a:buFont typeface="Wingdings" pitchFamily="2" charset="2"/>
              <a:buChar char="Ø"/>
              <a:defRPr/>
            </a:pPr>
            <a:endParaRPr lang="pt-BR" b="1" dirty="0">
              <a:solidFill>
                <a:schemeClr val="tx2"/>
              </a:solidFill>
            </a:endParaRPr>
          </a:p>
          <a:p>
            <a:pPr marL="0" lvl="1" algn="just" eaLnBrk="0" hangingPunct="0">
              <a:buFont typeface="Wingdings" pitchFamily="2" charset="2"/>
              <a:buChar char="Ø"/>
              <a:defRPr/>
            </a:pPr>
            <a:r>
              <a:rPr lang="pt-BR" b="1" dirty="0">
                <a:solidFill>
                  <a:schemeClr val="tx2"/>
                </a:solidFill>
              </a:rPr>
              <a:t>REPRESENTANTE LEGAL: </a:t>
            </a:r>
            <a:r>
              <a:rPr lang="pt-BR" dirty="0">
                <a:solidFill>
                  <a:schemeClr val="tx2"/>
                </a:solidFill>
              </a:rPr>
              <a:t>A apresentação da Carta-consulta nos prazos e condições estabelecidas será de responsabilidade do Chefe do Poder Executivo Municipal ou Estadual, ou de seu representante legal. </a:t>
            </a:r>
            <a:endParaRPr lang="pt-BR" dirty="0" smtClean="0">
              <a:solidFill>
                <a:schemeClr val="tx2"/>
              </a:solidFill>
            </a:endParaRPr>
          </a:p>
          <a:p>
            <a:pPr marL="0" lvl="1" algn="just" eaLnBrk="0" hangingPunct="0">
              <a:buFont typeface="Wingdings" pitchFamily="2" charset="2"/>
              <a:buChar char="Ø"/>
              <a:defRPr/>
            </a:pPr>
            <a:endParaRPr lang="pt-BR" dirty="0">
              <a:solidFill>
                <a:schemeClr val="tx2"/>
              </a:solidFill>
            </a:endParaRPr>
          </a:p>
          <a:p>
            <a:pPr marL="0" lvl="1" algn="just" eaLnBrk="0" hangingPunct="0">
              <a:buFont typeface="Wingdings" pitchFamily="2" charset="2"/>
              <a:buChar char="Ø"/>
              <a:defRPr/>
            </a:pPr>
            <a:r>
              <a:rPr lang="pt-BR" b="1" dirty="0" smtClean="0">
                <a:solidFill>
                  <a:schemeClr val="tx2"/>
                </a:solidFill>
              </a:rPr>
              <a:t>QUANTIDADE </a:t>
            </a:r>
            <a:r>
              <a:rPr lang="pt-BR" b="1" dirty="0">
                <a:solidFill>
                  <a:schemeClr val="tx2"/>
                </a:solidFill>
              </a:rPr>
              <a:t>DE PLEITOS: </a:t>
            </a:r>
            <a:r>
              <a:rPr lang="pt-BR" dirty="0">
                <a:solidFill>
                  <a:schemeClr val="tx2"/>
                </a:solidFill>
              </a:rPr>
              <a:t>1 pleito por ação (</a:t>
            </a:r>
            <a:r>
              <a:rPr lang="pt-BR" dirty="0" smtClean="0">
                <a:solidFill>
                  <a:schemeClr val="tx2"/>
                </a:solidFill>
              </a:rPr>
              <a:t>SAA e SES).</a:t>
            </a:r>
          </a:p>
          <a:p>
            <a:pPr marL="0" lvl="1" algn="just" eaLnBrk="0" hangingPunct="0">
              <a:buFont typeface="Wingdings" pitchFamily="2" charset="2"/>
              <a:buChar char="Ø"/>
              <a:defRPr/>
            </a:pPr>
            <a:endParaRPr lang="pt-BR" dirty="0" smtClean="0">
              <a:solidFill>
                <a:schemeClr val="tx2"/>
              </a:solidFill>
            </a:endParaRPr>
          </a:p>
          <a:p>
            <a:pPr marL="0" lvl="1" algn="just" eaLnBrk="0" hangingPunct="0">
              <a:buFont typeface="Wingdings" pitchFamily="2" charset="2"/>
              <a:buChar char="Ø"/>
              <a:defRPr/>
            </a:pPr>
            <a:r>
              <a:rPr lang="pt-BR" b="1" dirty="0" smtClean="0">
                <a:solidFill>
                  <a:schemeClr val="tx2"/>
                </a:solidFill>
              </a:rPr>
              <a:t>OBSERVAÇÃO</a:t>
            </a:r>
            <a:r>
              <a:rPr lang="pt-BR" b="1" dirty="0">
                <a:solidFill>
                  <a:schemeClr val="tx2"/>
                </a:solidFill>
              </a:rPr>
              <a:t>: </a:t>
            </a:r>
            <a:r>
              <a:rPr lang="pt-BR" dirty="0">
                <a:solidFill>
                  <a:schemeClr val="tx2"/>
                </a:solidFill>
              </a:rPr>
              <a:t>Neste momento não será necessária apresentação do projeto. Esse será apresentado após a divulgação do resultado da pré-seleção.</a:t>
            </a:r>
          </a:p>
          <a:p>
            <a:pPr marL="0" lvl="1" algn="just" eaLnBrk="0" hangingPunct="0">
              <a:buFont typeface="Wingdings" pitchFamily="2" charset="2"/>
              <a:buChar char="Ø"/>
              <a:defRPr/>
            </a:pPr>
            <a:endParaRPr lang="pt-BR" b="1" dirty="0">
              <a:solidFill>
                <a:schemeClr val="tx2"/>
              </a:solidFill>
            </a:endParaRPr>
          </a:p>
          <a:p>
            <a:pPr marL="0" lvl="1" algn="just" eaLnBrk="0" hangingPunct="0">
              <a:buFont typeface="Wingdings" pitchFamily="2" charset="2"/>
              <a:buChar char="Ø"/>
              <a:defRPr/>
            </a:pPr>
            <a:endParaRPr lang="pt-BR" b="1" dirty="0">
              <a:solidFill>
                <a:schemeClr val="tx2"/>
              </a:solidFill>
            </a:endParaRPr>
          </a:p>
          <a:p>
            <a:pPr marL="0" lvl="1" algn="just" eaLnBrk="0" hangingPunct="0">
              <a:buFont typeface="Wingdings" pitchFamily="2" charset="2"/>
              <a:buChar char="Ø"/>
              <a:defRPr/>
            </a:pPr>
            <a:endParaRPr lang="pt-BR" b="1" dirty="0">
              <a:solidFill>
                <a:schemeClr val="tx2"/>
              </a:solidFill>
            </a:endParaRPr>
          </a:p>
          <a:p>
            <a:pPr algn="just" fontAlgn="auto">
              <a:spcBef>
                <a:spcPts val="0"/>
              </a:spcBef>
              <a:spcAft>
                <a:spcPts val="0"/>
              </a:spcAft>
              <a:buFont typeface="Wingdings" pitchFamily="2" charset="2"/>
              <a:buChar char="Ø"/>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20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4"/>
              </a:buBlip>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defRPr/>
            </a:pPr>
            <a:endParaRPr lang="pt-BR" sz="3200" dirty="0">
              <a:solidFill>
                <a:schemeClr val="accent1">
                  <a:lumMod val="50000"/>
                </a:schemeClr>
              </a:solidFill>
              <a:latin typeface="Calibri" pitchFamily="34" charset="0"/>
              <a:cs typeface="Calibri" pitchFamily="34" charset="0"/>
            </a:endParaRPr>
          </a:p>
          <a:p>
            <a:pPr algn="just" fontAlgn="auto">
              <a:spcBef>
                <a:spcPts val="0"/>
              </a:spcBef>
              <a:spcAft>
                <a:spcPts val="0"/>
              </a:spcAft>
              <a:buFontTx/>
              <a:buBlip>
                <a:blip r:embed="rId4"/>
              </a:buBlip>
              <a:defRPr/>
            </a:pPr>
            <a:endParaRPr lang="pt-BR" sz="3200" dirty="0">
              <a:solidFill>
                <a:schemeClr val="accent1">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179560963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PRÉ-SELEÇÃO</a:t>
            </a:r>
            <a:endParaRPr lang="pt-BR" sz="2500" b="1" dirty="0">
              <a:solidFill>
                <a:schemeClr val="tx2"/>
              </a:solidFill>
              <a:ea typeface="+mj-ea"/>
            </a:endParaRPr>
          </a:p>
        </p:txBody>
      </p:sp>
      <p:sp>
        <p:nvSpPr>
          <p:cNvPr id="6" name="Rectangle 2"/>
          <p:cNvSpPr>
            <a:spLocks noChangeArrowheads="1"/>
          </p:cNvSpPr>
          <p:nvPr/>
        </p:nvSpPr>
        <p:spPr bwMode="auto">
          <a:xfrm>
            <a:off x="214313" y="560458"/>
            <a:ext cx="860742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pt-BR" sz="2000" dirty="0">
              <a:solidFill>
                <a:schemeClr val="accent1">
                  <a:lumMod val="50000"/>
                </a:schemeClr>
              </a:solidFill>
            </a:endParaRPr>
          </a:p>
          <a:p>
            <a:endParaRPr lang="pt-BR" sz="2000" dirty="0">
              <a:solidFill>
                <a:schemeClr val="accent1">
                  <a:lumMod val="50000"/>
                </a:schemeClr>
              </a:solidFill>
            </a:endParaRPr>
          </a:p>
          <a:p>
            <a:pPr marL="342900" indent="-342900">
              <a:buFont typeface="Wingdings" pitchFamily="2" charset="2"/>
              <a:buChar char="Ø"/>
            </a:pPr>
            <a:endParaRPr lang="pt-BR" sz="2000" dirty="0">
              <a:solidFill>
                <a:schemeClr val="accent1">
                  <a:lumMod val="50000"/>
                </a:schemeClr>
              </a:solidFill>
            </a:endParaRPr>
          </a:p>
          <a:p>
            <a:pPr marL="342900" indent="-342900">
              <a:buFont typeface="Wingdings" pitchFamily="2" charset="2"/>
              <a:buChar char="Ø"/>
            </a:pPr>
            <a:r>
              <a:rPr lang="pt-BR" sz="2000" dirty="0">
                <a:solidFill>
                  <a:schemeClr val="accent1">
                    <a:lumMod val="50000"/>
                  </a:schemeClr>
                </a:solidFill>
              </a:rPr>
              <a:t> Fase interna de análise e enquadramento de pleitos, conforme Portaria Funasa específica.</a:t>
            </a:r>
          </a:p>
          <a:p>
            <a:pPr marL="342900" indent="-342900">
              <a:buFont typeface="Wingdings" pitchFamily="2" charset="2"/>
              <a:buChar char="Ø"/>
            </a:pPr>
            <a:endParaRPr lang="pt-BR" sz="2000" dirty="0">
              <a:solidFill>
                <a:schemeClr val="accent1">
                  <a:lumMod val="50000"/>
                </a:schemeClr>
              </a:solidFill>
            </a:endParaRPr>
          </a:p>
          <a:p>
            <a:pPr marL="342900" indent="-342900">
              <a:buFont typeface="Wingdings" pitchFamily="2" charset="2"/>
              <a:buChar char="Ø"/>
            </a:pPr>
            <a:endParaRPr lang="pt-BR" sz="2000" dirty="0">
              <a:solidFill>
                <a:schemeClr val="accent1">
                  <a:lumMod val="50000"/>
                </a:schemeClr>
              </a:solidFill>
            </a:endParaRPr>
          </a:p>
          <a:p>
            <a:pPr marL="342900" indent="-342900">
              <a:buFont typeface="Wingdings" pitchFamily="2" charset="2"/>
              <a:buChar char="Ø"/>
            </a:pPr>
            <a:r>
              <a:rPr lang="pt-BR" sz="2000" dirty="0">
                <a:solidFill>
                  <a:schemeClr val="accent1">
                    <a:lumMod val="50000"/>
                  </a:schemeClr>
                </a:solidFill>
              </a:rPr>
              <a:t> Pré-seleção das propostas enquadradas e </a:t>
            </a:r>
          </a:p>
          <a:p>
            <a:pPr marL="342900" indent="-342900">
              <a:buFont typeface="Wingdings" pitchFamily="2" charset="2"/>
              <a:buChar char="Ø"/>
            </a:pPr>
            <a:endParaRPr lang="pt-BR" sz="2000" dirty="0">
              <a:solidFill>
                <a:schemeClr val="accent1">
                  <a:lumMod val="50000"/>
                </a:schemeClr>
              </a:solidFill>
            </a:endParaRPr>
          </a:p>
          <a:p>
            <a:pPr marL="342900" indent="-342900">
              <a:buFont typeface="Wingdings" pitchFamily="2" charset="2"/>
              <a:buChar char="Ø"/>
            </a:pPr>
            <a:endParaRPr lang="pt-BR" sz="2000" dirty="0">
              <a:solidFill>
                <a:schemeClr val="accent1">
                  <a:lumMod val="50000"/>
                </a:schemeClr>
              </a:solidFill>
            </a:endParaRPr>
          </a:p>
          <a:p>
            <a:pPr marL="342900" indent="-342900">
              <a:buFont typeface="Wingdings" pitchFamily="2" charset="2"/>
              <a:buChar char="Ø"/>
            </a:pPr>
            <a:r>
              <a:rPr lang="pt-BR" sz="2000" dirty="0">
                <a:solidFill>
                  <a:schemeClr val="accent1">
                    <a:lumMod val="50000"/>
                  </a:schemeClr>
                </a:solidFill>
              </a:rPr>
              <a:t> </a:t>
            </a:r>
            <a:r>
              <a:rPr lang="pt-BR" sz="2000" dirty="0" smtClean="0">
                <a:solidFill>
                  <a:schemeClr val="accent1">
                    <a:lumMod val="50000"/>
                  </a:schemeClr>
                </a:solidFill>
              </a:rPr>
              <a:t>Divulgação da pré-seleção e convocação para apresentação de projetos.</a:t>
            </a:r>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b="1" dirty="0">
              <a:solidFill>
                <a:schemeClr val="accent1">
                  <a:lumMod val="50000"/>
                </a:schemeClr>
              </a:solidFill>
              <a:cs typeface="Times New Roman" pitchFamily="18" charset="0"/>
            </a:endParaRPr>
          </a:p>
          <a:p>
            <a:endParaRPr lang="pt-BR" sz="2000" b="1"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27481713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APRESENTAÇÃO DE PROJETOS</a:t>
            </a:r>
            <a:endParaRPr lang="pt-BR" sz="2500" b="1" dirty="0">
              <a:solidFill>
                <a:schemeClr val="tx2"/>
              </a:solidFill>
              <a:ea typeface="+mj-ea"/>
            </a:endParaRPr>
          </a:p>
        </p:txBody>
      </p:sp>
      <p:sp>
        <p:nvSpPr>
          <p:cNvPr id="6" name="Rectangle 2"/>
          <p:cNvSpPr>
            <a:spLocks noChangeArrowheads="1"/>
          </p:cNvSpPr>
          <p:nvPr/>
        </p:nvSpPr>
        <p:spPr bwMode="auto">
          <a:xfrm>
            <a:off x="214313" y="1022122"/>
            <a:ext cx="8607425"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pPr marL="285750" indent="-285750">
              <a:buFont typeface="Wingdings" pitchFamily="2" charset="2"/>
              <a:buChar char="Ø"/>
            </a:pPr>
            <a:r>
              <a:rPr lang="pt-BR" sz="2000" dirty="0">
                <a:solidFill>
                  <a:schemeClr val="accent1">
                    <a:lumMod val="50000"/>
                  </a:schemeClr>
                </a:solidFill>
              </a:rPr>
              <a:t> </a:t>
            </a:r>
            <a:r>
              <a:rPr lang="pt-BR" sz="2000" dirty="0" smtClean="0">
                <a:solidFill>
                  <a:schemeClr val="accent1">
                    <a:lumMod val="50000"/>
                  </a:schemeClr>
                </a:solidFill>
              </a:rPr>
              <a:t>Recebimento dos projetos e verificação quanto ao conteúdo mínimo necessário a análise técnica.</a:t>
            </a:r>
            <a:endParaRPr lang="pt-BR" sz="2000" dirty="0">
              <a:solidFill>
                <a:schemeClr val="accent1">
                  <a:lumMod val="50000"/>
                </a:schemeClr>
              </a:solidFill>
            </a:endParaRPr>
          </a:p>
          <a:p>
            <a:pPr marL="285750" indent="-285750">
              <a:buFont typeface="Wingdings" pitchFamily="2" charset="2"/>
              <a:buChar char="Ø"/>
            </a:pPr>
            <a:endParaRPr lang="pt-BR" sz="2000" dirty="0">
              <a:solidFill>
                <a:schemeClr val="accent1">
                  <a:lumMod val="50000"/>
                </a:schemeClr>
              </a:solidFill>
            </a:endParaRPr>
          </a:p>
          <a:p>
            <a:pPr marL="285750" indent="-285750">
              <a:buFont typeface="Wingdings" pitchFamily="2" charset="2"/>
              <a:buChar char="Ø"/>
            </a:pPr>
            <a:endParaRPr lang="pt-BR" sz="2000" dirty="0">
              <a:solidFill>
                <a:schemeClr val="accent1">
                  <a:lumMod val="50000"/>
                </a:schemeClr>
              </a:solidFill>
            </a:endParaRPr>
          </a:p>
          <a:p>
            <a:pPr marL="285750" indent="-285750">
              <a:buFont typeface="Wingdings" pitchFamily="2" charset="2"/>
              <a:buChar char="Ø"/>
            </a:pPr>
            <a:r>
              <a:rPr lang="pt-BR" sz="2000" dirty="0">
                <a:solidFill>
                  <a:schemeClr val="accent1">
                    <a:lumMod val="50000"/>
                  </a:schemeClr>
                </a:solidFill>
              </a:rPr>
              <a:t> </a:t>
            </a:r>
            <a:r>
              <a:rPr lang="pt-BR" sz="2000" dirty="0" smtClean="0">
                <a:solidFill>
                  <a:schemeClr val="accent1">
                    <a:lumMod val="50000"/>
                  </a:schemeClr>
                </a:solidFill>
              </a:rPr>
              <a:t> Divulgação dos proponentes que cumpriram o solicitado na portaria e convocação para entrevista técnica.</a:t>
            </a:r>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dirty="0">
              <a:solidFill>
                <a:schemeClr val="accent1">
                  <a:lumMod val="50000"/>
                </a:schemeClr>
              </a:solidFill>
            </a:endParaRPr>
          </a:p>
          <a:p>
            <a:endParaRPr lang="pt-BR" sz="2000" b="1" dirty="0">
              <a:solidFill>
                <a:schemeClr val="accent1">
                  <a:lumMod val="50000"/>
                </a:schemeClr>
              </a:solidFill>
              <a:cs typeface="Times New Roman" pitchFamily="18" charset="0"/>
            </a:endParaRPr>
          </a:p>
          <a:p>
            <a:endParaRPr lang="pt-BR" sz="2000" b="1"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295952113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0" y="0"/>
            <a:ext cx="9144000" cy="571500"/>
          </a:xfrm>
          <a:prstGeom prst="rect">
            <a:avLst/>
          </a:prstGeom>
          <a:solidFill>
            <a:schemeClr val="accent1">
              <a:lumMod val="40000"/>
              <a:lumOff val="60000"/>
            </a:schemeClr>
          </a:solidFill>
        </p:spPr>
        <p:txBody>
          <a:bodyPr/>
          <a:lstStyle/>
          <a:p>
            <a:pPr algn="ctr" eaLnBrk="0" fontAlgn="auto" hangingPunct="0">
              <a:spcBef>
                <a:spcPts val="0"/>
              </a:spcBef>
              <a:spcAft>
                <a:spcPts val="0"/>
              </a:spcAft>
              <a:defRPr/>
            </a:pPr>
            <a:r>
              <a:rPr lang="pt-BR" sz="2500" b="1" dirty="0" smtClean="0">
                <a:solidFill>
                  <a:schemeClr val="tx2"/>
                </a:solidFill>
              </a:rPr>
              <a:t>ENTREVISTA TÉCNICA</a:t>
            </a:r>
            <a:endParaRPr lang="pt-BR" sz="2500" b="1" dirty="0">
              <a:solidFill>
                <a:schemeClr val="tx2"/>
              </a:solidFill>
              <a:ea typeface="+mj-ea"/>
            </a:endParaRPr>
          </a:p>
        </p:txBody>
      </p:sp>
      <p:sp>
        <p:nvSpPr>
          <p:cNvPr id="5" name="Rectangle 2"/>
          <p:cNvSpPr>
            <a:spLocks noChangeArrowheads="1"/>
          </p:cNvSpPr>
          <p:nvPr/>
        </p:nvSpPr>
        <p:spPr bwMode="auto">
          <a:xfrm>
            <a:off x="357188" y="361402"/>
            <a:ext cx="8607425"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lvl="1" algn="just" eaLnBrk="0" hangingPunct="0">
              <a:buFont typeface="Wingdings" pitchFamily="2" charset="2"/>
              <a:buChar char="Ø"/>
            </a:pPr>
            <a:endParaRPr lang="pt-BR" sz="2000" b="1" dirty="0">
              <a:solidFill>
                <a:schemeClr val="accent1">
                  <a:lumMod val="50000"/>
                </a:schemeClr>
              </a:solidFill>
            </a:endParaRPr>
          </a:p>
          <a:p>
            <a:pPr marL="457200" lvl="2" algn="just" eaLnBrk="0" hangingPunct="0"/>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r>
              <a:rPr lang="pt-BR" sz="2000" dirty="0">
                <a:solidFill>
                  <a:schemeClr val="accent1">
                    <a:lumMod val="50000"/>
                  </a:schemeClr>
                </a:solidFill>
                <a:cs typeface="Times New Roman" pitchFamily="18" charset="0"/>
              </a:rPr>
              <a:t> Apresentação e defesa do Projeto de Engenharia, com respectiva documentação do projeto.</a:t>
            </a:r>
          </a:p>
          <a:p>
            <a:pPr marL="457200" lvl="2" algn="just" eaLnBrk="0" hangingPunct="0">
              <a:buFont typeface="Wingdings" pitchFamily="2" charset="2"/>
              <a:buChar char="Ø"/>
            </a:pPr>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r>
              <a:rPr lang="pt-BR" sz="2000" dirty="0">
                <a:solidFill>
                  <a:schemeClr val="accent1">
                    <a:lumMod val="50000"/>
                  </a:schemeClr>
                </a:solidFill>
                <a:cs typeface="Times New Roman" pitchFamily="18" charset="0"/>
              </a:rPr>
              <a:t> Realização das entrevistas nas Superintendências Estaduais – FUNASA</a:t>
            </a:r>
            <a:r>
              <a:rPr lang="pt-BR" sz="2000" dirty="0" smtClean="0">
                <a:solidFill>
                  <a:schemeClr val="accent1">
                    <a:lumMod val="50000"/>
                  </a:schemeClr>
                </a:solidFill>
                <a:cs typeface="Times New Roman" pitchFamily="18" charset="0"/>
              </a:rPr>
              <a:t>.</a:t>
            </a:r>
          </a:p>
          <a:p>
            <a:pPr marL="457200" lvl="2" algn="just" eaLnBrk="0" hangingPunct="0">
              <a:buFont typeface="Wingdings" pitchFamily="2" charset="2"/>
              <a:buChar char="Ø"/>
            </a:pPr>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r>
              <a:rPr lang="pt-BR" sz="2000" dirty="0" smtClean="0">
                <a:solidFill>
                  <a:schemeClr val="accent1">
                    <a:lumMod val="50000"/>
                  </a:schemeClr>
                </a:solidFill>
                <a:cs typeface="Times New Roman" pitchFamily="18" charset="0"/>
              </a:rPr>
              <a:t>Análise pelas equipes técnicas estaduais quanto a viabilidade técnica dos projetos apresentados</a:t>
            </a:r>
          </a:p>
          <a:p>
            <a:pPr marL="457200" lvl="2" algn="just" eaLnBrk="0" hangingPunct="0">
              <a:buFont typeface="Wingdings" pitchFamily="2" charset="2"/>
              <a:buChar char="Ø"/>
            </a:pPr>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r>
              <a:rPr lang="pt-BR" sz="2000" dirty="0" smtClean="0">
                <a:solidFill>
                  <a:schemeClr val="accent1">
                    <a:lumMod val="50000"/>
                  </a:schemeClr>
                </a:solidFill>
                <a:cs typeface="Times New Roman" pitchFamily="18" charset="0"/>
              </a:rPr>
              <a:t>Recomendação para visita técnica</a:t>
            </a:r>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endParaRPr lang="pt-BR" sz="2000" dirty="0">
              <a:solidFill>
                <a:schemeClr val="accent1">
                  <a:lumMod val="50000"/>
                </a:schemeClr>
              </a:solidFill>
              <a:cs typeface="Times New Roman" pitchFamily="18" charset="0"/>
            </a:endParaRPr>
          </a:p>
          <a:p>
            <a:pPr marL="457200" lvl="2" algn="just" eaLnBrk="0" hangingPunct="0"/>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endParaRPr lang="pt-BR" sz="2000" dirty="0">
              <a:solidFill>
                <a:schemeClr val="accent1">
                  <a:lumMod val="50000"/>
                </a:schemeClr>
              </a:solidFill>
              <a:cs typeface="Times New Roman" pitchFamily="18" charset="0"/>
            </a:endParaRPr>
          </a:p>
          <a:p>
            <a:pPr marL="457200" lvl="2" algn="just" eaLnBrk="0" hangingPunct="0">
              <a:buFont typeface="Wingdings" pitchFamily="2" charset="2"/>
              <a:buChar char="Ø"/>
            </a:pPr>
            <a:endParaRPr lang="pt-BR" sz="2000" dirty="0">
              <a:solidFill>
                <a:schemeClr val="accent1">
                  <a:lumMod val="50000"/>
                </a:schemeClr>
              </a:solidFill>
            </a:endParaRPr>
          </a:p>
          <a:p>
            <a:pPr marL="914400" lvl="3" algn="just" eaLnBrk="0" hangingPunct="0"/>
            <a:endParaRPr lang="pt-BR" sz="2000" dirty="0">
              <a:solidFill>
                <a:schemeClr val="accent1">
                  <a:lumMod val="50000"/>
                </a:schemeClr>
              </a:solidFill>
            </a:endParaRPr>
          </a:p>
          <a:p>
            <a:pPr marL="914400" lvl="3" algn="just" eaLnBrk="0" hangingPunct="0">
              <a:buFont typeface="Wingdings" pitchFamily="2" charset="2"/>
              <a:buChar char="Ø"/>
            </a:pPr>
            <a:endParaRPr lang="pt-BR" sz="2000" dirty="0">
              <a:solidFill>
                <a:schemeClr val="accent1">
                  <a:lumMod val="50000"/>
                </a:schemeClr>
              </a:solidFill>
            </a:endParaRPr>
          </a:p>
        </p:txBody>
      </p:sp>
    </p:spTree>
    <p:extLst>
      <p:ext uri="{BB962C8B-B14F-4D97-AF65-F5344CB8AC3E}">
        <p14:creationId xmlns:p14="http://schemas.microsoft.com/office/powerpoint/2010/main" val="97709211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12244</TotalTime>
  <Words>1664</Words>
  <Application>Microsoft Office PowerPoint</Application>
  <PresentationFormat>Apresentação na tela (4:3)</PresentationFormat>
  <Paragraphs>392</Paragraphs>
  <Slides>26</Slides>
  <Notes>23</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1_Tema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FUNASA</dc:creator>
  <cp:lastModifiedBy>User</cp:lastModifiedBy>
  <cp:revision>1646</cp:revision>
  <dcterms:created xsi:type="dcterms:W3CDTF">2007-03-30T14:32:51Z</dcterms:created>
  <dcterms:modified xsi:type="dcterms:W3CDTF">2016-05-17T20:14:21Z</dcterms:modified>
</cp:coreProperties>
</file>