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56" r:id="rId2"/>
    <p:sldId id="282" r:id="rId3"/>
    <p:sldId id="280" r:id="rId4"/>
    <p:sldId id="281" r:id="rId5"/>
    <p:sldId id="257" r:id="rId6"/>
    <p:sldId id="284" r:id="rId7"/>
    <p:sldId id="263" r:id="rId8"/>
    <p:sldId id="262" r:id="rId9"/>
    <p:sldId id="260" r:id="rId10"/>
    <p:sldId id="265" r:id="rId11"/>
    <p:sldId id="264" r:id="rId12"/>
    <p:sldId id="266" r:id="rId13"/>
    <p:sldId id="267" r:id="rId14"/>
    <p:sldId id="269" r:id="rId15"/>
    <p:sldId id="270" r:id="rId16"/>
    <p:sldId id="272" r:id="rId17"/>
    <p:sldId id="271" r:id="rId18"/>
    <p:sldId id="279" r:id="rId19"/>
    <p:sldId id="285" r:id="rId20"/>
    <p:sldId id="274" r:id="rId21"/>
    <p:sldId id="275" r:id="rId22"/>
    <p:sldId id="286" r:id="rId23"/>
    <p:sldId id="277" r:id="rId24"/>
    <p:sldId id="283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6FF"/>
    <a:srgbClr val="43CE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39BE6B-EFF3-41A1-A9EA-6813583EA91F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C15E80-B469-41D6-B1C2-9E27E902AF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BB02E-0A23-49A3-9854-82920BFA120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No contesto atual, em que grande parte da população vive nas cidades e já não tem mais a convivência com a natureza, o ser humano não percebe mais as relações de equilíbrio com os outros seres do planeta. Age de forma totalmente desarmônica, causando grandes desequilíbrios ambientais.</a:t>
            </a:r>
          </a:p>
          <a:p>
            <a:pPr>
              <a:spcBef>
                <a:spcPct val="0"/>
              </a:spcBef>
            </a:pPr>
            <a:r>
              <a:rPr lang="pt-BR" smtClean="0"/>
              <a:t>Frente a isso, 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60EF78-1A84-4782-B9FE-ED8D6CBFCF8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A769BE-0874-4A11-AF9F-6E92F92E687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Com base nos materiais coletados e analisados, constatamos que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B7C640-EA0C-4315-9A08-138E5134D06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com diminuição da mata ciliar, por vezes ausência, e substituição da mesma por residências que ficam as margens do córrego, despejando seus esgotos diretamente nele. 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6E6E23-2A5B-4995-9DA6-7E2AE51741F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Os resultados de E.Coli e de Oxigênio dissolvido encontrados no ponto 2, sugerem uma contaminação por esgoto cloacal entre o ponto 1 (nascente) e ponto 2 (Próximo escola). Os resultados de condutividade e Oxigênio dissolvido no ponto 3 sugerem uma contaminação por resíduos inorgânicos industriais entre o ponto 2 e 3 (foz).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4259FB-BBB5-4C74-BFE2-A297478829C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Os resultados de E.Coli e de Oxigênio dissolvido encontrados no ponto 2, sugerem uma contaminação por esgoto cloacal entre o ponto 1 (nascente) e ponto 2 (Próximo escola). Os resultados de condutividade e Oxigênio dissolvido no ponto 3 sugerem uma contaminação por resíduos inorgânicos industriais entre o ponto 2 e 3 (foz).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CEF87-024B-4C3B-B81D-ACB4F0A262A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Devido à quantidade de resíduos existentes e ao assoreamento no córrego, os alagamentos são freqüentes na região. Constatando isso, os alunos desenvolveram um trabalho que consistiu em um aviso de cheias.</a:t>
            </a:r>
          </a:p>
          <a:p>
            <a:pPr>
              <a:spcBef>
                <a:spcPct val="0"/>
              </a:spcBef>
            </a:pPr>
            <a:r>
              <a:rPr lang="pt-BR" smtClean="0"/>
              <a:t>Esse trabalho foi apresentado em feiras de iniciação científicas do município, recebendo premiação de destaque na “II FEMICITEC” (Feira Municipal de Iniciação Científica e Tecnologia) e de primeiro lugar na “Mostratec Junior” (Mostra Internacional de Ciência e Tecnologia) e no “Rio dos Sinos é Nosso” (Projeto do Grupo Sinos – Jornais da região). 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9C779-D3F2-4D37-AB6B-FB6EF5D5DE0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4B5A-921B-4925-938A-D3158B182D21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6401-CCBC-4003-B402-15C6BDC950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762B-6988-42C1-8FFC-3F0855A2BDF9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C838-2308-4070-B763-C6B8BB0C0EC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ED71-8498-4875-98C8-A260948DF6D4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780C-FB45-4978-8E56-4C399E1707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CA42-02CD-44AD-B6FC-86FBC4AF02B9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0A99-C922-48D9-A981-9E9F542D32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0CBA-CE13-4A1B-98A5-E090C3F31FC9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74E2-8EEB-4CDB-AC65-5C92F27CA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27B6-7D17-4735-97B4-B4DCF7798A81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46E5-D9A2-401B-966D-225273D1282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899F-675C-417D-8D4E-08938763FFFF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D81A-CBE2-44BA-96A8-071BEE1451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102D-E2D8-4092-9BB6-ADA11CF0F69C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6213-AD2D-4EE3-B574-D7EAF192DF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614F-0557-44FB-BDC2-38489D6DF0F6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6B37-F875-45B7-98CF-0C31779568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C0AD-5176-4293-B605-5B8132B29546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6FD4-AF3D-4EC7-BF73-9DC26FE436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1410-0F34-4C89-A0AB-539DBDEBDF6A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BB78-1D3D-46BB-9930-A3137814E4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C46B0E-7A03-4155-8E79-05DD9155801B}" type="datetimeFigureOut">
              <a:rPr lang="pt-BR"/>
              <a:pPr>
                <a:defRPr/>
              </a:pPr>
              <a:t>24/05/2015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3968456-4FEB-439E-A5DB-01AA69FFA3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2" r:id="rId2"/>
    <p:sldLayoutId id="2147484008" r:id="rId3"/>
    <p:sldLayoutId id="2147484003" r:id="rId4"/>
    <p:sldLayoutId id="2147484004" r:id="rId5"/>
    <p:sldLayoutId id="2147484005" r:id="rId6"/>
    <p:sldLayoutId id="2147484009" r:id="rId7"/>
    <p:sldLayoutId id="2147484010" r:id="rId8"/>
    <p:sldLayoutId id="2147484011" r:id="rId9"/>
    <p:sldLayoutId id="2147484006" r:id="rId10"/>
    <p:sldLayoutId id="21474840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2639928"/>
            <a:ext cx="7743336" cy="23012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Educação ambiental usando um córrego como laboratório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433388" y="164232"/>
            <a:ext cx="8710612" cy="1752600"/>
          </a:xfrm>
        </p:spPr>
        <p:txBody>
          <a:bodyPr/>
          <a:lstStyle/>
          <a:p>
            <a:r>
              <a:rPr lang="pt-BR" sz="2400" b="1" dirty="0" smtClean="0"/>
              <a:t>Milena Rossetti</a:t>
            </a:r>
          </a:p>
          <a:p>
            <a:r>
              <a:rPr lang="pt-BR" dirty="0" smtClean="0"/>
              <a:t>Biomédica</a:t>
            </a:r>
          </a:p>
          <a:p>
            <a:r>
              <a:rPr lang="pt-BR" dirty="0" smtClean="0"/>
              <a:t>Técnica Química da Comusa </a:t>
            </a:r>
            <a:endParaRPr lang="pt-BR" dirty="0" smtClean="0"/>
          </a:p>
          <a:p>
            <a:r>
              <a:rPr lang="pt-BR" dirty="0" smtClean="0"/>
              <a:t>mrossetti@comusa.rs.gov.br</a:t>
            </a:r>
            <a:endParaRPr lang="pt-BR" dirty="0" smtClean="0"/>
          </a:p>
        </p:txBody>
      </p:sp>
      <p:pic>
        <p:nvPicPr>
          <p:cNvPr id="819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359400"/>
            <a:ext cx="36004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373688"/>
            <a:ext cx="2249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557338"/>
            <a:ext cx="8643937" cy="1581150"/>
          </a:xfrm>
        </p:spPr>
        <p:txBody>
          <a:bodyPr/>
          <a:lstStyle/>
          <a:p>
            <a:pPr algn="just"/>
            <a:r>
              <a:rPr lang="pt-BR" sz="3000" smtClean="0"/>
              <a:t>As saídas de campo foram acompanhadas e orientadas pelos professores e alunos da Universidade Feevale e pelos servidores da Comusa</a:t>
            </a:r>
          </a:p>
        </p:txBody>
      </p:sp>
      <p:pic>
        <p:nvPicPr>
          <p:cNvPr id="17412" name="Picture 2" descr="K:\EDUCAÇÃO AMBIENTAL\AMIGOS DA ÁGUA\AMIGOS DA ÁGUA 2014\RIO DOS SINOS É NOSSO - Santos Dumont - 2014\FOTOS\Saída de campo - 08.09.14\DSCF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286125"/>
            <a:ext cx="600075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500"/>
            <a:ext cx="5072063" cy="3786188"/>
          </a:xfrm>
        </p:spPr>
        <p:txBody>
          <a:bodyPr rtlCol="0">
            <a:normAutofit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Todas as amostras coletadas foram identificadas pelos alunos com auxilio de atlas de fauna e flora, dos estudantes de graduação,  com supervisão  dos professores da Feevale e dos servidores da Comusa.</a:t>
            </a:r>
            <a:endParaRPr lang="pt-BR" sz="3000" dirty="0"/>
          </a:p>
        </p:txBody>
      </p:sp>
      <p:pic>
        <p:nvPicPr>
          <p:cNvPr id="18436" name="Picture 2" descr="K:\EDUCAÇÃO AMBIENTAL\AMIGOS DA ÁGUA\AMIGOS DA ÁGUA 2014\RIO DOS SINOS É NOSSO - Santos Dumont - 2014\FOTOS\IMG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475" y="1643063"/>
            <a:ext cx="38036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500188"/>
            <a:ext cx="8572500" cy="2154237"/>
          </a:xfrm>
        </p:spPr>
        <p:txBody>
          <a:bodyPr/>
          <a:lstStyle/>
          <a:p>
            <a:pPr algn="just"/>
            <a:r>
              <a:rPr lang="pt-BR" sz="3000" smtClean="0"/>
              <a:t>A grande quantidade de resíduos sólidos encontrados no córrego gerou nos alunos curiosidade sobre o correto destino desses e se eles estariam interferindo na qualidade da água. </a:t>
            </a:r>
          </a:p>
          <a:p>
            <a:pPr lvl="1" algn="just"/>
            <a:endParaRPr lang="pt-BR" sz="2600" smtClean="0"/>
          </a:p>
        </p:txBody>
      </p:sp>
      <p:pic>
        <p:nvPicPr>
          <p:cNvPr id="19460" name="Picture 2" descr="K:\EDUCAÇÃO AMBIENTAL\AMIGOS DA ÁGUA\AMIGOS DA ÁGUA 2014\RIO DOS SINOS É NOSSO - Santos Dumont - 2014\FOTOS\Saída de campo - 16.06.14\WP_20140616_001.jpg"/>
          <p:cNvPicPr>
            <a:picLocks noChangeAspect="1" noChangeArrowheads="1"/>
          </p:cNvPicPr>
          <p:nvPr/>
        </p:nvPicPr>
        <p:blipFill>
          <a:blip r:embed="rId2" cstate="print"/>
          <a:srcRect t="4211" r="24286"/>
          <a:stretch>
            <a:fillRect/>
          </a:stretch>
        </p:blipFill>
        <p:spPr bwMode="auto">
          <a:xfrm>
            <a:off x="4429125" y="3571875"/>
            <a:ext cx="4572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063" y="4264025"/>
            <a:ext cx="371475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pt-BR" sz="2800" dirty="0"/>
              <a:t> </a:t>
            </a:r>
            <a:r>
              <a:rPr lang="pt-BR" sz="2600" dirty="0"/>
              <a:t>Palestra sobre a correta separação e destinação dos resíduos sólidos;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defRPr/>
            </a:pPr>
            <a:endParaRPr lang="pt-BR" sz="800" dirty="0"/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pt-BR" sz="2800" dirty="0"/>
              <a:t> </a:t>
            </a:r>
            <a:r>
              <a:rPr lang="pt-BR" sz="2600" dirty="0"/>
              <a:t>Análise da água do Arroio Peri.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2071688" y="3500438"/>
            <a:ext cx="57150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9463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88"/>
            <a:ext cx="5929313" cy="3071812"/>
          </a:xfrm>
        </p:spPr>
        <p:txBody>
          <a:bodyPr rtlCol="0">
            <a:normAutofit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 smtClean="0"/>
              <a:t>Coleta de amostras de água em três pontos (nascente, ponto próximo a escola e foz) com a finalidade de analisarmos a provável interferência da ação do homem sobre a qualidade da água do córrego em estudo. </a:t>
            </a:r>
            <a:endParaRPr lang="pt-BR" sz="2800" dirty="0"/>
          </a:p>
        </p:txBody>
      </p:sp>
      <p:pic>
        <p:nvPicPr>
          <p:cNvPr id="6147" name="Picture 3" descr="K:\EDUCAÇÃO AMBIENTAL\AMIGOS DA ÁGUA\AMIGOS DA ÁGUA 2014\RIO DOS SINOS É NOSSO - Santos Dumont - 2014\FOTOS\Saída de campo - coleta\DSCF1873.JPG"/>
          <p:cNvPicPr>
            <a:picLocks noChangeAspect="1" noChangeArrowheads="1"/>
          </p:cNvPicPr>
          <p:nvPr/>
        </p:nvPicPr>
        <p:blipFill>
          <a:blip r:embed="rId2" cstate="print"/>
          <a:srcRect r="9431"/>
          <a:stretch>
            <a:fillRect/>
          </a:stretch>
        </p:blipFill>
        <p:spPr bwMode="auto">
          <a:xfrm>
            <a:off x="1000125" y="4491038"/>
            <a:ext cx="38100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K:\EDUCAÇÃO AMBIENTAL\AMIGOS DA ÁGUA\AMIGOS DA ÁGUA 2014\RIO DOS SINOS É NOSSO - Santos Dumont - 2014\FOTOS\Saída de campo - coleta\DSCF1850.JPG"/>
          <p:cNvPicPr>
            <a:picLocks noChangeAspect="1" noChangeArrowheads="1"/>
          </p:cNvPicPr>
          <p:nvPr/>
        </p:nvPicPr>
        <p:blipFill>
          <a:blip r:embed="rId3" cstate="print"/>
          <a:srcRect r="43750" b="11111"/>
          <a:stretch>
            <a:fillRect/>
          </a:stretch>
        </p:blipFill>
        <p:spPr bwMode="auto">
          <a:xfrm>
            <a:off x="6010275" y="1571625"/>
            <a:ext cx="31337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:\EDUCAÇÃO AMBIENTAL\AMIGOS DA ÁGUA\AMIGOS DA ÁGUA 2014\RIO DOS SINOS É NOSSO - Santos Dumont - 2014\FOTOS\Saída de campo - coleta\DSCF1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0" y="4483100"/>
            <a:ext cx="42227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Imagem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50" y="1714500"/>
          <a:ext cx="8572560" cy="478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Parâmetro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Técnica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pH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pHmetro Digimed DM2</a:t>
                      </a:r>
                      <a:endParaRPr lang="pt-BR" sz="2000" dirty="0"/>
                    </a:p>
                  </a:txBody>
                  <a:tcPr/>
                </a:tc>
              </a:tr>
              <a:tr h="72423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Condutividade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Condutivímetro com eletrodo Digimed DM-32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Colorímetro Digimed DM-Cor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Turbidez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Turbidímetro Hanna HI98703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Demanda Química de Oxigênio (DQO)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Respirométrico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Demanda Bioquímica de Oxigênio (DBO)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6699FF"/>
                        </a:buClr>
                        <a:buFont typeface="Wingdings" pitchFamily="2" charset="2"/>
                        <a:buNone/>
                      </a:pPr>
                      <a:r>
                        <a:rPr lang="pt-BR" sz="2000" dirty="0" smtClean="0"/>
                        <a:t>Digestão de refluxo 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dirty="0" smtClean="0"/>
                        <a:t>fechado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Oxigênio </a:t>
                      </a:r>
                      <a:r>
                        <a:rPr lang="pt-BR" sz="2000" baseline="0" dirty="0" smtClean="0"/>
                        <a:t> consumido em meio ácido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Permanganometria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Coliformes</a:t>
                      </a:r>
                      <a:r>
                        <a:rPr lang="pt-BR" sz="2000" baseline="0" dirty="0" smtClean="0"/>
                        <a:t> totais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Substrato cromogênico ONPG-MUG</a:t>
                      </a:r>
                      <a:endParaRPr lang="pt-BR" sz="2000" dirty="0"/>
                    </a:p>
                  </a:txBody>
                  <a:tcPr/>
                </a:tc>
              </a:tr>
              <a:tr h="41959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E. coli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Substrato cromogênico ONPG-MUG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42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Resultados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50"/>
            <a:ext cx="9001125" cy="2214563"/>
          </a:xfrm>
        </p:spPr>
        <p:txBody>
          <a:bodyPr/>
          <a:lstStyle/>
          <a:p>
            <a:pPr algn="just"/>
            <a:r>
              <a:rPr lang="pt-BR" sz="3000" smtClean="0"/>
              <a:t>Os alunos observaram que a fauna e flora próximas à nascente encontram-se preservadas e com mata ciliar adequada.</a:t>
            </a:r>
          </a:p>
        </p:txBody>
      </p:sp>
      <p:pic>
        <p:nvPicPr>
          <p:cNvPr id="22532" name="Picture 2" descr="K:\EDUCAÇÃO AMBIENTAL\AMIGOS DA ÁGUA\AMIGOS DA ÁGUA 2014\RIO DOS SINOS É NOSSO - Santos Dumont - 2014\FOTOS\Saída de campo - coleta\DSCF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928938"/>
            <a:ext cx="6731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Resultados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323850" y="2554288"/>
            <a:ext cx="27765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C000"/>
              </a:buClr>
            </a:pPr>
            <a:endParaRPr lang="pt-BR" sz="2800">
              <a:latin typeface="Corbel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pt-BR" sz="2800">
                <a:latin typeface="Corbel" pitchFamily="34" charset="0"/>
              </a:rPr>
              <a:t> Observou-se que o esgoto cloacal e pluvial da população local é canalizado para esse córrego sem tratamento prévio.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9956" r="8397"/>
          <a:stretch>
            <a:fillRect/>
          </a:stretch>
        </p:blipFill>
        <p:spPr bwMode="auto">
          <a:xfrm>
            <a:off x="3132138" y="2673350"/>
            <a:ext cx="59039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6"/>
          <p:cNvSpPr txBox="1">
            <a:spLocks noChangeArrowheads="1"/>
          </p:cNvSpPr>
          <p:nvPr/>
        </p:nvSpPr>
        <p:spPr bwMode="auto">
          <a:xfrm>
            <a:off x="250825" y="1700213"/>
            <a:ext cx="889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t-BR" sz="2800">
                <a:latin typeface="Corbel" pitchFamily="34" charset="0"/>
              </a:rPr>
              <a:t> No decorrer do percurso a degradação do córrego foi observada.</a:t>
            </a:r>
          </a:p>
        </p:txBody>
      </p:sp>
      <p:pic>
        <p:nvPicPr>
          <p:cNvPr id="23558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Imagem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Resultados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2844" y="1604270"/>
          <a:ext cx="8786842" cy="52516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5479"/>
                <a:gridCol w="1483743"/>
                <a:gridCol w="2714644"/>
                <a:gridCol w="1142976"/>
              </a:tblGrid>
              <a:tr h="725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Ponto de coleta: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1 – </a:t>
                      </a:r>
                      <a:r>
                        <a:rPr lang="pt-BR" sz="1800" dirty="0"/>
                        <a:t>Nascente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 – Ponto próximo a escola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3 - Foz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Temperatura do Líquido (°C)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20,1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22,2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24,1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pH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8,21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7,41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7,67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Oxigênio Dissolvido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8,88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1,58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2,04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Condutividade (mS.cm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132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297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1.283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Cor (UH)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174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111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Turbidez (UT)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6,5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23,3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10,5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DBO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DBO)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DQO (mg. 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&lt;50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Matéria Orgânica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Coliformes Totais (NMP. 100mL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28.090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1.553.100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1.203.300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E. Coli (NMP.100mL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&lt;100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365.400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52.900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Quadro 4"/>
          <p:cNvSpPr/>
          <p:nvPr/>
        </p:nvSpPr>
        <p:spPr>
          <a:xfrm>
            <a:off x="3929063" y="3143250"/>
            <a:ext cx="4857750" cy="500063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Quadro 5"/>
          <p:cNvSpPr/>
          <p:nvPr/>
        </p:nvSpPr>
        <p:spPr>
          <a:xfrm>
            <a:off x="3929063" y="3500438"/>
            <a:ext cx="4857750" cy="500062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Quadro 6"/>
          <p:cNvSpPr/>
          <p:nvPr/>
        </p:nvSpPr>
        <p:spPr>
          <a:xfrm>
            <a:off x="3563938" y="5884863"/>
            <a:ext cx="5429250" cy="1000125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4583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Resultados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314" y="1571612"/>
          <a:ext cx="8786842" cy="52516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5479"/>
                <a:gridCol w="1483743"/>
                <a:gridCol w="2714644"/>
                <a:gridCol w="1142976"/>
              </a:tblGrid>
              <a:tr h="725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Ponto de coleta: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1 – </a:t>
                      </a:r>
                      <a:r>
                        <a:rPr lang="pt-BR" sz="1800" dirty="0"/>
                        <a:t>Nascente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 – Ponto próximo a escola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3 - Foz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Temperatura do Líquido (°C)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20,1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22,2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24,1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pH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8,21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33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7,41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7,67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Oxigênio Dissolvido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8,88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1,58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2,04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Condutividade (mS.cm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132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297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1.283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Cor (UH)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174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111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Turbidez (UT)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6,5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23,3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10,5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DBO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DBO)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DQO (mg. 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&lt;50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73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Matéria Orgânica (mg.L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 O</a:t>
                      </a:r>
                      <a:r>
                        <a:rPr lang="pt-BR" sz="1800" baseline="-25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Coliformes Totais (NMP. 100mL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28.090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1.553.100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1.203.300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E. Coli (NMP.100mL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dirty="0"/>
                        <a:t>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&lt;100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365.400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52.900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Quadro 7"/>
          <p:cNvSpPr/>
          <p:nvPr/>
        </p:nvSpPr>
        <p:spPr>
          <a:xfrm>
            <a:off x="5715000" y="3071813"/>
            <a:ext cx="1428750" cy="5715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Quadro 8"/>
          <p:cNvSpPr/>
          <p:nvPr/>
        </p:nvSpPr>
        <p:spPr>
          <a:xfrm>
            <a:off x="5715000" y="6286500"/>
            <a:ext cx="1428750" cy="5715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7786688" y="3071813"/>
            <a:ext cx="1285875" cy="100012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Quadro 11"/>
          <p:cNvSpPr/>
          <p:nvPr/>
        </p:nvSpPr>
        <p:spPr>
          <a:xfrm>
            <a:off x="7643813" y="6286500"/>
            <a:ext cx="1428750" cy="5715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5608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Imagem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Discussão 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16541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Em nosso estudo observamos a falta de peixes e falta de mata ciliar no córrego. As análises de água nos pontos 2 e 3 nos indicam contaminação por </a:t>
            </a:r>
            <a:r>
              <a:rPr lang="pt-BR" sz="3000" dirty="0" err="1" smtClean="0"/>
              <a:t>estogo</a:t>
            </a:r>
            <a:r>
              <a:rPr lang="pt-BR" sz="3000" dirty="0" smtClean="0"/>
              <a:t> doméstico e industrial.</a:t>
            </a:r>
            <a:endParaRPr lang="pt-BR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38" y="4108450"/>
            <a:ext cx="3571875" cy="2678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Cotta ET. AL (2006) - </a:t>
            </a:r>
            <a:r>
              <a:rPr lang="pt-BR" sz="2400" i="1" dirty="0"/>
              <a:t>O crescimento industrial desordenado gera a liberação de compostos indesejáveis ao meio ambiente, causando danos à flora e a fauna</a:t>
            </a:r>
            <a:r>
              <a:rPr lang="pt-BR" sz="24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3438" y="4078288"/>
            <a:ext cx="4429125" cy="2708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/>
              <a:t>Cunha ET  AL (2005)   - </a:t>
            </a:r>
            <a:r>
              <a:rPr lang="pt-BR" sz="2400" i="1" dirty="0"/>
              <a:t>Um forte componente no aumento da poluição orgânica de origem antrópica em cursos de água localizados em grandes centros urbanos é a contaminação de suas águas por esgoto doméstico. </a:t>
            </a:r>
          </a:p>
        </p:txBody>
      </p:sp>
      <p:cxnSp>
        <p:nvCxnSpPr>
          <p:cNvPr id="7" name="Conector de seta reta 6"/>
          <p:cNvCxnSpPr/>
          <p:nvPr/>
        </p:nvCxnSpPr>
        <p:spPr>
          <a:xfrm rot="5400000">
            <a:off x="1464469" y="3464719"/>
            <a:ext cx="642937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1683545" y="3469481"/>
            <a:ext cx="633412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V="1">
            <a:off x="6250781" y="3536157"/>
            <a:ext cx="642937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6200000" flipH="1">
            <a:off x="6465094" y="3536157"/>
            <a:ext cx="642937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0800000">
            <a:off x="3714750" y="5213350"/>
            <a:ext cx="78581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3786188" y="5419725"/>
            <a:ext cx="723900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Imagem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Introdução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6475"/>
            <a:ext cx="8351838" cy="3168650"/>
          </a:xfrm>
        </p:spPr>
        <p:txBody>
          <a:bodyPr rtlCol="0">
            <a:noAutofit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4000" i="1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</a:rPr>
              <a:t>“Ensinar não é transferir conhecimento, mas criar as possibilidades para a sua própria produção ou a sua construção.”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4000" i="1" dirty="0" smtClean="0">
                <a:solidFill>
                  <a:schemeClr val="accent1">
                    <a:lumMod val="50000"/>
                  </a:schemeClr>
                </a:solidFill>
              </a:rPr>
              <a:t>					                    Paulo Freire</a:t>
            </a:r>
            <a:endParaRPr lang="pt-BR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20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Discussão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86300"/>
          </a:xfrm>
        </p:spPr>
        <p:txBody>
          <a:bodyPr rtlCol="0">
            <a:normAutofit fontScale="92500"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 Percebemos um significativo avanço nos conhecimentos relacionados à biologia e ao meio ambiente local por parte dos alunos, os quais passaram a adotar atitudes mais voltadas e preocupadas com as questões ambientais e sua preservação.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3000" dirty="0" smtClean="0"/>
              <a:t> 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2800" dirty="0" smtClean="0"/>
              <a:t>Fernandes (2003): a percepção ambiental pode ser definida com a tomada de consciência do ambiente pelo homem, através da qual cada indivíduo percebe, reage e responde diferentemente às ações sobre o ambiente em que vive.</a:t>
            </a:r>
            <a:endParaRPr lang="pt-BR" sz="3000" dirty="0"/>
          </a:p>
        </p:txBody>
      </p:sp>
      <p:pic>
        <p:nvPicPr>
          <p:cNvPr id="27652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Discussão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774825"/>
            <a:ext cx="8572500" cy="4625975"/>
          </a:xfrm>
        </p:spPr>
        <p:txBody>
          <a:bodyPr rtlCol="0">
            <a:normAutofit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LIAUs (Laboratórios de Inteligência do Ambiente Urbano)*, os quais se fundamentam na necessidade de se conhecer o lugar, uma vez que a cidade de hoje não nos permite observar a paisagem e com ela estabelecer relações de construção de conhecimento como acontecia com as cidades antigas.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3000" dirty="0" smtClean="0"/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3000" dirty="0" smtClean="0"/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000" dirty="0" smtClean="0"/>
              <a:t>* Desenvolvidos por Dr. Prof. Rualdo Menegat (Coordenador do Atlas ambiental de Porto Alegre/RS).</a:t>
            </a:r>
            <a:endParaRPr lang="pt-BR" sz="2000" dirty="0"/>
          </a:p>
        </p:txBody>
      </p:sp>
      <p:pic>
        <p:nvPicPr>
          <p:cNvPr id="2867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11462" t="16020" r="11641" b="7316"/>
          <a:stretch>
            <a:fillRect/>
          </a:stretch>
        </p:blipFill>
        <p:spPr bwMode="auto">
          <a:xfrm>
            <a:off x="250825" y="1930400"/>
            <a:ext cx="7038975" cy="394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Discussão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t="13616"/>
          <a:stretch>
            <a:fillRect/>
          </a:stretch>
        </p:blipFill>
        <p:spPr bwMode="auto">
          <a:xfrm>
            <a:off x="5580112" y="3143750"/>
            <a:ext cx="3251872" cy="3669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701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m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Conclusão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571625"/>
            <a:ext cx="8501062" cy="4757738"/>
          </a:xfrm>
        </p:spPr>
        <p:txBody>
          <a:bodyPr rtlCol="0">
            <a:normAutofit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Apontamos como uma conquista significativa o envolvimento dos alunos que, a partir das saídas de campo se motivaram a aprender mais sobre o Arroio Peri, meio ambiente, degradação ambiental, buscando conhecimentos em bibliografias relacionadas ao tema.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3000" dirty="0" smtClean="0"/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sz="3000" dirty="0" smtClean="0"/>
              <a:t>Os alunos concluíram que a degradação ambiental só ocorrem onde há interferência humana e que um estilo de </a:t>
            </a:r>
            <a:r>
              <a:rPr lang="pt-BR" sz="2800" dirty="0" smtClean="0"/>
              <a:t>vida </a:t>
            </a:r>
            <a:r>
              <a:rPr lang="pt-BR" sz="3000" dirty="0" smtClean="0"/>
              <a:t>consciente pode modificar positivamente o contexto ambiental atual.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sz="3000" dirty="0"/>
          </a:p>
        </p:txBody>
      </p:sp>
      <p:pic>
        <p:nvPicPr>
          <p:cNvPr id="30724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077200" cy="30243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“Quando o modelo de vida leva a um esgotamento, é fundamental questionar se vale a pena continuar no mesmo caminho“.</a:t>
            </a:r>
            <a:br>
              <a:rPr lang="pt-BR" sz="3600" i="1" dirty="0" smtClean="0">
                <a:solidFill>
                  <a:srgbClr val="FFFF00"/>
                </a:solidFill>
              </a:rPr>
            </a:br>
            <a:r>
              <a:rPr lang="pt-BR" sz="3600" i="1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pt-BR" sz="3600" b="0" i="1" dirty="0" smtClean="0">
                <a:solidFill>
                  <a:srgbClr val="FFFF00"/>
                </a:solidFill>
              </a:rPr>
              <a:t>Mário Sérgio </a:t>
            </a:r>
            <a:r>
              <a:rPr lang="pt-BR" sz="3600" b="0" i="1" dirty="0" err="1" smtClean="0">
                <a:solidFill>
                  <a:srgbClr val="FFFF00"/>
                </a:solidFill>
              </a:rPr>
              <a:t>Cortella</a:t>
            </a:r>
            <a:r>
              <a:rPr lang="pt-BR" sz="3600" i="1" dirty="0" smtClean="0">
                <a:solidFill>
                  <a:srgbClr val="FFFF00"/>
                </a:solidFill>
              </a:rPr>
              <a:t/>
            </a:r>
            <a:br>
              <a:rPr lang="pt-BR" sz="3600" i="1" dirty="0" smtClean="0">
                <a:solidFill>
                  <a:srgbClr val="FFFF00"/>
                </a:solidFill>
              </a:rPr>
            </a:b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685800" y="-100013"/>
            <a:ext cx="8077200" cy="1512888"/>
          </a:xfrm>
        </p:spPr>
        <p:txBody>
          <a:bodyPr/>
          <a:lstStyle/>
          <a:p>
            <a:r>
              <a:rPr lang="pt-BR" sz="2400" smtClean="0">
                <a:solidFill>
                  <a:schemeClr val="tx1"/>
                </a:solidFill>
              </a:rPr>
              <a:t>socioambiental@comusa.rs.gov.br</a:t>
            </a:r>
          </a:p>
        </p:txBody>
      </p:sp>
      <p:pic>
        <p:nvPicPr>
          <p:cNvPr id="31748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359400"/>
            <a:ext cx="36004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373688"/>
            <a:ext cx="2249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Introdução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46085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787900" y="1908175"/>
            <a:ext cx="4105275" cy="4400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Uma educação ambiental renovadora e libertadora torna-se imprescindível, pois a educação formadora de sujeitos para a competitividade da vida tende a deixá-lo sem consciência das consequências ecológicas dos seus atos.</a:t>
            </a:r>
          </a:p>
        </p:txBody>
      </p:sp>
      <p:pic>
        <p:nvPicPr>
          <p:cNvPr id="10245" name="Imagem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Introdução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		“</a:t>
            </a:r>
            <a:r>
              <a:rPr lang="pt-BR" i="1" dirty="0" smtClean="0"/>
              <a:t>Embora a sociedade de hoje aparente perceber os problemas ambientais, a maioria das pessoas não conhece as origens, conseqüências e formas de enfrentamento desses problemas. Não tendo massa crítica sobre o assunto, a sociedade não percebe os impactos ambientais e sociais a que está submetida e reproduz idéias distorcidas dos mesmos</a:t>
            </a:r>
            <a:r>
              <a:rPr lang="pt-BR" dirty="0" smtClean="0"/>
              <a:t>”.                           </a:t>
            </a:r>
          </a:p>
          <a:p>
            <a:pPr marL="438912" indent="-320040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 </a:t>
            </a:r>
            <a:r>
              <a:rPr lang="pt-BR" sz="2400" dirty="0" smtClean="0"/>
              <a:t> (FERNANDES </a:t>
            </a:r>
            <a:r>
              <a:rPr lang="pt-BR" sz="2400" i="1" dirty="0" smtClean="0"/>
              <a:t>et al</a:t>
            </a:r>
            <a:r>
              <a:rPr lang="pt-BR" sz="2400" dirty="0" smtClean="0"/>
              <a:t>, 2005).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dirty="0"/>
          </a:p>
        </p:txBody>
      </p:sp>
      <p:pic>
        <p:nvPicPr>
          <p:cNvPr id="11268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Objetivo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3450"/>
            <a:ext cx="8229600" cy="329723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pt-BR" smtClean="0"/>
              <a:t>		O objetivo principal desse trabalho foi desenvolver uma educação ambiental através do método de construção do conhecimento, promovendo a percepção do ambiente em que se está inserido, aprendendo a proteger e cuidar do mesmo.</a:t>
            </a:r>
          </a:p>
        </p:txBody>
      </p:sp>
      <p:pic>
        <p:nvPicPr>
          <p:cNvPr id="12292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489075"/>
            <a:ext cx="8501062" cy="1797050"/>
          </a:xfrm>
        </p:spPr>
        <p:txBody>
          <a:bodyPr/>
          <a:lstStyle/>
          <a:p>
            <a:pPr algn="just"/>
            <a:r>
              <a:rPr lang="pt-BR" sz="2800" smtClean="0"/>
              <a:t>Aulas teóricas e saídas de campo com o propósito de conhecer a realidade do Arroio Peri, mapeando sua fauna e flora.</a:t>
            </a:r>
          </a:p>
          <a:p>
            <a:pPr algn="just">
              <a:buFont typeface="Wingdings 2" pitchFamily="18" charset="2"/>
              <a:buNone/>
            </a:pPr>
            <a:endParaRPr lang="pt-BR" sz="2800" smtClean="0"/>
          </a:p>
        </p:txBody>
      </p:sp>
      <p:pic>
        <p:nvPicPr>
          <p:cNvPr id="13316" name="Picture 2" descr="K:\EDUCAÇÃO AMBIENTAL\AMIGOS DA ÁGUA\AMIGOS DA ÁGUA 2014\RIO DOS SINOS É NOSSO - Santos Dumont - 2014\FOTOS\Saída de campo - 08.09.14\DSCF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089275"/>
            <a:ext cx="657225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643063"/>
            <a:ext cx="8143875" cy="1143000"/>
          </a:xfrm>
        </p:spPr>
        <p:txBody>
          <a:bodyPr/>
          <a:lstStyle/>
          <a:p>
            <a:pPr algn="just"/>
            <a:r>
              <a:rPr lang="pt-BR" sz="3000" smtClean="0"/>
              <a:t>Grupo de estudos: alunos do 7º ano do ensino fundamental.</a:t>
            </a:r>
          </a:p>
          <a:p>
            <a:pPr algn="just">
              <a:buFont typeface="Wingdings 2" pitchFamily="18" charset="2"/>
              <a:buNone/>
            </a:pPr>
            <a:endParaRPr lang="pt-BR" sz="30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71810"/>
            <a:ext cx="4172487" cy="2972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42938" y="2857500"/>
            <a:ext cx="4000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pt-BR" sz="3000">
                <a:latin typeface="Corbel" pitchFamily="34" charset="0"/>
              </a:rPr>
              <a:t> Local de estudos:  Arroio Peri - marco geopolítico, situado  entre as cidades de Campo Bom e Novo Hamburgo – braço do Arroio Pampa, afluente do Rio dos Sinos.</a:t>
            </a:r>
          </a:p>
        </p:txBody>
      </p:sp>
      <p:pic>
        <p:nvPicPr>
          <p:cNvPr id="14342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14912"/>
          </a:xfrm>
        </p:spPr>
        <p:txBody>
          <a:bodyPr/>
          <a:lstStyle/>
          <a:p>
            <a:pPr algn="just"/>
            <a:r>
              <a:rPr lang="pt-BR" sz="3000" smtClean="0"/>
              <a:t>Parceria entre Comusa e Universidade Feevale.</a:t>
            </a:r>
          </a:p>
          <a:p>
            <a:pPr algn="just"/>
            <a:r>
              <a:rPr lang="pt-BR" sz="3000" smtClean="0"/>
              <a:t>Foram realizados 16 encontros:</a:t>
            </a:r>
          </a:p>
          <a:p>
            <a:pPr lvl="1" algn="just"/>
            <a:r>
              <a:rPr lang="pt-BR" smtClean="0"/>
              <a:t>2 aulas teóricas;</a:t>
            </a:r>
          </a:p>
          <a:p>
            <a:pPr lvl="1" algn="just"/>
            <a:r>
              <a:rPr lang="pt-BR" smtClean="0"/>
              <a:t>4 saídas de campo em diferentes trajetos do córrego;</a:t>
            </a:r>
          </a:p>
          <a:p>
            <a:pPr lvl="1" algn="just"/>
            <a:r>
              <a:rPr lang="pt-BR" smtClean="0"/>
              <a:t>7 encontros para identificação e catalogação das amostras;</a:t>
            </a:r>
          </a:p>
          <a:p>
            <a:pPr lvl="1" algn="just"/>
            <a:r>
              <a:rPr lang="pt-BR" smtClean="0"/>
              <a:t>Palestra sobre descarte de resíduos;</a:t>
            </a:r>
          </a:p>
          <a:p>
            <a:pPr lvl="1" algn="just"/>
            <a:r>
              <a:rPr lang="pt-BR" smtClean="0"/>
              <a:t>1 saída de campo para coleta de amostras de água para análise.</a:t>
            </a:r>
          </a:p>
          <a:p>
            <a:pPr lvl="1" algn="just"/>
            <a:endParaRPr lang="pt-BR" smtClean="0"/>
          </a:p>
        </p:txBody>
      </p:sp>
      <p:pic>
        <p:nvPicPr>
          <p:cNvPr id="15364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Metodologia</a:t>
            </a:r>
            <a:endParaRPr lang="pt-B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3357563" y="1500188"/>
            <a:ext cx="5643562" cy="2500312"/>
          </a:xfrm>
        </p:spPr>
        <p:txBody>
          <a:bodyPr/>
          <a:lstStyle/>
          <a:p>
            <a:pPr algn="just"/>
            <a:r>
              <a:rPr lang="pt-BR" sz="3000" smtClean="0"/>
              <a:t>Aulas teóricas ministradas por alunos de graduação dos cursos de Biologia e Biomedicina da Universidade Feevale.</a:t>
            </a:r>
          </a:p>
          <a:p>
            <a:pPr algn="just">
              <a:buFont typeface="Wingdings 2" pitchFamily="18" charset="2"/>
              <a:buNone/>
            </a:pPr>
            <a:endParaRPr lang="pt-BR" sz="300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643313" y="4357688"/>
            <a:ext cx="5357812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Tipos materiais para servirem de amostras de vegetação e de animais, a forma de coleta, armazenamento,  transporte e de identificação dos mesmos. </a:t>
            </a:r>
          </a:p>
        </p:txBody>
      </p:sp>
      <p:pic>
        <p:nvPicPr>
          <p:cNvPr id="16389" name="Picture 2" descr="K:\EDUCAÇÃO AMBIENTAL\AMIGOS DA ÁGUA\AMIGOS DA ÁGUA 2014\RIO DOS SINOS É NOSSO - Santos Dumont - 2014\FOTOS\Saída de campo - 06.10.14\DSCF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92893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baixo 6"/>
          <p:cNvSpPr/>
          <p:nvPr/>
        </p:nvSpPr>
        <p:spPr>
          <a:xfrm>
            <a:off x="6000750" y="3571875"/>
            <a:ext cx="50006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6391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158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157163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1064</TotalTime>
  <Words>1382</Words>
  <Application>Microsoft Office PowerPoint</Application>
  <PresentationFormat>Apresentação na tela (4:3)</PresentationFormat>
  <Paragraphs>203</Paragraphs>
  <Slides>24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Módulo</vt:lpstr>
      <vt:lpstr>Educação ambiental usando um córrego como laboratório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 </vt:lpstr>
      <vt:lpstr>Resultados </vt:lpstr>
      <vt:lpstr>Discussão </vt:lpstr>
      <vt:lpstr>Discussão</vt:lpstr>
      <vt:lpstr>Discussão</vt:lpstr>
      <vt:lpstr>Discussão</vt:lpstr>
      <vt:lpstr>Conclusão</vt:lpstr>
      <vt:lpstr>“Quando o modelo de vida leva a um esgotamento, é fundamental questionar se vale a pena continuar no mesmo caminho“.                                             Mário Sérgio Cortella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ambiental usando um córrego como laboratório</dc:title>
  <dc:creator>Administrator</dc:creator>
  <cp:lastModifiedBy>Milena Rossetti</cp:lastModifiedBy>
  <cp:revision>103</cp:revision>
  <dcterms:created xsi:type="dcterms:W3CDTF">2015-05-19T12:59:02Z</dcterms:created>
  <dcterms:modified xsi:type="dcterms:W3CDTF">2015-05-24T16:02:38Z</dcterms:modified>
</cp:coreProperties>
</file>