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6" r:id="rId2"/>
    <p:sldId id="258" r:id="rId3"/>
    <p:sldId id="261" r:id="rId4"/>
    <p:sldId id="260" r:id="rId5"/>
    <p:sldId id="259" r:id="rId6"/>
    <p:sldId id="263" r:id="rId7"/>
    <p:sldId id="264" r:id="rId8"/>
    <p:sldId id="266"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p:cViewPr varScale="1">
        <p:scale>
          <a:sx n="70" d="100"/>
          <a:sy n="70" d="100"/>
        </p:scale>
        <p:origin x="1380" y="66"/>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26/05/2018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26/05/2018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26/05/2018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26/05/2018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26/05/2018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26/05/2018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77C5135-C6EC-4FEB-97E1-E7A17BEAE96C}" type="datetimeFigureOut">
              <a:rPr lang="pt-BR" smtClean="0"/>
              <a:t>26/05/2018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77C5135-C6EC-4FEB-97E1-E7A17BEAE96C}" type="datetimeFigureOut">
              <a:rPr lang="pt-BR" smtClean="0"/>
              <a:t>26/05/2018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77C5135-C6EC-4FEB-97E1-E7A17BEAE96C}" type="datetimeFigureOut">
              <a:rPr lang="pt-BR" smtClean="0"/>
              <a:t>26/05/2018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26/05/2018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26/05/2018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26/05/2018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26/05/2018</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7" name="Picture 3" descr="Z:\Documentos\2018\48º Congresso da Assemae\Peças Gráficas\Template Power Point\banner 730x124 (2) - Cópia.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s2.glbimg.com/SizEsZEqtDl_PwufrwHscBGEiN0=/620x400/e.glbimg.com/og/ed/f/original/2015/03/04/pantanal.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a:spLocks noGrp="1"/>
          </p:cNvSpPr>
          <p:nvPr>
            <p:ph type="subTitle" idx="4294967295"/>
          </p:nvPr>
        </p:nvSpPr>
        <p:spPr>
          <a:xfrm>
            <a:off x="683568" y="3789040"/>
            <a:ext cx="7776864" cy="1655762"/>
          </a:xfrm>
        </p:spPr>
        <p:txBody>
          <a:bodyPr anchor="ctr">
            <a:normAutofit/>
          </a:bodyPr>
          <a:lstStyle/>
          <a:p>
            <a:pPr marL="0" indent="0" algn="ctr">
              <a:buNone/>
            </a:pPr>
            <a:r>
              <a:rPr lang="pt-BR" sz="2800" b="1" dirty="0" smtClean="0"/>
              <a:t>Eng. </a:t>
            </a:r>
            <a:r>
              <a:rPr lang="pt-BR" sz="2800" b="1" dirty="0" err="1" smtClean="0"/>
              <a:t>Amb</a:t>
            </a:r>
            <a:r>
              <a:rPr lang="pt-BR" sz="2800" b="1" dirty="0" smtClean="0"/>
              <a:t>. Evandro Faria Lins</a:t>
            </a:r>
          </a:p>
        </p:txBody>
      </p:sp>
      <p:sp>
        <p:nvSpPr>
          <p:cNvPr id="5" name="Título 1"/>
          <p:cNvSpPr>
            <a:spLocks noGrp="1"/>
          </p:cNvSpPr>
          <p:nvPr>
            <p:ph type="ctrTitle" idx="4294967295"/>
          </p:nvPr>
        </p:nvSpPr>
        <p:spPr>
          <a:xfrm>
            <a:off x="683568" y="1761480"/>
            <a:ext cx="7956376" cy="2387600"/>
          </a:xfrm>
        </p:spPr>
        <p:txBody>
          <a:bodyPr anchor="ctr" anchorCtr="0">
            <a:noAutofit/>
          </a:bodyPr>
          <a:lstStyle/>
          <a:p>
            <a:r>
              <a:rPr lang="pt-BR" sz="3600" b="1" dirty="0"/>
              <a:t>Seleção </a:t>
            </a:r>
            <a:r>
              <a:rPr lang="pt-BR" sz="3600" b="1" dirty="0" smtClean="0"/>
              <a:t>de </a:t>
            </a:r>
            <a:r>
              <a:rPr lang="pt-BR" sz="3600" b="1" dirty="0"/>
              <a:t>Áreas </a:t>
            </a:r>
            <a:r>
              <a:rPr lang="pt-BR" sz="3600" b="1" dirty="0" smtClean="0"/>
              <a:t>para </a:t>
            </a:r>
            <a:r>
              <a:rPr lang="pt-BR" sz="3600" b="1" dirty="0"/>
              <a:t>Carregamento </a:t>
            </a:r>
            <a:r>
              <a:rPr lang="pt-BR" sz="3600" b="1" dirty="0" smtClean="0"/>
              <a:t>e </a:t>
            </a:r>
            <a:r>
              <a:rPr lang="pt-BR" sz="3600" b="1" dirty="0"/>
              <a:t>Armazenamento </a:t>
            </a:r>
            <a:r>
              <a:rPr lang="pt-BR" sz="3600" b="1" dirty="0" smtClean="0"/>
              <a:t>de </a:t>
            </a:r>
            <a:r>
              <a:rPr lang="pt-BR" sz="3600" b="1" dirty="0" err="1"/>
              <a:t>Macrófitas</a:t>
            </a:r>
            <a:r>
              <a:rPr lang="pt-BR" sz="3600" b="1" dirty="0"/>
              <a:t> Removidas </a:t>
            </a:r>
            <a:r>
              <a:rPr lang="pt-BR" sz="3600" b="1" dirty="0" smtClean="0"/>
              <a:t>por </a:t>
            </a:r>
            <a:r>
              <a:rPr lang="pt-BR" sz="3600" b="1" dirty="0"/>
              <a:t>Procedimento Mecânico </a:t>
            </a:r>
            <a:r>
              <a:rPr lang="pt-BR" sz="3600" b="1" dirty="0" smtClean="0"/>
              <a:t>de </a:t>
            </a:r>
            <a:r>
              <a:rPr lang="pt-BR" sz="3600" b="1" dirty="0"/>
              <a:t>Rios </a:t>
            </a:r>
            <a:r>
              <a:rPr lang="pt-BR" sz="3600" b="1" dirty="0" smtClean="0"/>
              <a:t>em </a:t>
            </a:r>
            <a:r>
              <a:rPr lang="pt-BR" sz="3600" b="1" dirty="0"/>
              <a:t>Área Urbana</a:t>
            </a: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0000"/>
            <a:ext cx="3000375" cy="1266825"/>
          </a:xfrm>
          <a:prstGeom prst="rect">
            <a:avLst/>
          </a:prstGeom>
        </p:spPr>
      </p:pic>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3200" y="327412"/>
            <a:ext cx="2529983" cy="972000"/>
          </a:xfrm>
          <a:prstGeom prst="rect">
            <a:avLst/>
          </a:prstGeom>
        </p:spPr>
      </p:pic>
    </p:spTree>
    <p:extLst>
      <p:ext uri="{BB962C8B-B14F-4D97-AF65-F5344CB8AC3E}">
        <p14:creationId xmlns:p14="http://schemas.microsoft.com/office/powerpoint/2010/main" val="2602150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Análise de imagem de satélite de toda calha do rio a ser limpo</a:t>
            </a:r>
            <a:endParaRPr lang="pt-BR" dirty="0"/>
          </a:p>
        </p:txBody>
      </p:sp>
      <p:pic>
        <p:nvPicPr>
          <p:cNvPr id="6" name="Imagem 5"/>
          <p:cNvPicPr>
            <a:picLocks noChangeAspect="1"/>
          </p:cNvPicPr>
          <p:nvPr/>
        </p:nvPicPr>
        <p:blipFill rotWithShape="1">
          <a:blip r:embed="rId2"/>
          <a:srcRect r="1127"/>
          <a:stretch/>
        </p:blipFill>
        <p:spPr>
          <a:xfrm>
            <a:off x="457200" y="1417638"/>
            <a:ext cx="8229600" cy="3012916"/>
          </a:xfrm>
          <a:prstGeom prst="rect">
            <a:avLst/>
          </a:prstGeom>
        </p:spPr>
      </p:pic>
      <p:sp>
        <p:nvSpPr>
          <p:cNvPr id="4" name="Espaço Reservado para Conteúdo 2"/>
          <p:cNvSpPr>
            <a:spLocks noGrp="1"/>
          </p:cNvSpPr>
          <p:nvPr>
            <p:ph idx="1"/>
          </p:nvPr>
        </p:nvSpPr>
        <p:spPr>
          <a:xfrm>
            <a:off x="457200" y="4430554"/>
            <a:ext cx="8229600" cy="1014670"/>
          </a:xfrm>
        </p:spPr>
        <p:txBody>
          <a:bodyPr anchor="ctr">
            <a:normAutofit lnSpcReduction="10000"/>
          </a:bodyPr>
          <a:lstStyle/>
          <a:p>
            <a:pPr marL="0" indent="0" algn="just">
              <a:buNone/>
            </a:pPr>
            <a:r>
              <a:rPr lang="pt-BR" sz="2000" dirty="0" smtClean="0"/>
              <a:t>15 m² de </a:t>
            </a:r>
            <a:r>
              <a:rPr lang="pt-BR" sz="2000" dirty="0" err="1" smtClean="0"/>
              <a:t>macrófita</a:t>
            </a:r>
            <a:r>
              <a:rPr lang="pt-BR" sz="2000" dirty="0" smtClean="0"/>
              <a:t> = </a:t>
            </a:r>
            <a:r>
              <a:rPr lang="pt-BR" sz="2000" dirty="0"/>
              <a:t>1 m³ de material </a:t>
            </a:r>
            <a:r>
              <a:rPr lang="pt-BR" sz="2000" dirty="0" smtClean="0"/>
              <a:t>(aprox.)</a:t>
            </a:r>
          </a:p>
          <a:p>
            <a:pPr marL="0" indent="0" algn="just">
              <a:buNone/>
            </a:pPr>
            <a:r>
              <a:rPr lang="pt-BR" sz="2000" dirty="0" smtClean="0"/>
              <a:t>Recomenda-se pátios a cada 10 km de rio a ser limpo (evitar risco de acúmulo excessivo em um único ponto ou em ponte, menor deslocamento do barco).</a:t>
            </a:r>
          </a:p>
        </p:txBody>
      </p:sp>
    </p:spTree>
    <p:extLst>
      <p:ext uri="{BB962C8B-B14F-4D97-AF65-F5344CB8AC3E}">
        <p14:creationId xmlns:p14="http://schemas.microsoft.com/office/powerpoint/2010/main" val="798810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Aspecto físico: Topografia do terreno</a:t>
            </a:r>
            <a:endParaRPr lang="pt-BR" dirty="0"/>
          </a:p>
        </p:txBody>
      </p:sp>
      <p:pic>
        <p:nvPicPr>
          <p:cNvPr id="7170" name="Picture 2" descr="IMG_20170605_0840008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7638"/>
            <a:ext cx="8229600" cy="2706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Conteúdo 2"/>
          <p:cNvSpPr>
            <a:spLocks noGrp="1"/>
          </p:cNvSpPr>
          <p:nvPr>
            <p:ph idx="1"/>
          </p:nvPr>
        </p:nvSpPr>
        <p:spPr>
          <a:xfrm>
            <a:off x="323528" y="4126154"/>
            <a:ext cx="8229600" cy="1014670"/>
          </a:xfrm>
        </p:spPr>
        <p:txBody>
          <a:bodyPr anchor="ctr">
            <a:normAutofit/>
          </a:bodyPr>
          <a:lstStyle/>
          <a:p>
            <a:pPr marL="0" indent="0" algn="ctr">
              <a:buNone/>
            </a:pPr>
            <a:r>
              <a:rPr lang="pt-BR" sz="2000" dirty="0" smtClean="0"/>
              <a:t>Área plana: indicada para servir de pátio.</a:t>
            </a:r>
          </a:p>
        </p:txBody>
      </p:sp>
    </p:spTree>
    <p:extLst>
      <p:ext uri="{BB962C8B-B14F-4D97-AF65-F5344CB8AC3E}">
        <p14:creationId xmlns:p14="http://schemas.microsoft.com/office/powerpoint/2010/main" val="4129029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Aspecto físico: Topografia do terreno</a:t>
            </a:r>
            <a:endParaRPr lang="pt-BR" dirty="0"/>
          </a:p>
        </p:txBody>
      </p:sp>
      <p:sp>
        <p:nvSpPr>
          <p:cNvPr id="5" name="Espaço Reservado para Conteúdo 2"/>
          <p:cNvSpPr>
            <a:spLocks noGrp="1"/>
          </p:cNvSpPr>
          <p:nvPr>
            <p:ph idx="1"/>
          </p:nvPr>
        </p:nvSpPr>
        <p:spPr>
          <a:xfrm>
            <a:off x="323528" y="4136484"/>
            <a:ext cx="8229600" cy="1014670"/>
          </a:xfrm>
        </p:spPr>
        <p:txBody>
          <a:bodyPr anchor="ctr">
            <a:normAutofit/>
          </a:bodyPr>
          <a:lstStyle/>
          <a:p>
            <a:pPr marL="0" indent="0" algn="ctr">
              <a:buNone/>
            </a:pPr>
            <a:r>
              <a:rPr lang="pt-BR" sz="2000" dirty="0" smtClean="0"/>
              <a:t>Área de elevada declividade: pouco indicada para servir de pátio.</a:t>
            </a:r>
          </a:p>
          <a:p>
            <a:pPr marL="0" indent="0" algn="ctr">
              <a:buNone/>
            </a:pPr>
            <a:r>
              <a:rPr lang="pt-BR" sz="2000" dirty="0" smtClean="0"/>
              <a:t>Observação: Risco de maior intervenção em APP devido à terraplenagem.</a:t>
            </a:r>
          </a:p>
        </p:txBody>
      </p:sp>
      <p:pic>
        <p:nvPicPr>
          <p:cNvPr id="8194" name="Picture 2" descr="IMG_20170605_0950387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5955"/>
            <a:ext cx="8229600" cy="272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have direita 3"/>
          <p:cNvSpPr/>
          <p:nvPr/>
        </p:nvSpPr>
        <p:spPr>
          <a:xfrm>
            <a:off x="4572000" y="1772816"/>
            <a:ext cx="360040" cy="9000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8" name="Espaço Reservado para Conteúdo 2"/>
          <p:cNvSpPr txBox="1">
            <a:spLocks/>
          </p:cNvSpPr>
          <p:nvPr/>
        </p:nvSpPr>
        <p:spPr>
          <a:xfrm>
            <a:off x="4926717" y="2034896"/>
            <a:ext cx="1296144" cy="375839"/>
          </a:xfrm>
          <a:prstGeom prst="rect">
            <a:avLst/>
          </a:prstGeom>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pt-BR" sz="2000" b="1" dirty="0" smtClean="0">
                <a:solidFill>
                  <a:srgbClr val="FF0000"/>
                </a:solidFill>
              </a:rPr>
              <a:t>5 metros</a:t>
            </a:r>
          </a:p>
        </p:txBody>
      </p:sp>
    </p:spTree>
    <p:extLst>
      <p:ext uri="{BB962C8B-B14F-4D97-AF65-F5344CB8AC3E}">
        <p14:creationId xmlns:p14="http://schemas.microsoft.com/office/powerpoint/2010/main" val="755975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Aspecto físico: </a:t>
            </a:r>
            <a:r>
              <a:rPr lang="pt-BR" dirty="0" smtClean="0"/>
              <a:t>Nível de cheia do rio</a:t>
            </a:r>
            <a:endParaRPr lang="pt-BR" dirty="0"/>
          </a:p>
        </p:txBody>
      </p:sp>
      <p:sp>
        <p:nvSpPr>
          <p:cNvPr id="3" name="Espaço Reservado para Conteúdo 2"/>
          <p:cNvSpPr>
            <a:spLocks noGrp="1"/>
          </p:cNvSpPr>
          <p:nvPr>
            <p:ph idx="1"/>
          </p:nvPr>
        </p:nvSpPr>
        <p:spPr>
          <a:xfrm>
            <a:off x="457200" y="1600203"/>
            <a:ext cx="8229600" cy="3773014"/>
          </a:xfrm>
        </p:spPr>
        <p:txBody>
          <a:bodyPr anchor="ctr">
            <a:normAutofit/>
          </a:bodyPr>
          <a:lstStyle/>
          <a:p>
            <a:pPr algn="just">
              <a:buFont typeface="Wingdings" panose="05000000000000000000" pitchFamily="2" charset="2"/>
              <a:buChar char="§"/>
            </a:pPr>
            <a:r>
              <a:rPr lang="pt-BR" dirty="0" smtClean="0"/>
              <a:t>Rios cuja vazão é regulada por reservatórios, importante situar o pátio fora da área sujeita à inundação.</a:t>
            </a:r>
          </a:p>
          <a:p>
            <a:pPr algn="just">
              <a:buFont typeface="Wingdings" panose="05000000000000000000" pitchFamily="2" charset="2"/>
              <a:buChar char="§"/>
            </a:pPr>
            <a:r>
              <a:rPr lang="pt-BR" dirty="0" smtClean="0"/>
              <a:t>A embarcação de limpeza somente consegue fazer a limpeza das </a:t>
            </a:r>
            <a:r>
              <a:rPr lang="pt-BR" dirty="0" err="1" smtClean="0"/>
              <a:t>macrófitas</a:t>
            </a:r>
            <a:r>
              <a:rPr lang="pt-BR" dirty="0" smtClean="0"/>
              <a:t> nos trechos de rio navegáveis, sendo praticamente impossível trabalhar em áreas com bancos de areia.</a:t>
            </a:r>
          </a:p>
        </p:txBody>
      </p:sp>
    </p:spTree>
    <p:extLst>
      <p:ext uri="{BB962C8B-B14F-4D97-AF65-F5344CB8AC3E}">
        <p14:creationId xmlns:p14="http://schemas.microsoft.com/office/powerpoint/2010/main" val="1533085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Aspecto físico: Turbulência do rio</a:t>
            </a:r>
            <a:endParaRPr lang="pt-BR" dirty="0"/>
          </a:p>
        </p:txBody>
      </p:sp>
      <p:sp>
        <p:nvSpPr>
          <p:cNvPr id="5" name="Espaço Reservado para Conteúdo 2"/>
          <p:cNvSpPr>
            <a:spLocks noGrp="1"/>
          </p:cNvSpPr>
          <p:nvPr>
            <p:ph idx="1"/>
          </p:nvPr>
        </p:nvSpPr>
        <p:spPr>
          <a:xfrm>
            <a:off x="455771" y="4292342"/>
            <a:ext cx="8229600" cy="1014670"/>
          </a:xfrm>
        </p:spPr>
        <p:txBody>
          <a:bodyPr anchor="ctr">
            <a:normAutofit/>
          </a:bodyPr>
          <a:lstStyle/>
          <a:p>
            <a:pPr marL="0" indent="0" algn="ctr">
              <a:buNone/>
            </a:pPr>
            <a:r>
              <a:rPr lang="pt-BR" sz="2000" dirty="0" smtClean="0"/>
              <a:t>Recomenda-se situar o pátio em trecho de remanso do rio e cuja profundidade na margem seja de no mínimo 1 metro, facilitando o trabalho da escavadeira na remoção do material desprendido.</a:t>
            </a:r>
          </a:p>
        </p:txBody>
      </p:sp>
      <p:pic>
        <p:nvPicPr>
          <p:cNvPr id="3" name="Imagem 2"/>
          <p:cNvPicPr>
            <a:picLocks noChangeAspect="1"/>
          </p:cNvPicPr>
          <p:nvPr/>
        </p:nvPicPr>
        <p:blipFill rotWithShape="1">
          <a:blip r:embed="rId2"/>
          <a:srcRect l="1" r="1104"/>
          <a:stretch/>
        </p:blipFill>
        <p:spPr>
          <a:xfrm>
            <a:off x="455771" y="1417638"/>
            <a:ext cx="8229600" cy="2874704"/>
          </a:xfrm>
          <a:prstGeom prst="rect">
            <a:avLst/>
          </a:prstGeom>
        </p:spPr>
      </p:pic>
    </p:spTree>
    <p:extLst>
      <p:ext uri="{BB962C8B-B14F-4D97-AF65-F5344CB8AC3E}">
        <p14:creationId xmlns:p14="http://schemas.microsoft.com/office/powerpoint/2010/main" val="3177137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Outorga </a:t>
            </a:r>
            <a:r>
              <a:rPr lang="pt-BR" dirty="0"/>
              <a:t>de direito de uso do recurso </a:t>
            </a:r>
            <a:r>
              <a:rPr lang="pt-BR" dirty="0" smtClean="0"/>
              <a:t>hídrico a ser limpo</a:t>
            </a:r>
            <a:endParaRPr lang="pt-BR" dirty="0"/>
          </a:p>
        </p:txBody>
      </p:sp>
      <p:sp>
        <p:nvSpPr>
          <p:cNvPr id="3" name="Espaço Reservado para Conteúdo 2"/>
          <p:cNvSpPr>
            <a:spLocks noGrp="1"/>
          </p:cNvSpPr>
          <p:nvPr>
            <p:ph idx="1"/>
          </p:nvPr>
        </p:nvSpPr>
        <p:spPr>
          <a:xfrm>
            <a:off x="457200" y="1600203"/>
            <a:ext cx="8229600" cy="3773014"/>
          </a:xfrm>
        </p:spPr>
        <p:txBody>
          <a:bodyPr anchor="ctr">
            <a:normAutofit fontScale="92500" lnSpcReduction="10000"/>
          </a:bodyPr>
          <a:lstStyle/>
          <a:p>
            <a:pPr algn="just">
              <a:buFont typeface="Wingdings" panose="05000000000000000000" pitchFamily="2" charset="2"/>
              <a:buChar char="§"/>
            </a:pPr>
            <a:r>
              <a:rPr lang="pt-BR" dirty="0" smtClean="0"/>
              <a:t>Consultar o </a:t>
            </a:r>
            <a:r>
              <a:rPr lang="pt-BR" dirty="0"/>
              <a:t>órgão responsável pela gestão do recurso hídrico </a:t>
            </a:r>
            <a:r>
              <a:rPr lang="pt-BR" dirty="0" smtClean="0"/>
              <a:t> acerca da necessidade de outorga para limpeza </a:t>
            </a:r>
            <a:r>
              <a:rPr lang="pt-BR" dirty="0"/>
              <a:t>de vegetação aquática </a:t>
            </a:r>
            <a:r>
              <a:rPr lang="pt-BR" dirty="0" smtClean="0"/>
              <a:t>(</a:t>
            </a:r>
            <a:r>
              <a:rPr lang="pt-BR" dirty="0"/>
              <a:t>desassoreamento</a:t>
            </a:r>
            <a:r>
              <a:rPr lang="pt-BR" dirty="0" smtClean="0"/>
              <a:t>).</a:t>
            </a:r>
          </a:p>
          <a:p>
            <a:pPr algn="just">
              <a:buFont typeface="Wingdings" panose="05000000000000000000" pitchFamily="2" charset="2"/>
              <a:buChar char="§"/>
            </a:pPr>
            <a:r>
              <a:rPr lang="pt-BR" dirty="0" smtClean="0"/>
              <a:t>O </a:t>
            </a:r>
            <a:r>
              <a:rPr lang="pt-BR" dirty="0"/>
              <a:t>órgão responsável para rios federais é a Agência Nacional de Águas – ANA e para rios do estado de São Paulo é o Departamento de Águas e Energia Elétrica – DAEE</a:t>
            </a:r>
            <a:r>
              <a:rPr lang="pt-BR" dirty="0" smtClean="0"/>
              <a:t>.</a:t>
            </a:r>
          </a:p>
        </p:txBody>
      </p:sp>
    </p:spTree>
    <p:extLst>
      <p:ext uri="{BB962C8B-B14F-4D97-AF65-F5344CB8AC3E}">
        <p14:creationId xmlns:p14="http://schemas.microsoft.com/office/powerpoint/2010/main" val="2193511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Aspecto biológico</a:t>
            </a:r>
            <a:r>
              <a:rPr lang="pt-BR" dirty="0"/>
              <a:t>: </a:t>
            </a:r>
            <a:r>
              <a:rPr lang="pt-BR" dirty="0" smtClean="0"/>
              <a:t>Presença </a:t>
            </a:r>
            <a:r>
              <a:rPr lang="pt-BR" dirty="0"/>
              <a:t>de vegetação nativa</a:t>
            </a:r>
          </a:p>
        </p:txBody>
      </p:sp>
      <p:sp>
        <p:nvSpPr>
          <p:cNvPr id="5" name="Espaço Reservado para Conteúdo 2"/>
          <p:cNvSpPr>
            <a:spLocks noGrp="1"/>
          </p:cNvSpPr>
          <p:nvPr>
            <p:ph idx="1"/>
          </p:nvPr>
        </p:nvSpPr>
        <p:spPr>
          <a:xfrm>
            <a:off x="457200" y="4396617"/>
            <a:ext cx="8229600" cy="1014670"/>
          </a:xfrm>
        </p:spPr>
        <p:txBody>
          <a:bodyPr anchor="ctr">
            <a:normAutofit/>
          </a:bodyPr>
          <a:lstStyle/>
          <a:p>
            <a:pPr marL="0" indent="0" algn="ctr">
              <a:buNone/>
            </a:pPr>
            <a:r>
              <a:rPr lang="pt-BR" sz="2000" dirty="0" smtClean="0"/>
              <a:t>Área isenta de vegetação: indicada para servir de pátio.</a:t>
            </a:r>
          </a:p>
        </p:txBody>
      </p:sp>
      <p:pic>
        <p:nvPicPr>
          <p:cNvPr id="9218" name="Picture 2" descr="IMG_20170605_1023498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7638"/>
            <a:ext cx="8229600" cy="297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439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Aspecto biológico: Presença de </a:t>
            </a:r>
            <a:r>
              <a:rPr lang="pt-BR" dirty="0" smtClean="0"/>
              <a:t>fauna</a:t>
            </a:r>
            <a:endParaRPr lang="pt-BR" dirty="0"/>
          </a:p>
        </p:txBody>
      </p:sp>
      <p:sp>
        <p:nvSpPr>
          <p:cNvPr id="3" name="Espaço Reservado para Conteúdo 2"/>
          <p:cNvSpPr>
            <a:spLocks noGrp="1"/>
          </p:cNvSpPr>
          <p:nvPr>
            <p:ph idx="1"/>
          </p:nvPr>
        </p:nvSpPr>
        <p:spPr>
          <a:xfrm>
            <a:off x="457200" y="1600203"/>
            <a:ext cx="8229600" cy="3773014"/>
          </a:xfrm>
        </p:spPr>
        <p:txBody>
          <a:bodyPr anchor="ctr">
            <a:normAutofit/>
          </a:bodyPr>
          <a:lstStyle/>
          <a:p>
            <a:pPr algn="just">
              <a:buFont typeface="Wingdings" panose="05000000000000000000" pitchFamily="2" charset="2"/>
              <a:buChar char="§"/>
            </a:pPr>
            <a:r>
              <a:rPr lang="pt-BR" dirty="0" smtClean="0"/>
              <a:t>Pouco provável, mas: Evitar a escolha de áreas que por ventura sejam utilizadas pela fauna, pois isso pode inviabilizar a escolha dela pelo órgão ambiental.</a:t>
            </a:r>
          </a:p>
          <a:p>
            <a:pPr algn="just">
              <a:buFont typeface="Wingdings" panose="05000000000000000000" pitchFamily="2" charset="2"/>
              <a:buChar char="§"/>
            </a:pPr>
            <a:r>
              <a:rPr lang="pt-BR" dirty="0" smtClean="0"/>
              <a:t>Ficar atento à presença de ninhos, tocas, fezes, ossadas, etc.</a:t>
            </a:r>
          </a:p>
        </p:txBody>
      </p:sp>
    </p:spTree>
    <p:extLst>
      <p:ext uri="{BB962C8B-B14F-4D97-AF65-F5344CB8AC3E}">
        <p14:creationId xmlns:p14="http://schemas.microsoft.com/office/powerpoint/2010/main" val="2425162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Autorização </a:t>
            </a:r>
            <a:r>
              <a:rPr lang="pt-BR" dirty="0"/>
              <a:t>de intervenção em área de preservação permanente</a:t>
            </a:r>
          </a:p>
        </p:txBody>
      </p:sp>
      <p:sp>
        <p:nvSpPr>
          <p:cNvPr id="3" name="Espaço Reservado para Conteúdo 2"/>
          <p:cNvSpPr>
            <a:spLocks noGrp="1"/>
          </p:cNvSpPr>
          <p:nvPr>
            <p:ph idx="1"/>
          </p:nvPr>
        </p:nvSpPr>
        <p:spPr>
          <a:xfrm>
            <a:off x="457200" y="1600203"/>
            <a:ext cx="8229600" cy="3773014"/>
          </a:xfrm>
        </p:spPr>
        <p:txBody>
          <a:bodyPr anchor="ctr">
            <a:normAutofit lnSpcReduction="10000"/>
          </a:bodyPr>
          <a:lstStyle/>
          <a:p>
            <a:pPr algn="just">
              <a:buFont typeface="Wingdings" panose="05000000000000000000" pitchFamily="2" charset="2"/>
              <a:buChar char="§"/>
            </a:pPr>
            <a:r>
              <a:rPr lang="pt-BR" dirty="0"/>
              <a:t>Código Florestal Brasileiro </a:t>
            </a:r>
            <a:r>
              <a:rPr lang="pt-BR" dirty="0" smtClean="0"/>
              <a:t>define como Área </a:t>
            </a:r>
            <a:r>
              <a:rPr lang="pt-BR" dirty="0"/>
              <a:t>de Preservação Permanente – APP as faixas marginais de </a:t>
            </a:r>
            <a:r>
              <a:rPr lang="pt-BR" dirty="0" smtClean="0"/>
              <a:t>cursos d’água, sendo vedada sua utilização sem a devida autorização de intervenção.</a:t>
            </a:r>
          </a:p>
          <a:p>
            <a:pPr algn="just">
              <a:buFont typeface="Wingdings" panose="05000000000000000000" pitchFamily="2" charset="2"/>
              <a:buChar char="§"/>
            </a:pPr>
            <a:r>
              <a:rPr lang="pt-BR" dirty="0" smtClean="0"/>
              <a:t>O órgão responsável por essa autorização é a Companhia Ambiental do Estado de São Paulo – CETESB.</a:t>
            </a:r>
          </a:p>
        </p:txBody>
      </p:sp>
    </p:spTree>
    <p:extLst>
      <p:ext uri="{BB962C8B-B14F-4D97-AF65-F5344CB8AC3E}">
        <p14:creationId xmlns:p14="http://schemas.microsoft.com/office/powerpoint/2010/main" val="3180675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Aspecto </a:t>
            </a:r>
            <a:r>
              <a:rPr lang="pt-BR" dirty="0" smtClean="0"/>
              <a:t>antrópico</a:t>
            </a:r>
            <a:r>
              <a:rPr lang="pt-BR" dirty="0"/>
              <a:t>: </a:t>
            </a:r>
            <a:r>
              <a:rPr lang="pt-BR" dirty="0" smtClean="0"/>
              <a:t>Presença </a:t>
            </a:r>
            <a:r>
              <a:rPr lang="pt-BR" dirty="0"/>
              <a:t>de população vizinha</a:t>
            </a:r>
          </a:p>
        </p:txBody>
      </p:sp>
      <p:sp>
        <p:nvSpPr>
          <p:cNvPr id="3" name="Espaço Reservado para Conteúdo 2"/>
          <p:cNvSpPr>
            <a:spLocks noGrp="1"/>
          </p:cNvSpPr>
          <p:nvPr>
            <p:ph idx="1"/>
          </p:nvPr>
        </p:nvSpPr>
        <p:spPr>
          <a:xfrm>
            <a:off x="457200" y="1600203"/>
            <a:ext cx="8229600" cy="3773014"/>
          </a:xfrm>
        </p:spPr>
        <p:txBody>
          <a:bodyPr anchor="ctr">
            <a:normAutofit lnSpcReduction="10000"/>
          </a:bodyPr>
          <a:lstStyle/>
          <a:p>
            <a:pPr algn="just">
              <a:buFont typeface="Wingdings" panose="05000000000000000000" pitchFamily="2" charset="2"/>
              <a:buChar char="§"/>
            </a:pPr>
            <a:r>
              <a:rPr lang="pt-BR" dirty="0" smtClean="0"/>
              <a:t>Buscar </a:t>
            </a:r>
            <a:r>
              <a:rPr lang="pt-BR" dirty="0"/>
              <a:t>locais de menor densidade </a:t>
            </a:r>
            <a:r>
              <a:rPr lang="pt-BR" dirty="0" smtClean="0"/>
              <a:t>demográfica para evitar transtornos à população.</a:t>
            </a:r>
          </a:p>
          <a:p>
            <a:pPr algn="just">
              <a:buFont typeface="Wingdings" panose="05000000000000000000" pitchFamily="2" charset="2"/>
              <a:buChar char="§"/>
            </a:pPr>
            <a:r>
              <a:rPr lang="pt-BR" dirty="0" smtClean="0"/>
              <a:t>Exemplos de transtornos: </a:t>
            </a:r>
            <a:r>
              <a:rPr lang="pt-BR" dirty="0"/>
              <a:t>ruídos e poeira pela operação do maquinário (escavadeira e caminhões) e possível mau cheiro </a:t>
            </a:r>
            <a:r>
              <a:rPr lang="pt-BR" dirty="0" smtClean="0"/>
              <a:t>da </a:t>
            </a:r>
            <a:r>
              <a:rPr lang="pt-BR" dirty="0" err="1" smtClean="0"/>
              <a:t>macrófita</a:t>
            </a:r>
            <a:r>
              <a:rPr lang="pt-BR" dirty="0" smtClean="0"/>
              <a:t> removida, que leva 3 meses para secar (aprox.).</a:t>
            </a:r>
          </a:p>
        </p:txBody>
      </p:sp>
    </p:spTree>
    <p:extLst>
      <p:ext uri="{BB962C8B-B14F-4D97-AF65-F5344CB8AC3E}">
        <p14:creationId xmlns:p14="http://schemas.microsoft.com/office/powerpoint/2010/main" val="3365809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Motivação do estudo</a:t>
            </a:r>
            <a:endParaRPr lang="pt-BR"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000" y="1645406"/>
            <a:ext cx="2340000" cy="988000"/>
          </a:xfrm>
          <a:prstGeom prst="rect">
            <a:avLst/>
          </a:prstGeom>
        </p:spPr>
      </p:pic>
      <p:pic>
        <p:nvPicPr>
          <p:cNvPr id="7" name="Picture 2" descr="http://www.agevap.org.br/images/agevap-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l="25466" r="26000" b="46892"/>
          <a:stretch/>
        </p:blipFill>
        <p:spPr bwMode="auto">
          <a:xfrm>
            <a:off x="547200" y="1473656"/>
            <a:ext cx="2340000" cy="13315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6800" y="1688078"/>
            <a:ext cx="2340000" cy="899010"/>
          </a:xfrm>
          <a:prstGeom prst="rect">
            <a:avLst/>
          </a:prstGeom>
        </p:spPr>
      </p:pic>
      <p:sp>
        <p:nvSpPr>
          <p:cNvPr id="5" name="Mais 4"/>
          <p:cNvSpPr/>
          <p:nvPr/>
        </p:nvSpPr>
        <p:spPr>
          <a:xfrm>
            <a:off x="2964600" y="1954599"/>
            <a:ext cx="360000" cy="360000"/>
          </a:xfrm>
          <a:prstGeom prst="mathPlus">
            <a:avLst>
              <a:gd name="adj1" fmla="val 184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Mais 9"/>
          <p:cNvSpPr/>
          <p:nvPr/>
        </p:nvSpPr>
        <p:spPr>
          <a:xfrm>
            <a:off x="5819400" y="1954800"/>
            <a:ext cx="360000" cy="360000"/>
          </a:xfrm>
          <a:prstGeom prst="mathPlus">
            <a:avLst>
              <a:gd name="adj1" fmla="val 184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have direita 10"/>
          <p:cNvSpPr/>
          <p:nvPr/>
        </p:nvSpPr>
        <p:spPr>
          <a:xfrm rot="5400000">
            <a:off x="4355288" y="13280"/>
            <a:ext cx="433424" cy="6480000"/>
          </a:xfrm>
          <a:prstGeom prst="rightBrace">
            <a:avLst>
              <a:gd name="adj1" fmla="val 8333"/>
              <a:gd name="adj2" fmla="val 49859"/>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3" name="Espaço Reservado para Conteúdo 2"/>
          <p:cNvSpPr>
            <a:spLocks noGrp="1"/>
          </p:cNvSpPr>
          <p:nvPr>
            <p:ph idx="1"/>
          </p:nvPr>
        </p:nvSpPr>
        <p:spPr>
          <a:xfrm>
            <a:off x="2052000" y="3481039"/>
            <a:ext cx="5040000" cy="1620000"/>
          </a:xfrm>
        </p:spPr>
        <p:txBody>
          <a:bodyPr anchor="ctr">
            <a:normAutofit fontScale="92500" lnSpcReduction="10000"/>
          </a:bodyPr>
          <a:lstStyle/>
          <a:p>
            <a:pPr marL="0" indent="0" algn="ctr">
              <a:buNone/>
            </a:pPr>
            <a:r>
              <a:rPr lang="pt-BR" sz="2800" dirty="0" smtClean="0"/>
              <a:t>Parceira entre a AGEVAP, Prefeitura de Jacareí e SAAE para remoção da vegetação </a:t>
            </a:r>
            <a:r>
              <a:rPr lang="pt-BR" sz="2800" dirty="0" err="1" smtClean="0"/>
              <a:t>macrófita</a:t>
            </a:r>
            <a:r>
              <a:rPr lang="pt-BR" sz="2800" dirty="0" smtClean="0"/>
              <a:t> da calha do Rio Paraíba do Sul</a:t>
            </a:r>
            <a:endParaRPr lang="pt-BR" sz="2800" dirty="0"/>
          </a:p>
        </p:txBody>
      </p:sp>
    </p:spTree>
    <p:extLst>
      <p:ext uri="{BB962C8B-B14F-4D97-AF65-F5344CB8AC3E}">
        <p14:creationId xmlns:p14="http://schemas.microsoft.com/office/powerpoint/2010/main" val="4134874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Aspecto </a:t>
            </a:r>
            <a:r>
              <a:rPr lang="pt-BR" dirty="0" smtClean="0"/>
              <a:t>antrópico: Itinerário </a:t>
            </a:r>
            <a:r>
              <a:rPr lang="pt-BR" dirty="0"/>
              <a:t>entre o pátio e o destino final</a:t>
            </a:r>
          </a:p>
        </p:txBody>
      </p:sp>
      <p:sp>
        <p:nvSpPr>
          <p:cNvPr id="3" name="Espaço Reservado para Conteúdo 2"/>
          <p:cNvSpPr>
            <a:spLocks noGrp="1"/>
          </p:cNvSpPr>
          <p:nvPr>
            <p:ph idx="1"/>
          </p:nvPr>
        </p:nvSpPr>
        <p:spPr>
          <a:xfrm>
            <a:off x="457200" y="1600203"/>
            <a:ext cx="8229600" cy="3773014"/>
          </a:xfrm>
        </p:spPr>
        <p:txBody>
          <a:bodyPr anchor="ctr">
            <a:normAutofit/>
          </a:bodyPr>
          <a:lstStyle/>
          <a:p>
            <a:pPr algn="just">
              <a:buFont typeface="Wingdings" panose="05000000000000000000" pitchFamily="2" charset="2"/>
              <a:buChar char="§"/>
            </a:pPr>
            <a:r>
              <a:rPr lang="pt-BR" dirty="0" smtClean="0"/>
              <a:t>Localização do pátio com a menor distância possível do destino final do material (redução de custo de transporte).</a:t>
            </a:r>
          </a:p>
          <a:p>
            <a:pPr algn="just">
              <a:buFont typeface="Wingdings" panose="05000000000000000000" pitchFamily="2" charset="2"/>
              <a:buChar char="§"/>
            </a:pPr>
            <a:r>
              <a:rPr lang="pt-BR" dirty="0" smtClean="0"/>
              <a:t>Na escolha do itinerário prever vias de menor fluxo de veículos e comunicar o órgão de trânsito local (placas informativas e sinalização).</a:t>
            </a:r>
          </a:p>
        </p:txBody>
      </p:sp>
    </p:spTree>
    <p:extLst>
      <p:ext uri="{BB962C8B-B14F-4D97-AF65-F5344CB8AC3E}">
        <p14:creationId xmlns:p14="http://schemas.microsoft.com/office/powerpoint/2010/main" val="255068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Aspecto </a:t>
            </a:r>
            <a:r>
              <a:rPr lang="pt-BR" dirty="0" smtClean="0"/>
              <a:t>antrópico</a:t>
            </a:r>
            <a:r>
              <a:rPr lang="pt-BR" dirty="0"/>
              <a:t>: </a:t>
            </a:r>
            <a:r>
              <a:rPr lang="pt-BR" dirty="0" smtClean="0"/>
              <a:t>Risco de </a:t>
            </a:r>
            <a:r>
              <a:rPr lang="pt-BR" dirty="0"/>
              <a:t>acidente devido a sujeira nas vias</a:t>
            </a:r>
          </a:p>
        </p:txBody>
      </p:sp>
      <p:sp>
        <p:nvSpPr>
          <p:cNvPr id="3" name="Espaço Reservado para Conteúdo 2"/>
          <p:cNvSpPr>
            <a:spLocks noGrp="1"/>
          </p:cNvSpPr>
          <p:nvPr>
            <p:ph idx="1"/>
          </p:nvPr>
        </p:nvSpPr>
        <p:spPr>
          <a:xfrm>
            <a:off x="457200" y="1600203"/>
            <a:ext cx="8229600" cy="3773014"/>
          </a:xfrm>
        </p:spPr>
        <p:txBody>
          <a:bodyPr anchor="ctr">
            <a:normAutofit/>
          </a:bodyPr>
          <a:lstStyle/>
          <a:p>
            <a:pPr algn="just">
              <a:buFont typeface="Wingdings" panose="05000000000000000000" pitchFamily="2" charset="2"/>
              <a:buChar char="§"/>
            </a:pPr>
            <a:r>
              <a:rPr lang="pt-BR" dirty="0"/>
              <a:t>O transporte </a:t>
            </a:r>
            <a:r>
              <a:rPr lang="pt-BR" dirty="0" smtClean="0"/>
              <a:t>das </a:t>
            </a:r>
            <a:r>
              <a:rPr lang="pt-BR" dirty="0" err="1" smtClean="0"/>
              <a:t>macrófitas</a:t>
            </a:r>
            <a:r>
              <a:rPr lang="pt-BR" dirty="0" smtClean="0"/>
              <a:t> poderá acarretar sujeira das </a:t>
            </a:r>
            <a:r>
              <a:rPr lang="pt-BR" dirty="0"/>
              <a:t>vias </a:t>
            </a:r>
            <a:r>
              <a:rPr lang="pt-BR" dirty="0" smtClean="0"/>
              <a:t>até </a:t>
            </a:r>
            <a:r>
              <a:rPr lang="pt-BR" dirty="0"/>
              <a:t>o local de destino </a:t>
            </a:r>
            <a:r>
              <a:rPr lang="pt-BR" dirty="0" smtClean="0"/>
              <a:t>final.</a:t>
            </a:r>
          </a:p>
          <a:p>
            <a:pPr algn="just">
              <a:buFont typeface="Wingdings" panose="05000000000000000000" pitchFamily="2" charset="2"/>
              <a:buChar char="§"/>
            </a:pPr>
            <a:r>
              <a:rPr lang="pt-BR" dirty="0" smtClean="0"/>
              <a:t>Prever </a:t>
            </a:r>
            <a:r>
              <a:rPr lang="pt-BR" dirty="0"/>
              <a:t>sinalização informativa de risco de derrapagem e serviço de </a:t>
            </a:r>
            <a:r>
              <a:rPr lang="pt-BR" dirty="0" smtClean="0"/>
              <a:t>limpeza periódica das vias.</a:t>
            </a:r>
          </a:p>
        </p:txBody>
      </p:sp>
    </p:spTree>
    <p:extLst>
      <p:ext uri="{BB962C8B-B14F-4D97-AF65-F5344CB8AC3E}">
        <p14:creationId xmlns:p14="http://schemas.microsoft.com/office/powerpoint/2010/main" val="2140368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Permissão </a:t>
            </a:r>
            <a:r>
              <a:rPr lang="pt-BR" dirty="0"/>
              <a:t>de uso dos proprietários das áreas dos pátios</a:t>
            </a:r>
          </a:p>
        </p:txBody>
      </p:sp>
      <p:sp>
        <p:nvSpPr>
          <p:cNvPr id="3" name="Espaço Reservado para Conteúdo 2"/>
          <p:cNvSpPr>
            <a:spLocks noGrp="1"/>
          </p:cNvSpPr>
          <p:nvPr>
            <p:ph idx="1"/>
          </p:nvPr>
        </p:nvSpPr>
        <p:spPr>
          <a:xfrm>
            <a:off x="457200" y="1600203"/>
            <a:ext cx="8229600" cy="3773014"/>
          </a:xfrm>
        </p:spPr>
        <p:txBody>
          <a:bodyPr anchor="ctr">
            <a:normAutofit fontScale="92500" lnSpcReduction="20000"/>
          </a:bodyPr>
          <a:lstStyle/>
          <a:p>
            <a:pPr algn="just">
              <a:buFont typeface="Wingdings" panose="05000000000000000000" pitchFamily="2" charset="2"/>
              <a:buChar char="§"/>
            </a:pPr>
            <a:r>
              <a:rPr lang="pt-BR" dirty="0" smtClean="0"/>
              <a:t>Área pública: Solicitar permissão junto </a:t>
            </a:r>
            <a:r>
              <a:rPr lang="pt-BR" dirty="0"/>
              <a:t>ao órgão a que pertence tal área (Prefeitura Municipal, Governo do Estado ou Secretaria do Patrimônio da União</a:t>
            </a:r>
            <a:r>
              <a:rPr lang="pt-BR" dirty="0" smtClean="0"/>
              <a:t>).</a:t>
            </a:r>
          </a:p>
          <a:p>
            <a:pPr algn="just">
              <a:buFont typeface="Wingdings" panose="05000000000000000000" pitchFamily="2" charset="2"/>
              <a:buChar char="§"/>
            </a:pPr>
            <a:r>
              <a:rPr lang="pt-BR" dirty="0" smtClean="0"/>
              <a:t>Área particular: Negociar com o </a:t>
            </a:r>
            <a:r>
              <a:rPr lang="pt-BR" dirty="0"/>
              <a:t>proprietário </a:t>
            </a:r>
            <a:r>
              <a:rPr lang="pt-BR" dirty="0" smtClean="0"/>
              <a:t>a </a:t>
            </a:r>
            <a:r>
              <a:rPr lang="pt-BR" dirty="0"/>
              <a:t>permissão, </a:t>
            </a:r>
            <a:r>
              <a:rPr lang="pt-BR" dirty="0" smtClean="0"/>
              <a:t>firmando termo de acordo e compromisso.</a:t>
            </a:r>
          </a:p>
          <a:p>
            <a:pPr algn="just">
              <a:buFont typeface="Wingdings" panose="05000000000000000000" pitchFamily="2" charset="2"/>
              <a:buChar char="§"/>
            </a:pPr>
            <a:r>
              <a:rPr lang="pt-BR" dirty="0" smtClean="0"/>
              <a:t>Margens </a:t>
            </a:r>
            <a:r>
              <a:rPr lang="pt-BR" dirty="0"/>
              <a:t>de </a:t>
            </a:r>
            <a:r>
              <a:rPr lang="pt-BR" dirty="0" smtClean="0"/>
              <a:t>rios: Consultar União </a:t>
            </a:r>
            <a:r>
              <a:rPr lang="pt-BR" dirty="0"/>
              <a:t>ou </a:t>
            </a:r>
            <a:r>
              <a:rPr lang="pt-BR" dirty="0" smtClean="0"/>
              <a:t>Marinha para permissão.</a:t>
            </a:r>
          </a:p>
        </p:txBody>
      </p:sp>
    </p:spTree>
    <p:extLst>
      <p:ext uri="{BB962C8B-B14F-4D97-AF65-F5344CB8AC3E}">
        <p14:creationId xmlns:p14="http://schemas.microsoft.com/office/powerpoint/2010/main" val="3412021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Conclusão</a:t>
            </a:r>
            <a:endParaRPr lang="pt-BR" dirty="0"/>
          </a:p>
        </p:txBody>
      </p:sp>
      <p:sp>
        <p:nvSpPr>
          <p:cNvPr id="3" name="Espaço Reservado para Conteúdo 2"/>
          <p:cNvSpPr>
            <a:spLocks noGrp="1"/>
          </p:cNvSpPr>
          <p:nvPr>
            <p:ph idx="1"/>
          </p:nvPr>
        </p:nvSpPr>
        <p:spPr>
          <a:xfrm>
            <a:off x="457200" y="1600203"/>
            <a:ext cx="8229600" cy="3773014"/>
          </a:xfrm>
        </p:spPr>
        <p:txBody>
          <a:bodyPr anchor="ctr">
            <a:normAutofit lnSpcReduction="10000"/>
          </a:bodyPr>
          <a:lstStyle/>
          <a:p>
            <a:pPr marL="0" indent="0" algn="just">
              <a:buNone/>
            </a:pPr>
            <a:r>
              <a:rPr lang="pt-BR" dirty="0" smtClean="0"/>
              <a:t>A </a:t>
            </a:r>
            <a:r>
              <a:rPr lang="pt-BR" dirty="0"/>
              <a:t>seleção de locais para instalação de pátios de carregamento e armazenamento de </a:t>
            </a:r>
            <a:r>
              <a:rPr lang="pt-BR" dirty="0" err="1"/>
              <a:t>macrófitas</a:t>
            </a:r>
            <a:r>
              <a:rPr lang="pt-BR" dirty="0" smtClean="0"/>
              <a:t> </a:t>
            </a:r>
            <a:r>
              <a:rPr lang="pt-BR" dirty="0"/>
              <a:t>quando bem feita, além dos ganhos ambientais advindos da limpeza do recurso hídrico, pode garantir, por exemplo, também menores custos para realização dos serviços, maior facilidade no procedimento de licenciamento ambiental e menores transtornos à população vizinha.</a:t>
            </a:r>
            <a:endParaRPr lang="pt-BR" dirty="0" smtClean="0"/>
          </a:p>
        </p:txBody>
      </p:sp>
    </p:spTree>
    <p:extLst>
      <p:ext uri="{BB962C8B-B14F-4D97-AF65-F5344CB8AC3E}">
        <p14:creationId xmlns:p14="http://schemas.microsoft.com/office/powerpoint/2010/main" val="4255337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Referências</a:t>
            </a:r>
            <a:endParaRPr lang="pt-BR" dirty="0"/>
          </a:p>
        </p:txBody>
      </p:sp>
      <p:sp>
        <p:nvSpPr>
          <p:cNvPr id="3" name="Espaço Reservado para Conteúdo 2"/>
          <p:cNvSpPr>
            <a:spLocks noGrp="1"/>
          </p:cNvSpPr>
          <p:nvPr>
            <p:ph idx="1"/>
          </p:nvPr>
        </p:nvSpPr>
        <p:spPr>
          <a:xfrm>
            <a:off x="457200" y="1600203"/>
            <a:ext cx="8229600" cy="3773014"/>
          </a:xfrm>
        </p:spPr>
        <p:txBody>
          <a:bodyPr anchor="ctr">
            <a:normAutofit fontScale="62500" lnSpcReduction="20000"/>
          </a:bodyPr>
          <a:lstStyle/>
          <a:p>
            <a:pPr algn="just"/>
            <a:r>
              <a:rPr lang="pt-BR" dirty="0"/>
              <a:t>IRGANG, B. E.; PEDRALLI, G.; WAECHTER, J. I. </a:t>
            </a:r>
            <a:r>
              <a:rPr lang="pt-BR" b="1" dirty="0" err="1"/>
              <a:t>Macrófitas</a:t>
            </a:r>
            <a:r>
              <a:rPr lang="pt-BR" b="1" dirty="0"/>
              <a:t> aquáticas da Estação Ecológica do </a:t>
            </a:r>
            <a:r>
              <a:rPr lang="pt-BR" b="1" dirty="0" err="1"/>
              <a:t>Taim</a:t>
            </a:r>
            <a:r>
              <a:rPr lang="pt-BR" b="1" dirty="0"/>
              <a:t>.</a:t>
            </a:r>
            <a:r>
              <a:rPr lang="pt-BR" dirty="0"/>
              <a:t> </a:t>
            </a:r>
            <a:r>
              <a:rPr lang="pt-BR" dirty="0" err="1"/>
              <a:t>Roessleria</a:t>
            </a:r>
            <a:r>
              <a:rPr lang="pt-BR" dirty="0"/>
              <a:t>, v. 6, p. 395-404, 1984.</a:t>
            </a:r>
          </a:p>
          <a:p>
            <a:pPr algn="just"/>
            <a:r>
              <a:rPr lang="pt-BR" b="1" dirty="0"/>
              <a:t>PELAS ÁGUAS DO PARAÍBA: Planejamento como base para a sustentabilidade</a:t>
            </a:r>
            <a:r>
              <a:rPr lang="pt-BR" dirty="0"/>
              <a:t>. Resende: CEIVAP, nov. 2017.</a:t>
            </a:r>
          </a:p>
          <a:p>
            <a:pPr algn="just"/>
            <a:r>
              <a:rPr lang="pt-BR" dirty="0"/>
              <a:t>POMPÊO, Marcelo. </a:t>
            </a:r>
            <a:r>
              <a:rPr lang="pt-BR" b="1" dirty="0"/>
              <a:t>Monitoramento e manejo de </a:t>
            </a:r>
            <a:r>
              <a:rPr lang="pt-BR" b="1" dirty="0" err="1"/>
              <a:t>macrófitas</a:t>
            </a:r>
            <a:r>
              <a:rPr lang="pt-BR" b="1" dirty="0"/>
              <a:t> aquáticas em reservatórios tropicais brasileiros.</a:t>
            </a:r>
            <a:r>
              <a:rPr lang="pt-BR" dirty="0"/>
              <a:t> São Paulo: Instituto de Biociências da USP, 2017. 138 p. Disponível em: &lt;http://ecologia.ib.usp.br/portal/macrofitas/all_book.pdf&gt;. Acesso em: 29 dez. 2017.</a:t>
            </a:r>
          </a:p>
          <a:p>
            <a:pPr algn="just"/>
            <a:r>
              <a:rPr lang="pt-BR" dirty="0"/>
              <a:t>UTSCH, Jussara. </a:t>
            </a:r>
            <a:r>
              <a:rPr lang="pt-BR" b="1" dirty="0"/>
              <a:t>Qual o papel do Pantanal em relação às mudanças climáticas?</a:t>
            </a:r>
            <a:r>
              <a:rPr lang="pt-BR" dirty="0"/>
              <a:t> 2016. Matéria do blog do Planeta da Revista Época. Disponível em: &lt;http://epoca.globo.com/colunas-e-blogs/blog-do-planeta/noticia/2015/03/qual-o-bpapel-do-pantanalb-em-relacao-mudancas-climaticas.html&gt;. Acesso em: 20 jan. 2018.</a:t>
            </a:r>
          </a:p>
        </p:txBody>
      </p:sp>
    </p:spTree>
    <p:extLst>
      <p:ext uri="{BB962C8B-B14F-4D97-AF65-F5344CB8AC3E}">
        <p14:creationId xmlns:p14="http://schemas.microsoft.com/office/powerpoint/2010/main" val="4010603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a:spLocks noGrp="1"/>
          </p:cNvSpPr>
          <p:nvPr>
            <p:ph type="subTitle" idx="4294967295"/>
          </p:nvPr>
        </p:nvSpPr>
        <p:spPr>
          <a:xfrm>
            <a:off x="683568" y="3789040"/>
            <a:ext cx="7776864" cy="1655762"/>
          </a:xfrm>
        </p:spPr>
        <p:txBody>
          <a:bodyPr anchor="ctr">
            <a:normAutofit fontScale="77500" lnSpcReduction="20000"/>
          </a:bodyPr>
          <a:lstStyle/>
          <a:p>
            <a:pPr marL="0" indent="0" algn="ctr">
              <a:buNone/>
            </a:pPr>
            <a:r>
              <a:rPr lang="pt-BR" sz="2800" b="1" dirty="0" smtClean="0"/>
              <a:t>Eng. </a:t>
            </a:r>
            <a:r>
              <a:rPr lang="pt-BR" sz="2800" b="1" dirty="0" err="1" smtClean="0"/>
              <a:t>Amb</a:t>
            </a:r>
            <a:r>
              <a:rPr lang="pt-BR" sz="2800" b="1" dirty="0" smtClean="0"/>
              <a:t>. Evandro Faria Lins</a:t>
            </a:r>
          </a:p>
          <a:p>
            <a:pPr marL="0" indent="0" algn="ctr">
              <a:buNone/>
            </a:pPr>
            <a:r>
              <a:rPr lang="pt-BR" sz="2800" dirty="0" smtClean="0"/>
              <a:t>Serviço Autônomo de Água e Esgoto de Jacareí - SAAE</a:t>
            </a:r>
          </a:p>
          <a:p>
            <a:pPr marL="0" indent="0" algn="ctr">
              <a:buNone/>
            </a:pPr>
            <a:r>
              <a:rPr lang="pt-BR" sz="2800" dirty="0"/>
              <a:t>Rua Antônio Afonso, 460 - Centro - Jacareí - São Paulo - CEP: 12.327-270 - Brasil - </a:t>
            </a:r>
            <a:r>
              <a:rPr lang="pt-BR" sz="2800" dirty="0" err="1"/>
              <a:t>Tel</a:t>
            </a:r>
            <a:r>
              <a:rPr lang="pt-BR" sz="2800" dirty="0"/>
              <a:t>: +55 (12) 3954-0300 - e-mail: </a:t>
            </a:r>
            <a:r>
              <a:rPr lang="pt-BR" sz="2800" dirty="0" smtClean="0"/>
              <a:t>evandro.lins@saaejacarei.sp.gov.br</a:t>
            </a:r>
          </a:p>
        </p:txBody>
      </p:sp>
      <p:sp>
        <p:nvSpPr>
          <p:cNvPr id="5" name="Título 1"/>
          <p:cNvSpPr>
            <a:spLocks noGrp="1"/>
          </p:cNvSpPr>
          <p:nvPr>
            <p:ph type="ctrTitle" idx="4294967295"/>
          </p:nvPr>
        </p:nvSpPr>
        <p:spPr>
          <a:xfrm>
            <a:off x="683568" y="1761480"/>
            <a:ext cx="7956376" cy="1595512"/>
          </a:xfrm>
        </p:spPr>
        <p:txBody>
          <a:bodyPr anchor="ctr" anchorCtr="0">
            <a:noAutofit/>
          </a:bodyPr>
          <a:lstStyle/>
          <a:p>
            <a:r>
              <a:rPr lang="pt-BR" sz="3600" b="1" dirty="0" smtClean="0"/>
              <a:t>Obrigado!</a:t>
            </a:r>
            <a:endParaRPr lang="pt-BR" sz="3600" b="1"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0000"/>
            <a:ext cx="3000375" cy="1266825"/>
          </a:xfrm>
          <a:prstGeom prst="rect">
            <a:avLst/>
          </a:prstGeom>
        </p:spPr>
      </p:pic>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3200" y="327412"/>
            <a:ext cx="2529983" cy="972000"/>
          </a:xfrm>
          <a:prstGeom prst="rect">
            <a:avLst/>
          </a:prstGeom>
        </p:spPr>
      </p:pic>
    </p:spTree>
    <p:extLst>
      <p:ext uri="{BB962C8B-B14F-4D97-AF65-F5344CB8AC3E}">
        <p14:creationId xmlns:p14="http://schemas.microsoft.com/office/powerpoint/2010/main" val="3841418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Tipos de </a:t>
            </a:r>
            <a:r>
              <a:rPr lang="pt-BR" dirty="0" err="1" smtClean="0"/>
              <a:t>macrófitas</a:t>
            </a:r>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000" y="1417638"/>
            <a:ext cx="7260000"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753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t>Macrófita</a:t>
            </a:r>
            <a:r>
              <a:rPr lang="pt-BR" dirty="0" smtClean="0"/>
              <a:t> flutuante</a:t>
            </a:r>
            <a:r>
              <a:rPr lang="pt-BR" dirty="0"/>
              <a:t>: aguapé (</a:t>
            </a:r>
            <a:r>
              <a:rPr lang="pt-BR" i="1" dirty="0" err="1"/>
              <a:t>Eichhornia</a:t>
            </a:r>
            <a:r>
              <a:rPr lang="pt-BR" i="1" dirty="0"/>
              <a:t> </a:t>
            </a:r>
            <a:r>
              <a:rPr lang="pt-BR" i="1" dirty="0" err="1"/>
              <a:t>crassipes</a:t>
            </a:r>
            <a:r>
              <a:rPr lang="pt-BR" dirty="0"/>
              <a:t>)</a:t>
            </a:r>
          </a:p>
        </p:txBody>
      </p:sp>
      <p:pic>
        <p:nvPicPr>
          <p:cNvPr id="2051" name="Picture 3" descr="http://s2.glbimg.com/SizEsZEqtDl_PwufrwHscBGEiN0=/620x400/e.glbimg.com/og/ed/f/original/2015/03/04/pantanal.jpg"/>
          <p:cNvPicPr>
            <a:picLocks noChangeAspect="1" noChangeArrowheads="1"/>
          </p:cNvPicPr>
          <p:nvPr/>
        </p:nvPicPr>
        <p:blipFill>
          <a:blip r:embed="rId2" r:link="rId3">
            <a:extLst>
              <a:ext uri="{28A0092B-C50C-407E-A947-70E740481C1C}">
                <a14:useLocalDpi xmlns:a14="http://schemas.microsoft.com/office/drawing/2010/main" val="0"/>
              </a:ext>
            </a:extLst>
          </a:blip>
          <a:srcRect t="14500" b="23500"/>
          <a:stretch>
            <a:fillRect/>
          </a:stretch>
        </p:blipFill>
        <p:spPr bwMode="auto">
          <a:xfrm>
            <a:off x="457200" y="1772816"/>
            <a:ext cx="8229600"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217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Vegetação aquática: </a:t>
            </a:r>
            <a:r>
              <a:rPr lang="pt-BR" dirty="0" err="1" smtClean="0"/>
              <a:t>Macrófitas</a:t>
            </a:r>
            <a:endParaRPr lang="pt-BR" dirty="0"/>
          </a:p>
        </p:txBody>
      </p:sp>
      <p:sp>
        <p:nvSpPr>
          <p:cNvPr id="3" name="Espaço Reservado para Conteúdo 2"/>
          <p:cNvSpPr>
            <a:spLocks noGrp="1"/>
          </p:cNvSpPr>
          <p:nvPr>
            <p:ph idx="1"/>
          </p:nvPr>
        </p:nvSpPr>
        <p:spPr>
          <a:xfrm>
            <a:off x="457200" y="1600203"/>
            <a:ext cx="8229600" cy="3773014"/>
          </a:xfrm>
        </p:spPr>
        <p:txBody>
          <a:bodyPr anchor="ctr">
            <a:normAutofit/>
          </a:bodyPr>
          <a:lstStyle/>
          <a:p>
            <a:pPr marL="0" indent="0" algn="just">
              <a:buNone/>
            </a:pPr>
            <a:r>
              <a:rPr lang="pt-BR" dirty="0" smtClean="0"/>
              <a:t>Funções </a:t>
            </a:r>
            <a:r>
              <a:rPr lang="pt-BR" dirty="0" smtClean="0">
                <a:solidFill>
                  <a:srgbClr val="00B050"/>
                </a:solidFill>
              </a:rPr>
              <a:t>positivas</a:t>
            </a:r>
            <a:r>
              <a:rPr lang="pt-BR" dirty="0" smtClean="0"/>
              <a:t> no meio ambiente:</a:t>
            </a:r>
          </a:p>
          <a:p>
            <a:pPr algn="just"/>
            <a:r>
              <a:rPr lang="pt-BR" dirty="0" smtClean="0"/>
              <a:t>Produção primária;</a:t>
            </a:r>
          </a:p>
          <a:p>
            <a:pPr algn="just"/>
            <a:r>
              <a:rPr lang="pt-BR" dirty="0"/>
              <a:t>H</a:t>
            </a:r>
            <a:r>
              <a:rPr lang="pt-BR" dirty="0" smtClean="0"/>
              <a:t>abitat </a:t>
            </a:r>
            <a:r>
              <a:rPr lang="pt-BR" dirty="0"/>
              <a:t>para a fauna </a:t>
            </a:r>
            <a:r>
              <a:rPr lang="pt-BR" dirty="0" smtClean="0"/>
              <a:t>(peixes </a:t>
            </a:r>
            <a:r>
              <a:rPr lang="pt-BR" dirty="0"/>
              <a:t>e </a:t>
            </a:r>
            <a:r>
              <a:rPr lang="pt-BR" dirty="0" smtClean="0"/>
              <a:t>rãs);</a:t>
            </a:r>
          </a:p>
          <a:p>
            <a:pPr algn="just"/>
            <a:r>
              <a:rPr lang="pt-BR" dirty="0"/>
              <a:t>P</a:t>
            </a:r>
            <a:r>
              <a:rPr lang="pt-BR" dirty="0" smtClean="0"/>
              <a:t>rodução </a:t>
            </a:r>
            <a:r>
              <a:rPr lang="pt-BR" dirty="0"/>
              <a:t>de carbono </a:t>
            </a:r>
            <a:r>
              <a:rPr lang="pt-BR" dirty="0" smtClean="0"/>
              <a:t>orgânico;</a:t>
            </a:r>
          </a:p>
          <a:p>
            <a:pPr algn="just"/>
            <a:r>
              <a:rPr lang="pt-BR" dirty="0"/>
              <a:t>M</a:t>
            </a:r>
            <a:r>
              <a:rPr lang="pt-BR" dirty="0" smtClean="0"/>
              <a:t>obilização </a:t>
            </a:r>
            <a:r>
              <a:rPr lang="pt-BR" dirty="0"/>
              <a:t>de </a:t>
            </a:r>
            <a:r>
              <a:rPr lang="pt-BR" dirty="0" smtClean="0"/>
              <a:t>fósforo.</a:t>
            </a:r>
          </a:p>
        </p:txBody>
      </p:sp>
    </p:spTree>
    <p:extLst>
      <p:ext uri="{BB962C8B-B14F-4D97-AF65-F5344CB8AC3E}">
        <p14:creationId xmlns:p14="http://schemas.microsoft.com/office/powerpoint/2010/main" val="1221722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Vegetação aquática: </a:t>
            </a:r>
            <a:r>
              <a:rPr lang="pt-BR" dirty="0" err="1" smtClean="0"/>
              <a:t>Macrófitas</a:t>
            </a:r>
            <a:endParaRPr lang="pt-BR" dirty="0"/>
          </a:p>
        </p:txBody>
      </p:sp>
      <p:sp>
        <p:nvSpPr>
          <p:cNvPr id="3" name="Espaço Reservado para Conteúdo 2"/>
          <p:cNvSpPr>
            <a:spLocks noGrp="1"/>
          </p:cNvSpPr>
          <p:nvPr>
            <p:ph idx="1"/>
          </p:nvPr>
        </p:nvSpPr>
        <p:spPr>
          <a:xfrm>
            <a:off x="457200" y="1600203"/>
            <a:ext cx="8229600" cy="3773014"/>
          </a:xfrm>
        </p:spPr>
        <p:txBody>
          <a:bodyPr anchor="ctr">
            <a:normAutofit fontScale="85000" lnSpcReduction="20000"/>
          </a:bodyPr>
          <a:lstStyle/>
          <a:p>
            <a:pPr marL="0" indent="0" algn="just">
              <a:buNone/>
            </a:pPr>
            <a:r>
              <a:rPr lang="pt-BR" dirty="0" smtClean="0"/>
              <a:t>Impactos </a:t>
            </a:r>
            <a:r>
              <a:rPr lang="pt-BR" dirty="0" smtClean="0">
                <a:solidFill>
                  <a:srgbClr val="FF0000"/>
                </a:solidFill>
              </a:rPr>
              <a:t>negativos</a:t>
            </a:r>
            <a:r>
              <a:rPr lang="pt-BR" dirty="0" smtClean="0"/>
              <a:t> no </a:t>
            </a:r>
            <a:r>
              <a:rPr lang="pt-BR" dirty="0"/>
              <a:t>meio ambiente (crescimento excessivo devido à eutrofização):</a:t>
            </a:r>
            <a:endParaRPr lang="pt-BR" dirty="0" smtClean="0"/>
          </a:p>
          <a:p>
            <a:pPr algn="just"/>
            <a:r>
              <a:rPr lang="pt-BR" dirty="0" smtClean="0"/>
              <a:t>Redução das </a:t>
            </a:r>
            <a:r>
              <a:rPr lang="pt-BR" dirty="0"/>
              <a:t>taxas de </a:t>
            </a:r>
            <a:r>
              <a:rPr lang="pt-BR" dirty="0" smtClean="0"/>
              <a:t>fotossíntese;</a:t>
            </a:r>
            <a:endParaRPr lang="pt-BR" dirty="0"/>
          </a:p>
          <a:p>
            <a:pPr algn="just"/>
            <a:r>
              <a:rPr lang="pt-BR" dirty="0" smtClean="0"/>
              <a:t>Acúmulo </a:t>
            </a:r>
            <a:r>
              <a:rPr lang="pt-BR" dirty="0"/>
              <a:t>de </a:t>
            </a:r>
            <a:r>
              <a:rPr lang="pt-BR" dirty="0" smtClean="0"/>
              <a:t>toxinas;</a:t>
            </a:r>
            <a:endParaRPr lang="pt-BR" dirty="0"/>
          </a:p>
          <a:p>
            <a:pPr algn="just"/>
            <a:r>
              <a:rPr lang="pt-BR" dirty="0" smtClean="0"/>
              <a:t>Morte da </a:t>
            </a:r>
            <a:r>
              <a:rPr lang="pt-BR" dirty="0" err="1" smtClean="0"/>
              <a:t>ictiofauna</a:t>
            </a:r>
            <a:r>
              <a:rPr lang="pt-BR" dirty="0" smtClean="0"/>
              <a:t>;</a:t>
            </a:r>
            <a:endParaRPr lang="pt-BR" dirty="0"/>
          </a:p>
          <a:p>
            <a:pPr algn="just"/>
            <a:r>
              <a:rPr lang="pt-BR" dirty="0"/>
              <a:t>S</a:t>
            </a:r>
            <a:r>
              <a:rPr lang="pt-BR" dirty="0" smtClean="0"/>
              <a:t>edimentação </a:t>
            </a:r>
            <a:r>
              <a:rPr lang="pt-BR" dirty="0"/>
              <a:t>de matéria </a:t>
            </a:r>
            <a:r>
              <a:rPr lang="pt-BR" dirty="0" smtClean="0"/>
              <a:t>orgânica;</a:t>
            </a:r>
          </a:p>
          <a:p>
            <a:pPr algn="just"/>
            <a:r>
              <a:rPr lang="pt-BR" dirty="0" smtClean="0"/>
              <a:t>Dificuldade nos </a:t>
            </a:r>
            <a:r>
              <a:rPr lang="pt-BR" dirty="0"/>
              <a:t>processos de </a:t>
            </a:r>
            <a:r>
              <a:rPr lang="pt-BR" dirty="0" smtClean="0"/>
              <a:t>tratamento e abastecimento </a:t>
            </a:r>
            <a:r>
              <a:rPr lang="pt-BR" dirty="0"/>
              <a:t>de </a:t>
            </a:r>
            <a:r>
              <a:rPr lang="pt-BR" dirty="0" smtClean="0"/>
              <a:t>água;</a:t>
            </a:r>
            <a:endParaRPr lang="pt-BR" dirty="0"/>
          </a:p>
          <a:p>
            <a:pPr algn="just"/>
            <a:r>
              <a:rPr lang="pt-BR" dirty="0" smtClean="0"/>
              <a:t>Comprometimento do </a:t>
            </a:r>
            <a:r>
              <a:rPr lang="pt-BR" dirty="0"/>
              <a:t>uso da água para recreação.</a:t>
            </a:r>
          </a:p>
        </p:txBody>
      </p:sp>
    </p:spTree>
    <p:extLst>
      <p:ext uri="{BB962C8B-B14F-4D97-AF65-F5344CB8AC3E}">
        <p14:creationId xmlns:p14="http://schemas.microsoft.com/office/powerpoint/2010/main" val="3161196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Método mecânico de remoção </a:t>
            </a:r>
            <a:r>
              <a:rPr lang="pt-BR" dirty="0"/>
              <a:t>da vegetação </a:t>
            </a:r>
            <a:r>
              <a:rPr lang="pt-BR" dirty="0" err="1" smtClean="0"/>
              <a:t>macrófita</a:t>
            </a:r>
            <a:endParaRPr lang="pt-BR" dirty="0"/>
          </a:p>
        </p:txBody>
      </p:sp>
      <p:pic>
        <p:nvPicPr>
          <p:cNvPr id="2050" name="Picture 2" descr="http://guaratingueta.sp.gov.br/wp-content/uploads/2018/01/IMG_9146-1024x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449" y="1417638"/>
            <a:ext cx="5937101" cy="39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32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Aspectos para seleção dos pátios de carregamento e armazenamento</a:t>
            </a:r>
            <a:endParaRPr lang="pt-BR" dirty="0"/>
          </a:p>
        </p:txBody>
      </p:sp>
      <p:pic>
        <p:nvPicPr>
          <p:cNvPr id="4100" name="Picture 4" descr="RemoÃ§Ã£o de Plantas AquÃ¡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261" y="1417638"/>
            <a:ext cx="7043478" cy="39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59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Pátios para armazenamento da vegetação removida</a:t>
            </a:r>
            <a:endParaRPr lang="pt-BR" dirty="0"/>
          </a:p>
        </p:txBody>
      </p:sp>
      <p:sp>
        <p:nvSpPr>
          <p:cNvPr id="3" name="Espaço Reservado para Conteúdo 2"/>
          <p:cNvSpPr>
            <a:spLocks noGrp="1"/>
          </p:cNvSpPr>
          <p:nvPr>
            <p:ph idx="1"/>
          </p:nvPr>
        </p:nvSpPr>
        <p:spPr>
          <a:xfrm>
            <a:off x="457200" y="1600203"/>
            <a:ext cx="8229600" cy="3773014"/>
          </a:xfrm>
        </p:spPr>
        <p:txBody>
          <a:bodyPr anchor="ctr">
            <a:normAutofit/>
          </a:bodyPr>
          <a:lstStyle/>
          <a:p>
            <a:pPr marL="0" indent="0" algn="just">
              <a:buNone/>
            </a:pPr>
            <a:r>
              <a:rPr lang="pt-BR" dirty="0" smtClean="0"/>
              <a:t>Áreas às margens do rio a ser limpo para o trabalho do maquinário que fará a:</a:t>
            </a:r>
          </a:p>
          <a:p>
            <a:pPr algn="just"/>
            <a:r>
              <a:rPr lang="pt-BR" dirty="0" smtClean="0"/>
              <a:t>Remoção da vegetação do rio;</a:t>
            </a:r>
          </a:p>
          <a:p>
            <a:pPr algn="just"/>
            <a:r>
              <a:rPr lang="pt-BR" dirty="0" smtClean="0"/>
              <a:t>Armazenamento e disposição em leiras;</a:t>
            </a:r>
          </a:p>
          <a:p>
            <a:pPr algn="just"/>
            <a:r>
              <a:rPr lang="pt-BR" dirty="0" smtClean="0"/>
              <a:t>Carregamento do material nos caminhões para destinação adequada.</a:t>
            </a:r>
            <a:endParaRPr lang="pt-BR" dirty="0"/>
          </a:p>
        </p:txBody>
      </p:sp>
    </p:spTree>
    <p:extLst>
      <p:ext uri="{BB962C8B-B14F-4D97-AF65-F5344CB8AC3E}">
        <p14:creationId xmlns:p14="http://schemas.microsoft.com/office/powerpoint/2010/main" val="3123964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1055</Words>
  <Application>Microsoft Office PowerPoint</Application>
  <PresentationFormat>Apresentação na tela (4:3)</PresentationFormat>
  <Paragraphs>76</Paragraphs>
  <Slides>25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25</vt:i4>
      </vt:variant>
    </vt:vector>
  </HeadingPairs>
  <TitlesOfParts>
    <vt:vector size="29" baseType="lpstr">
      <vt:lpstr>Arial</vt:lpstr>
      <vt:lpstr>Calibri</vt:lpstr>
      <vt:lpstr>Wingdings</vt:lpstr>
      <vt:lpstr>Tema do Office</vt:lpstr>
      <vt:lpstr>Seleção de Áreas para Carregamento e Armazenamento de Macrófitas Removidas por Procedimento Mecânico de Rios em Área Urbana</vt:lpstr>
      <vt:lpstr>Motivação do estudo</vt:lpstr>
      <vt:lpstr>Tipos de macrófitas</vt:lpstr>
      <vt:lpstr>Macrófita flutuante: aguapé (Eichhornia crassipes)</vt:lpstr>
      <vt:lpstr>Vegetação aquática: Macrófitas</vt:lpstr>
      <vt:lpstr>Vegetação aquática: Macrófitas</vt:lpstr>
      <vt:lpstr>Método mecânico de remoção da vegetação macrófita</vt:lpstr>
      <vt:lpstr>Aspectos para seleção dos pátios de carregamento e armazenamento</vt:lpstr>
      <vt:lpstr>Pátios para armazenamento da vegetação removida</vt:lpstr>
      <vt:lpstr>Análise de imagem de satélite de toda calha do rio a ser limpo</vt:lpstr>
      <vt:lpstr>Aspecto físico: Topografia do terreno</vt:lpstr>
      <vt:lpstr>Aspecto físico: Topografia do terreno</vt:lpstr>
      <vt:lpstr>Aspecto físico: Nível de cheia do rio</vt:lpstr>
      <vt:lpstr>Aspecto físico: Turbulência do rio</vt:lpstr>
      <vt:lpstr>Outorga de direito de uso do recurso hídrico a ser limpo</vt:lpstr>
      <vt:lpstr>Aspecto biológico: Presença de vegetação nativa</vt:lpstr>
      <vt:lpstr>Aspecto biológico: Presença de fauna</vt:lpstr>
      <vt:lpstr>Autorização de intervenção em área de preservação permanente</vt:lpstr>
      <vt:lpstr>Aspecto antrópico: Presença de população vizinha</vt:lpstr>
      <vt:lpstr>Aspecto antrópico: Itinerário entre o pátio e o destino final</vt:lpstr>
      <vt:lpstr>Aspecto antrópico: Risco de acidente devido a sujeira nas vias</vt:lpstr>
      <vt:lpstr>Permissão de uso dos proprietários das áreas dos pátios</vt:lpstr>
      <vt:lpstr>Conclusão</vt:lpstr>
      <vt:lpstr>Referências</vt:lpstr>
      <vt:lpstr>Obrigado!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Evandro Faria Lins</cp:lastModifiedBy>
  <cp:revision>33</cp:revision>
  <dcterms:created xsi:type="dcterms:W3CDTF">2018-05-02T19:43:05Z</dcterms:created>
  <dcterms:modified xsi:type="dcterms:W3CDTF">2018-05-26T20:51:33Z</dcterms:modified>
</cp:coreProperties>
</file>