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95" r:id="rId3"/>
    <p:sldId id="294" r:id="rId4"/>
    <p:sldId id="280" r:id="rId5"/>
    <p:sldId id="293" r:id="rId6"/>
    <p:sldId id="257" r:id="rId7"/>
    <p:sldId id="262" r:id="rId8"/>
    <p:sldId id="270" r:id="rId9"/>
    <p:sldId id="260" r:id="rId10"/>
    <p:sldId id="296" r:id="rId11"/>
    <p:sldId id="267" r:id="rId12"/>
    <p:sldId id="265" r:id="rId13"/>
    <p:sldId id="266" r:id="rId14"/>
    <p:sldId id="276" r:id="rId15"/>
    <p:sldId id="268" r:id="rId16"/>
    <p:sldId id="272" r:id="rId17"/>
    <p:sldId id="271" r:id="rId18"/>
    <p:sldId id="273" r:id="rId19"/>
    <p:sldId id="274" r:id="rId20"/>
    <p:sldId id="275" r:id="rId21"/>
    <p:sldId id="277" r:id="rId22"/>
    <p:sldId id="297" r:id="rId23"/>
    <p:sldId id="292" r:id="rId24"/>
    <p:sldId id="298" r:id="rId25"/>
    <p:sldId id="299" r:id="rId26"/>
    <p:sldId id="259" r:id="rId27"/>
    <p:sldId id="301" r:id="rId28"/>
    <p:sldId id="302" r:id="rId29"/>
    <p:sldId id="303" r:id="rId30"/>
    <p:sldId id="304" r:id="rId31"/>
    <p:sldId id="305" r:id="rId32"/>
    <p:sldId id="281" r:id="rId33"/>
    <p:sldId id="279" r:id="rId34"/>
    <p:sldId id="306" r:id="rId35"/>
    <p:sldId id="307" r:id="rId36"/>
    <p:sldId id="284" r:id="rId37"/>
    <p:sldId id="285" r:id="rId38"/>
    <p:sldId id="286" r:id="rId39"/>
    <p:sldId id="287" r:id="rId40"/>
    <p:sldId id="258" r:id="rId41"/>
    <p:sldId id="288" r:id="rId42"/>
    <p:sldId id="264" r:id="rId43"/>
    <p:sldId id="289" r:id="rId44"/>
    <p:sldId id="290" r:id="rId45"/>
    <p:sldId id="263" r:id="rId46"/>
    <p:sldId id="291" r:id="rId47"/>
    <p:sldId id="300" r:id="rId4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venirNext LT Pro MediumCn" panose="020B0606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venirNext LT Pro MediumCn" panose="020B0606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venirNext LT Pro MediumCn" panose="020B0606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venirNext LT Pro MediumCn" panose="020B0606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venirNext LT Pro MediumCn" panose="020B0606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venirNext LT Pro MediumCn" panose="020B0606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venirNext LT Pro MediumCn" panose="020B0606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venirNext LT Pro MediumCn" panose="020B0606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venirNext LT Pro MediumCn" panose="020B0606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F0FC"/>
    <a:srgbClr val="E7E8EA"/>
    <a:srgbClr val="EE3A3A"/>
    <a:srgbClr val="FE9098"/>
    <a:srgbClr val="FE6874"/>
    <a:srgbClr val="D49400"/>
    <a:srgbClr val="A6A287"/>
    <a:srgbClr val="ADB19A"/>
    <a:srgbClr val="93C6E1"/>
    <a:srgbClr val="FF5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3135" autoAdjust="0"/>
  </p:normalViewPr>
  <p:slideViewPr>
    <p:cSldViewPr snapToGrid="0">
      <p:cViewPr varScale="1">
        <p:scale>
          <a:sx n="67" d="100"/>
          <a:sy n="67" d="100"/>
        </p:scale>
        <p:origin x="14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39464A3-1CD9-4938-8197-A7F2F1994E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3DA8E37-F9D8-4391-AC20-E9C6C3AB42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DD91A3B-FFCC-4777-859F-EF948C596EE8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2894CCAF-A8CE-4C30-8267-5F3D9399B3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9" rIns="91436" bIns="45719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81C6EF2F-238E-452B-8BBA-3EFAFBD5E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6" tIns="45719" rIns="91436" bIns="45719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FF35B1-A6A1-4815-9E5D-07732B37D8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960C70-C339-4032-9B06-D462719AB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61521B3-9041-4AA3-B60F-0ACAAA98EB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>
            <a:extLst>
              <a:ext uri="{FF2B5EF4-FFF2-40B4-BE49-F238E27FC236}">
                <a16:creationId xmlns:a16="http://schemas.microsoft.com/office/drawing/2014/main" id="{2C8A5124-EBC4-4F49-91C8-B1F44D0ED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>
            <a:extLst>
              <a:ext uri="{FF2B5EF4-FFF2-40B4-BE49-F238E27FC236}">
                <a16:creationId xmlns:a16="http://schemas.microsoft.com/office/drawing/2014/main" id="{2A6F11E8-F9B2-42E0-A4A5-0C374EA6E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17412" name="Espaço Reservado para Número de Slide 3">
            <a:extLst>
              <a:ext uri="{FF2B5EF4-FFF2-40B4-BE49-F238E27FC236}">
                <a16:creationId xmlns:a16="http://schemas.microsoft.com/office/drawing/2014/main" id="{844EAA7E-34E2-4FB8-80A7-E095528F7E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7C5CB4-3705-4D29-A416-93F45B51D898}" type="slidenum">
              <a:rPr lang="pt-BR" altLang="pt-BR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F5C6-BB72-4B3E-B323-5A8A5A9F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ABF96-E678-486F-A78D-311161E93352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8968A-281D-4AC3-B1E8-87BDBC37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3339A-3506-4D6B-9F0B-79765C2D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1F24A-8896-4382-AE49-C538CC6BD0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39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1BD1A-EE44-4AAC-B923-153DF771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08398-B4E6-43C5-81A6-618F37E78388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58FDA-6B3D-4307-98EC-74DBC19E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83EC4-A18F-4686-9454-7FF86469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38D6A-CEE6-408B-9954-F876C8F685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45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F9087-3A91-412C-A1E0-CFB06B6D9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F68B-5567-4572-8EBA-1CDCDF1B4392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676DE-8A6D-4C55-9C71-851D040B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79D21-ECDD-41CE-A76E-A9C2E02D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61A90-33CE-4B2E-96E5-E22096F4AE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67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BD23F-0D12-469E-867B-F97B3750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D6412-DA77-47F8-8520-F90E6E6296FB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CD8C8-4705-4191-986A-0C297A6CA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1355F-F5D4-422F-9AA5-9D1E5C81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7D20A-E5A2-420D-A329-0483C6324A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10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E680-5700-4BC5-AE93-B1D5C5FF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C9DA3-FD3A-44E3-8533-5F3E8AA2486B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7C331-1C73-4EA8-BACA-6C14D105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FC0FD-50FB-425D-A6C9-BFD78540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B6A0-A207-48C6-AFC3-1C96981FE2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19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4833CE-30EE-4BDD-86B3-F109EA40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553ED-96AC-4EC6-A8EB-BC5DB9B7D3F3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550FAD-2B12-4425-A4EE-BC6C13C0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A76313-73F3-4F32-A6E7-49361540E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A3E88-E5F6-4BE0-8B3E-AD2D196212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906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7BF34C-F5CD-4406-A1C4-A26237F7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DCC5C-9665-4BD1-B30D-C1676660722F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EFDA89C-8A40-44F1-A2FE-3615F1A8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37C8FD-0431-4A69-A246-189220DA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E023D-0B0A-4658-A5C3-80F14E8E35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44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131FF7-C43B-48C3-AB3E-C75DEFFC3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65576-89E6-420F-BC4C-255B544B24A9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A44BA7-9F8D-457F-A076-D61F5561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43E0AC-06CE-4BC6-BC26-7FEF00A7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CA572-B58B-4FB2-8EFC-9167AC2DD0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47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F3FC714-8EFC-4EB8-9DFF-F1413317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FF77-E875-4598-B950-98D8B0714417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48A4FB-825E-4600-ADA6-C66A0350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D0FECE-3AFD-4FEB-840B-CE844D31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96AC-195E-48DC-A653-6973A02A33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42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61F0C9-60D1-440E-8A8B-92EE0408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4403B-BBCC-4985-A76E-9332D5EE2F80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4BD343-EA48-435C-AF30-E2C82622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CA6911-5683-407D-AE45-4DDBD886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920D6-9814-41CF-8683-77C22AD5A3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78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44DF4F-08C2-420B-88C2-B7B2F3316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24D2E-163D-4E7F-B67F-80FE3CBE59F7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2DA440-B4DF-4D74-84AC-18E96E2E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9F489F-0C43-41FB-BFBA-CFE28C0F7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5CEEC-C32D-4B6A-8CC4-194E50D079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18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2A1947D-0F70-4C2F-973F-F1D814BD1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F6FEC32-1180-4EB5-9C6C-58F9887B1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A3431-ED92-4186-BC1B-489480265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766E06-9F01-462E-BC95-F0582D619B55}" type="datetimeFigureOut">
              <a:rPr lang="pt-BR"/>
              <a:pPr>
                <a:defRPr/>
              </a:pPr>
              <a:t>04/05/2019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DA77-DC03-4E9B-8DAD-CD01285BF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09B17-190F-4DEF-A2EC-732879138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E7BFC9-469A-4552-980C-D1875B972A7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Next LT Pro Heavy" panose="020B0903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Next LT Pro Heavy" panose="020B0903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Next LT Pro Heavy" panose="020B0903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Next LT Pro Heavy" panose="020B0903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Next LT Pro Heavy" panose="020B0903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Next LT Pro Heavy" panose="020B0903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Next LT Pro Heavy" panose="020B0903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Next LT Pro Heavy" panose="020B0903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5E91EB1C-FDF5-4F34-9E49-493E94007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CaixaDeTexto 11">
            <a:extLst>
              <a:ext uri="{FF2B5EF4-FFF2-40B4-BE49-F238E27FC236}">
                <a16:creationId xmlns:a16="http://schemas.microsoft.com/office/drawing/2014/main" id="{17615016-C652-4AB2-89D1-B4A15278F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1100138"/>
            <a:ext cx="43021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Minicurso 4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GESTÃO DE 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ALTA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PERFORMANCE</a:t>
            </a:r>
          </a:p>
        </p:txBody>
      </p:sp>
      <p:sp>
        <p:nvSpPr>
          <p:cNvPr id="3076" name="CaixaDeTexto 12">
            <a:extLst>
              <a:ext uri="{FF2B5EF4-FFF2-40B4-BE49-F238E27FC236}">
                <a16:creationId xmlns:a16="http://schemas.microsoft.com/office/drawing/2014/main" id="{9A34D5C8-C762-4875-B19A-B9FB402FF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530600"/>
            <a:ext cx="43037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Instrutor:</a:t>
            </a:r>
          </a:p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Prof. Julio Cesar Gomes da Silva</a:t>
            </a:r>
          </a:p>
        </p:txBody>
      </p:sp>
      <p:pic>
        <p:nvPicPr>
          <p:cNvPr id="3077" name="Imagem 9">
            <a:extLst>
              <a:ext uri="{FF2B5EF4-FFF2-40B4-BE49-F238E27FC236}">
                <a16:creationId xmlns:a16="http://schemas.microsoft.com/office/drawing/2014/main" id="{2BE2BDCB-6530-4B16-8B3A-606ADE52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808038"/>
            <a:ext cx="411321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homem, pessoa, gravata, terno&#10;&#10;Descrição gerada automaticamente">
            <a:extLst>
              <a:ext uri="{FF2B5EF4-FFF2-40B4-BE49-F238E27FC236}">
                <a16:creationId xmlns:a16="http://schemas.microsoft.com/office/drawing/2014/main" id="{C1AF03F7-2D34-4FB7-A4D7-D25C9BF30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r="5883"/>
          <a:stretch/>
        </p:blipFill>
        <p:spPr>
          <a:xfrm>
            <a:off x="371475" y="3957638"/>
            <a:ext cx="8558214" cy="2900362"/>
          </a:xfrm>
          <a:prstGeom prst="rect">
            <a:avLst/>
          </a:prstGeom>
        </p:spPr>
      </p:pic>
      <p:pic>
        <p:nvPicPr>
          <p:cNvPr id="8" name="Imagem 7" descr="Uma imagem contendo homem, pessoa, gravata, terno&#10;&#10;Descrição gerada automaticamente">
            <a:extLst>
              <a:ext uri="{FF2B5EF4-FFF2-40B4-BE49-F238E27FC236}">
                <a16:creationId xmlns:a16="http://schemas.microsoft.com/office/drawing/2014/main" id="{98A7C217-E28D-45D0-8FF7-2BFE8064C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2865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636DD66-5717-4153-85A7-175AE529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1565294"/>
            <a:ext cx="3686175" cy="1843087"/>
          </a:xfrm>
        </p:spPr>
        <p:txBody>
          <a:bodyPr/>
          <a:lstStyle/>
          <a:p>
            <a:r>
              <a:rPr lang="pt-BR" sz="2400" b="1" dirty="0"/>
              <a:t>Capacidade de estabelecer prioridades</a:t>
            </a:r>
            <a:br>
              <a:rPr lang="pt-BR" sz="2400" b="1" dirty="0"/>
            </a:br>
            <a:endParaRPr lang="pt-BR" sz="2400" dirty="0"/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2C812CD3-F8E9-42E6-AD75-ACB157EA6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6099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CFB881F-05FC-413C-8CC1-CB88F5FC3440}"/>
              </a:ext>
            </a:extLst>
          </p:cNvPr>
          <p:cNvSpPr/>
          <p:nvPr/>
        </p:nvSpPr>
        <p:spPr>
          <a:xfrm>
            <a:off x="5498314" y="1565294"/>
            <a:ext cx="3531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latin typeface="+mj-lt"/>
              </a:rPr>
              <a:t>Capacidade de realizar o Trabalho</a:t>
            </a:r>
          </a:p>
          <a:p>
            <a:pPr algn="r"/>
            <a:r>
              <a:rPr lang="pt-BR" sz="2400" b="1" dirty="0">
                <a:latin typeface="+mj-lt"/>
              </a:rPr>
              <a:t>com rapidez</a:t>
            </a:r>
            <a:endParaRPr lang="pt-B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507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ECE64D39-703D-47EA-8A2F-4155ECEC4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" y="403225"/>
            <a:ext cx="7886700" cy="1325563"/>
          </a:xfrm>
        </p:spPr>
        <p:txBody>
          <a:bodyPr/>
          <a:lstStyle/>
          <a:p>
            <a:pPr algn="ctr"/>
            <a:r>
              <a:rPr lang="pt-BR" altLang="pt-BR" sz="6000">
                <a:solidFill>
                  <a:srgbClr val="EE3A3A"/>
                </a:solidFill>
              </a:rPr>
              <a:t>MPP</a:t>
            </a:r>
            <a:r>
              <a:rPr lang="pt-BR" altLang="pt-BR" sz="3600">
                <a:solidFill>
                  <a:srgbClr val="EE3A3A"/>
                </a:solidFill>
              </a:rPr>
              <a:t> </a:t>
            </a:r>
            <a:br>
              <a:rPr lang="pt-BR" altLang="pt-BR" sz="3600">
                <a:solidFill>
                  <a:srgbClr val="EE3A3A"/>
                </a:solidFill>
              </a:rPr>
            </a:br>
            <a:r>
              <a:rPr lang="pt-BR" altLang="pt-BR" sz="3600">
                <a:solidFill>
                  <a:srgbClr val="EE3A3A"/>
                </a:solidFill>
              </a:rPr>
              <a:t>Máximo Proveito Possível</a:t>
            </a:r>
          </a:p>
        </p:txBody>
      </p:sp>
      <p:pic>
        <p:nvPicPr>
          <p:cNvPr id="12291" name="Imagem 4" descr="Uma imagem contendo objeto&#10;&#10;Descrição gerada automaticamente">
            <a:extLst>
              <a:ext uri="{FF2B5EF4-FFF2-40B4-BE49-F238E27FC236}">
                <a16:creationId xmlns:a16="http://schemas.microsoft.com/office/drawing/2014/main" id="{FD640EFB-F633-4138-BECF-0E0E2F3C4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908050"/>
            <a:ext cx="7980363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Imagem 12">
            <a:extLst>
              <a:ext uri="{FF2B5EF4-FFF2-40B4-BE49-F238E27FC236}">
                <a16:creationId xmlns:a16="http://schemas.microsoft.com/office/drawing/2014/main" id="{45E1A189-36C2-41D7-86E5-A0B80F8B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2098675"/>
            <a:ext cx="21145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m 14">
            <a:extLst>
              <a:ext uri="{FF2B5EF4-FFF2-40B4-BE49-F238E27FC236}">
                <a16:creationId xmlns:a16="http://schemas.microsoft.com/office/drawing/2014/main" id="{D832BC05-CAA0-4E83-8843-2ED5E3B14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788" y="2098675"/>
            <a:ext cx="237648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E8544276-D832-4598-B565-394A7EF1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425" y="2098675"/>
            <a:ext cx="22558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Imagem 7">
            <a:extLst>
              <a:ext uri="{FF2B5EF4-FFF2-40B4-BE49-F238E27FC236}">
                <a16:creationId xmlns:a16="http://schemas.microsoft.com/office/drawing/2014/main" id="{29C2D1EC-55B1-4871-86C6-8EBFC715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0383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Espaço Reservado para Conteúdo 4">
            <a:extLst>
              <a:ext uri="{FF2B5EF4-FFF2-40B4-BE49-F238E27FC236}">
                <a16:creationId xmlns:a16="http://schemas.microsoft.com/office/drawing/2014/main" id="{7EC5F9A8-4E41-4F64-92AC-00F1B5F09B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59350"/>
          </a:xfrm>
        </p:spPr>
      </p:pic>
      <p:pic>
        <p:nvPicPr>
          <p:cNvPr id="13315" name="Imagem 4">
            <a:extLst>
              <a:ext uri="{FF2B5EF4-FFF2-40B4-BE49-F238E27FC236}">
                <a16:creationId xmlns:a16="http://schemas.microsoft.com/office/drawing/2014/main" id="{328A7FAF-FB8B-43A1-9766-6CACE40A4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3" descr="671156299.jpg">
            <a:extLst>
              <a:ext uri="{FF2B5EF4-FFF2-40B4-BE49-F238E27FC236}">
                <a16:creationId xmlns:a16="http://schemas.microsoft.com/office/drawing/2014/main" id="{6BC5E993-9866-4B47-8ECA-EA2A64F35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363537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ítulo 1">
            <a:extLst>
              <a:ext uri="{FF2B5EF4-FFF2-40B4-BE49-F238E27FC236}">
                <a16:creationId xmlns:a16="http://schemas.microsoft.com/office/drawing/2014/main" id="{AA095CE7-1473-43A1-AA86-C8EA4070D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80963"/>
            <a:ext cx="78867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pt-BR" altLang="pt-BR" sz="4400">
                <a:solidFill>
                  <a:srgbClr val="FF5365"/>
                </a:solidFill>
                <a:latin typeface="AvenirNext LT Pro Heavy" panose="020B0903020202020204" pitchFamily="34" charset="0"/>
              </a:rPr>
              <a:t>Como avaliar seu estilo?</a:t>
            </a:r>
          </a:p>
        </p:txBody>
      </p:sp>
      <p:pic>
        <p:nvPicPr>
          <p:cNvPr id="15364" name="Imagem 2">
            <a:extLst>
              <a:ext uri="{FF2B5EF4-FFF2-40B4-BE49-F238E27FC236}">
                <a16:creationId xmlns:a16="http://schemas.microsoft.com/office/drawing/2014/main" id="{DCBF202D-F10B-4EB9-B35B-244E4D77A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51475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87A71FC-3C8C-40AD-B49B-B231653B278D}"/>
              </a:ext>
            </a:extLst>
          </p:cNvPr>
          <p:cNvSpPr txBox="1"/>
          <p:nvPr/>
        </p:nvSpPr>
        <p:spPr>
          <a:xfrm>
            <a:off x="1116013" y="1166813"/>
            <a:ext cx="6002337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4"/>
                </a:solidFill>
                <a:latin typeface="+mj-lt"/>
              </a:rPr>
              <a:t>Voltado à Tarefa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b="1" dirty="0">
                <a:solidFill>
                  <a:schemeClr val="accent4"/>
                </a:solidFill>
                <a:latin typeface="+mn-lt"/>
              </a:rPr>
              <a:t>Valoriza o Trabalho Pronto</a:t>
            </a:r>
          </a:p>
          <a:p>
            <a:pPr marL="1257300" lvl="2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accent4"/>
                </a:solidFill>
                <a:latin typeface="+mn-lt"/>
              </a:rPr>
              <a:t>No prazo</a:t>
            </a:r>
          </a:p>
          <a:p>
            <a:pPr marL="1257300" lvl="2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accent4"/>
                </a:solidFill>
                <a:latin typeface="+mn-lt"/>
              </a:rPr>
              <a:t>Qualidade aceitável</a:t>
            </a:r>
          </a:p>
          <a:p>
            <a:pPr marL="1257300" lvl="2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accent4"/>
                </a:solidFill>
                <a:latin typeface="+mn-lt"/>
              </a:rPr>
              <a:t>Capacidade da equipe em terminar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solidFill>
                <a:schemeClr val="accent4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4"/>
                </a:solidFill>
                <a:latin typeface="+mj-lt"/>
              </a:rPr>
              <a:t>Voltado ao Relacionamento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solidFill>
                  <a:schemeClr val="accent4"/>
                </a:solidFill>
                <a:latin typeface="+mn-lt"/>
              </a:rPr>
              <a:t>Valoriza o Lado Social do Trabalho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accent4"/>
                </a:solidFill>
                <a:latin typeface="+mn-lt"/>
              </a:rPr>
              <a:t>No ambiente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accent4"/>
                </a:solidFill>
                <a:latin typeface="+mn-lt"/>
              </a:rPr>
              <a:t>Promove relacionamentos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accent4"/>
                </a:solidFill>
                <a:latin typeface="+mn-lt"/>
              </a:rPr>
              <a:t>Liberal</a:t>
            </a:r>
          </a:p>
          <a:p>
            <a:pPr marL="120015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accent4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2">
            <a:extLst>
              <a:ext uri="{FF2B5EF4-FFF2-40B4-BE49-F238E27FC236}">
                <a16:creationId xmlns:a16="http://schemas.microsoft.com/office/drawing/2014/main" id="{2639DC37-A1A1-4E9D-895D-2923C9BB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m 5">
            <a:extLst>
              <a:ext uri="{FF2B5EF4-FFF2-40B4-BE49-F238E27FC236}">
                <a16:creationId xmlns:a16="http://schemas.microsoft.com/office/drawing/2014/main" id="{47670F30-5BCE-4850-B6F7-21558389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0383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16991-2B78-4DD8-853A-1D36B3A3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8" y="808038"/>
            <a:ext cx="9001125" cy="13255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dirty="0"/>
              <a:t>Toda reunião deveria começar com alguma socialização antes do trabalho real? </a:t>
            </a:r>
          </a:p>
        </p:txBody>
      </p:sp>
      <p:pic>
        <p:nvPicPr>
          <p:cNvPr id="18435" name="Imagem 4">
            <a:extLst>
              <a:ext uri="{FF2B5EF4-FFF2-40B4-BE49-F238E27FC236}">
                <a16:creationId xmlns:a16="http://schemas.microsoft.com/office/drawing/2014/main" id="{10EF8BEA-BF54-4443-8C1C-9B42F540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m 7">
            <a:extLst>
              <a:ext uri="{FF2B5EF4-FFF2-40B4-BE49-F238E27FC236}">
                <a16:creationId xmlns:a16="http://schemas.microsoft.com/office/drawing/2014/main" id="{53B61B32-00DB-4F82-86ED-9006006A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2528888"/>
            <a:ext cx="3429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16991-2B78-4DD8-853A-1D36B3A3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911225"/>
            <a:ext cx="7629525" cy="13255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dirty="0"/>
              <a:t>O trabalho vai além de cumprir prazos, as pessoas precisam sentir o propósito e meu trabalho é cria-lo? </a:t>
            </a:r>
          </a:p>
        </p:txBody>
      </p:sp>
      <p:pic>
        <p:nvPicPr>
          <p:cNvPr id="19459" name="Imagem 4">
            <a:extLst>
              <a:ext uri="{FF2B5EF4-FFF2-40B4-BE49-F238E27FC236}">
                <a16:creationId xmlns:a16="http://schemas.microsoft.com/office/drawing/2014/main" id="{63B58F67-9A8A-4905-AC7F-C83BBAB6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m 7">
            <a:extLst>
              <a:ext uri="{FF2B5EF4-FFF2-40B4-BE49-F238E27FC236}">
                <a16:creationId xmlns:a16="http://schemas.microsoft.com/office/drawing/2014/main" id="{8AEBB62E-2417-4B9E-A507-F969EB418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2971800"/>
            <a:ext cx="3429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16991-2B78-4DD8-853A-1D36B3A3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911225"/>
            <a:ext cx="7629525" cy="13255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dirty="0"/>
              <a:t>Quando vejo funcionários socializando, em vez de trabalhando, isso me incomoda muito? </a:t>
            </a:r>
          </a:p>
        </p:txBody>
      </p:sp>
      <p:pic>
        <p:nvPicPr>
          <p:cNvPr id="20483" name="Imagem 4">
            <a:extLst>
              <a:ext uri="{FF2B5EF4-FFF2-40B4-BE49-F238E27FC236}">
                <a16:creationId xmlns:a16="http://schemas.microsoft.com/office/drawing/2014/main" id="{6F68EFAB-39F5-483F-A8C0-983712D7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m 7">
            <a:extLst>
              <a:ext uri="{FF2B5EF4-FFF2-40B4-BE49-F238E27FC236}">
                <a16:creationId xmlns:a16="http://schemas.microsoft.com/office/drawing/2014/main" id="{12332B47-5595-4BD3-9923-0C61C5D3B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2971800"/>
            <a:ext cx="3429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608AE0-1C36-4742-880A-00443C9E0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7513" y="1614488"/>
            <a:ext cx="5557837" cy="557212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latin typeface="+mj-lt"/>
              </a:rPr>
              <a:t>Voltado ao Relacionamento</a:t>
            </a:r>
          </a:p>
        </p:txBody>
      </p:sp>
      <p:pic>
        <p:nvPicPr>
          <p:cNvPr id="21508" name="Imagem 4">
            <a:extLst>
              <a:ext uri="{FF2B5EF4-FFF2-40B4-BE49-F238E27FC236}">
                <a16:creationId xmlns:a16="http://schemas.microsoft.com/office/drawing/2014/main" id="{094CAAFB-343E-45A4-A815-DA120ACB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>
            <a:fillRect/>
          </a:stretch>
        </p:blipFill>
        <p:spPr bwMode="auto">
          <a:xfrm>
            <a:off x="1243013" y="925513"/>
            <a:ext cx="1714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agem 5">
            <a:extLst>
              <a:ext uri="{FF2B5EF4-FFF2-40B4-BE49-F238E27FC236}">
                <a16:creationId xmlns:a16="http://schemas.microsoft.com/office/drawing/2014/main" id="{B9A0C435-1652-4018-9516-E4011E9B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>
            <a:fillRect/>
          </a:stretch>
        </p:blipFill>
        <p:spPr bwMode="auto">
          <a:xfrm>
            <a:off x="3165475" y="2921000"/>
            <a:ext cx="1714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009A8B8A-256A-49AB-932C-C145410D5AF1}"/>
              </a:ext>
            </a:extLst>
          </p:cNvPr>
          <p:cNvSpPr txBox="1">
            <a:spLocks/>
          </p:cNvSpPr>
          <p:nvPr/>
        </p:nvSpPr>
        <p:spPr>
          <a:xfrm>
            <a:off x="4879975" y="3543300"/>
            <a:ext cx="5557838" cy="5572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dirty="0">
                <a:latin typeface="+mj-lt"/>
              </a:rPr>
              <a:t>Voltado à Tarefa</a:t>
            </a: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01761408-1D5F-4E58-9D9D-B0AC6B0C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Espaço Reservado para Conteúdo 5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EA71C026-09FC-4652-B49A-BB993BBF7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38700" y="400050"/>
            <a:ext cx="4148138" cy="3028950"/>
          </a:xfrm>
        </p:spPr>
      </p:pic>
      <p:pic>
        <p:nvPicPr>
          <p:cNvPr id="22532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5C27EE9C-66B9-491B-9438-FA2585DF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07" b="980"/>
          <a:stretch>
            <a:fillRect/>
          </a:stretch>
        </p:blipFill>
        <p:spPr bwMode="auto">
          <a:xfrm>
            <a:off x="285750" y="1776413"/>
            <a:ext cx="3957638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08951C0-28FA-4551-ABA4-DA2EEE0F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lbert%20Einstein">
            <a:extLst>
              <a:ext uri="{FF2B5EF4-FFF2-40B4-BE49-F238E27FC236}">
                <a16:creationId xmlns:a16="http://schemas.microsoft.com/office/drawing/2014/main" id="{697A1491-C56D-4C7D-A46E-85025A6A507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2150" y="2771775"/>
            <a:ext cx="3371850" cy="4086225"/>
          </a:xfr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E851CD7-AC62-44FA-93E0-F644D5B75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143000"/>
            <a:ext cx="8858250" cy="2286000"/>
          </a:xfrm>
        </p:spPr>
        <p:txBody>
          <a:bodyPr rtlCol="0">
            <a:no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latin typeface="+mn-lt"/>
              </a:rPr>
              <a:t>Não há nada que seja maior evidência de insanidade do que fazer a mesma coisa dia após dia e esperar resultados diferentes.</a:t>
            </a:r>
          </a:p>
        </p:txBody>
      </p:sp>
      <p:sp>
        <p:nvSpPr>
          <p:cNvPr id="5124" name="Título 1">
            <a:extLst>
              <a:ext uri="{FF2B5EF4-FFF2-40B4-BE49-F238E27FC236}">
                <a16:creationId xmlns:a16="http://schemas.microsoft.com/office/drawing/2014/main" id="{A39A6B81-8A4F-4062-868C-11441AEF6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5915025"/>
            <a:ext cx="4749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chemeClr val="bg1"/>
                </a:solidFill>
              </a:rPr>
              <a:t>Albert Einstein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objeto&#10;&#10;Descrição gerada automaticamente">
            <a:extLst>
              <a:ext uri="{FF2B5EF4-FFF2-40B4-BE49-F238E27FC236}">
                <a16:creationId xmlns:a16="http://schemas.microsoft.com/office/drawing/2014/main" id="{547F3682-8896-4595-989E-C2A9FC16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765170"/>
            <a:ext cx="7980363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ECF590E-077C-4AEA-9A3C-95F4E1476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955795"/>
            <a:ext cx="21145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440505-6A1F-4B43-A831-57AAA213D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788" y="1955795"/>
            <a:ext cx="237648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FE83A37B-4894-46EC-8386-D15066C3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425" y="1955795"/>
            <a:ext cx="22558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ítulo 1">
            <a:extLst>
              <a:ext uri="{FF2B5EF4-FFF2-40B4-BE49-F238E27FC236}">
                <a16:creationId xmlns:a16="http://schemas.microsoft.com/office/drawing/2014/main" id="{A8FCDFCF-D95D-4B1D-B52A-8A71F0DDC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4463" y="255588"/>
            <a:ext cx="7886700" cy="1325562"/>
          </a:xfrm>
        </p:spPr>
        <p:txBody>
          <a:bodyPr/>
          <a:lstStyle/>
          <a:p>
            <a:r>
              <a:rPr lang="pt-BR" altLang="pt-BR">
                <a:solidFill>
                  <a:srgbClr val="EE3A3A"/>
                </a:solidFill>
              </a:rPr>
              <a:t>Buscando</a:t>
            </a:r>
            <a:br>
              <a:rPr lang="pt-BR" altLang="pt-BR">
                <a:solidFill>
                  <a:srgbClr val="EE3A3A"/>
                </a:solidFill>
              </a:rPr>
            </a:br>
            <a:r>
              <a:rPr lang="pt-BR" altLang="pt-BR">
                <a:solidFill>
                  <a:srgbClr val="EE3A3A"/>
                </a:solidFill>
              </a:rPr>
              <a:t>Resultados Efetivos</a:t>
            </a: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B356A3DC-DAE0-4AAA-93D2-2DA1FC90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9D1BDCAD-75AD-4541-B140-0672B0E2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588" y="0"/>
            <a:ext cx="9496426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12">
            <a:extLst>
              <a:ext uri="{FF2B5EF4-FFF2-40B4-BE49-F238E27FC236}">
                <a16:creationId xmlns:a16="http://schemas.microsoft.com/office/drawing/2014/main" id="{8656B1FA-4C3B-48CA-B345-760D263C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0383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9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866269B-4A08-41A2-8152-A6CDBDE8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11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AE6344B-CBC9-4BCC-9097-17393A08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" y="138112"/>
            <a:ext cx="7886700" cy="1325563"/>
          </a:xfrm>
        </p:spPr>
        <p:txBody>
          <a:bodyPr/>
          <a:lstStyle/>
          <a:p>
            <a:r>
              <a:rPr lang="pt-BR" sz="4000" dirty="0"/>
              <a:t>Método 3 M’s</a:t>
            </a:r>
          </a:p>
        </p:txBody>
      </p:sp>
      <p:pic>
        <p:nvPicPr>
          <p:cNvPr id="7" name="Imagem 12">
            <a:extLst>
              <a:ext uri="{FF2B5EF4-FFF2-40B4-BE49-F238E27FC236}">
                <a16:creationId xmlns:a16="http://schemas.microsoft.com/office/drawing/2014/main" id="{65BFD01E-AE43-4B5E-A9B0-BA646941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0383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DBC3BE4-FD79-4B1B-AD6B-6E8C7AF5995A}"/>
              </a:ext>
            </a:extLst>
          </p:cNvPr>
          <p:cNvSpPr txBox="1">
            <a:spLocks/>
          </p:cNvSpPr>
          <p:nvPr/>
        </p:nvSpPr>
        <p:spPr bwMode="auto">
          <a:xfrm>
            <a:off x="6086475" y="1043675"/>
            <a:ext cx="3057525" cy="363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venirNext LT Pro Heavy" panose="020B0903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venirNext LT Pro Heavy" panose="020B0903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venirNext LT Pro Heavy" panose="020B0903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venirNext LT Pro Heavy" panose="020B0903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venirNext LT Pro Heavy" panose="020B0903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venirNext LT Pro Heavy" panose="020B0903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venirNext LT Pro Heavy" panose="020B0903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venirNext LT Pro Heavy" panose="020B0903020202020204" pitchFamily="34" charset="0"/>
              </a:defRPr>
            </a:lvl9pPr>
          </a:lstStyle>
          <a:p>
            <a:pPr defTabSz="914400" eaLnBrk="1" hangingPunct="1"/>
            <a:r>
              <a:rPr lang="pt-BR" sz="3200" b="1" dirty="0">
                <a:latin typeface="+mn-lt"/>
              </a:rPr>
              <a:t>Meta</a:t>
            </a:r>
          </a:p>
          <a:p>
            <a:pPr defTabSz="914400" eaLnBrk="1" hangingPunct="1"/>
            <a:r>
              <a:rPr lang="pt-BR" sz="2400" dirty="0">
                <a:latin typeface="+mn-lt"/>
              </a:rPr>
              <a:t>saber para onde ir</a:t>
            </a:r>
          </a:p>
          <a:p>
            <a:pPr defTabSz="914400" eaLnBrk="1" hangingPunct="1"/>
            <a:endParaRPr lang="pt-BR" sz="3200" b="1" dirty="0">
              <a:latin typeface="+mn-lt"/>
            </a:endParaRPr>
          </a:p>
          <a:p>
            <a:pPr defTabSz="914400" eaLnBrk="1" hangingPunct="1"/>
            <a:r>
              <a:rPr lang="pt-BR" sz="3200" b="1" dirty="0">
                <a:latin typeface="+mn-lt"/>
              </a:rPr>
              <a:t>Método</a:t>
            </a:r>
          </a:p>
          <a:p>
            <a:pPr defTabSz="914400" eaLnBrk="1" hangingPunct="1"/>
            <a:r>
              <a:rPr lang="pt-BR" sz="2400" dirty="0">
                <a:latin typeface="+mn-lt"/>
              </a:rPr>
              <a:t>saber como chegar lá</a:t>
            </a:r>
          </a:p>
          <a:p>
            <a:pPr defTabSz="914400" eaLnBrk="1" hangingPunct="1"/>
            <a:endParaRPr lang="pt-BR" sz="3200" b="1" dirty="0">
              <a:latin typeface="+mn-lt"/>
            </a:endParaRPr>
          </a:p>
          <a:p>
            <a:pPr defTabSz="914400" eaLnBrk="1" hangingPunct="1"/>
            <a:r>
              <a:rPr lang="pt-BR" sz="3200" b="1" dirty="0">
                <a:latin typeface="+mn-lt"/>
              </a:rPr>
              <a:t>Mentalidade</a:t>
            </a:r>
          </a:p>
          <a:p>
            <a:pPr defTabSz="914400" eaLnBrk="1" hangingPunct="1"/>
            <a:r>
              <a:rPr lang="pt-BR" sz="2400" dirty="0">
                <a:latin typeface="+mn-lt"/>
              </a:rPr>
              <a:t>saber o que aprender e como pensar</a:t>
            </a:r>
          </a:p>
        </p:txBody>
      </p:sp>
    </p:spTree>
    <p:extLst>
      <p:ext uri="{BB962C8B-B14F-4D97-AF65-F5344CB8AC3E}">
        <p14:creationId xmlns:p14="http://schemas.microsoft.com/office/powerpoint/2010/main" val="758044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6">
            <a:extLst>
              <a:ext uri="{FF2B5EF4-FFF2-40B4-BE49-F238E27FC236}">
                <a16:creationId xmlns:a16="http://schemas.microsoft.com/office/drawing/2014/main" id="{8CFD08A2-4FAE-4B29-B88B-98BB47DB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6388" y="671513"/>
            <a:ext cx="9756776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m 12">
            <a:extLst>
              <a:ext uri="{FF2B5EF4-FFF2-40B4-BE49-F238E27FC236}">
                <a16:creationId xmlns:a16="http://schemas.microsoft.com/office/drawing/2014/main" id="{7D70BB52-D242-4B7E-A537-8C9B08BD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955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hão, água&#10;&#10;Descrição gerada automaticamente">
            <a:extLst>
              <a:ext uri="{FF2B5EF4-FFF2-40B4-BE49-F238E27FC236}">
                <a16:creationId xmlns:a16="http://schemas.microsoft.com/office/drawing/2014/main" id="{23125D89-FB31-4B79-8DC1-6400337F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6858002"/>
          </a:xfrm>
          <a:prstGeom prst="rect">
            <a:avLst/>
          </a:prstGeom>
        </p:spPr>
      </p:pic>
      <p:pic>
        <p:nvPicPr>
          <p:cNvPr id="5" name="Imagem 12">
            <a:extLst>
              <a:ext uri="{FF2B5EF4-FFF2-40B4-BE49-F238E27FC236}">
                <a16:creationId xmlns:a16="http://schemas.microsoft.com/office/drawing/2014/main" id="{3794E07F-BBA7-4A5E-BB2B-7D8BB13F4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955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8A923D45-72CE-4F8B-8C35-FE74BB69A4D6}"/>
              </a:ext>
            </a:extLst>
          </p:cNvPr>
          <p:cNvSpPr/>
          <p:nvPr/>
        </p:nvSpPr>
        <p:spPr>
          <a:xfrm>
            <a:off x="4057650" y="1393032"/>
            <a:ext cx="528637" cy="3443286"/>
          </a:xfrm>
          <a:custGeom>
            <a:avLst/>
            <a:gdLst>
              <a:gd name="connsiteX0" fmla="*/ 0 w 200500"/>
              <a:gd name="connsiteY0" fmla="*/ 0 h 871538"/>
              <a:gd name="connsiteX1" fmla="*/ 14287 w 200500"/>
              <a:gd name="connsiteY1" fmla="*/ 71438 h 871538"/>
              <a:gd name="connsiteX2" fmla="*/ 28575 w 200500"/>
              <a:gd name="connsiteY2" fmla="*/ 128588 h 871538"/>
              <a:gd name="connsiteX3" fmla="*/ 57150 w 200500"/>
              <a:gd name="connsiteY3" fmla="*/ 271463 h 871538"/>
              <a:gd name="connsiteX4" fmla="*/ 71437 w 200500"/>
              <a:gd name="connsiteY4" fmla="*/ 328613 h 871538"/>
              <a:gd name="connsiteX5" fmla="*/ 100012 w 200500"/>
              <a:gd name="connsiteY5" fmla="*/ 414338 h 871538"/>
              <a:gd name="connsiteX6" fmla="*/ 128587 w 200500"/>
              <a:gd name="connsiteY6" fmla="*/ 542925 h 871538"/>
              <a:gd name="connsiteX7" fmla="*/ 142875 w 200500"/>
              <a:gd name="connsiteY7" fmla="*/ 585788 h 871538"/>
              <a:gd name="connsiteX8" fmla="*/ 171450 w 200500"/>
              <a:gd name="connsiteY8" fmla="*/ 700088 h 871538"/>
              <a:gd name="connsiteX9" fmla="*/ 185737 w 200500"/>
              <a:gd name="connsiteY9" fmla="*/ 785813 h 871538"/>
              <a:gd name="connsiteX10" fmla="*/ 200025 w 200500"/>
              <a:gd name="connsiteY10" fmla="*/ 871538 h 87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500" h="871538">
                <a:moveTo>
                  <a:pt x="0" y="0"/>
                </a:moveTo>
                <a:cubicBezTo>
                  <a:pt x="4762" y="23813"/>
                  <a:pt x="9019" y="47732"/>
                  <a:pt x="14287" y="71438"/>
                </a:cubicBezTo>
                <a:cubicBezTo>
                  <a:pt x="18547" y="90607"/>
                  <a:pt x="24461" y="109388"/>
                  <a:pt x="28575" y="128588"/>
                </a:cubicBezTo>
                <a:cubicBezTo>
                  <a:pt x="38752" y="176078"/>
                  <a:pt x="45371" y="224345"/>
                  <a:pt x="57150" y="271463"/>
                </a:cubicBezTo>
                <a:cubicBezTo>
                  <a:pt x="61912" y="290513"/>
                  <a:pt x="65795" y="309805"/>
                  <a:pt x="71437" y="328613"/>
                </a:cubicBezTo>
                <a:cubicBezTo>
                  <a:pt x="80092" y="357463"/>
                  <a:pt x="94105" y="384802"/>
                  <a:pt x="100012" y="414338"/>
                </a:cubicBezTo>
                <a:cubicBezTo>
                  <a:pt x="109830" y="463428"/>
                  <a:pt x="115139" y="495856"/>
                  <a:pt x="128587" y="542925"/>
                </a:cubicBezTo>
                <a:cubicBezTo>
                  <a:pt x="132724" y="557406"/>
                  <a:pt x="139222" y="571177"/>
                  <a:pt x="142875" y="585788"/>
                </a:cubicBezTo>
                <a:lnTo>
                  <a:pt x="171450" y="700088"/>
                </a:lnTo>
                <a:cubicBezTo>
                  <a:pt x="176212" y="728663"/>
                  <a:pt x="179453" y="757534"/>
                  <a:pt x="185737" y="785813"/>
                </a:cubicBezTo>
                <a:cubicBezTo>
                  <a:pt x="204543" y="870441"/>
                  <a:pt x="200025" y="786850"/>
                  <a:pt x="200025" y="8715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4EA0D01F-F96E-4B8B-842A-B1ABF94C27A6}"/>
              </a:ext>
            </a:extLst>
          </p:cNvPr>
          <p:cNvSpPr/>
          <p:nvPr/>
        </p:nvSpPr>
        <p:spPr>
          <a:xfrm>
            <a:off x="3043238" y="2882607"/>
            <a:ext cx="2500312" cy="232068"/>
          </a:xfrm>
          <a:custGeom>
            <a:avLst/>
            <a:gdLst>
              <a:gd name="connsiteX0" fmla="*/ 0 w 2500312"/>
              <a:gd name="connsiteY0" fmla="*/ 232068 h 232068"/>
              <a:gd name="connsiteX1" fmla="*/ 314325 w 2500312"/>
              <a:gd name="connsiteY1" fmla="*/ 217781 h 232068"/>
              <a:gd name="connsiteX2" fmla="*/ 671512 w 2500312"/>
              <a:gd name="connsiteY2" fmla="*/ 189206 h 232068"/>
              <a:gd name="connsiteX3" fmla="*/ 1128712 w 2500312"/>
              <a:gd name="connsiteY3" fmla="*/ 174918 h 232068"/>
              <a:gd name="connsiteX4" fmla="*/ 1228725 w 2500312"/>
              <a:gd name="connsiteY4" fmla="*/ 146343 h 232068"/>
              <a:gd name="connsiteX5" fmla="*/ 1285875 w 2500312"/>
              <a:gd name="connsiteY5" fmla="*/ 132056 h 232068"/>
              <a:gd name="connsiteX6" fmla="*/ 1371600 w 2500312"/>
              <a:gd name="connsiteY6" fmla="*/ 103481 h 232068"/>
              <a:gd name="connsiteX7" fmla="*/ 1728787 w 2500312"/>
              <a:gd name="connsiteY7" fmla="*/ 60618 h 232068"/>
              <a:gd name="connsiteX8" fmla="*/ 1943100 w 2500312"/>
              <a:gd name="connsiteY8" fmla="*/ 32043 h 232068"/>
              <a:gd name="connsiteX9" fmla="*/ 2214562 w 2500312"/>
              <a:gd name="connsiteY9" fmla="*/ 17756 h 232068"/>
              <a:gd name="connsiteX10" fmla="*/ 2500312 w 2500312"/>
              <a:gd name="connsiteY10" fmla="*/ 3468 h 23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00312" h="232068">
                <a:moveTo>
                  <a:pt x="0" y="232068"/>
                </a:moveTo>
                <a:lnTo>
                  <a:pt x="314325" y="217781"/>
                </a:lnTo>
                <a:cubicBezTo>
                  <a:pt x="433525" y="210173"/>
                  <a:pt x="552128" y="192937"/>
                  <a:pt x="671512" y="189206"/>
                </a:cubicBezTo>
                <a:lnTo>
                  <a:pt x="1128712" y="174918"/>
                </a:lnTo>
                <a:cubicBezTo>
                  <a:pt x="1307370" y="130255"/>
                  <a:pt x="1085246" y="187337"/>
                  <a:pt x="1228725" y="146343"/>
                </a:cubicBezTo>
                <a:cubicBezTo>
                  <a:pt x="1247606" y="140949"/>
                  <a:pt x="1267067" y="137698"/>
                  <a:pt x="1285875" y="132056"/>
                </a:cubicBezTo>
                <a:cubicBezTo>
                  <a:pt x="1314725" y="123401"/>
                  <a:pt x="1341782" y="107741"/>
                  <a:pt x="1371600" y="103481"/>
                </a:cubicBezTo>
                <a:cubicBezTo>
                  <a:pt x="1806373" y="41371"/>
                  <a:pt x="1361878" y="101386"/>
                  <a:pt x="1728787" y="60618"/>
                </a:cubicBezTo>
                <a:cubicBezTo>
                  <a:pt x="1806941" y="51934"/>
                  <a:pt x="1863646" y="37928"/>
                  <a:pt x="1943100" y="32043"/>
                </a:cubicBezTo>
                <a:cubicBezTo>
                  <a:pt x="2033465" y="25349"/>
                  <a:pt x="2124075" y="22518"/>
                  <a:pt x="2214562" y="17756"/>
                </a:cubicBezTo>
                <a:cubicBezTo>
                  <a:pt x="2356050" y="-10542"/>
                  <a:pt x="2261716" y="3468"/>
                  <a:pt x="2500312" y="34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EEF07B-6DAC-4239-8747-5D21F8727473}"/>
              </a:ext>
            </a:extLst>
          </p:cNvPr>
          <p:cNvSpPr txBox="1"/>
          <p:nvPr/>
        </p:nvSpPr>
        <p:spPr>
          <a:xfrm rot="21185659">
            <a:off x="2843212" y="1363617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Atividades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D40F41-2973-4F5A-BC60-F69DE223577A}"/>
              </a:ext>
            </a:extLst>
          </p:cNvPr>
          <p:cNvSpPr txBox="1"/>
          <p:nvPr/>
        </p:nvSpPr>
        <p:spPr>
          <a:xfrm rot="21185659">
            <a:off x="4196444" y="1208365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Ordem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3FE8A6-F236-4190-BBE0-5D5429A9ED1F}"/>
              </a:ext>
            </a:extLst>
          </p:cNvPr>
          <p:cNvSpPr txBox="1"/>
          <p:nvPr/>
        </p:nvSpPr>
        <p:spPr>
          <a:xfrm rot="21185659">
            <a:off x="3021808" y="3060862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Tempo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8630A86-C8F1-493D-81E1-240FBE0FBB5B}"/>
              </a:ext>
            </a:extLst>
          </p:cNvPr>
          <p:cNvSpPr txBox="1"/>
          <p:nvPr/>
        </p:nvSpPr>
        <p:spPr>
          <a:xfrm rot="21185659">
            <a:off x="4442394" y="2944828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Ideal </a:t>
            </a:r>
          </a:p>
        </p:txBody>
      </p:sp>
    </p:spTree>
    <p:extLst>
      <p:ext uri="{BB962C8B-B14F-4D97-AF65-F5344CB8AC3E}">
        <p14:creationId xmlns:p14="http://schemas.microsoft.com/office/powerpoint/2010/main" val="123573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900A6539-7553-4457-80C6-0C3425488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4269">
            <a:off x="2161027" y="52848"/>
            <a:ext cx="4821946" cy="5413259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id="{AC4B09F4-E7F2-4552-88D3-75E5DEBC5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955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72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chão, patinação, edifício, homem&#10;&#10;Descrição gerada automaticamente">
            <a:extLst>
              <a:ext uri="{FF2B5EF4-FFF2-40B4-BE49-F238E27FC236}">
                <a16:creationId xmlns:a16="http://schemas.microsoft.com/office/drawing/2014/main" id="{AFAEA1EA-3EAC-42F7-8C3B-6A24D3731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5602" name="Título 1">
            <a:extLst>
              <a:ext uri="{FF2B5EF4-FFF2-40B4-BE49-F238E27FC236}">
                <a16:creationId xmlns:a16="http://schemas.microsoft.com/office/drawing/2014/main" id="{80992E08-53B3-4764-A6BD-8FA3516B1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" y="152400"/>
            <a:ext cx="9015413" cy="12001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pt-BR" sz="4800" dirty="0" err="1">
                <a:solidFill>
                  <a:srgbClr val="FFFFFF"/>
                </a:solidFill>
              </a:rPr>
              <a:t>Decisões</a:t>
            </a:r>
            <a:r>
              <a:rPr lang="en-US" altLang="pt-BR" sz="4800" dirty="0">
                <a:solidFill>
                  <a:srgbClr val="FFFFFF"/>
                </a:solidFill>
              </a:rPr>
              <a:t> de Alto </a:t>
            </a:r>
            <a:r>
              <a:rPr lang="en-US" altLang="pt-BR" sz="4800" dirty="0" err="1">
                <a:solidFill>
                  <a:srgbClr val="FFFFFF"/>
                </a:solidFill>
              </a:rPr>
              <a:t>Impacto</a:t>
            </a:r>
            <a:endParaRPr lang="en-US" altLang="pt-BR" sz="4800" dirty="0">
              <a:solidFill>
                <a:srgbClr val="FFFFFF"/>
              </a:solidFill>
            </a:endParaRPr>
          </a:p>
        </p:txBody>
      </p:sp>
      <p:pic>
        <p:nvPicPr>
          <p:cNvPr id="6" name="Imagem 12">
            <a:extLst>
              <a:ext uri="{FF2B5EF4-FFF2-40B4-BE49-F238E27FC236}">
                <a16:creationId xmlns:a16="http://schemas.microsoft.com/office/drawing/2014/main" id="{B9201544-9DE9-4FCF-AB6B-026F943A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955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texto, cartão de negócios&#10;&#10;Descrição gerada automaticamente">
            <a:extLst>
              <a:ext uri="{FF2B5EF4-FFF2-40B4-BE49-F238E27FC236}">
                <a16:creationId xmlns:a16="http://schemas.microsoft.com/office/drawing/2014/main" id="{BCA3AD7C-4EFE-4CB3-9631-33DF18DD1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37" y="101600"/>
            <a:ext cx="8633126" cy="5399088"/>
          </a:xfr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id="{F8F28A5A-45F2-4DC8-8385-8B2A6BE4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955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967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2">
            <a:extLst>
              <a:ext uri="{FF2B5EF4-FFF2-40B4-BE49-F238E27FC236}">
                <a16:creationId xmlns:a16="http://schemas.microsoft.com/office/drawing/2014/main" id="{3AE42BBF-91F1-4F9A-B414-E16056AA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955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C1B342A-7540-41F2-ADA0-A587D8372F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813" y="382404"/>
            <a:ext cx="5014452" cy="47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72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F0F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2F1E0D8-0E8D-4F74-B753-58F9334910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80" y="766799"/>
            <a:ext cx="8622221" cy="3619464"/>
          </a:xfrm>
          <a:prstGeom prst="rect">
            <a:avLst/>
          </a:prstGeom>
        </p:spPr>
      </p:pic>
      <p:pic>
        <p:nvPicPr>
          <p:cNvPr id="4" name="Imagem 12">
            <a:extLst>
              <a:ext uri="{FF2B5EF4-FFF2-40B4-BE49-F238E27FC236}">
                <a16:creationId xmlns:a16="http://schemas.microsoft.com/office/drawing/2014/main" id="{3AE42BBF-91F1-4F9A-B414-E16056AA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955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áfico 5" descr="Espiral">
            <a:extLst>
              <a:ext uri="{FF2B5EF4-FFF2-40B4-BE49-F238E27FC236}">
                <a16:creationId xmlns:a16="http://schemas.microsoft.com/office/drawing/2014/main" id="{7BEA0176-0A79-485C-B842-AB40ECDF1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6461" y="1142998"/>
            <a:ext cx="1028702" cy="10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8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4A5D18C-C1D2-4E82-8E81-87AA598F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1385880"/>
            <a:ext cx="8858312" cy="1571620"/>
          </a:xfrm>
        </p:spPr>
        <p:txBody>
          <a:bodyPr rtlCol="0">
            <a:noAutofit/>
            <a:scene3d>
              <a:camera prst="orthographicFront"/>
              <a:lightRig rig="soft" dir="t">
                <a:rot lat="0" lon="0" rev="2400000"/>
              </a:lightRig>
            </a:scene3d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Todo mundo nasce para fazer alguma coisa, mas são poucos que têm a sorte de descobrir qual é essa coisa. Por isso, são poucos os bem-sucedidos nas suas carreiras.</a:t>
            </a: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FD1C926B-DFE0-4997-8321-EA92191F7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162300"/>
            <a:ext cx="294322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31BCC9B-2A8F-498F-88C1-C3A69FAE7A7B}"/>
              </a:ext>
            </a:extLst>
          </p:cNvPr>
          <p:cNvSpPr txBox="1">
            <a:spLocks/>
          </p:cNvSpPr>
          <p:nvPr/>
        </p:nvSpPr>
        <p:spPr>
          <a:xfrm>
            <a:off x="3657600" y="6000750"/>
            <a:ext cx="2128838" cy="7143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pt-BR" sz="20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Washington Olivetto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vestuário, parede, mulher&#10;&#10;Descrição gerada automaticamente">
            <a:extLst>
              <a:ext uri="{FF2B5EF4-FFF2-40B4-BE49-F238E27FC236}">
                <a16:creationId xmlns:a16="http://schemas.microsoft.com/office/drawing/2014/main" id="{C85982DE-2E87-4756-98B8-88221F884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id="{0DCA81AD-C34E-441A-9DD8-E7E538195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955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ço Reservado para Conteúdo 4" descr="Uma imagem contendo texto, cartão de negócios&#10;&#10;Descrição gerada automaticamente">
            <a:extLst>
              <a:ext uri="{FF2B5EF4-FFF2-40B4-BE49-F238E27FC236}">
                <a16:creationId xmlns:a16="http://schemas.microsoft.com/office/drawing/2014/main" id="{C2116ED5-69D5-4EDC-862F-D2988CD91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87" y="258763"/>
            <a:ext cx="1733733" cy="1084263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C55C48F-9578-4B0B-84ED-4D5FF0BE80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92" y="1601790"/>
            <a:ext cx="3373291" cy="1416051"/>
          </a:xfrm>
          <a:prstGeom prst="rect">
            <a:avLst/>
          </a:prstGeom>
        </p:spPr>
      </p:pic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EC9E9645-0DF6-4877-9250-597434BB09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4269">
            <a:off x="338747" y="3099216"/>
            <a:ext cx="1520153" cy="1706569"/>
          </a:xfrm>
          <a:prstGeom prst="rect">
            <a:avLst/>
          </a:prstGeom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3EEC5C17-D6C4-472F-B9A5-F96B0515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907" y="384967"/>
            <a:ext cx="2028797" cy="83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09668F5-0C3D-4A40-9636-1C9F8271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720" y="2626937"/>
            <a:ext cx="2386013" cy="1325563"/>
          </a:xfrm>
        </p:spPr>
        <p:txBody>
          <a:bodyPr/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Método 3 M’s</a:t>
            </a:r>
          </a:p>
        </p:txBody>
      </p:sp>
      <p:pic>
        <p:nvPicPr>
          <p:cNvPr id="12" name="Imagem 11" descr="Uma imagem contendo objeto&#10;&#10;Descrição gerada automaticamente">
            <a:extLst>
              <a:ext uri="{FF2B5EF4-FFF2-40B4-BE49-F238E27FC236}">
                <a16:creationId xmlns:a16="http://schemas.microsoft.com/office/drawing/2014/main" id="{74DEFA04-A946-4A8D-88C5-0CFDF752DC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320" y="3473615"/>
            <a:ext cx="1799260" cy="9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ior, mesa&#10;&#10;Descrição gerada automaticamente">
            <a:extLst>
              <a:ext uri="{FF2B5EF4-FFF2-40B4-BE49-F238E27FC236}">
                <a16:creationId xmlns:a16="http://schemas.microsoft.com/office/drawing/2014/main" id="{C00D67EA-1488-433A-9888-ECCA558D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82134"/>
          </a:xfrm>
          <a:prstGeom prst="rect">
            <a:avLst/>
          </a:prstGeom>
        </p:spPr>
      </p:pic>
      <p:pic>
        <p:nvPicPr>
          <p:cNvPr id="6" name="Imagem 4">
            <a:extLst>
              <a:ext uri="{FF2B5EF4-FFF2-40B4-BE49-F238E27FC236}">
                <a16:creationId xmlns:a16="http://schemas.microsoft.com/office/drawing/2014/main" id="{03614486-7825-4B4B-97E8-15B368326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3537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75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2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8" descr="Uma imagem contendo xícara, café, mesa, pessoa&#10;&#10;Descrição gerada automaticamente">
            <a:extLst>
              <a:ext uri="{FF2B5EF4-FFF2-40B4-BE49-F238E27FC236}">
                <a16:creationId xmlns:a16="http://schemas.microsoft.com/office/drawing/2014/main" id="{181F8ACB-4026-4AA9-9333-0CB245CF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7CDA3618-387F-4051-B327-C86618FF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4">
            <a:extLst>
              <a:ext uri="{FF2B5EF4-FFF2-40B4-BE49-F238E27FC236}">
                <a16:creationId xmlns:a16="http://schemas.microsoft.com/office/drawing/2014/main" id="{BB75D9F8-EA68-4AAD-BA2D-286E4531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1614488"/>
            <a:ext cx="915035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B16C835D-A642-4327-AC91-567958F87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83200"/>
            <a:ext cx="9144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D552426F-128E-4132-96DA-9DBBBAED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aixaDeTexto 11">
            <a:extLst>
              <a:ext uri="{FF2B5EF4-FFF2-40B4-BE49-F238E27FC236}">
                <a16:creationId xmlns:a16="http://schemas.microsoft.com/office/drawing/2014/main" id="{C102957D-5C26-4211-AD8B-350CAFD8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1100138"/>
            <a:ext cx="43021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Minicurso 4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GESTÃO DE 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ALTA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PERFORMANCE</a:t>
            </a:r>
          </a:p>
        </p:txBody>
      </p:sp>
      <p:sp>
        <p:nvSpPr>
          <p:cNvPr id="39940" name="CaixaDeTexto 12">
            <a:extLst>
              <a:ext uri="{FF2B5EF4-FFF2-40B4-BE49-F238E27FC236}">
                <a16:creationId xmlns:a16="http://schemas.microsoft.com/office/drawing/2014/main" id="{78F191E9-4E5A-43E4-AD4D-CCDA0DACA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530600"/>
            <a:ext cx="43037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Instrutor:</a:t>
            </a:r>
          </a:p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Prof. Julio Cesar Gomes da Silva</a:t>
            </a:r>
          </a:p>
        </p:txBody>
      </p:sp>
      <p:pic>
        <p:nvPicPr>
          <p:cNvPr id="39941" name="Imagem 9">
            <a:extLst>
              <a:ext uri="{FF2B5EF4-FFF2-40B4-BE49-F238E27FC236}">
                <a16:creationId xmlns:a16="http://schemas.microsoft.com/office/drawing/2014/main" id="{1BBE95A7-375C-4E34-BD63-08C608C39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808038"/>
            <a:ext cx="411321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092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D552426F-128E-4132-96DA-9DBBBAED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aixaDeTexto 11">
            <a:extLst>
              <a:ext uri="{FF2B5EF4-FFF2-40B4-BE49-F238E27FC236}">
                <a16:creationId xmlns:a16="http://schemas.microsoft.com/office/drawing/2014/main" id="{C102957D-5C26-4211-AD8B-350CAFD8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1100138"/>
            <a:ext cx="43021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Minicurso 4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GESTÃO DE 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ALTA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PERFORMANCE</a:t>
            </a:r>
          </a:p>
        </p:txBody>
      </p:sp>
      <p:sp>
        <p:nvSpPr>
          <p:cNvPr id="39940" name="CaixaDeTexto 12">
            <a:extLst>
              <a:ext uri="{FF2B5EF4-FFF2-40B4-BE49-F238E27FC236}">
                <a16:creationId xmlns:a16="http://schemas.microsoft.com/office/drawing/2014/main" id="{78F191E9-4E5A-43E4-AD4D-CCDA0DACA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530600"/>
            <a:ext cx="43037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 dirty="0">
                <a:solidFill>
                  <a:schemeClr val="bg1"/>
                </a:solidFill>
              </a:rPr>
              <a:t>Instrutor:</a:t>
            </a:r>
          </a:p>
          <a:p>
            <a:pPr eaLnBrk="1" hangingPunct="1"/>
            <a:r>
              <a:rPr lang="pt-BR" altLang="pt-BR" sz="2800" dirty="0">
                <a:solidFill>
                  <a:schemeClr val="bg1"/>
                </a:solidFill>
              </a:rPr>
              <a:t>Prof. Julio Cesar Gomes da Silva</a:t>
            </a:r>
          </a:p>
        </p:txBody>
      </p:sp>
      <p:pic>
        <p:nvPicPr>
          <p:cNvPr id="3" name="Imagem 2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ADE3629B-7F72-4BA4-AF8E-28510FAA3F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51" y="1777861"/>
            <a:ext cx="533461" cy="536129"/>
          </a:xfrm>
          <a:prstGeom prst="rect">
            <a:avLst/>
          </a:prstGeom>
        </p:spPr>
      </p:pic>
      <p:sp>
        <p:nvSpPr>
          <p:cNvPr id="8" name="CaixaDeTexto 12">
            <a:extLst>
              <a:ext uri="{FF2B5EF4-FFF2-40B4-BE49-F238E27FC236}">
                <a16:creationId xmlns:a16="http://schemas.microsoft.com/office/drawing/2014/main" id="{BC522923-3D06-4AD2-8E35-4FD7E949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18" y="1800858"/>
            <a:ext cx="21098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400" dirty="0"/>
              <a:t>(65) 99900.4040</a:t>
            </a:r>
          </a:p>
        </p:txBody>
      </p:sp>
      <p:sp>
        <p:nvSpPr>
          <p:cNvPr id="9" name="CaixaDeTexto 12">
            <a:extLst>
              <a:ext uri="{FF2B5EF4-FFF2-40B4-BE49-F238E27FC236}">
                <a16:creationId xmlns:a16="http://schemas.microsoft.com/office/drawing/2014/main" id="{F94B21B0-8FEA-411A-9451-39358676A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27" y="2427142"/>
            <a:ext cx="3136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400" dirty="0"/>
              <a:t>juliocesar.mkt@gmail.com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ACB84F-C8F6-4EB0-A9E5-E5562B5F1D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34" y="2462270"/>
            <a:ext cx="533461" cy="391408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E6E6B8E-5CE4-4D3F-B2D4-0E7F868AAA59}"/>
              </a:ext>
            </a:extLst>
          </p:cNvPr>
          <p:cNvCxnSpPr>
            <a:cxnSpLocks/>
          </p:cNvCxnSpPr>
          <p:nvPr/>
        </p:nvCxnSpPr>
        <p:spPr>
          <a:xfrm flipV="1">
            <a:off x="4386263" y="726930"/>
            <a:ext cx="0" cy="4129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2">
            <a:extLst>
              <a:ext uri="{FF2B5EF4-FFF2-40B4-BE49-F238E27FC236}">
                <a16:creationId xmlns:a16="http://schemas.microsoft.com/office/drawing/2014/main" id="{7FBB68DE-F4B4-43BC-AA66-6D9FDF92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18" y="3051517"/>
            <a:ext cx="1474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400" dirty="0" err="1"/>
              <a:t>OprofJULIO</a:t>
            </a:r>
            <a:endParaRPr lang="pt-BR" altLang="pt-BR" sz="24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B436364-C4C7-40CF-84E4-2C762FACE8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51" y="3001959"/>
            <a:ext cx="533462" cy="5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62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5">
            <a:extLst>
              <a:ext uri="{FF2B5EF4-FFF2-40B4-BE49-F238E27FC236}">
                <a16:creationId xmlns:a16="http://schemas.microsoft.com/office/drawing/2014/main" id="{07A26FC9-CC46-4433-9016-2E3CF0B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0025" y="0"/>
            <a:ext cx="94869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m 2">
            <a:extLst>
              <a:ext uri="{FF2B5EF4-FFF2-40B4-BE49-F238E27FC236}">
                <a16:creationId xmlns:a16="http://schemas.microsoft.com/office/drawing/2014/main" id="{949D2D39-BBEE-498A-B3DE-2F079E08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35600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4">
            <a:extLst>
              <a:ext uri="{FF2B5EF4-FFF2-40B4-BE49-F238E27FC236}">
                <a16:creationId xmlns:a16="http://schemas.microsoft.com/office/drawing/2014/main" id="{48A736C0-FDB9-4E85-82C2-1BA953B2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0513" y="0"/>
            <a:ext cx="9725026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m 2">
            <a:extLst>
              <a:ext uri="{FF2B5EF4-FFF2-40B4-BE49-F238E27FC236}">
                <a16:creationId xmlns:a16="http://schemas.microsoft.com/office/drawing/2014/main" id="{D5C52B81-32CF-4F2C-885C-840013C89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988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3">
            <a:extLst>
              <a:ext uri="{FF2B5EF4-FFF2-40B4-BE49-F238E27FC236}">
                <a16:creationId xmlns:a16="http://schemas.microsoft.com/office/drawing/2014/main" id="{23E68465-A7D2-4293-8808-E6417C6C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63"/>
          <a:stretch>
            <a:fillRect/>
          </a:stretch>
        </p:blipFill>
        <p:spPr bwMode="auto">
          <a:xfrm>
            <a:off x="-171450" y="-693738"/>
            <a:ext cx="9315450" cy="63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m 2">
            <a:extLst>
              <a:ext uri="{FF2B5EF4-FFF2-40B4-BE49-F238E27FC236}">
                <a16:creationId xmlns:a16="http://schemas.microsoft.com/office/drawing/2014/main" id="{F8F97EE0-2947-413D-BB13-98DEAC2C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988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4">
            <a:extLst>
              <a:ext uri="{FF2B5EF4-FFF2-40B4-BE49-F238E27FC236}">
                <a16:creationId xmlns:a16="http://schemas.microsoft.com/office/drawing/2014/main" id="{73A64770-5B7A-494D-A28A-DF9C32A45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m 2">
            <a:extLst>
              <a:ext uri="{FF2B5EF4-FFF2-40B4-BE49-F238E27FC236}">
                <a16:creationId xmlns:a16="http://schemas.microsoft.com/office/drawing/2014/main" id="{5002E695-0A57-44BC-8B7B-E3A734533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988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51D87E-9F92-483F-9433-E28A5B6F0832}"/>
              </a:ext>
            </a:extLst>
          </p:cNvPr>
          <p:cNvSpPr/>
          <p:nvPr/>
        </p:nvSpPr>
        <p:spPr>
          <a:xfrm>
            <a:off x="-20638" y="3644900"/>
            <a:ext cx="9164638" cy="2447925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171" name="CaixaDeTexto 4">
            <a:extLst>
              <a:ext uri="{FF2B5EF4-FFF2-40B4-BE49-F238E27FC236}">
                <a16:creationId xmlns:a16="http://schemas.microsoft.com/office/drawing/2014/main" id="{1D091AEC-336A-40D5-90DA-4B849C453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3803650"/>
            <a:ext cx="57245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 dirty="0">
                <a:ea typeface="Verdana" panose="020B0604030504040204" pitchFamily="34" charset="0"/>
                <a:cs typeface="Arial" panose="020B0604020202020204" pitchFamily="34" charset="0"/>
              </a:rPr>
              <a:t>Ou você tem uma estratégia própria, ou então é parte da estratégia de alguém.</a:t>
            </a:r>
          </a:p>
          <a:p>
            <a:pPr algn="ctr" eaLnBrk="1" hangingPunct="1"/>
            <a:r>
              <a:rPr lang="pt-BR" altLang="pt-BR" sz="2400" dirty="0">
                <a:ea typeface="Verdana" panose="020B0604030504040204" pitchFamily="34" charset="0"/>
                <a:cs typeface="Arial" panose="020B0604020202020204" pitchFamily="34" charset="0"/>
              </a:rPr>
              <a:t>Alvin </a:t>
            </a:r>
            <a:r>
              <a:rPr lang="pt-BR" altLang="pt-BR" sz="2400" dirty="0" err="1">
                <a:ea typeface="Verdana" panose="020B0604030504040204" pitchFamily="34" charset="0"/>
                <a:cs typeface="Arial" panose="020B0604020202020204" pitchFamily="34" charset="0"/>
              </a:rPr>
              <a:t>Toffler</a:t>
            </a:r>
            <a:endParaRPr lang="pt-BR" altLang="pt-BR" sz="2400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C94036-E1D6-4113-9D43-0A92EBE4C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475" y="1600200"/>
            <a:ext cx="408305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m 4">
            <a:extLst>
              <a:ext uri="{FF2B5EF4-FFF2-40B4-BE49-F238E27FC236}">
                <a16:creationId xmlns:a16="http://schemas.microsoft.com/office/drawing/2014/main" id="{5F9901F6-DD2B-4C28-AD08-36747809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4">
            <a:extLst>
              <a:ext uri="{FF2B5EF4-FFF2-40B4-BE49-F238E27FC236}">
                <a16:creationId xmlns:a16="http://schemas.microsoft.com/office/drawing/2014/main" id="{7656A536-64DF-409B-8A51-E6A548C9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8700" y="-328613"/>
            <a:ext cx="11869738" cy="741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4">
            <a:extLst>
              <a:ext uri="{FF2B5EF4-FFF2-40B4-BE49-F238E27FC236}">
                <a16:creationId xmlns:a16="http://schemas.microsoft.com/office/drawing/2014/main" id="{8B5431FE-8B4D-4C50-AA80-E872716C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6675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m 2">
            <a:extLst>
              <a:ext uri="{FF2B5EF4-FFF2-40B4-BE49-F238E27FC236}">
                <a16:creationId xmlns:a16="http://schemas.microsoft.com/office/drawing/2014/main" id="{E3F5AF99-61AE-4889-9FE0-74AD7DBE6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988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5">
            <a:extLst>
              <a:ext uri="{FF2B5EF4-FFF2-40B4-BE49-F238E27FC236}">
                <a16:creationId xmlns:a16="http://schemas.microsoft.com/office/drawing/2014/main" id="{C96F1682-F756-4EF9-812E-A458768D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11"/>
          <a:stretch>
            <a:fillRect/>
          </a:stretch>
        </p:blipFill>
        <p:spPr bwMode="auto">
          <a:xfrm>
            <a:off x="385763" y="0"/>
            <a:ext cx="8372475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m 2">
            <a:extLst>
              <a:ext uri="{FF2B5EF4-FFF2-40B4-BE49-F238E27FC236}">
                <a16:creationId xmlns:a16="http://schemas.microsoft.com/office/drawing/2014/main" id="{0AA6C22E-B2A1-414E-8E0A-E0E03398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988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3">
            <a:extLst>
              <a:ext uri="{FF2B5EF4-FFF2-40B4-BE49-F238E27FC236}">
                <a16:creationId xmlns:a16="http://schemas.microsoft.com/office/drawing/2014/main" id="{DEB5191F-3E9E-45F7-8722-5D13354C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5300" y="-387350"/>
            <a:ext cx="9639300" cy="724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3">
            <a:extLst>
              <a:ext uri="{FF2B5EF4-FFF2-40B4-BE49-F238E27FC236}">
                <a16:creationId xmlns:a16="http://schemas.microsoft.com/office/drawing/2014/main" id="{9664CC70-B3C4-4ED2-BA0D-6B8AA322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0063" y="-381000"/>
            <a:ext cx="9653588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D552426F-128E-4132-96DA-9DBBBAED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aixaDeTexto 11">
            <a:extLst>
              <a:ext uri="{FF2B5EF4-FFF2-40B4-BE49-F238E27FC236}">
                <a16:creationId xmlns:a16="http://schemas.microsoft.com/office/drawing/2014/main" id="{C102957D-5C26-4211-AD8B-350CAFD8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1100138"/>
            <a:ext cx="43021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Minicurso 4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GESTÃO DE 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ALTA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PERFORMANCE</a:t>
            </a:r>
          </a:p>
        </p:txBody>
      </p:sp>
      <p:sp>
        <p:nvSpPr>
          <p:cNvPr id="39940" name="CaixaDeTexto 12">
            <a:extLst>
              <a:ext uri="{FF2B5EF4-FFF2-40B4-BE49-F238E27FC236}">
                <a16:creationId xmlns:a16="http://schemas.microsoft.com/office/drawing/2014/main" id="{78F191E9-4E5A-43E4-AD4D-CCDA0DACA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530600"/>
            <a:ext cx="43037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Instrutor:</a:t>
            </a:r>
          </a:p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Prof. Julio Cesar Gomes da Silva</a:t>
            </a:r>
          </a:p>
        </p:txBody>
      </p:sp>
      <p:pic>
        <p:nvPicPr>
          <p:cNvPr id="39941" name="Imagem 9">
            <a:extLst>
              <a:ext uri="{FF2B5EF4-FFF2-40B4-BE49-F238E27FC236}">
                <a16:creationId xmlns:a16="http://schemas.microsoft.com/office/drawing/2014/main" id="{1BBE95A7-375C-4E34-BD63-08C608C39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808038"/>
            <a:ext cx="411321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D552426F-128E-4132-96DA-9DBBBAED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aixaDeTexto 11">
            <a:extLst>
              <a:ext uri="{FF2B5EF4-FFF2-40B4-BE49-F238E27FC236}">
                <a16:creationId xmlns:a16="http://schemas.microsoft.com/office/drawing/2014/main" id="{C102957D-5C26-4211-AD8B-350CAFD8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1100138"/>
            <a:ext cx="43021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Minicurso 4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GESTÃO DE 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ALTA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PERFORMANCE</a:t>
            </a:r>
          </a:p>
        </p:txBody>
      </p:sp>
      <p:sp>
        <p:nvSpPr>
          <p:cNvPr id="39940" name="CaixaDeTexto 12">
            <a:extLst>
              <a:ext uri="{FF2B5EF4-FFF2-40B4-BE49-F238E27FC236}">
                <a16:creationId xmlns:a16="http://schemas.microsoft.com/office/drawing/2014/main" id="{78F191E9-4E5A-43E4-AD4D-CCDA0DACA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530600"/>
            <a:ext cx="43037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 dirty="0">
                <a:solidFill>
                  <a:schemeClr val="bg1"/>
                </a:solidFill>
              </a:rPr>
              <a:t>Instrutor:</a:t>
            </a:r>
          </a:p>
          <a:p>
            <a:pPr eaLnBrk="1" hangingPunct="1"/>
            <a:r>
              <a:rPr lang="pt-BR" altLang="pt-BR" sz="2800" dirty="0">
                <a:solidFill>
                  <a:schemeClr val="bg1"/>
                </a:solidFill>
              </a:rPr>
              <a:t>Prof. Julio Cesar Gomes da Silva</a:t>
            </a:r>
          </a:p>
        </p:txBody>
      </p:sp>
      <p:pic>
        <p:nvPicPr>
          <p:cNvPr id="3" name="Imagem 2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ADE3629B-7F72-4BA4-AF8E-28510FAA3F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51" y="1777861"/>
            <a:ext cx="533461" cy="536129"/>
          </a:xfrm>
          <a:prstGeom prst="rect">
            <a:avLst/>
          </a:prstGeom>
        </p:spPr>
      </p:pic>
      <p:sp>
        <p:nvSpPr>
          <p:cNvPr id="8" name="CaixaDeTexto 12">
            <a:extLst>
              <a:ext uri="{FF2B5EF4-FFF2-40B4-BE49-F238E27FC236}">
                <a16:creationId xmlns:a16="http://schemas.microsoft.com/office/drawing/2014/main" id="{BC522923-3D06-4AD2-8E35-4FD7E949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18" y="1800858"/>
            <a:ext cx="21098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400" dirty="0"/>
              <a:t>(65) 99900.4040</a:t>
            </a:r>
          </a:p>
        </p:txBody>
      </p:sp>
      <p:sp>
        <p:nvSpPr>
          <p:cNvPr id="9" name="CaixaDeTexto 12">
            <a:extLst>
              <a:ext uri="{FF2B5EF4-FFF2-40B4-BE49-F238E27FC236}">
                <a16:creationId xmlns:a16="http://schemas.microsoft.com/office/drawing/2014/main" id="{F94B21B0-8FEA-411A-9451-39358676A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27" y="2427142"/>
            <a:ext cx="3136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400" dirty="0"/>
              <a:t>juliocesar.mkt@gmail.com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ACB84F-C8F6-4EB0-A9E5-E5562B5F1D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34" y="2462270"/>
            <a:ext cx="533461" cy="391408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E6E6B8E-5CE4-4D3F-B2D4-0E7F868AAA59}"/>
              </a:ext>
            </a:extLst>
          </p:cNvPr>
          <p:cNvCxnSpPr>
            <a:cxnSpLocks/>
          </p:cNvCxnSpPr>
          <p:nvPr/>
        </p:nvCxnSpPr>
        <p:spPr>
          <a:xfrm flipV="1">
            <a:off x="4386263" y="726930"/>
            <a:ext cx="0" cy="4129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2">
            <a:extLst>
              <a:ext uri="{FF2B5EF4-FFF2-40B4-BE49-F238E27FC236}">
                <a16:creationId xmlns:a16="http://schemas.microsoft.com/office/drawing/2014/main" id="{7FBB68DE-F4B4-43BC-AA66-6D9FDF92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18" y="3051517"/>
            <a:ext cx="1474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400" dirty="0" err="1"/>
              <a:t>OprofJULIO</a:t>
            </a:r>
            <a:endParaRPr lang="pt-BR" altLang="pt-BR" sz="24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B436364-C4C7-40CF-84E4-2C762FACE8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51" y="3001959"/>
            <a:ext cx="533462" cy="5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86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6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45CDB0E8-15E8-4EB9-8609-81004E6F9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CaixaDeTexto 11">
            <a:extLst>
              <a:ext uri="{FF2B5EF4-FFF2-40B4-BE49-F238E27FC236}">
                <a16:creationId xmlns:a16="http://schemas.microsoft.com/office/drawing/2014/main" id="{C9B96C84-924D-4706-B6D2-769214223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1100138"/>
            <a:ext cx="43021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Minicurso 4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GESTÃO DE 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ALTA</a:t>
            </a:r>
          </a:p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PERFORMANCE</a:t>
            </a:r>
          </a:p>
        </p:txBody>
      </p:sp>
      <p:sp>
        <p:nvSpPr>
          <p:cNvPr id="8196" name="CaixaDeTexto 12">
            <a:extLst>
              <a:ext uri="{FF2B5EF4-FFF2-40B4-BE49-F238E27FC236}">
                <a16:creationId xmlns:a16="http://schemas.microsoft.com/office/drawing/2014/main" id="{3C8242D8-8AB2-4310-8378-F9A485AC6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530600"/>
            <a:ext cx="43037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Instrutor:</a:t>
            </a:r>
          </a:p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Prof. Julio Cesar Gomes da Silva</a:t>
            </a:r>
          </a:p>
        </p:txBody>
      </p:sp>
      <p:pic>
        <p:nvPicPr>
          <p:cNvPr id="8197" name="Imagem 9">
            <a:extLst>
              <a:ext uri="{FF2B5EF4-FFF2-40B4-BE49-F238E27FC236}">
                <a16:creationId xmlns:a16="http://schemas.microsoft.com/office/drawing/2014/main" id="{6C26B4BF-FFCB-48B0-B338-F692FA9B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808038"/>
            <a:ext cx="4113213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5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8C1BD6FD-BBDF-41EA-92A2-57A1868BF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aixaDeTexto 6">
            <a:extLst>
              <a:ext uri="{FF2B5EF4-FFF2-40B4-BE49-F238E27FC236}">
                <a16:creationId xmlns:a16="http://schemas.microsoft.com/office/drawing/2014/main" id="{A8772762-A2BD-49D8-ACC7-E3C27F42C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323850"/>
            <a:ext cx="59594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3200">
                <a:solidFill>
                  <a:schemeClr val="bg1"/>
                </a:solidFill>
              </a:rPr>
              <a:t>Entendendo a Gestão de Resultados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3200">
                <a:solidFill>
                  <a:schemeClr val="bg1"/>
                </a:solidFill>
              </a:rPr>
              <a:t>Buscando Resultados Efetivos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3200">
                <a:solidFill>
                  <a:schemeClr val="bg1"/>
                </a:solidFill>
              </a:rPr>
              <a:t>Decisões de Alto Impacto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3200">
                <a:solidFill>
                  <a:schemeClr val="bg1"/>
                </a:solidFill>
              </a:rPr>
              <a:t>Manter a Excelência</a:t>
            </a:r>
          </a:p>
        </p:txBody>
      </p:sp>
      <p:pic>
        <p:nvPicPr>
          <p:cNvPr id="18" name="Imagem 17" descr="Uma imagem contendo montanha&#10;&#10;Descrição gerada automaticamente">
            <a:extLst>
              <a:ext uri="{FF2B5EF4-FFF2-40B4-BE49-F238E27FC236}">
                <a16:creationId xmlns:a16="http://schemas.microsoft.com/office/drawing/2014/main" id="{1EE7740F-984D-45B5-8373-17DB684F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275" y="2863850"/>
            <a:ext cx="2147888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3523CB91-44F2-4365-94DD-C4CD78DB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463" y="3100388"/>
            <a:ext cx="957262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7B90E942-9D10-42D8-B645-0B22C52C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400" y="3100388"/>
            <a:ext cx="957263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3891171B-F991-4406-BE4B-0D57B19C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6663" y="3100388"/>
            <a:ext cx="957262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FFF1A2BA-969E-4E08-BD11-478612CCC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513" y="3100388"/>
            <a:ext cx="957262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60E5EAF-577D-4CAC-B263-E952F921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163" y="4140200"/>
            <a:ext cx="95567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m 29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4D153B87-9991-400E-8D66-D90EEED3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4140200"/>
            <a:ext cx="95726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31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604752D5-E5D4-4E42-8529-DC6E82E7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6663" y="4140200"/>
            <a:ext cx="95726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m 33" descr="Uma imagem contendo balão, gráficos vetoriais&#10;&#10;Descrição gerada automaticamente">
            <a:extLst>
              <a:ext uri="{FF2B5EF4-FFF2-40B4-BE49-F238E27FC236}">
                <a16:creationId xmlns:a16="http://schemas.microsoft.com/office/drawing/2014/main" id="{F4B246A4-6BF3-423D-B220-3D87F6EE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513" y="4140200"/>
            <a:ext cx="95726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7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15D82DCE-BB7E-4F18-BCC3-1E87A59B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DDBF11D-1C3A-49FE-9BD3-0E199DE0E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84150"/>
            <a:ext cx="28559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SABER A REGRA DO JOGO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043B381-8350-42DC-BE35-F5908DF9B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076575"/>
            <a:ext cx="34115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Next LT Pro MediumCn" panose="020B0606020202020204" pitchFamily="34" charset="0"/>
              </a:defRPr>
            </a:lvl9pPr>
          </a:lstStyle>
          <a:p>
            <a:pPr eaLnBrk="1" hangingPunct="1"/>
            <a:r>
              <a:rPr lang="pt-BR" altLang="pt-BR" sz="4000">
                <a:solidFill>
                  <a:schemeClr val="bg1"/>
                </a:solidFill>
                <a:latin typeface="AvenirNext LT Pro Heavy" panose="020B0903020202020204" pitchFamily="34" charset="0"/>
              </a:rPr>
              <a:t>SABER COMO GANHAR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5B95863-D76B-438E-9258-6C8C6224A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88" y="1747838"/>
            <a:ext cx="18542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m 9">
            <a:extLst>
              <a:ext uri="{FF2B5EF4-FFF2-40B4-BE49-F238E27FC236}">
                <a16:creationId xmlns:a16="http://schemas.microsoft.com/office/drawing/2014/main" id="{796C64D2-550E-4669-93F4-31DE2BEF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75" y="684213"/>
            <a:ext cx="50117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4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274036AC-3300-44BB-A9FC-D1A92E1A0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1D27259E-CC50-415D-BBBD-343C843FC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686" y="185738"/>
            <a:ext cx="8813799" cy="495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>
            <a:extLst>
              <a:ext uri="{FF2B5EF4-FFF2-40B4-BE49-F238E27FC236}">
                <a16:creationId xmlns:a16="http://schemas.microsoft.com/office/drawing/2014/main" id="{AC01EBB5-7111-456A-B764-2B3D9F789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>
                <a:solidFill>
                  <a:srgbClr val="EE3A3A"/>
                </a:solidFill>
              </a:rPr>
              <a:t>Entendendo a</a:t>
            </a:r>
            <a:br>
              <a:rPr lang="pt-BR" altLang="pt-BR" dirty="0">
                <a:solidFill>
                  <a:srgbClr val="EE3A3A"/>
                </a:solidFill>
              </a:rPr>
            </a:br>
            <a:r>
              <a:rPr lang="pt-BR" altLang="pt-BR" dirty="0">
                <a:solidFill>
                  <a:srgbClr val="EE3A3A"/>
                </a:solidFill>
              </a:rPr>
              <a:t>Gestão por Resultado</a:t>
            </a:r>
          </a:p>
        </p:txBody>
      </p:sp>
      <p:pic>
        <p:nvPicPr>
          <p:cNvPr id="5" name="Imagem 4" descr="Uma imagem contendo objeto&#10;&#10;Descrição gerada automaticamente">
            <a:extLst>
              <a:ext uri="{FF2B5EF4-FFF2-40B4-BE49-F238E27FC236}">
                <a16:creationId xmlns:a16="http://schemas.microsoft.com/office/drawing/2014/main" id="{E956E63F-BE9D-4CEE-836E-1F1DA62B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908050"/>
            <a:ext cx="7980363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2134DAB-BD33-4435-8809-C4E2063CE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2098675"/>
            <a:ext cx="21145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090FC33-90C2-48C3-9643-8B56D43C5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788" y="2098675"/>
            <a:ext cx="237648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DE8F8DF1-ADB9-42CB-95BE-A912072D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425" y="2098675"/>
            <a:ext cx="22558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m 7">
            <a:extLst>
              <a:ext uri="{FF2B5EF4-FFF2-40B4-BE49-F238E27FC236}">
                <a16:creationId xmlns:a16="http://schemas.microsoft.com/office/drawing/2014/main" id="{B4EC6A93-83B2-4B59-8169-E82E381A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03838"/>
            <a:ext cx="9144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venirNext LT Pro Heavy"/>
        <a:ea typeface=""/>
        <a:cs typeface=""/>
      </a:majorFont>
      <a:minorFont>
        <a:latin typeface="AvenirNext LT Pro MediumCn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351</Words>
  <Application>Microsoft Office PowerPoint</Application>
  <PresentationFormat>Apresentação na tela (4:3)</PresentationFormat>
  <Paragraphs>93</Paragraphs>
  <Slides>47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3" baseType="lpstr">
      <vt:lpstr>Arial</vt:lpstr>
      <vt:lpstr>AvenirNext LT Pro Heavy</vt:lpstr>
      <vt:lpstr>AvenirNext LT Pro MediumCn</vt:lpstr>
      <vt:lpstr>Calibri</vt:lpstr>
      <vt:lpstr>Wingdings</vt:lpstr>
      <vt:lpstr>Tema do Office</vt:lpstr>
      <vt:lpstr>Apresentação do PowerPoint</vt:lpstr>
      <vt:lpstr>Não há nada que seja maior evidência de insanidade do que fazer a mesma coisa dia após dia e esperar resultados diferentes.</vt:lpstr>
      <vt:lpstr>Todo mundo nasce para fazer alguma coisa, mas são poucos que têm a sorte de descobrir qual é essa coisa. Por isso, são poucos os bem-sucedidos nas suas carreiras.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Entendendo a Gestão por Resultado</vt:lpstr>
      <vt:lpstr>Capacidade de estabelecer prioridades </vt:lpstr>
      <vt:lpstr>MPP  Máximo Proveito Possível</vt:lpstr>
      <vt:lpstr>Apresentação do PowerPoint</vt:lpstr>
      <vt:lpstr>Apresentação do PowerPoint</vt:lpstr>
      <vt:lpstr>Apresentação do PowerPoint</vt:lpstr>
      <vt:lpstr>Toda reunião deveria começar com alguma socialização antes do trabalho real? </vt:lpstr>
      <vt:lpstr>O trabalho vai além de cumprir prazos, as pessoas precisam sentir o propósito e meu trabalho é cria-lo? </vt:lpstr>
      <vt:lpstr>Quando vejo funcionários socializando, em vez de trabalhando, isso me incomoda muito? </vt:lpstr>
      <vt:lpstr>Apresentação do PowerPoint</vt:lpstr>
      <vt:lpstr>Apresentação do PowerPoint</vt:lpstr>
      <vt:lpstr>Buscando Resultados Efetivos</vt:lpstr>
      <vt:lpstr>Apresentação do PowerPoint</vt:lpstr>
      <vt:lpstr>Método 3 M’s</vt:lpstr>
      <vt:lpstr>Apresentação do PowerPoint</vt:lpstr>
      <vt:lpstr>Apresentação do PowerPoint</vt:lpstr>
      <vt:lpstr>Apresentação do PowerPoint</vt:lpstr>
      <vt:lpstr>Decisões de Alto Impacto</vt:lpstr>
      <vt:lpstr>Apresentação do PowerPoint</vt:lpstr>
      <vt:lpstr>Apresentação do PowerPoint</vt:lpstr>
      <vt:lpstr>Apresentação do PowerPoint</vt:lpstr>
      <vt:lpstr>Método 3 M’s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Cesar Gomes da Silva</dc:creator>
  <cp:lastModifiedBy>Julio Cesar Gomes da Silva</cp:lastModifiedBy>
  <cp:revision>6</cp:revision>
  <dcterms:created xsi:type="dcterms:W3CDTF">2019-05-04T05:09:25Z</dcterms:created>
  <dcterms:modified xsi:type="dcterms:W3CDTF">2019-05-04T05:56:47Z</dcterms:modified>
</cp:coreProperties>
</file>