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7" r:id="rId4"/>
  </p:sldMasterIdLst>
  <p:notesMasterIdLst>
    <p:notesMasterId r:id="rId26"/>
  </p:notesMasterIdLst>
  <p:handoutMasterIdLst>
    <p:handoutMasterId r:id="rId27"/>
  </p:handoutMasterIdLst>
  <p:sldIdLst>
    <p:sldId id="259" r:id="rId5"/>
    <p:sldId id="304" r:id="rId6"/>
    <p:sldId id="305" r:id="rId7"/>
    <p:sldId id="306" r:id="rId8"/>
    <p:sldId id="307" r:id="rId9"/>
    <p:sldId id="309" r:id="rId10"/>
    <p:sldId id="310" r:id="rId11"/>
    <p:sldId id="311" r:id="rId12"/>
    <p:sldId id="314" r:id="rId13"/>
    <p:sldId id="315" r:id="rId14"/>
    <p:sldId id="316" r:id="rId15"/>
    <p:sldId id="317" r:id="rId16"/>
    <p:sldId id="318" r:id="rId17"/>
    <p:sldId id="312" r:id="rId18"/>
    <p:sldId id="299" r:id="rId19"/>
    <p:sldId id="319" r:id="rId20"/>
    <p:sldId id="320" r:id="rId21"/>
    <p:sldId id="301" r:id="rId22"/>
    <p:sldId id="303" r:id="rId23"/>
    <p:sldId id="292" r:id="rId24"/>
    <p:sldId id="302" r:id="rId2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1" d="100"/>
          <a:sy n="101" d="100"/>
        </p:scale>
        <p:origin x="-11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Monitoramento</a:t>
            </a:r>
            <a:r>
              <a:rPr lang="pt-BR" baseline="0"/>
              <a:t> dos AHAS nas Saídas ETA´s/Rede</a:t>
            </a:r>
            <a:endParaRPr lang="pt-BR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ETA 1 / 2</c:v>
                </c:pt>
              </c:strCache>
            </c:strRef>
          </c:tx>
          <c:cat>
            <c:numRef>
              <c:f>Plan1!$A$5:$A$36</c:f>
              <c:numCache>
                <c:formatCode>mmm\-yy</c:formatCode>
                <c:ptCount val="32"/>
                <c:pt idx="0">
                  <c:v>43487</c:v>
                </c:pt>
                <c:pt idx="1">
                  <c:v>43515</c:v>
                </c:pt>
                <c:pt idx="2">
                  <c:v>43543</c:v>
                </c:pt>
                <c:pt idx="3">
                  <c:v>43564</c:v>
                </c:pt>
                <c:pt idx="4">
                  <c:v>43606</c:v>
                </c:pt>
                <c:pt idx="5">
                  <c:v>43627</c:v>
                </c:pt>
                <c:pt idx="6">
                  <c:v>43669</c:v>
                </c:pt>
                <c:pt idx="7">
                  <c:v>43697</c:v>
                </c:pt>
                <c:pt idx="8">
                  <c:v>43725</c:v>
                </c:pt>
                <c:pt idx="9">
                  <c:v>43753</c:v>
                </c:pt>
                <c:pt idx="10">
                  <c:v>43774</c:v>
                </c:pt>
                <c:pt idx="11">
                  <c:v>43809</c:v>
                </c:pt>
                <c:pt idx="12">
                  <c:v>43844</c:v>
                </c:pt>
                <c:pt idx="13">
                  <c:v>43872</c:v>
                </c:pt>
                <c:pt idx="14">
                  <c:v>43914</c:v>
                </c:pt>
                <c:pt idx="15">
                  <c:v>43935</c:v>
                </c:pt>
                <c:pt idx="16">
                  <c:v>43970</c:v>
                </c:pt>
                <c:pt idx="17">
                  <c:v>44096</c:v>
                </c:pt>
                <c:pt idx="18">
                  <c:v>44124</c:v>
                </c:pt>
                <c:pt idx="19">
                  <c:v>44145</c:v>
                </c:pt>
                <c:pt idx="20">
                  <c:v>44194</c:v>
                </c:pt>
                <c:pt idx="21">
                  <c:v>44215</c:v>
                </c:pt>
                <c:pt idx="22">
                  <c:v>44236</c:v>
                </c:pt>
                <c:pt idx="23">
                  <c:v>44271</c:v>
                </c:pt>
                <c:pt idx="24">
                  <c:v>44299</c:v>
                </c:pt>
                <c:pt idx="25">
                  <c:v>44320</c:v>
                </c:pt>
                <c:pt idx="26">
                  <c:v>44362</c:v>
                </c:pt>
                <c:pt idx="27">
                  <c:v>44397</c:v>
                </c:pt>
                <c:pt idx="28">
                  <c:v>44425</c:v>
                </c:pt>
                <c:pt idx="29">
                  <c:v>44460</c:v>
                </c:pt>
                <c:pt idx="30">
                  <c:v>44488</c:v>
                </c:pt>
                <c:pt idx="31">
                  <c:v>44523</c:v>
                </c:pt>
              </c:numCache>
            </c:numRef>
          </c:cat>
          <c:val>
            <c:numRef>
              <c:f>Plan1!$B$5:$B$36</c:f>
              <c:numCache>
                <c:formatCode>0</c:formatCode>
                <c:ptCount val="32"/>
                <c:pt idx="0">
                  <c:v>46.4</c:v>
                </c:pt>
                <c:pt idx="1">
                  <c:v>39.700000000000003</c:v>
                </c:pt>
                <c:pt idx="2">
                  <c:v>69</c:v>
                </c:pt>
                <c:pt idx="3">
                  <c:v>71</c:v>
                </c:pt>
                <c:pt idx="4">
                  <c:v>51</c:v>
                </c:pt>
                <c:pt idx="5">
                  <c:v>63</c:v>
                </c:pt>
                <c:pt idx="6">
                  <c:v>49</c:v>
                </c:pt>
                <c:pt idx="7">
                  <c:v>65</c:v>
                </c:pt>
                <c:pt idx="8">
                  <c:v>64</c:v>
                </c:pt>
                <c:pt idx="9">
                  <c:v>58</c:v>
                </c:pt>
                <c:pt idx="10">
                  <c:v>61.5</c:v>
                </c:pt>
                <c:pt idx="11">
                  <c:v>64.900000000000006</c:v>
                </c:pt>
                <c:pt idx="12">
                  <c:v>65</c:v>
                </c:pt>
                <c:pt idx="13">
                  <c:v>55</c:v>
                </c:pt>
                <c:pt idx="14">
                  <c:v>71.599999999999994</c:v>
                </c:pt>
                <c:pt idx="15">
                  <c:v>65.099999999999994</c:v>
                </c:pt>
                <c:pt idx="16">
                  <c:v>67</c:v>
                </c:pt>
                <c:pt idx="17">
                  <c:v>72.900000000000006</c:v>
                </c:pt>
                <c:pt idx="18">
                  <c:v>70.099999999999994</c:v>
                </c:pt>
                <c:pt idx="19">
                  <c:v>64.7</c:v>
                </c:pt>
                <c:pt idx="20">
                  <c:v>68.3</c:v>
                </c:pt>
                <c:pt idx="21">
                  <c:v>62</c:v>
                </c:pt>
                <c:pt idx="22">
                  <c:v>69</c:v>
                </c:pt>
                <c:pt idx="23">
                  <c:v>66</c:v>
                </c:pt>
                <c:pt idx="24">
                  <c:v>59</c:v>
                </c:pt>
                <c:pt idx="25">
                  <c:v>48</c:v>
                </c:pt>
                <c:pt idx="26">
                  <c:v>31</c:v>
                </c:pt>
                <c:pt idx="27">
                  <c:v>32</c:v>
                </c:pt>
                <c:pt idx="28">
                  <c:v>41</c:v>
                </c:pt>
                <c:pt idx="29">
                  <c:v>52</c:v>
                </c:pt>
                <c:pt idx="30">
                  <c:v>62</c:v>
                </c:pt>
                <c:pt idx="31">
                  <c:v>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ETA 3 / 4</c:v>
                </c:pt>
              </c:strCache>
            </c:strRef>
          </c:tx>
          <c:cat>
            <c:numRef>
              <c:f>Plan1!$A$5:$A$36</c:f>
              <c:numCache>
                <c:formatCode>mmm\-yy</c:formatCode>
                <c:ptCount val="32"/>
                <c:pt idx="0">
                  <c:v>43487</c:v>
                </c:pt>
                <c:pt idx="1">
                  <c:v>43515</c:v>
                </c:pt>
                <c:pt idx="2">
                  <c:v>43543</c:v>
                </c:pt>
                <c:pt idx="3">
                  <c:v>43564</c:v>
                </c:pt>
                <c:pt idx="4">
                  <c:v>43606</c:v>
                </c:pt>
                <c:pt idx="5">
                  <c:v>43627</c:v>
                </c:pt>
                <c:pt idx="6">
                  <c:v>43669</c:v>
                </c:pt>
                <c:pt idx="7">
                  <c:v>43697</c:v>
                </c:pt>
                <c:pt idx="8">
                  <c:v>43725</c:v>
                </c:pt>
                <c:pt idx="9">
                  <c:v>43753</c:v>
                </c:pt>
                <c:pt idx="10">
                  <c:v>43774</c:v>
                </c:pt>
                <c:pt idx="11">
                  <c:v>43809</c:v>
                </c:pt>
                <c:pt idx="12">
                  <c:v>43844</c:v>
                </c:pt>
                <c:pt idx="13">
                  <c:v>43872</c:v>
                </c:pt>
                <c:pt idx="14">
                  <c:v>43914</c:v>
                </c:pt>
                <c:pt idx="15">
                  <c:v>43935</c:v>
                </c:pt>
                <c:pt idx="16">
                  <c:v>43970</c:v>
                </c:pt>
                <c:pt idx="17">
                  <c:v>44096</c:v>
                </c:pt>
                <c:pt idx="18">
                  <c:v>44124</c:v>
                </c:pt>
                <c:pt idx="19">
                  <c:v>44145</c:v>
                </c:pt>
                <c:pt idx="20">
                  <c:v>44194</c:v>
                </c:pt>
                <c:pt idx="21">
                  <c:v>44215</c:v>
                </c:pt>
                <c:pt idx="22">
                  <c:v>44236</c:v>
                </c:pt>
                <c:pt idx="23">
                  <c:v>44271</c:v>
                </c:pt>
                <c:pt idx="24">
                  <c:v>44299</c:v>
                </c:pt>
                <c:pt idx="25">
                  <c:v>44320</c:v>
                </c:pt>
                <c:pt idx="26">
                  <c:v>44362</c:v>
                </c:pt>
                <c:pt idx="27">
                  <c:v>44397</c:v>
                </c:pt>
                <c:pt idx="28">
                  <c:v>44425</c:v>
                </c:pt>
                <c:pt idx="29">
                  <c:v>44460</c:v>
                </c:pt>
                <c:pt idx="30">
                  <c:v>44488</c:v>
                </c:pt>
                <c:pt idx="31">
                  <c:v>44523</c:v>
                </c:pt>
              </c:numCache>
            </c:numRef>
          </c:cat>
          <c:val>
            <c:numRef>
              <c:f>Plan1!$C$5:$C$36</c:f>
              <c:numCache>
                <c:formatCode>0</c:formatCode>
                <c:ptCount val="32"/>
                <c:pt idx="0">
                  <c:v>49</c:v>
                </c:pt>
                <c:pt idx="1">
                  <c:v>38</c:v>
                </c:pt>
                <c:pt idx="2">
                  <c:v>52</c:v>
                </c:pt>
                <c:pt idx="3">
                  <c:v>54</c:v>
                </c:pt>
                <c:pt idx="4">
                  <c:v>52</c:v>
                </c:pt>
                <c:pt idx="5">
                  <c:v>55</c:v>
                </c:pt>
                <c:pt idx="6">
                  <c:v>42</c:v>
                </c:pt>
                <c:pt idx="7">
                  <c:v>57</c:v>
                </c:pt>
                <c:pt idx="8">
                  <c:v>59</c:v>
                </c:pt>
                <c:pt idx="9">
                  <c:v>56</c:v>
                </c:pt>
                <c:pt idx="10">
                  <c:v>63</c:v>
                </c:pt>
                <c:pt idx="11">
                  <c:v>60</c:v>
                </c:pt>
                <c:pt idx="12">
                  <c:v>60</c:v>
                </c:pt>
                <c:pt idx="13">
                  <c:v>38</c:v>
                </c:pt>
                <c:pt idx="14">
                  <c:v>64</c:v>
                </c:pt>
                <c:pt idx="15">
                  <c:v>53</c:v>
                </c:pt>
                <c:pt idx="16">
                  <c:v>58</c:v>
                </c:pt>
                <c:pt idx="17">
                  <c:v>70</c:v>
                </c:pt>
                <c:pt idx="18">
                  <c:v>48</c:v>
                </c:pt>
                <c:pt idx="19">
                  <c:v>72</c:v>
                </c:pt>
                <c:pt idx="20">
                  <c:v>66</c:v>
                </c:pt>
                <c:pt idx="21">
                  <c:v>53</c:v>
                </c:pt>
                <c:pt idx="22">
                  <c:v>62</c:v>
                </c:pt>
                <c:pt idx="23">
                  <c:v>57</c:v>
                </c:pt>
                <c:pt idx="24">
                  <c:v>55</c:v>
                </c:pt>
                <c:pt idx="25">
                  <c:v>40</c:v>
                </c:pt>
                <c:pt idx="26">
                  <c:v>40</c:v>
                </c:pt>
                <c:pt idx="27">
                  <c:v>35</c:v>
                </c:pt>
                <c:pt idx="28">
                  <c:v>44</c:v>
                </c:pt>
                <c:pt idx="29">
                  <c:v>57</c:v>
                </c:pt>
                <c:pt idx="30">
                  <c:v>66</c:v>
                </c:pt>
                <c:pt idx="31">
                  <c:v>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Plan1!$D$4</c:f>
              <c:strCache>
                <c:ptCount val="1"/>
                <c:pt idx="0">
                  <c:v>Rede</c:v>
                </c:pt>
              </c:strCache>
            </c:strRef>
          </c:tx>
          <c:cat>
            <c:numRef>
              <c:f>Plan1!$A$5:$A$36</c:f>
              <c:numCache>
                <c:formatCode>mmm\-yy</c:formatCode>
                <c:ptCount val="32"/>
                <c:pt idx="0">
                  <c:v>43487</c:v>
                </c:pt>
                <c:pt idx="1">
                  <c:v>43515</c:v>
                </c:pt>
                <c:pt idx="2">
                  <c:v>43543</c:v>
                </c:pt>
                <c:pt idx="3">
                  <c:v>43564</c:v>
                </c:pt>
                <c:pt idx="4">
                  <c:v>43606</c:v>
                </c:pt>
                <c:pt idx="5">
                  <c:v>43627</c:v>
                </c:pt>
                <c:pt idx="6">
                  <c:v>43669</c:v>
                </c:pt>
                <c:pt idx="7">
                  <c:v>43697</c:v>
                </c:pt>
                <c:pt idx="8">
                  <c:v>43725</c:v>
                </c:pt>
                <c:pt idx="9">
                  <c:v>43753</c:v>
                </c:pt>
                <c:pt idx="10">
                  <c:v>43774</c:v>
                </c:pt>
                <c:pt idx="11">
                  <c:v>43809</c:v>
                </c:pt>
                <c:pt idx="12">
                  <c:v>43844</c:v>
                </c:pt>
                <c:pt idx="13">
                  <c:v>43872</c:v>
                </c:pt>
                <c:pt idx="14">
                  <c:v>43914</c:v>
                </c:pt>
                <c:pt idx="15">
                  <c:v>43935</c:v>
                </c:pt>
                <c:pt idx="16">
                  <c:v>43970</c:v>
                </c:pt>
                <c:pt idx="17">
                  <c:v>44096</c:v>
                </c:pt>
                <c:pt idx="18">
                  <c:v>44124</c:v>
                </c:pt>
                <c:pt idx="19">
                  <c:v>44145</c:v>
                </c:pt>
                <c:pt idx="20">
                  <c:v>44194</c:v>
                </c:pt>
                <c:pt idx="21">
                  <c:v>44215</c:v>
                </c:pt>
                <c:pt idx="22">
                  <c:v>44236</c:v>
                </c:pt>
                <c:pt idx="23">
                  <c:v>44271</c:v>
                </c:pt>
                <c:pt idx="24">
                  <c:v>44299</c:v>
                </c:pt>
                <c:pt idx="25">
                  <c:v>44320</c:v>
                </c:pt>
                <c:pt idx="26">
                  <c:v>44362</c:v>
                </c:pt>
                <c:pt idx="27">
                  <c:v>44397</c:v>
                </c:pt>
                <c:pt idx="28">
                  <c:v>44425</c:v>
                </c:pt>
                <c:pt idx="29">
                  <c:v>44460</c:v>
                </c:pt>
                <c:pt idx="30">
                  <c:v>44488</c:v>
                </c:pt>
                <c:pt idx="31">
                  <c:v>44523</c:v>
                </c:pt>
              </c:numCache>
            </c:numRef>
          </c:cat>
          <c:val>
            <c:numRef>
              <c:f>Plan1!$D$5:$D$36</c:f>
              <c:numCache>
                <c:formatCode>0</c:formatCode>
                <c:ptCount val="32"/>
                <c:pt idx="0">
                  <c:v>62</c:v>
                </c:pt>
                <c:pt idx="1">
                  <c:v>42</c:v>
                </c:pt>
                <c:pt idx="2">
                  <c:v>48</c:v>
                </c:pt>
                <c:pt idx="3">
                  <c:v>64</c:v>
                </c:pt>
                <c:pt idx="4">
                  <c:v>57</c:v>
                </c:pt>
                <c:pt idx="5">
                  <c:v>59</c:v>
                </c:pt>
                <c:pt idx="6">
                  <c:v>50</c:v>
                </c:pt>
                <c:pt idx="7">
                  <c:v>53</c:v>
                </c:pt>
                <c:pt idx="8">
                  <c:v>62</c:v>
                </c:pt>
                <c:pt idx="9">
                  <c:v>57</c:v>
                </c:pt>
                <c:pt idx="10">
                  <c:v>63</c:v>
                </c:pt>
                <c:pt idx="11">
                  <c:v>52</c:v>
                </c:pt>
                <c:pt idx="12">
                  <c:v>60</c:v>
                </c:pt>
                <c:pt idx="13">
                  <c:v>65</c:v>
                </c:pt>
                <c:pt idx="14">
                  <c:v>66</c:v>
                </c:pt>
                <c:pt idx="15">
                  <c:v>65</c:v>
                </c:pt>
                <c:pt idx="16">
                  <c:v>62</c:v>
                </c:pt>
                <c:pt idx="17">
                  <c:v>50</c:v>
                </c:pt>
                <c:pt idx="18">
                  <c:v>73</c:v>
                </c:pt>
                <c:pt idx="19">
                  <c:v>50</c:v>
                </c:pt>
                <c:pt idx="20">
                  <c:v>73</c:v>
                </c:pt>
                <c:pt idx="21">
                  <c:v>52</c:v>
                </c:pt>
                <c:pt idx="22">
                  <c:v>68</c:v>
                </c:pt>
                <c:pt idx="23">
                  <c:v>70.2</c:v>
                </c:pt>
                <c:pt idx="24">
                  <c:v>49</c:v>
                </c:pt>
                <c:pt idx="25">
                  <c:v>29</c:v>
                </c:pt>
                <c:pt idx="26">
                  <c:v>34</c:v>
                </c:pt>
                <c:pt idx="27">
                  <c:v>36</c:v>
                </c:pt>
                <c:pt idx="28">
                  <c:v>38</c:v>
                </c:pt>
                <c:pt idx="29">
                  <c:v>55</c:v>
                </c:pt>
                <c:pt idx="30">
                  <c:v>35</c:v>
                </c:pt>
                <c:pt idx="31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17248"/>
        <c:axId val="92127616"/>
      </c:lineChart>
      <c:dateAx>
        <c:axId val="9211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Mês/Ano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92127616"/>
        <c:crosses val="autoZero"/>
        <c:auto val="1"/>
        <c:lblOffset val="100"/>
        <c:baseTimeUnit val="days"/>
      </c:dateAx>
      <c:valAx>
        <c:axId val="92127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400"/>
                  <a:t>Resultado</a:t>
                </a:r>
                <a:r>
                  <a:rPr lang="pt-BR" sz="1400" baseline="0"/>
                  <a:t> (ug/L)</a:t>
                </a:r>
                <a:endParaRPr lang="pt-BR" sz="140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92117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50EE4-8ED0-4A88-83BA-48A4EBBE5E6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2FC25-9874-4B09-91F1-D1AECD474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240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BB539-D853-4E7F-B147-D940F347BE73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FFE0-0CD8-4E70-8D04-89516BFA2F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46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EFFA2-0101-4AC8-8030-7BBF49EE960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39465-0598-44C2-B6A2-BE26D74C62A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8EC8D82-7DF3-4EE7-BD76-CB0EABA5F158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F6AA8-8FB6-41EC-B413-29155591CB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054AC-AF51-4C53-89AD-C68EADF950C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1C183-C5C4-4A47-B037-BCF63C66470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F608F-884D-4FC7-BB7B-269E5A9E314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F81D7-20F3-484A-918F-F24EDABAA7C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CCFB0-B657-4385-8CB8-8FF507AB852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19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16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2">
            <a:extLst>
              <a:ext uri="{FF2B5EF4-FFF2-40B4-BE49-F238E27FC236}">
                <a16:creationId xmlns:a16="http://schemas.microsoft.com/office/drawing/2014/main" xmlns="" id="{76AAA6F8-23AF-4104-93A1-A8A16260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" y="69605"/>
            <a:ext cx="8920998" cy="53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7337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784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5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68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20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3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1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591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709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69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70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191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493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18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15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2">
            <a:extLst>
              <a:ext uri="{FF2B5EF4-FFF2-40B4-BE49-F238E27FC236}">
                <a16:creationId xmlns="" xmlns:a16="http://schemas.microsoft.com/office/drawing/2014/main" id="{7A44D0CF-D5EB-4A85-BC0F-3D371504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" y="69605"/>
            <a:ext cx="8920998" cy="53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9108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849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33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160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68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83" r:id="rId13"/>
    <p:sldLayoutId id="2147483684" r:id="rId14"/>
    <p:sldLayoutId id="2147483685" r:id="rId15"/>
    <p:sldLayoutId id="2147483686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052" name="Picture 2" descr="C:\Users\rcs2036\Desktop\Logo 40 anos 1 cor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9"/>
          <a:stretch>
            <a:fillRect/>
          </a:stretch>
        </p:blipFill>
        <p:spPr bwMode="auto">
          <a:xfrm>
            <a:off x="7613650" y="287338"/>
            <a:ext cx="13509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logo congress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14303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740650" y="6491288"/>
            <a:ext cx="8826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" b="1" dirty="0">
                <a:ln w="0"/>
                <a:solidFill>
                  <a:srgbClr val="4F81B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REALIZAÇÃO:</a:t>
            </a:r>
          </a:p>
        </p:txBody>
      </p:sp>
      <p:pic>
        <p:nvPicPr>
          <p:cNvPr id="2055" name="Picture 2" descr="Resultado de imagem para assema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403975"/>
            <a:ext cx="6064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17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051" name="Picture 7" descr="logo sanasa azul 2010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33375"/>
            <a:ext cx="1420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773489" y="2626194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800" b="1" dirty="0"/>
              <a:t>MONITORAMENTO DE ÁCIDOS HALOACÉTICOS EM ÁGUAS </a:t>
            </a:r>
            <a:r>
              <a:rPr lang="pt-BR" sz="4800" b="1" dirty="0" smtClean="0"/>
              <a:t>ABASTECIDA POR EMPRESA DE SANEAMENTO</a:t>
            </a:r>
            <a:endParaRPr lang="pt-BR" sz="48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5602147" y="5202238"/>
            <a:ext cx="8382531" cy="1655762"/>
          </a:xfrm>
        </p:spPr>
        <p:txBody>
          <a:bodyPr/>
          <a:lstStyle/>
          <a:p>
            <a:pPr algn="l"/>
            <a:r>
              <a:rPr lang="pt-BR" dirty="0" smtClean="0"/>
              <a:t>André Felipe de Oliveira</a:t>
            </a:r>
            <a:endParaRPr lang="pt-BR" dirty="0"/>
          </a:p>
          <a:p>
            <a:pPr algn="l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1" t="90961"/>
          <a:stretch/>
        </p:blipFill>
        <p:spPr>
          <a:xfrm>
            <a:off x="5602147" y="5946186"/>
            <a:ext cx="3442745" cy="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33475"/>
            <a:ext cx="8713788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600" b="1" dirty="0">
                <a:solidFill>
                  <a:srgbClr val="002060"/>
                </a:solidFill>
                <a:latin typeface="Arial" charset="0"/>
              </a:rPr>
              <a:t>Condições C</a:t>
            </a:r>
            <a:r>
              <a:rPr lang="pt-BR" sz="2600" b="1" dirty="0" smtClean="0">
                <a:solidFill>
                  <a:srgbClr val="002060"/>
                </a:solidFill>
                <a:latin typeface="Arial" charset="0"/>
              </a:rPr>
              <a:t>romatográficas</a:t>
            </a:r>
          </a:p>
          <a:p>
            <a:pPr eaLnBrk="1" hangingPunct="1">
              <a:defRPr/>
            </a:pP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Arial" charset="0"/>
              </a:rPr>
              <a:t>Coluna VA-5, 30 m x 0,32 mm ID, recheio 0,25 μm de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filme;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Arial" charset="0"/>
              </a:rPr>
              <a:t>Detector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ECD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= 260 ºC;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Arial" charset="0"/>
              </a:rPr>
              <a:t>Injetor = 200 ºC;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Arial" charset="0"/>
              </a:rPr>
              <a:t>Fluxo = 0,4 mL/min de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N</a:t>
            </a:r>
            <a:r>
              <a:rPr lang="pt-BR" sz="1600" dirty="0" smtClean="0">
                <a:solidFill>
                  <a:srgbClr val="002060"/>
                </a:solidFill>
                <a:latin typeface="Arial" charset="0"/>
              </a:rPr>
              <a:t>2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Volume de injeção: 2µL;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Arial" charset="0"/>
              </a:rPr>
              <a:t>Modo de injeção = splitless com 30s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atraso;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Arial" charset="0"/>
              </a:rPr>
              <a:t>Isoterma do forno = 40 ºC/20 min, rampa de 1ºC/min até 60 ºC permanecendo 15 min, rampa de 20ºC/min até 150ºC permanecendo 5 min e outro aquecimento até 180ºC numa razão de 20ºC/min, permanecendo por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3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min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4" y="1204913"/>
            <a:ext cx="82089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600" b="1" dirty="0" smtClean="0">
                <a:solidFill>
                  <a:srgbClr val="002060"/>
                </a:solidFill>
                <a:latin typeface="Arial" charset="0"/>
              </a:rPr>
              <a:t>Derivatização dos analitos em ésteres metílicos</a:t>
            </a:r>
          </a:p>
          <a:p>
            <a:pPr eaLnBrk="1" hangingPunct="1">
              <a:defRPr/>
            </a:pP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Ajuste do pH da amostra (40mL) para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0,5 ou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menos;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Adição de 17g de sulfato de sódio;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Extração líquido-líquido;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Conversão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nos seus respectivos ésteres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metílicos;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Separação dos ácidos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haloacéticos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metilados;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Neutralização do extraído;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Remoção da camada etérea para análise.</a:t>
            </a:r>
          </a:p>
        </p:txBody>
      </p:sp>
      <p:pic>
        <p:nvPicPr>
          <p:cNvPr id="1434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724400"/>
            <a:ext cx="18002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Resultados</a:t>
            </a:r>
          </a:p>
        </p:txBody>
      </p:sp>
      <p:sp>
        <p:nvSpPr>
          <p:cNvPr id="15363" name="CaixaDeTexto 9"/>
          <p:cNvSpPr txBox="1">
            <a:spLocks noChangeArrowheads="1"/>
          </p:cNvSpPr>
          <p:nvPr/>
        </p:nvSpPr>
        <p:spPr bwMode="auto">
          <a:xfrm>
            <a:off x="358775" y="1128713"/>
            <a:ext cx="8426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2060"/>
                </a:solidFill>
                <a:latin typeface="Arial" charset="0"/>
              </a:rPr>
              <a:t>Cromatograma dos AHAs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534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567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2060"/>
                </a:solidFill>
                <a:latin typeface="Arial" charset="0"/>
              </a:rPr>
              <a:t>Curvas Analíticas</a:t>
            </a:r>
            <a:endParaRPr lang="pt-BR" altLang="pt-BR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844675"/>
            <a:ext cx="849312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xmlns="" id="{16C06385-AAC6-4872-BD70-15C84CBA0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9" y="682445"/>
            <a:ext cx="8073598" cy="57093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B039580-B919-4129-8930-DD64FEDC9E98}"/>
              </a:ext>
            </a:extLst>
          </p:cNvPr>
          <p:cNvSpPr txBox="1"/>
          <p:nvPr/>
        </p:nvSpPr>
        <p:spPr>
          <a:xfrm>
            <a:off x="3167444" y="4638975"/>
            <a:ext cx="231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112EB0-2EAE-43DD-AA41-8B6F564300BB}"/>
              </a:ext>
            </a:extLst>
          </p:cNvPr>
          <p:cNvSpPr txBox="1"/>
          <p:nvPr/>
        </p:nvSpPr>
        <p:spPr>
          <a:xfrm>
            <a:off x="4064198" y="3428999"/>
            <a:ext cx="62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ETAs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e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BBFA011-F70D-4CCB-82D9-5FA36F3B297E}"/>
              </a:ext>
            </a:extLst>
          </p:cNvPr>
          <p:cNvSpPr txBox="1"/>
          <p:nvPr/>
        </p:nvSpPr>
        <p:spPr>
          <a:xfrm>
            <a:off x="4872814" y="2753060"/>
            <a:ext cx="62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ETAs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e 4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184C1F6B-BFE6-4D3C-A27F-D9BB8BBE139F}"/>
              </a:ext>
            </a:extLst>
          </p:cNvPr>
          <p:cNvSpPr/>
          <p:nvPr/>
        </p:nvSpPr>
        <p:spPr>
          <a:xfrm>
            <a:off x="5054800" y="3390521"/>
            <a:ext cx="129093" cy="2904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59415BAE-8518-4782-BD75-77A949D6A77D}"/>
              </a:ext>
            </a:extLst>
          </p:cNvPr>
          <p:cNvSpPr/>
          <p:nvPr/>
        </p:nvSpPr>
        <p:spPr>
          <a:xfrm>
            <a:off x="4433906" y="4013774"/>
            <a:ext cx="129093" cy="2904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6C5B683-EE4D-4E43-89D0-BC2F368CEE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1611" y="831573"/>
            <a:ext cx="654949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Estações de Tratamento de Água </a:t>
            </a:r>
          </a:p>
        </p:txBody>
      </p:sp>
    </p:spTree>
    <p:extLst>
      <p:ext uri="{BB962C8B-B14F-4D97-AF65-F5344CB8AC3E}">
        <p14:creationId xmlns:p14="http://schemas.microsoft.com/office/powerpoint/2010/main" val="16338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Apresentar em quantos slides for necessário o material e método utilizado no trabalho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095"/>
            <a:ext cx="9144000" cy="53396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C56C01D-F4C1-4B84-BE23-ACAB14B06DEC}"/>
              </a:ext>
            </a:extLst>
          </p:cNvPr>
          <p:cNvSpPr txBox="1"/>
          <p:nvPr/>
        </p:nvSpPr>
        <p:spPr>
          <a:xfrm>
            <a:off x="7106115" y="1212281"/>
            <a:ext cx="3528392" cy="1051570"/>
          </a:xfrm>
          <a:prstGeom prst="rect">
            <a:avLst/>
          </a:prstGeom>
          <a:noFill/>
          <a:ln w="12700" cmpd="thickThin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Rotinas:</a:t>
            </a:r>
            <a:endParaRPr lang="pt-B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16 Rotinas de Análises</a:t>
            </a:r>
          </a:p>
          <a:p>
            <a:pPr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232 pontos</a:t>
            </a:r>
          </a:p>
          <a:p>
            <a:r>
              <a:rPr lang="pt-BR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DDE3C67-12D6-4F7C-BB98-F8280E733B5C}"/>
              </a:ext>
            </a:extLst>
          </p:cNvPr>
          <p:cNvSpPr txBox="1"/>
          <p:nvPr/>
        </p:nvSpPr>
        <p:spPr>
          <a:xfrm>
            <a:off x="5714324" y="4532594"/>
            <a:ext cx="3277907" cy="830997"/>
          </a:xfrm>
          <a:prstGeom prst="rect">
            <a:avLst/>
          </a:prstGeom>
          <a:solidFill>
            <a:schemeClr val="bg1"/>
          </a:solidFill>
          <a:ln w="12700" cmpd="thickThin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de Consolidação  nº 5 – ANEXO </a:t>
            </a:r>
            <a:r>
              <a:rPr lang="pt-B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alterado pela GM/MS 888</a:t>
            </a: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FB523D0-487C-4038-BD93-F0BD8B495817}"/>
              </a:ext>
            </a:extLst>
          </p:cNvPr>
          <p:cNvSpPr txBox="1"/>
          <p:nvPr/>
        </p:nvSpPr>
        <p:spPr>
          <a:xfrm>
            <a:off x="5811520" y="5363591"/>
            <a:ext cx="223520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110 </a:t>
            </a:r>
            <a:r>
              <a:rPr lang="pt-BR" sz="1400" dirty="0"/>
              <a:t>parâmetros para substâncias químicas, </a:t>
            </a:r>
          </a:p>
          <a:p>
            <a:r>
              <a:rPr lang="pt-BR" sz="1400" dirty="0"/>
              <a:t>além dos parâmetros microbiológicos</a:t>
            </a: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8090"/>
              </p:ext>
            </p:extLst>
          </p:nvPr>
        </p:nvGraphicFramePr>
        <p:xfrm>
          <a:off x="1" y="1114148"/>
          <a:ext cx="9143998" cy="5743852"/>
        </p:xfrm>
        <a:graphic>
          <a:graphicData uri="http://schemas.openxmlformats.org/drawingml/2006/table">
            <a:tbl>
              <a:tblPr/>
              <a:tblGrid>
                <a:gridCol w="1729945"/>
                <a:gridCol w="2471351"/>
                <a:gridCol w="2471351"/>
                <a:gridCol w="2471351"/>
              </a:tblGrid>
              <a:tr h="256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62" marR="6362" marT="63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Resultados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(µg/L)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9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Mês/Ano</a:t>
                      </a:r>
                    </a:p>
                  </a:txBody>
                  <a:tcPr marL="6362" marR="6362" marT="636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 1 / 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 3 / 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dez/19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dez/20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nov/21</a:t>
                      </a:r>
                    </a:p>
                  </a:txBody>
                  <a:tcPr marL="6362" marR="6362" marT="63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2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0389"/>
              </p:ext>
            </p:extLst>
          </p:nvPr>
        </p:nvGraphicFramePr>
        <p:xfrm>
          <a:off x="1188721" y="1635760"/>
          <a:ext cx="7045642" cy="414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80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dirty="0">
                <a:ea typeface="Times New Roman"/>
                <a:cs typeface="Calibri"/>
              </a:rPr>
              <a:t>Os valores encontrados, tanto nas estações de tratamento da SANASA quanto na rede, durante a distribuição de água, encontraram-se dentro dos valores máximo permitido (VMP) estabelecido pela Portaria de Potabilidade.</a:t>
            </a:r>
            <a:endParaRPr lang="pt-BR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3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Recomendações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0" y="1899920"/>
            <a:ext cx="5709920" cy="37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1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656590" y="1237479"/>
            <a:ext cx="727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rgbClr val="1F497D"/>
                </a:solidFill>
                <a:latin typeface="Arial" pitchFamily="34" charset="0"/>
              </a:rPr>
              <a:t>MUNICÍPIO DE CAMPINAS-SP</a:t>
            </a:r>
          </a:p>
        </p:txBody>
      </p:sp>
      <p:sp>
        <p:nvSpPr>
          <p:cNvPr id="6147" name="Retângulo 2"/>
          <p:cNvSpPr>
            <a:spLocks noChangeArrowheads="1"/>
          </p:cNvSpPr>
          <p:nvPr/>
        </p:nvSpPr>
        <p:spPr bwMode="auto">
          <a:xfrm>
            <a:off x="268287" y="1766463"/>
            <a:ext cx="828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solidFill>
                  <a:srgbClr val="1F497D"/>
                </a:solidFill>
                <a:latin typeface="Arial" pitchFamily="34" charset="0"/>
              </a:rPr>
              <a:t>Está localizado em uma região Metropolitana composta por: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0" y="1897694"/>
            <a:ext cx="5323840" cy="48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973388"/>
            <a:ext cx="35274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888" y="4941888"/>
            <a:ext cx="3048000" cy="6270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2682875" y="4618038"/>
            <a:ext cx="1468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smtClean="0">
                <a:solidFill>
                  <a:srgbClr val="000066"/>
                </a:solidFill>
                <a:latin typeface="Arial" pitchFamily="34" charset="0"/>
              </a:rPr>
              <a:t>Estado de São Paulo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268287" y="2073142"/>
            <a:ext cx="4823460" cy="6001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pt-BR" altLang="pt-BR" sz="1400" b="1" dirty="0" smtClean="0">
                <a:solidFill>
                  <a:srgbClr val="1F497D"/>
                </a:solidFill>
                <a:latin typeface="Arial" pitchFamily="34" charset="0"/>
              </a:rPr>
              <a:t>20 municípios (3,3 milhões habitantes)</a:t>
            </a:r>
          </a:p>
          <a:p>
            <a:pPr defTabSz="91440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pt-BR" altLang="pt-BR" sz="1400" b="1" dirty="0" smtClean="0">
                <a:solidFill>
                  <a:srgbClr val="1F497D"/>
                </a:solidFill>
                <a:latin typeface="Arial" pitchFamily="34" charset="0"/>
              </a:rPr>
              <a:t>População Campinas: 1.223.237  Hab. (IBGE 2021)</a:t>
            </a:r>
          </a:p>
        </p:txBody>
      </p:sp>
    </p:spTree>
    <p:extLst>
      <p:ext uri="{BB962C8B-B14F-4D97-AF65-F5344CB8AC3E}">
        <p14:creationId xmlns:p14="http://schemas.microsoft.com/office/powerpoint/2010/main" val="3739557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7272808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ea typeface="Calibri"/>
                <a:cs typeface="Calibri"/>
              </a:rPr>
              <a:t>AMERICAN </a:t>
            </a: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WATER WORKS ASSOCIATION (AWWA). Standard Methods for the examination of Water and Wastewater. </a:t>
            </a:r>
            <a:r>
              <a:rPr lang="pt-BR" sz="1900" dirty="0">
                <a:solidFill>
                  <a:srgbClr val="000000"/>
                </a:solidFill>
                <a:ea typeface="Calibri"/>
                <a:cs typeface="Calibri"/>
              </a:rPr>
              <a:t>23ª ed. Washington: American </a:t>
            </a:r>
            <a:r>
              <a:rPr lang="pt-BR" sz="1900" dirty="0" err="1">
                <a:solidFill>
                  <a:srgbClr val="000000"/>
                </a:solidFill>
                <a:ea typeface="Calibri"/>
                <a:cs typeface="Calibri"/>
              </a:rPr>
              <a:t>Public</a:t>
            </a:r>
            <a:r>
              <a:rPr lang="pt-BR" sz="1900" dirty="0">
                <a:solidFill>
                  <a:srgbClr val="000000"/>
                </a:solidFill>
                <a:ea typeface="Calibri"/>
                <a:cs typeface="Calibri"/>
              </a:rPr>
              <a:t> Health </a:t>
            </a:r>
            <a:r>
              <a:rPr lang="pt-BR" sz="1900" dirty="0" err="1">
                <a:solidFill>
                  <a:srgbClr val="000000"/>
                </a:solidFill>
                <a:ea typeface="Calibri"/>
                <a:cs typeface="Calibri"/>
              </a:rPr>
              <a:t>Association</a:t>
            </a:r>
            <a:r>
              <a:rPr lang="pt-BR" sz="1900" dirty="0">
                <a:solidFill>
                  <a:srgbClr val="000000"/>
                </a:solidFill>
                <a:ea typeface="Calibri"/>
                <a:cs typeface="Calibri"/>
              </a:rPr>
              <a:t>, 2017. </a:t>
            </a:r>
            <a:endParaRPr lang="pt-BR" sz="1900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rgbClr val="000000"/>
                </a:solidFill>
                <a:ea typeface="Calibri"/>
                <a:cs typeface="Calibri"/>
              </a:rPr>
              <a:t>BRASIL, Ministério da Saúde, Portaria de Consolidação nº5 de 2017- Ações e Serviços de Saúde - Seção II do Capítulo V, Art.129 (Anexo XX – Do Controle e da Vigilância da Qualidade da Água para o Consumo Humano e seu Padrão de Potabilidade – Portaria MS/GM 888/2021).</a:t>
            </a:r>
            <a:endParaRPr lang="pt-BR" sz="19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8987" y="3349716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DIRETORIA EXECUTIVA DA SANASA</a:t>
            </a:r>
            <a:endParaRPr lang="pt-BR" sz="16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- </a:t>
            </a:r>
            <a:r>
              <a:rPr lang="pt-BR" sz="1400" kern="12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Manuelito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Rander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Eduardo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Betenjane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Romano</a:t>
            </a:r>
            <a:endParaRPr lang="pt-BR" sz="14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 smtClean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 smtClean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www.sanasa.com.br    3735 5000</a:t>
            </a: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2043" y="1392604"/>
            <a:ext cx="8727312" cy="99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André Felipe de Oliveira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Coordenador Laboratório Análise e Controle de Água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– TTA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19-37355409/andre.oliveira@sanasa.com.br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5350" r="4563" b="10100"/>
          <a:stretch/>
        </p:blipFill>
        <p:spPr>
          <a:xfrm>
            <a:off x="3363984" y="2060848"/>
            <a:ext cx="5634059" cy="3794050"/>
          </a:xfrm>
          <a:prstGeom prst="rect">
            <a:avLst/>
          </a:prstGeom>
        </p:spPr>
      </p:pic>
      <p:sp>
        <p:nvSpPr>
          <p:cNvPr id="4" name="Espaço Reservado para Conteúdo 18"/>
          <p:cNvSpPr txBox="1">
            <a:spLocks/>
          </p:cNvSpPr>
          <p:nvPr/>
        </p:nvSpPr>
        <p:spPr>
          <a:xfrm>
            <a:off x="78525" y="1400892"/>
            <a:ext cx="3272729" cy="45674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-161925" defTabSz="914400">
              <a:spcAft>
                <a:spcPts val="0"/>
              </a:spcAft>
              <a:buFont typeface=".AppleSystemUIFont" charset="-120"/>
              <a:buChar char="-"/>
            </a:pPr>
            <a:r>
              <a:rPr lang="pt-BR" sz="1400" b="1" dirty="0">
                <a:solidFill>
                  <a:prstClr val="black"/>
                </a:solidFill>
              </a:rPr>
              <a:t>Índice de Abastecimento: 99,81</a:t>
            </a:r>
            <a:r>
              <a:rPr lang="pt-BR" sz="1400" b="1" dirty="0" smtClean="0">
                <a:solidFill>
                  <a:prstClr val="black"/>
                </a:solidFill>
              </a:rPr>
              <a:t>% (IN023 – SNIS)</a:t>
            </a:r>
            <a:endParaRPr lang="pt-BR" sz="1400" b="1" dirty="0">
              <a:solidFill>
                <a:prstClr val="black"/>
              </a:solidFill>
            </a:endParaRPr>
          </a:p>
          <a:p>
            <a:pPr marL="276225" lvl="1" indent="0" defTabSz="914400">
              <a:buFont typeface="Arial" charset="0"/>
              <a:buNone/>
            </a:pPr>
            <a:r>
              <a:rPr lang="pt-BR" sz="1300" dirty="0" smtClean="0">
                <a:solidFill>
                  <a:srgbClr val="002060"/>
                </a:solidFill>
              </a:rPr>
              <a:t>Capacidade </a:t>
            </a:r>
            <a:r>
              <a:rPr lang="pt-BR" sz="1300" dirty="0">
                <a:solidFill>
                  <a:srgbClr val="002060"/>
                </a:solidFill>
              </a:rPr>
              <a:t>de produção: até </a:t>
            </a:r>
            <a:r>
              <a:rPr lang="pt-BR" sz="1300" dirty="0" smtClean="0">
                <a:solidFill>
                  <a:srgbClr val="002060"/>
                </a:solidFill>
              </a:rPr>
              <a:t>4.500 </a:t>
            </a:r>
            <a:r>
              <a:rPr lang="pt-BR" sz="1300" dirty="0">
                <a:solidFill>
                  <a:srgbClr val="002060"/>
                </a:solidFill>
              </a:rPr>
              <a:t>L/s</a:t>
            </a:r>
            <a:endParaRPr lang="pt-BR" sz="1300" dirty="0">
              <a:solidFill>
                <a:prstClr val="black"/>
              </a:solidFill>
            </a:endParaRPr>
          </a:p>
          <a:p>
            <a:pPr marL="177800" lvl="1" indent="-161925" defTabSz="914400">
              <a:buFont typeface=".AppleSystemUIFont" charset="-120"/>
              <a:buChar char="-"/>
            </a:pPr>
            <a:r>
              <a:rPr lang="pt-BR" sz="1400" b="1" dirty="0">
                <a:solidFill>
                  <a:prstClr val="black"/>
                </a:solidFill>
              </a:rPr>
              <a:t>Reservação: 41 Centros de </a:t>
            </a:r>
            <a:r>
              <a:rPr lang="pt-BR" sz="1400" b="1" dirty="0" err="1">
                <a:solidFill>
                  <a:prstClr val="black"/>
                </a:solidFill>
              </a:rPr>
              <a:t>Reservação</a:t>
            </a:r>
            <a:r>
              <a:rPr lang="pt-BR" sz="1400" b="1" dirty="0">
                <a:solidFill>
                  <a:prstClr val="black"/>
                </a:solidFill>
              </a:rPr>
              <a:t> e Distribuição</a:t>
            </a:r>
          </a:p>
          <a:p>
            <a:pPr marL="276225" lvl="1" indent="0" defTabSz="914400">
              <a:buFont typeface="Arial" charset="0"/>
              <a:buNone/>
            </a:pPr>
            <a:r>
              <a:rPr lang="pt-BR" sz="1300" dirty="0">
                <a:solidFill>
                  <a:srgbClr val="002060"/>
                </a:solidFill>
              </a:rPr>
              <a:t> 45 reservatórios apoiados e 26 elevados</a:t>
            </a:r>
          </a:p>
          <a:p>
            <a:pPr marL="276225" lvl="1" indent="0" defTabSz="914400">
              <a:spcAft>
                <a:spcPts val="0"/>
              </a:spcAft>
              <a:buFont typeface="Arial" charset="0"/>
              <a:buNone/>
            </a:pPr>
            <a:r>
              <a:rPr lang="pt-BR" sz="1300" dirty="0">
                <a:solidFill>
                  <a:srgbClr val="002060"/>
                </a:solidFill>
              </a:rPr>
              <a:t> Reservação em Sistema: 137.592,37 m</a:t>
            </a:r>
            <a:r>
              <a:rPr lang="pt-BR" sz="1300" baseline="30000" dirty="0">
                <a:solidFill>
                  <a:srgbClr val="002060"/>
                </a:solidFill>
              </a:rPr>
              <a:t>3</a:t>
            </a:r>
            <a:r>
              <a:rPr lang="pt-BR" sz="1300" dirty="0">
                <a:solidFill>
                  <a:srgbClr val="002060"/>
                </a:solidFill>
              </a:rPr>
              <a:t> </a:t>
            </a:r>
          </a:p>
          <a:p>
            <a:pPr marL="177800" lvl="1" indent="-161925" defTabSz="914400">
              <a:spcAft>
                <a:spcPts val="0"/>
              </a:spcAft>
              <a:buFont typeface=".AppleSystemUIFont" charset="-120"/>
              <a:buChar char="-"/>
            </a:pPr>
            <a:r>
              <a:rPr lang="pt-BR" sz="1400" b="1" dirty="0">
                <a:solidFill>
                  <a:prstClr val="black"/>
                </a:solidFill>
              </a:rPr>
              <a:t>Extensão de redes </a:t>
            </a:r>
          </a:p>
          <a:p>
            <a:pPr marL="0" indent="0" defTabSz="914400">
              <a:spcAft>
                <a:spcPts val="0"/>
              </a:spcAft>
              <a:buFont typeface="Arial" charset="0"/>
              <a:buNone/>
            </a:pPr>
            <a:r>
              <a:rPr lang="pt-BR" sz="1400" dirty="0">
                <a:solidFill>
                  <a:prstClr val="black"/>
                </a:solidFill>
              </a:rPr>
              <a:t>     (adutoras e redes de distribuição):</a:t>
            </a:r>
          </a:p>
          <a:p>
            <a:pPr marL="0" indent="0" defTabSz="914400">
              <a:spcAft>
                <a:spcPts val="0"/>
              </a:spcAft>
              <a:buFont typeface="Arial" charset="0"/>
              <a:buNone/>
            </a:pPr>
            <a:r>
              <a:rPr lang="pt-BR" sz="1400" dirty="0" smtClean="0">
                <a:solidFill>
                  <a:srgbClr val="002060"/>
                </a:solidFill>
              </a:rPr>
              <a:t>      4.745,96 km</a:t>
            </a:r>
            <a:endParaRPr lang="pt-BR" sz="1400" dirty="0">
              <a:solidFill>
                <a:srgbClr val="002060"/>
              </a:solidFill>
            </a:endParaRPr>
          </a:p>
          <a:p>
            <a:pPr marL="177800" lvl="1" indent="-161925" defTabSz="914400">
              <a:buFont typeface=".AppleSystemUIFont" charset="-120"/>
              <a:buChar char="-"/>
            </a:pPr>
            <a:r>
              <a:rPr lang="pt-BR" sz="1400" b="1" dirty="0">
                <a:solidFill>
                  <a:prstClr val="black"/>
                </a:solidFill>
              </a:rPr>
              <a:t>Ligações / Economias de Água:</a:t>
            </a:r>
          </a:p>
          <a:p>
            <a:pPr marL="276225" lvl="1" indent="0" defTabSz="914400">
              <a:spcAft>
                <a:spcPts val="0"/>
              </a:spcAft>
              <a:buFont typeface="Arial" charset="0"/>
              <a:buNone/>
            </a:pPr>
            <a:r>
              <a:rPr lang="pt-BR" sz="1400" dirty="0">
                <a:solidFill>
                  <a:srgbClr val="002060"/>
                </a:solidFill>
              </a:rPr>
              <a:t> </a:t>
            </a:r>
            <a:r>
              <a:rPr lang="pt-BR" sz="1300" dirty="0" smtClean="0">
                <a:solidFill>
                  <a:srgbClr val="002060"/>
                </a:solidFill>
              </a:rPr>
              <a:t>371.477 </a:t>
            </a:r>
            <a:r>
              <a:rPr lang="pt-BR" sz="1300" dirty="0">
                <a:solidFill>
                  <a:srgbClr val="002060"/>
                </a:solidFill>
              </a:rPr>
              <a:t>ligações</a:t>
            </a:r>
          </a:p>
          <a:p>
            <a:pPr marL="276225" lvl="1" indent="0" defTabSz="914400">
              <a:spcAft>
                <a:spcPts val="0"/>
              </a:spcAft>
              <a:buFont typeface="Arial" charset="0"/>
              <a:buNone/>
            </a:pPr>
            <a:r>
              <a:rPr lang="pt-BR" sz="1300" dirty="0">
                <a:solidFill>
                  <a:srgbClr val="002060"/>
                </a:solidFill>
              </a:rPr>
              <a:t> </a:t>
            </a:r>
            <a:r>
              <a:rPr lang="pt-BR" sz="1300" dirty="0" smtClean="0">
                <a:solidFill>
                  <a:srgbClr val="002060"/>
                </a:solidFill>
              </a:rPr>
              <a:t>524.406 </a:t>
            </a:r>
            <a:r>
              <a:rPr lang="pt-BR" sz="1300" dirty="0">
                <a:solidFill>
                  <a:srgbClr val="002060"/>
                </a:solidFill>
              </a:rPr>
              <a:t>economias  </a:t>
            </a:r>
          </a:p>
          <a:p>
            <a:pPr marL="177800" lvl="1" indent="-161925" defTabSz="914400">
              <a:buFont typeface=".AppleSystemUIFont" charset="-120"/>
              <a:buChar char="-"/>
            </a:pPr>
            <a:r>
              <a:rPr lang="pt-BR" sz="1400" b="1" dirty="0">
                <a:solidFill>
                  <a:prstClr val="black"/>
                </a:solidFill>
              </a:rPr>
              <a:t>Índice de Perdas na Distribuição (IPD):    </a:t>
            </a:r>
            <a:r>
              <a:rPr lang="pt-BR" sz="1400" b="1" dirty="0" smtClean="0">
                <a:solidFill>
                  <a:prstClr val="black"/>
                </a:solidFill>
              </a:rPr>
              <a:t>20,73%  (IN049 – SNIS)</a:t>
            </a:r>
            <a:endParaRPr lang="pt-BR" sz="1400" b="1" dirty="0">
              <a:solidFill>
                <a:prstClr val="black"/>
              </a:solidFill>
            </a:endParaRPr>
          </a:p>
          <a:p>
            <a:pPr marL="177800" lvl="1" indent="-161925" defTabSz="914400">
              <a:buFont typeface=".AppleSystemUIFont" charset="-120"/>
              <a:buChar char="-"/>
            </a:pPr>
            <a:r>
              <a:rPr lang="pt-BR" sz="1400" b="1" dirty="0">
                <a:solidFill>
                  <a:prstClr val="black"/>
                </a:solidFill>
              </a:rPr>
              <a:t>Índice de Perdas de Faturamento (IPF): </a:t>
            </a:r>
            <a:r>
              <a:rPr lang="pt-BR" sz="1400" b="1" dirty="0" smtClean="0">
                <a:solidFill>
                  <a:prstClr val="black"/>
                </a:solidFill>
              </a:rPr>
              <a:t>11,77%   (IN013 – SNIS)                                            </a:t>
            </a:r>
            <a:endParaRPr lang="pt-BR" sz="1400" b="1" dirty="0">
              <a:solidFill>
                <a:prstClr val="black"/>
              </a:solidFill>
            </a:endParaRPr>
          </a:p>
          <a:p>
            <a:pPr marL="415925" lvl="2" indent="0" defTabSz="914400">
              <a:buFont typeface="Arial" charset="0"/>
              <a:buNone/>
            </a:pPr>
            <a:r>
              <a:rPr lang="pt-BR" sz="1000" b="1" dirty="0">
                <a:solidFill>
                  <a:prstClr val="black"/>
                </a:solidFill>
              </a:rPr>
              <a:t>                                                           </a:t>
            </a:r>
            <a:r>
              <a:rPr lang="pt-BR" sz="1000" b="1" dirty="0" err="1">
                <a:solidFill>
                  <a:prstClr val="black"/>
                </a:solidFill>
              </a:rPr>
              <a:t>ref</a:t>
            </a:r>
            <a:r>
              <a:rPr lang="pt-BR" sz="1000" b="1" dirty="0">
                <a:solidFill>
                  <a:prstClr val="black"/>
                </a:solidFill>
              </a:rPr>
              <a:t>: </a:t>
            </a:r>
            <a:r>
              <a:rPr lang="pt-BR" sz="1000" b="1" dirty="0" err="1" smtClean="0">
                <a:solidFill>
                  <a:prstClr val="black"/>
                </a:solidFill>
              </a:rPr>
              <a:t>Jul</a:t>
            </a:r>
            <a:r>
              <a:rPr lang="pt-BR" sz="1000" b="1" dirty="0" smtClean="0">
                <a:solidFill>
                  <a:prstClr val="black"/>
                </a:solidFill>
              </a:rPr>
              <a:t>/21</a:t>
            </a:r>
            <a:endParaRPr lang="pt-BR" sz="1000" b="1" dirty="0">
              <a:solidFill>
                <a:prstClr val="black"/>
              </a:solidFill>
            </a:endParaRPr>
          </a:p>
          <a:p>
            <a:pPr marL="577850" lvl="2" indent="-161925" defTabSz="914400">
              <a:buFont typeface=".AppleSystemUIFont" charset="-120"/>
              <a:buChar char="-"/>
            </a:pPr>
            <a:endParaRPr lang="pt-BR" sz="1000" b="1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28228" y="2452688"/>
            <a:ext cx="10810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Paulínia</a:t>
            </a:r>
            <a:r>
              <a:rPr lang="pt-BR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97916" y="4349750"/>
            <a:ext cx="1368425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>
              <a:defRPr/>
            </a:pPr>
            <a:r>
              <a:rPr lang="pt-BR" dirty="0">
                <a:solidFill>
                  <a:prstClr val="black"/>
                </a:solidFill>
              </a:rPr>
              <a:t>Monte Mor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224287" y="2070339"/>
            <a:ext cx="10017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>
              <a:defRPr/>
            </a:pPr>
            <a:r>
              <a:rPr lang="pt-BR" dirty="0">
                <a:solidFill>
                  <a:prstClr val="black"/>
                </a:solidFill>
              </a:rPr>
              <a:t>Jaguariúna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623828" y="2690813"/>
            <a:ext cx="766763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>
              <a:defRPr/>
            </a:pPr>
            <a:r>
              <a:rPr lang="pt-BR" dirty="0">
                <a:solidFill>
                  <a:prstClr val="black"/>
                </a:solidFill>
              </a:rPr>
              <a:t>Pedreira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05562" y="4118768"/>
            <a:ext cx="1366838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>
              <a:defRPr/>
            </a:pPr>
            <a:r>
              <a:rPr lang="pt-BR" dirty="0">
                <a:solidFill>
                  <a:prstClr val="white"/>
                </a:solidFill>
              </a:rPr>
              <a:t>Captação</a:t>
            </a:r>
          </a:p>
          <a:p>
            <a:pPr defTabSz="914400">
              <a:defRPr/>
            </a:pPr>
            <a:r>
              <a:rPr lang="pt-BR" dirty="0">
                <a:solidFill>
                  <a:prstClr val="white"/>
                </a:solidFill>
              </a:rPr>
              <a:t>Atibaia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78886" y="5013176"/>
            <a:ext cx="1368425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>
              <a:defRPr/>
            </a:pPr>
            <a:r>
              <a:rPr lang="pt-BR" dirty="0">
                <a:solidFill>
                  <a:prstClr val="white"/>
                </a:solidFill>
              </a:rPr>
              <a:t>Captação e ETA</a:t>
            </a:r>
          </a:p>
          <a:p>
            <a:pPr defTabSz="914400">
              <a:defRPr/>
            </a:pPr>
            <a:r>
              <a:rPr lang="pt-BR" dirty="0">
                <a:solidFill>
                  <a:prstClr val="white"/>
                </a:solidFill>
              </a:rPr>
              <a:t>Capivari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528473" y="3497496"/>
            <a:ext cx="55417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>
              <a:defRPr/>
            </a:pPr>
            <a:r>
              <a:rPr lang="pt-BR" dirty="0" err="1">
                <a:solidFill>
                  <a:prstClr val="white"/>
                </a:solidFill>
              </a:rPr>
              <a:t>ETAs</a:t>
            </a:r>
            <a:r>
              <a:rPr lang="pt-BR" dirty="0">
                <a:solidFill>
                  <a:prstClr val="white"/>
                </a:solidFill>
              </a:rPr>
              <a:t> </a:t>
            </a:r>
          </a:p>
          <a:p>
            <a:pPr defTabSz="914400">
              <a:defRPr/>
            </a:pPr>
            <a:r>
              <a:rPr lang="pt-BR" dirty="0">
                <a:solidFill>
                  <a:prstClr val="white"/>
                </a:solidFill>
              </a:rPr>
              <a:t>3 e 4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52644" y="4331597"/>
            <a:ext cx="1368425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>
              <a:defRPr/>
            </a:pPr>
            <a:r>
              <a:rPr lang="pt-BR" dirty="0" err="1">
                <a:solidFill>
                  <a:prstClr val="white"/>
                </a:solidFill>
              </a:rPr>
              <a:t>ETAs</a:t>
            </a:r>
            <a:r>
              <a:rPr lang="pt-BR" dirty="0">
                <a:solidFill>
                  <a:prstClr val="white"/>
                </a:solidFill>
              </a:rPr>
              <a:t> </a:t>
            </a:r>
          </a:p>
          <a:p>
            <a:pPr defTabSz="914400">
              <a:defRPr/>
            </a:pPr>
            <a:r>
              <a:rPr lang="pt-BR" dirty="0">
                <a:solidFill>
                  <a:prstClr val="white"/>
                </a:solidFill>
              </a:rPr>
              <a:t>1 e 2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21440" y="1586469"/>
            <a:ext cx="399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b="1" dirty="0">
                <a:solidFill>
                  <a:prstClr val="black"/>
                </a:solidFill>
              </a:rPr>
              <a:t>População: </a:t>
            </a:r>
            <a:r>
              <a:rPr lang="pt-BR" b="1" dirty="0" smtClean="0">
                <a:solidFill>
                  <a:prstClr val="black"/>
                </a:solidFill>
              </a:rPr>
              <a:t>1.223.237 </a:t>
            </a:r>
            <a:r>
              <a:rPr lang="pt-BR" b="1" dirty="0">
                <a:solidFill>
                  <a:prstClr val="black"/>
                </a:solidFill>
              </a:rPr>
              <a:t>hab. (IBGE </a:t>
            </a:r>
            <a:r>
              <a:rPr lang="pt-BR" b="1" dirty="0" smtClean="0">
                <a:solidFill>
                  <a:prstClr val="black"/>
                </a:solidFill>
              </a:rPr>
              <a:t>2021)</a:t>
            </a: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60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5" y="1157076"/>
            <a:ext cx="1825015" cy="182501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96" y="4042663"/>
            <a:ext cx="2333669" cy="142815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225232" y="1157076"/>
            <a:ext cx="217067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SALA DE CROMATOGRAFIA GASOSA:</a:t>
            </a:r>
          </a:p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Análises de compostos voláteis e </a:t>
            </a:r>
            <a:r>
              <a:rPr lang="pt-BR" sz="1400" dirty="0" err="1">
                <a:solidFill>
                  <a:schemeClr val="accent5">
                    <a:lumMod val="75000"/>
                  </a:schemeClr>
                </a:solidFill>
              </a:rPr>
              <a:t>semi-voláteis:Pesticidas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, compostos aromáticos, sub produtos de desinfecção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601973" y="1181421"/>
            <a:ext cx="2239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SALA DE CROMATOGRAFIA LÍQUIDA:</a:t>
            </a:r>
          </a:p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Análises de compostos orgânicos não voláteis: Pesticidas, </a:t>
            </a:r>
            <a:r>
              <a:rPr lang="pt-BR" sz="1400" dirty="0" err="1">
                <a:solidFill>
                  <a:schemeClr val="accent5">
                    <a:lumMod val="75000"/>
                  </a:schemeClr>
                </a:solidFill>
              </a:rPr>
              <a:t>cianotoxinas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, sub produtos </a:t>
            </a:r>
            <a:r>
              <a:rPr lang="pt-BR" sz="140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pt-BR" sz="1400" smtClean="0">
                <a:solidFill>
                  <a:schemeClr val="accent5">
                    <a:lumMod val="75000"/>
                  </a:schemeClr>
                </a:solidFill>
              </a:rPr>
              <a:t>desinfecção</a:t>
            </a: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3296" y="3603412"/>
            <a:ext cx="2442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SALA DE ANÁLISE DE METAIS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94504" y="5470815"/>
            <a:ext cx="291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chemeClr val="accent5">
                    <a:lumMod val="75000"/>
                  </a:schemeClr>
                </a:solidFill>
              </a:rPr>
              <a:t>Espectometria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 Emissão Ótica ICP-OES-Plasma 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4" y="4017823"/>
            <a:ext cx="2784252" cy="1566142"/>
          </a:xfrm>
          <a:prstGeom prst="rect">
            <a:avLst/>
          </a:prstGeom>
        </p:spPr>
      </p:pic>
      <p:sp>
        <p:nvSpPr>
          <p:cNvPr id="24" name="Retângulo de cantos arredondados 23">
            <a:extLst>
              <a:ext uri="{FF2B5EF4-FFF2-40B4-BE49-F238E27FC236}">
                <a16:creationId xmlns:a16="http://schemas.microsoft.com/office/drawing/2014/main" xmlns="" id="{452889F8-AB38-4B6F-9DCF-E02DB582C7B2}"/>
              </a:ext>
            </a:extLst>
          </p:cNvPr>
          <p:cNvSpPr/>
          <p:nvPr/>
        </p:nvSpPr>
        <p:spPr>
          <a:xfrm>
            <a:off x="6475730" y="3677304"/>
            <a:ext cx="8316924" cy="3405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SALA  FÍSICO QUÍMICO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643972" y="5619701"/>
            <a:ext cx="2784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Medidor de Oxigênio Dissolvido e Espectrofotômetro.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517122" y="4017823"/>
            <a:ext cx="240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Execução de análises físico-químicas na água tratada tais como: Cloro residual, turbidez, pH, fluoretos, série de nitrogenados, surfactantes e outros.</a:t>
            </a:r>
          </a:p>
        </p:txBody>
      </p:sp>
      <p:sp>
        <p:nvSpPr>
          <p:cNvPr id="18" name="Título 5">
            <a:extLst>
              <a:ext uri="{FF2B5EF4-FFF2-40B4-BE49-F238E27FC236}">
                <a16:creationId xmlns:a16="http://schemas.microsoft.com/office/drawing/2014/main" xmlns="" id="{3207C2D5-E7BB-4C50-8E1D-DA88EF90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02" y="5994035"/>
            <a:ext cx="8920998" cy="53618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sz="2200" dirty="0">
                <a:solidFill>
                  <a:schemeClr val="accent5"/>
                </a:solidFill>
                <a:latin typeface="Arial Black" panose="020B0A04020102020204" pitchFamily="34" charset="0"/>
              </a:rPr>
              <a:t>ANÁLISES E CONTROLE DE ÁGUA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93" y="1157076"/>
            <a:ext cx="2088858" cy="184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47763"/>
            <a:ext cx="871378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600" b="1" dirty="0" smtClean="0">
                <a:solidFill>
                  <a:srgbClr val="002060"/>
                </a:solidFill>
                <a:latin typeface="Arial" charset="0"/>
              </a:rPr>
              <a:t>Características dos </a:t>
            </a:r>
            <a:r>
              <a:rPr lang="pt-BR" sz="2600" b="1" dirty="0" err="1" smtClean="0">
                <a:solidFill>
                  <a:srgbClr val="002060"/>
                </a:solidFill>
                <a:latin typeface="Arial" charset="0"/>
              </a:rPr>
              <a:t>AHAs</a:t>
            </a:r>
            <a:r>
              <a:rPr lang="pt-BR" sz="2600" b="1" dirty="0" smtClean="0">
                <a:solidFill>
                  <a:srgbClr val="002060"/>
                </a:solidFill>
                <a:latin typeface="Arial" charset="0"/>
              </a:rPr>
              <a:t> e a importância do monitoramento</a:t>
            </a:r>
          </a:p>
          <a:p>
            <a:pPr eaLnBrk="1" hangingPunct="1">
              <a:defRPr/>
            </a:pPr>
            <a:endParaRPr lang="pt-BR" sz="26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Esses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compostos são tóxicos para organismos aquáticos,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humanos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e plantas;</a:t>
            </a:r>
          </a:p>
          <a:p>
            <a:pPr eaLnBrk="1" hangingPunct="1">
              <a:defRPr/>
            </a:pP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Carcinogênicos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;</a:t>
            </a:r>
            <a:endParaRPr lang="pt-BR" sz="24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defRPr/>
            </a:pP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Arial" charset="0"/>
              </a:rPr>
              <a:t>Grupo 2B na classificação de câncer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eaLnBrk="1" hangingPunct="1">
              <a:defRPr/>
            </a:pP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Regulados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pela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GM/MS 888 que altera o anexo XX da PRC nº 5, </a:t>
            </a:r>
            <a:r>
              <a:rPr lang="pt-BR" sz="2400" dirty="0">
                <a:solidFill>
                  <a:srgbClr val="002060"/>
                </a:solidFill>
                <a:latin typeface="Arial" charset="0"/>
              </a:rPr>
              <a:t>onde a média móvel dos resultados das amostras analisadas nos últimos doze </a:t>
            </a:r>
            <a:r>
              <a:rPr lang="pt-BR" sz="2400" dirty="0" smtClean="0">
                <a:solidFill>
                  <a:srgbClr val="002060"/>
                </a:solidFill>
                <a:latin typeface="Arial" charset="0"/>
              </a:rPr>
              <a:t>meses limitam-se a 0,08 mg/L.</a:t>
            </a:r>
          </a:p>
          <a:p>
            <a:pPr eaLnBrk="1" hangingPunct="1">
              <a:defRPr/>
            </a:pP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charset="0"/>
              </a:rPr>
              <a:t>Grupo de Analitos </a:t>
            </a: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468313" y="1125538"/>
            <a:ext cx="7062787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600" b="1">
                <a:solidFill>
                  <a:srgbClr val="002060"/>
                </a:solidFill>
                <a:latin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dirty="0"/>
              <a:t>Os Ácidos </a:t>
            </a:r>
            <a:r>
              <a:rPr lang="pt-BR" dirty="0" err="1" smtClean="0"/>
              <a:t>Haloacéticos</a:t>
            </a:r>
            <a:r>
              <a:rPr lang="pt-BR" dirty="0" smtClean="0"/>
              <a:t>:</a:t>
            </a:r>
            <a:endParaRPr lang="pt-BR" dirty="0"/>
          </a:p>
          <a:p>
            <a:pPr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Monocloroacético (AMCA</a:t>
            </a:r>
            <a:r>
              <a:rPr lang="pt-BR" altLang="pt-BR" sz="2400" b="0" dirty="0" smtClean="0"/>
              <a:t>); </a:t>
            </a:r>
            <a:endParaRPr lang="pt-BR" altLang="pt-BR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Dicloroacético (ADCA</a:t>
            </a:r>
            <a:r>
              <a:rPr lang="pt-BR" altLang="pt-BR" sz="2400" b="0" dirty="0" smtClean="0"/>
              <a:t>); </a:t>
            </a:r>
            <a:endParaRPr lang="pt-BR" altLang="pt-BR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Tricloroacético (ATCA</a:t>
            </a:r>
            <a:r>
              <a:rPr lang="pt-BR" altLang="pt-BR" sz="2400" b="0" dirty="0" smtClean="0"/>
              <a:t>); </a:t>
            </a:r>
            <a:endParaRPr lang="pt-BR" altLang="pt-BR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Monobromoacético (AMBA</a:t>
            </a:r>
            <a:r>
              <a:rPr lang="pt-BR" altLang="pt-BR" sz="2400" b="0" dirty="0" smtClean="0"/>
              <a:t>); </a:t>
            </a:r>
            <a:endParaRPr lang="pt-BR" altLang="pt-BR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Dibromoacético (ADBA</a:t>
            </a:r>
            <a:r>
              <a:rPr lang="pt-BR" altLang="pt-BR" sz="2400" b="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Tribromoacético (ATBA)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Bromocloroacético (ABCA</a:t>
            </a:r>
            <a:r>
              <a:rPr lang="pt-BR" altLang="pt-BR" sz="2400" b="0" dirty="0" smtClean="0"/>
              <a:t>); </a:t>
            </a:r>
            <a:endParaRPr lang="pt-BR" altLang="pt-BR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Bromodicloroacético (ABDCA</a:t>
            </a:r>
            <a:r>
              <a:rPr lang="pt-BR" altLang="pt-BR" sz="2400" b="0" dirty="0" smtClean="0"/>
              <a:t>); </a:t>
            </a:r>
            <a:endParaRPr lang="pt-BR" altLang="pt-BR" sz="24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400" b="0" dirty="0"/>
              <a:t>Ác. Dibromocloroacético (ADBCA</a:t>
            </a:r>
            <a:r>
              <a:rPr lang="pt-BR" altLang="pt-BR" sz="2400" b="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921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smtClean="0">
                <a:solidFill>
                  <a:srgbClr val="002060"/>
                </a:solidFill>
                <a:latin typeface="Arial" charset="0"/>
              </a:rPr>
              <a:t>Estrutura do ácido húmico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16113"/>
            <a:ext cx="857091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2263" y="5445125"/>
            <a:ext cx="85709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Submetido ao processo de </a:t>
            </a:r>
            <a:r>
              <a:rPr lang="pt-BR" sz="2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desinfecção = formação de </a:t>
            </a:r>
            <a:r>
              <a:rPr lang="pt-BR" sz="2400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AHAs</a:t>
            </a:r>
            <a:r>
              <a:rPr lang="pt-BR" sz="2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9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aixaDeTexto 9"/>
          <p:cNvSpPr txBox="1">
            <a:spLocks noChangeArrowheads="1"/>
          </p:cNvSpPr>
          <p:nvPr/>
        </p:nvSpPr>
        <p:spPr bwMode="auto">
          <a:xfrm>
            <a:off x="258763" y="1136650"/>
            <a:ext cx="8713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rgbClr val="002060"/>
                </a:solidFill>
                <a:latin typeface="Arial" charset="0"/>
              </a:rPr>
              <a:t>As Etapas de Formação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79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/>
          <p:cNvSpPr txBox="1">
            <a:spLocks noChangeArrowheads="1"/>
          </p:cNvSpPr>
          <p:nvPr/>
        </p:nvSpPr>
        <p:spPr bwMode="auto">
          <a:xfrm>
            <a:off x="250825" y="1116330"/>
            <a:ext cx="728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002060"/>
                </a:solidFill>
                <a:latin typeface="Arial" charset="0"/>
              </a:rPr>
              <a:t>Metodologia utilizada para determinação</a:t>
            </a:r>
          </a:p>
        </p:txBody>
      </p:sp>
      <p:sp>
        <p:nvSpPr>
          <p:cNvPr id="12291" name="CaixaDeTexto 9"/>
          <p:cNvSpPr txBox="1">
            <a:spLocks noChangeArrowheads="1"/>
          </p:cNvSpPr>
          <p:nvPr/>
        </p:nvSpPr>
        <p:spPr bwMode="auto">
          <a:xfrm>
            <a:off x="225425" y="1552258"/>
            <a:ext cx="4286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600" b="1" dirty="0">
                <a:solidFill>
                  <a:srgbClr val="002060"/>
                </a:solidFill>
                <a:latin typeface="Arial" charset="0"/>
              </a:rPr>
              <a:t>Cromatografia Gasosa</a:t>
            </a:r>
            <a:endParaRPr lang="pt-BR" altLang="pt-BR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altLang="pt-BR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002060"/>
                </a:solidFill>
                <a:latin typeface="Arial" charset="0"/>
              </a:rPr>
              <a:t>1.  Gás de arraste                                                                     </a:t>
            </a:r>
          </a:p>
          <a:p>
            <a:pPr eaLnBrk="1" hangingPunct="1"/>
            <a:r>
              <a:rPr lang="pt-BR" altLang="pt-BR" sz="2000" dirty="0">
                <a:solidFill>
                  <a:srgbClr val="002060"/>
                </a:solidFill>
                <a:latin typeface="Arial" charset="0"/>
              </a:rPr>
              <a:t>2.  Controle de fluxo</a:t>
            </a:r>
          </a:p>
          <a:p>
            <a:pPr eaLnBrk="1" hangingPunct="1"/>
            <a:r>
              <a:rPr lang="pt-BR" altLang="pt-BR" sz="2000" dirty="0">
                <a:solidFill>
                  <a:srgbClr val="002060"/>
                </a:solidFill>
                <a:latin typeface="Arial" charset="0"/>
              </a:rPr>
              <a:t>3.  Injetor</a:t>
            </a:r>
          </a:p>
          <a:p>
            <a:pPr eaLnBrk="1" hangingPunct="1"/>
            <a:r>
              <a:rPr lang="pt-BR" altLang="pt-BR" sz="2000" dirty="0">
                <a:solidFill>
                  <a:srgbClr val="002060"/>
                </a:solidFill>
                <a:latin typeface="Arial" charset="0"/>
              </a:rPr>
              <a:t>4.  Forno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5" y="3552508"/>
            <a:ext cx="3936640" cy="265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440113"/>
            <a:ext cx="43195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ixaDeTexto 9"/>
          <p:cNvSpPr txBox="1">
            <a:spLocks noChangeArrowheads="1"/>
          </p:cNvSpPr>
          <p:nvPr/>
        </p:nvSpPr>
        <p:spPr bwMode="auto">
          <a:xfrm>
            <a:off x="4586288" y="1801813"/>
            <a:ext cx="4095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sz="200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altLang="pt-BR" sz="2000">
                <a:solidFill>
                  <a:srgbClr val="002060"/>
                </a:solidFill>
                <a:latin typeface="Arial" charset="0"/>
              </a:rPr>
              <a:t>5.  Coluna</a:t>
            </a:r>
          </a:p>
          <a:p>
            <a:pPr eaLnBrk="1" hangingPunct="1"/>
            <a:r>
              <a:rPr lang="pt-BR" altLang="pt-BR" sz="2000">
                <a:solidFill>
                  <a:srgbClr val="002060"/>
                </a:solidFill>
                <a:latin typeface="Arial" charset="0"/>
              </a:rPr>
              <a:t>6.  Detector – ECD</a:t>
            </a:r>
          </a:p>
          <a:p>
            <a:pPr eaLnBrk="1" hangingPunct="1"/>
            <a:r>
              <a:rPr lang="pt-BR" altLang="pt-BR" sz="2000">
                <a:solidFill>
                  <a:srgbClr val="002060"/>
                </a:solidFill>
                <a:latin typeface="Arial" charset="0"/>
              </a:rPr>
              <a:t>7.  Sistema de dados</a:t>
            </a:r>
          </a:p>
        </p:txBody>
      </p:sp>
    </p:spTree>
    <p:extLst>
      <p:ext uri="{BB962C8B-B14F-4D97-AF65-F5344CB8AC3E}">
        <p14:creationId xmlns:p14="http://schemas.microsoft.com/office/powerpoint/2010/main" val="18190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</TotalTime>
  <Words>1012</Words>
  <Application>Microsoft Office PowerPoint</Application>
  <PresentationFormat>Apresentação na tela (4:3)</PresentationFormat>
  <Paragraphs>282</Paragraphs>
  <Slides>21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Tema do Office</vt:lpstr>
      <vt:lpstr>Personalizar design</vt:lpstr>
      <vt:lpstr>1_Personalizar design</vt:lpstr>
      <vt:lpstr>2_Personalizar design</vt:lpstr>
      <vt:lpstr>MONITORAMENTO DE ÁCIDOS HALOACÉTICOS EM ÁGUAS ABASTECIDA POR EMPRESA DE SANEAMENTO</vt:lpstr>
      <vt:lpstr>Apresentação do PowerPoint</vt:lpstr>
      <vt:lpstr>Apresentação do PowerPoint</vt:lpstr>
      <vt:lpstr> ANÁLISES E CONTROLE DE ÁGUA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Estações de Tratamento de Água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André de Oliveira</cp:lastModifiedBy>
  <cp:revision>40</cp:revision>
  <cp:lastPrinted>2022-05-09T17:42:35Z</cp:lastPrinted>
  <dcterms:created xsi:type="dcterms:W3CDTF">2022-04-25T15:52:50Z</dcterms:created>
  <dcterms:modified xsi:type="dcterms:W3CDTF">2022-05-09T18:38:08Z</dcterms:modified>
</cp:coreProperties>
</file>