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95" r:id="rId3"/>
    <p:sldId id="303" r:id="rId4"/>
    <p:sldId id="304" r:id="rId5"/>
    <p:sldId id="305" r:id="rId6"/>
    <p:sldId id="306" r:id="rId7"/>
    <p:sldId id="307" r:id="rId8"/>
    <p:sldId id="308" r:id="rId9"/>
    <p:sldId id="310" r:id="rId10"/>
    <p:sldId id="309" r:id="rId11"/>
    <p:sldId id="300" r:id="rId12"/>
    <p:sldId id="301" r:id="rId13"/>
    <p:sldId id="302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3CF7-91BE-4622-B6C3-4FD69D5C1699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4A1F3-D714-4517-BB0C-917AF0300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1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A1F3-D714-4517-BB0C-917AF030093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89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Industria 4.0:Conceito que representa a automação industrial e a integração de diferentes tecnologias como </a:t>
            </a:r>
            <a:r>
              <a:rPr lang="pt-BR" baseline="0" dirty="0" err="1"/>
              <a:t>ia,robótica</a:t>
            </a:r>
            <a:endParaRPr lang="pt-BR" baseline="0" dirty="0"/>
          </a:p>
          <a:p>
            <a:r>
              <a:rPr lang="pt-BR" baseline="0" dirty="0"/>
              <a:t>O objetivo é mostrar que falar de indústria de 4.0 não é </a:t>
            </a:r>
            <a:r>
              <a:rPr lang="pt-BR" baseline="0" dirty="0" err="1"/>
              <a:t>falarde</a:t>
            </a:r>
            <a:r>
              <a:rPr lang="pt-BR" baseline="0" dirty="0"/>
              <a:t> ferramentas caras e complexas e muitos desses conceitos podem ser utilizados de forma acessível pelas empresas de saneamento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Conceitos em que o</a:t>
            </a:r>
            <a:r>
              <a:rPr lang="pt-BR" baseline="0" dirty="0"/>
              <a:t> trabalho se </a:t>
            </a:r>
            <a:r>
              <a:rPr lang="pt-BR" baseline="0" dirty="0" err="1"/>
              <a:t>baseia:Industria</a:t>
            </a:r>
            <a:r>
              <a:rPr lang="pt-BR" baseline="0" dirty="0"/>
              <a:t> 4.0(</a:t>
            </a:r>
            <a:r>
              <a:rPr lang="pt-BR" baseline="0" dirty="0" err="1"/>
              <a:t>IA,robótica,computação</a:t>
            </a:r>
            <a:r>
              <a:rPr lang="pt-BR" baseline="0" dirty="0"/>
              <a:t> na nuvem e IOT)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A1F3-D714-4517-BB0C-917AF030093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91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Contexto geral</a:t>
            </a:r>
            <a:r>
              <a:rPr lang="pt-BR" baseline="0" dirty="0"/>
              <a:t> de </a:t>
            </a:r>
            <a:r>
              <a:rPr lang="pt-BR" baseline="0" dirty="0" err="1"/>
              <a:t>Iot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A1F3-D714-4517-BB0C-917AF030093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Sistema possui 3 </a:t>
            </a:r>
            <a:r>
              <a:rPr lang="pt-BR" dirty="0" err="1"/>
              <a:t>compnente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4A1F3-D714-4517-BB0C-917AF030093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0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.augusto@engenharia.ufjf.br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812469" y="2974966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SISTEMA DE ACIONAMENTO DE BOMBAS VIA INTERNET USANDO ESP8266(NODEMCU</a:t>
            </a:r>
            <a:r>
              <a:rPr lang="pt-BR" b="1" dirty="0"/>
              <a:t>)</a:t>
            </a: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13497" y="5130010"/>
            <a:ext cx="5081958" cy="1655762"/>
          </a:xfrm>
        </p:spPr>
        <p:txBody>
          <a:bodyPr/>
          <a:lstStyle/>
          <a:p>
            <a:pPr algn="l"/>
            <a:r>
              <a:rPr lang="pt-BR" dirty="0"/>
              <a:t>Autores:</a:t>
            </a:r>
          </a:p>
          <a:p>
            <a:pPr algn="l"/>
            <a:r>
              <a:rPr lang="pt-BR" dirty="0"/>
              <a:t>Gabriel Augusto Miranda de Freitas</a:t>
            </a:r>
          </a:p>
          <a:p>
            <a:pPr algn="l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14641453" y="10807134"/>
            <a:ext cx="1132064" cy="43962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pt-BR" sz="1200" dirty="0"/>
              <a:t>Como sugestão podem inserir a logomarca da empresa de origem. Por Exemplo SAAE, DAAE, Universidade, etc.</a:t>
            </a:r>
          </a:p>
        </p:txBody>
      </p:sp>
      <p:pic>
        <p:nvPicPr>
          <p:cNvPr id="1026" name="Picture 2" descr="SAAE MANHUA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38" y="4643801"/>
            <a:ext cx="993056" cy="1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734688" y="6163783"/>
            <a:ext cx="1262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Manhuaçu/MG</a:t>
            </a:r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553316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Interface de Operação – </a:t>
            </a:r>
            <a:r>
              <a:rPr lang="pt-BR" dirty="0" err="1"/>
              <a:t>Blynk</a:t>
            </a:r>
            <a:endParaRPr lang="pt-BR" dirty="0"/>
          </a:p>
          <a:p>
            <a:pPr algn="l">
              <a:spcBef>
                <a:spcPts val="0"/>
              </a:spcBef>
            </a:pPr>
            <a:endParaRPr lang="pt-BR" dirty="0"/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dirty="0" err="1"/>
              <a:t>Blynk</a:t>
            </a:r>
            <a:r>
              <a:rPr lang="pt-BR" dirty="0"/>
              <a:t> (https://blynk.io/) é uma plataforma I.O.T para desenvolvimento de aplicações compatível com diversos tipos de hardwares e que permite o gerenciamento de dados e dispositivos.</a:t>
            </a:r>
          </a:p>
          <a:p>
            <a:pPr algn="just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1222635"/>
            <a:ext cx="2676525" cy="506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2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Alternativa mais barata;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É menos robusto que um sistema 3T. Além disso, opera de forma isolada, apenas monitorando as duas estações em questão;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Segurança, aspecto imprescindível quando se fala em IOT;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Comando liga/desliga da </a:t>
            </a:r>
            <a:r>
              <a:rPr lang="pt-BR" dirty="0" err="1"/>
              <a:t>motobomba</a:t>
            </a:r>
            <a:r>
              <a:rPr lang="pt-BR" dirty="0"/>
              <a:t> só pode ser dado por um usuário que tenha o </a:t>
            </a:r>
            <a:r>
              <a:rPr lang="pt-BR" dirty="0" err="1"/>
              <a:t>login</a:t>
            </a:r>
            <a:r>
              <a:rPr lang="pt-BR" dirty="0"/>
              <a:t> e a senha de acesso.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O Sistema introduz um conceito novo, IOT, e possui interface amigável, o que facilita sua operação;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Falar de indústria 4.0 não é falar de ferramentas complexas, extremamente caras, acessíveis somente à grandes empresas.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dirty="0"/>
              <a:t>Gabriel Augusto Miranda de Freitas</a:t>
            </a:r>
          </a:p>
          <a:p>
            <a:pPr algn="l"/>
            <a:r>
              <a:rPr lang="pt-BR" dirty="0">
                <a:hlinkClick r:id="rId2"/>
              </a:rPr>
              <a:t>Gabriel.augusto@engenharia.ufjf.br</a:t>
            </a:r>
            <a:endParaRPr lang="pt-BR" dirty="0"/>
          </a:p>
          <a:p>
            <a:pPr algn="l"/>
            <a:r>
              <a:rPr lang="pt-BR" dirty="0"/>
              <a:t>(31) 97348-1250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808" y="1404963"/>
            <a:ext cx="7272808" cy="432048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[1]G1. Infográfico: como o Brasil investirá na infraestrutura nos próximos anos. Disponível em: &lt;https://g1.globo.com/especial-publicitario/em-movimento/noticia/2018/12/19/infografico-como-o-brasil-investira-na-infraestrutura-nos-proximos-anos.ghtml&gt;. Acesso em: 20/02/2020.</a:t>
            </a:r>
          </a:p>
          <a:p>
            <a:pPr algn="just"/>
            <a:r>
              <a:rPr lang="pt-BR" dirty="0"/>
              <a:t>[2] FERNANDES, </a:t>
            </a:r>
            <a:r>
              <a:rPr lang="pt-BR" dirty="0" err="1"/>
              <a:t>Anamaria</a:t>
            </a:r>
            <a:r>
              <a:rPr lang="pt-BR" dirty="0"/>
              <a:t> Coutinho et al. Sistema de aquisição de sinais ECG processado pelo </a:t>
            </a:r>
            <a:r>
              <a:rPr lang="pt-BR" dirty="0" err="1"/>
              <a:t>LabVIEW</a:t>
            </a:r>
            <a:r>
              <a:rPr lang="pt-BR" dirty="0"/>
              <a:t> com comunicação </a:t>
            </a:r>
            <a:r>
              <a:rPr lang="pt-BR" dirty="0" err="1"/>
              <a:t>wi-fi</a:t>
            </a:r>
            <a:r>
              <a:rPr lang="pt-BR" dirty="0"/>
              <a:t> por meio do módulo ESP8266. </a:t>
            </a:r>
            <a:r>
              <a:rPr lang="pt-BR" b="1" dirty="0"/>
              <a:t>Revista Principia</a:t>
            </a:r>
            <a:r>
              <a:rPr lang="pt-BR" dirty="0"/>
              <a:t>, v. 34, p. 62-68, 2017.</a:t>
            </a:r>
          </a:p>
          <a:p>
            <a:pPr algn="just"/>
            <a:r>
              <a:rPr lang="pt-BR" dirty="0"/>
              <a:t>[3]</a:t>
            </a:r>
            <a:r>
              <a:rPr lang="pt-BR" b="1" dirty="0"/>
              <a:t> </a:t>
            </a:r>
            <a:r>
              <a:rPr lang="pt-BR" dirty="0"/>
              <a:t>BATRINU, </a:t>
            </a:r>
            <a:r>
              <a:rPr lang="pt-BR" dirty="0" err="1"/>
              <a:t>Catalin</a:t>
            </a:r>
            <a:r>
              <a:rPr lang="pt-BR" dirty="0"/>
              <a:t>. </a:t>
            </a:r>
            <a:r>
              <a:rPr lang="pt-BR" b="1" dirty="0"/>
              <a:t>ESP8266 Home Automation </a:t>
            </a:r>
            <a:r>
              <a:rPr lang="pt-BR" b="1" dirty="0" err="1"/>
              <a:t>Projects</a:t>
            </a:r>
            <a:r>
              <a:rPr lang="pt-BR" b="1" dirty="0"/>
              <a:t>: </a:t>
            </a:r>
            <a:r>
              <a:rPr lang="pt-BR" b="1" dirty="0" err="1"/>
              <a:t>Leverage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power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this</a:t>
            </a:r>
            <a:r>
              <a:rPr lang="pt-BR" b="1" dirty="0"/>
              <a:t> </a:t>
            </a:r>
            <a:r>
              <a:rPr lang="pt-BR" b="1" dirty="0" err="1"/>
              <a:t>tiny</a:t>
            </a:r>
            <a:r>
              <a:rPr lang="pt-BR" b="1" dirty="0"/>
              <a:t> WiFi chip </a:t>
            </a:r>
            <a:r>
              <a:rPr lang="pt-BR" b="1" dirty="0" err="1"/>
              <a:t>to</a:t>
            </a:r>
            <a:r>
              <a:rPr lang="pt-BR" b="1" dirty="0"/>
              <a:t> build </a:t>
            </a:r>
            <a:r>
              <a:rPr lang="pt-BR" b="1" dirty="0" err="1"/>
              <a:t>exciting</a:t>
            </a:r>
            <a:r>
              <a:rPr lang="pt-BR" b="1" dirty="0"/>
              <a:t> </a:t>
            </a:r>
            <a:r>
              <a:rPr lang="pt-BR" b="1" dirty="0" err="1"/>
              <a:t>smart</a:t>
            </a:r>
            <a:r>
              <a:rPr lang="pt-BR" b="1" dirty="0"/>
              <a:t> home </a:t>
            </a:r>
            <a:r>
              <a:rPr lang="pt-BR" b="1" dirty="0" err="1"/>
              <a:t>projects</a:t>
            </a:r>
            <a:r>
              <a:rPr lang="pt-BR" dirty="0"/>
              <a:t>. </a:t>
            </a:r>
            <a:r>
              <a:rPr lang="pt-BR" dirty="0" err="1"/>
              <a:t>Packt</a:t>
            </a:r>
            <a:r>
              <a:rPr lang="pt-BR" dirty="0"/>
              <a:t> </a:t>
            </a:r>
            <a:r>
              <a:rPr lang="pt-BR" dirty="0" err="1"/>
              <a:t>Publishing</a:t>
            </a:r>
            <a:r>
              <a:rPr lang="pt-BR" dirty="0"/>
              <a:t> </a:t>
            </a:r>
            <a:r>
              <a:rPr lang="pt-BR" dirty="0" err="1"/>
              <a:t>Ltd</a:t>
            </a:r>
            <a:r>
              <a:rPr lang="pt-BR" dirty="0"/>
              <a:t>, 2017.</a:t>
            </a:r>
          </a:p>
          <a:p>
            <a:pPr algn="just"/>
            <a:r>
              <a:rPr lang="pt-BR" dirty="0"/>
              <a:t>[4] JGAMBLOG. ESP8266EX </a:t>
            </a:r>
            <a:r>
              <a:rPr lang="pt-BR" dirty="0" err="1"/>
              <a:t>Datasheet</a:t>
            </a:r>
            <a:r>
              <a:rPr lang="pt-BR" dirty="0"/>
              <a:t>. Disponível em: &lt;https://jgamblog.files.wordpress.com/2018/02/esp8266ex_datasheet_en.pdf&gt;. Acesso em: 20/02/2020.</a:t>
            </a:r>
          </a:p>
          <a:p>
            <a:pPr algn="just"/>
            <a:r>
              <a:rPr lang="pt-BR" dirty="0"/>
              <a:t>[5] BLUESTACKS. Disponível em: &lt;https://www.bluestacks.com/pt-br/index.html&gt;. Acesso em: 20/02/2020.</a:t>
            </a:r>
          </a:p>
          <a:p>
            <a:pPr algn="just"/>
            <a:r>
              <a:rPr lang="pt-BR" dirty="0"/>
              <a:t>[6] G1. Inovação e tecnologia ajudam a aprimorar o saneamento básico. Disponível em: &lt;https://g1.globo.com/especial-publicitario/em-movimento/noticia/inovacao-e-tecnologia-ajudam-a-aprimorar-o-saneamento-basico.ghtml&gt;. Acesso em: 20/02/2020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745" y="1496399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r>
              <a:rPr lang="pt-BR" dirty="0"/>
              <a:t>Indústria 4.0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Tendência que representa a quarta Revolução Industrial;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Tarefas de alto nível : Supervisão e gerenciamento de processos;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Impulsionado por várias tecnologias </a:t>
            </a:r>
            <a:r>
              <a:rPr lang="pt-BR" dirty="0" err="1"/>
              <a:t>disruptivas</a:t>
            </a:r>
            <a:r>
              <a:rPr lang="pt-BR" dirty="0"/>
              <a:t>: I.O.T(“Internet das coisas”), I.A, Robótica, </a:t>
            </a:r>
            <a:r>
              <a:rPr lang="pt-BR" dirty="0" err="1"/>
              <a:t>Cloud</a:t>
            </a:r>
            <a:r>
              <a:rPr lang="pt-BR" dirty="0"/>
              <a:t> </a:t>
            </a:r>
            <a:r>
              <a:rPr lang="pt-BR" dirty="0" err="1"/>
              <a:t>Computing</a:t>
            </a:r>
            <a:r>
              <a:rPr lang="pt-BR" dirty="0"/>
              <a:t>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Princípios indústria 4.0 : Virtualização, capacidade de operação em tempo real, descentralização.</a:t>
            </a:r>
          </a:p>
          <a:p>
            <a:pPr algn="l"/>
            <a:endParaRPr lang="pt-BR" dirty="0"/>
          </a:p>
        </p:txBody>
      </p:sp>
      <p:pic>
        <p:nvPicPr>
          <p:cNvPr id="1026" name="Picture 2" descr="indústria 4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69" y="4420870"/>
            <a:ext cx="3609336" cy="185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62619" y="6307117"/>
            <a:ext cx="2457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https://www.citisystems.com.br/industria-4-0/</a:t>
            </a:r>
          </a:p>
        </p:txBody>
      </p:sp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745" y="1496399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r>
              <a:rPr lang="pt-BR" dirty="0"/>
              <a:t> I.O.T(“Internet das coisas”)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Rede de objetos e dispositivos físicos capazes de coletar e transmitir dados, tudo controlado por </a:t>
            </a:r>
            <a:r>
              <a:rPr lang="pt-BR" dirty="0" err="1"/>
              <a:t>microcontroladores</a:t>
            </a:r>
            <a:r>
              <a:rPr lang="pt-BR" dirty="0"/>
              <a:t> e microprocessadores à distancia, via internet;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Comunicação totalmente em tempo real;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Exemplos : Geladeiras, relógios...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algn="l"/>
            <a:endParaRPr lang="pt-BR" dirty="0"/>
          </a:p>
        </p:txBody>
      </p:sp>
      <p:pic>
        <p:nvPicPr>
          <p:cNvPr id="3076" name="Picture 4" descr="Internet das Coisa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90" y="4106486"/>
            <a:ext cx="3052373" cy="203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02568" y="6248927"/>
            <a:ext cx="3275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https://mundointeligente.com.br/saiba-o-que-e-internet-das-coisas-iot/</a:t>
            </a:r>
          </a:p>
        </p:txBody>
      </p:sp>
    </p:spTree>
    <p:extLst>
      <p:ext uri="{BB962C8B-B14F-4D97-AF65-F5344CB8AC3E}">
        <p14:creationId xmlns:p14="http://schemas.microsoft.com/office/powerpoint/2010/main" val="87914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745" y="1496399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r>
              <a:rPr lang="pt-BR" dirty="0"/>
              <a:t> I.O.T(“Internet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Things</a:t>
            </a:r>
            <a:r>
              <a:rPr lang="pt-BR" dirty="0"/>
              <a:t>”) na Indústria</a:t>
            </a:r>
          </a:p>
          <a:p>
            <a:pPr algn="l"/>
            <a:endParaRPr lang="pt-B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Demanda por dispositivos que produzem respostas rápidas e com informações acessíveis em diversas plataformas e camadas, é não só necessária, como fundamental;</a:t>
            </a:r>
          </a:p>
          <a:p>
            <a:pPr lvl="1" algn="l"/>
            <a:endParaRPr lang="pt-B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Internet das coisas na Indústria : Possibilitada por plataformas de hardwares de baixo custo (</a:t>
            </a:r>
            <a:r>
              <a:rPr lang="pt-BR" dirty="0" err="1"/>
              <a:t>Arduino,NodeMcu</a:t>
            </a:r>
            <a:r>
              <a:rPr lang="pt-BR" dirty="0"/>
              <a:t>...).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37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745" y="1496399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Desenvolvimento de um sistema simplificado de acionamento de motores elétricos, para um sistema de saneamento público, fazendo uso do conceito “IOT.”</a:t>
            </a:r>
            <a:endParaRPr lang="pt-BR" dirty="0">
              <a:solidFill>
                <a:srgbClr val="FF0000"/>
              </a:solidFill>
            </a:endParaRPr>
          </a:p>
          <a:p>
            <a:pPr algn="l"/>
            <a:endParaRPr lang="pt-BR" dirty="0"/>
          </a:p>
          <a:p>
            <a:pPr lvl="1"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75" y="3623281"/>
            <a:ext cx="3790604" cy="246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95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1745" y="1496399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en-US" dirty="0" err="1"/>
              <a:t>Distância</a:t>
            </a:r>
            <a:r>
              <a:rPr lang="en-US" dirty="0"/>
              <a:t> entre a </a:t>
            </a:r>
            <a:r>
              <a:rPr lang="en-US" dirty="0" err="1"/>
              <a:t>captação</a:t>
            </a:r>
            <a:r>
              <a:rPr lang="en-US" dirty="0"/>
              <a:t> e a ETA é de </a:t>
            </a:r>
            <a:r>
              <a:rPr lang="en-US" dirty="0" err="1"/>
              <a:t>aproximadamente</a:t>
            </a:r>
            <a:r>
              <a:rPr lang="en-US" dirty="0"/>
              <a:t> 2Km;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Operador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possuir</a:t>
            </a:r>
            <a:r>
              <a:rPr lang="en-US" dirty="0"/>
              <a:t> total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operação</a:t>
            </a:r>
            <a:r>
              <a:rPr lang="en-US" dirty="0"/>
              <a:t> da </a:t>
            </a:r>
            <a:r>
              <a:rPr lang="en-US" dirty="0" err="1"/>
              <a:t>motobomba</a:t>
            </a:r>
            <a:r>
              <a:rPr lang="en-US" dirty="0"/>
              <a:t>, </a:t>
            </a:r>
            <a:r>
              <a:rPr lang="en-US" dirty="0" err="1"/>
              <a:t>tanto</a:t>
            </a:r>
            <a:r>
              <a:rPr lang="en-US" dirty="0"/>
              <a:t> no que se </a:t>
            </a:r>
            <a:r>
              <a:rPr lang="en-US" dirty="0" err="1"/>
              <a:t>refere</a:t>
            </a:r>
            <a:r>
              <a:rPr lang="en-US" dirty="0"/>
              <a:t> as </a:t>
            </a:r>
            <a:r>
              <a:rPr lang="en-US" dirty="0" err="1"/>
              <a:t>questões</a:t>
            </a:r>
            <a:r>
              <a:rPr lang="en-US" dirty="0"/>
              <a:t> do </a:t>
            </a: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vazão</a:t>
            </a:r>
            <a:r>
              <a:rPr lang="en-US" dirty="0"/>
              <a:t> de </a:t>
            </a:r>
            <a:r>
              <a:rPr lang="en-US" dirty="0" err="1"/>
              <a:t>água</a:t>
            </a:r>
            <a:r>
              <a:rPr lang="en-US" dirty="0"/>
              <a:t> </a:t>
            </a:r>
            <a:r>
              <a:rPr lang="en-US" dirty="0" err="1"/>
              <a:t>captada</a:t>
            </a:r>
            <a:r>
              <a:rPr lang="en-US" dirty="0"/>
              <a:t> e </a:t>
            </a:r>
            <a:r>
              <a:rPr lang="en-US" dirty="0" err="1"/>
              <a:t>tratada</a:t>
            </a:r>
            <a:r>
              <a:rPr lang="en-US" dirty="0"/>
              <a:t>, para </a:t>
            </a:r>
            <a:r>
              <a:rPr lang="en-US" dirty="0" err="1"/>
              <a:t>questões</a:t>
            </a:r>
            <a:r>
              <a:rPr lang="en-US" dirty="0"/>
              <a:t> de </a:t>
            </a:r>
            <a:r>
              <a:rPr lang="en-US" dirty="0" err="1"/>
              <a:t>segurança</a:t>
            </a:r>
            <a:r>
              <a:rPr lang="en-US" dirty="0"/>
              <a:t> das </a:t>
            </a:r>
            <a:r>
              <a:rPr lang="en-US" dirty="0" err="1"/>
              <a:t>operações</a:t>
            </a:r>
            <a:r>
              <a:rPr lang="en-US" dirty="0"/>
              <a:t> </a:t>
            </a:r>
            <a:r>
              <a:rPr lang="en-US" dirty="0" err="1"/>
              <a:t>diárias</a:t>
            </a:r>
            <a:r>
              <a:rPr lang="en-US" dirty="0"/>
              <a:t>;</a:t>
            </a:r>
          </a:p>
          <a:p>
            <a:pPr algn="l"/>
            <a:endParaRPr lang="pt-BR" dirty="0">
              <a:solidFill>
                <a:srgbClr val="FF0000"/>
              </a:solidFill>
            </a:endParaRPr>
          </a:p>
          <a:p>
            <a:pPr algn="l"/>
            <a:endParaRPr lang="pt-BR" dirty="0"/>
          </a:p>
          <a:p>
            <a:pPr lvl="1" algn="l"/>
            <a:endParaRPr lang="pt-BR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87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416652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De forma simplificada, um telefone celular é usado como modem de internet e gera uma rede </a:t>
            </a:r>
            <a:r>
              <a:rPr lang="pt-BR" dirty="0" err="1"/>
              <a:t>Wifi</a:t>
            </a:r>
            <a:r>
              <a:rPr lang="pt-BR" dirty="0"/>
              <a:t> à qual o controlador se conecta, e a partir daí, usando um aplicativo desenvolvido sobre a plataforma </a:t>
            </a:r>
            <a:r>
              <a:rPr lang="pt-BR" dirty="0" err="1"/>
              <a:t>Blynk</a:t>
            </a:r>
            <a:r>
              <a:rPr lang="pt-BR" dirty="0"/>
              <a:t>, é possível enviar um comando de liga ou desliga para o controlador, acionando, assim, a </a:t>
            </a:r>
            <a:r>
              <a:rPr lang="pt-BR" dirty="0" err="1"/>
              <a:t>motobomba</a:t>
            </a:r>
            <a:r>
              <a:rPr lang="pt-BR" dirty="0"/>
              <a:t>.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4" y="2292113"/>
            <a:ext cx="4088083" cy="292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32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err="1"/>
              <a:t>NodeMcu</a:t>
            </a:r>
            <a:endParaRPr lang="pt-BR" dirty="0"/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Plataforma de “I.O.T”;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Baseada em processadores ESP;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O ESP8266 é um </a:t>
            </a:r>
            <a:r>
              <a:rPr lang="pt-BR" dirty="0" err="1"/>
              <a:t>microcontrolador</a:t>
            </a:r>
            <a:r>
              <a:rPr lang="pt-BR" dirty="0"/>
              <a:t> de 32 bits, de baixo custo e conectividade Wi-Fi.</a:t>
            </a:r>
            <a:endParaRPr lang="pt-BR" b="1" dirty="0"/>
          </a:p>
          <a:p>
            <a:pPr algn="just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NodeMCU_V2_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27" y="3562610"/>
            <a:ext cx="2457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5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4967903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dirty="0"/>
          </a:p>
          <a:p>
            <a:pPr algn="l">
              <a:spcBef>
                <a:spcPts val="0"/>
              </a:spcBef>
            </a:pPr>
            <a:endParaRPr lang="pt-BR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 err="1"/>
              <a:t>NodeMcu</a:t>
            </a:r>
            <a:endParaRPr lang="pt-BR" dirty="0"/>
          </a:p>
          <a:p>
            <a:pPr algn="l">
              <a:spcBef>
                <a:spcPts val="0"/>
              </a:spcBef>
            </a:pPr>
            <a:endParaRPr lang="pt-BR" dirty="0"/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Ambiente de </a:t>
            </a:r>
            <a:r>
              <a:rPr lang="pt-BR" dirty="0" err="1"/>
              <a:t>Programação:Arduino</a:t>
            </a:r>
            <a:r>
              <a:rPr lang="pt-BR" dirty="0"/>
              <a:t> IDE;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dirty="0"/>
              <a:t>Compilador padrão </a:t>
            </a:r>
            <a:r>
              <a:rPr lang="pt-BR" dirty="0" err="1"/>
              <a:t>Arduino</a:t>
            </a:r>
            <a:r>
              <a:rPr lang="pt-BR" dirty="0"/>
              <a:t>.</a:t>
            </a:r>
          </a:p>
          <a:p>
            <a:pPr algn="just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63" y="1305098"/>
            <a:ext cx="3494490" cy="5067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437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904</Words>
  <Application>Microsoft Office PowerPoint</Application>
  <PresentationFormat>Apresentação na tela (4:3)</PresentationFormat>
  <Paragraphs>92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SISTEMA DE ACIONAMENTO DE BOMBAS VIA INTERNET USANDO ESP8266(NODEMCU)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Visual</cp:lastModifiedBy>
  <cp:revision>28</cp:revision>
  <dcterms:created xsi:type="dcterms:W3CDTF">2022-04-25T15:52:50Z</dcterms:created>
  <dcterms:modified xsi:type="dcterms:W3CDTF">2022-05-11T12:31:31Z</dcterms:modified>
</cp:coreProperties>
</file>