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  <p:sldMasterId id="2147483957" r:id="rId2"/>
  </p:sldMasterIdLst>
  <p:sldIdLst>
    <p:sldId id="256" r:id="rId3"/>
    <p:sldId id="257" r:id="rId4"/>
    <p:sldId id="258" r:id="rId5"/>
    <p:sldId id="259" r:id="rId6"/>
    <p:sldId id="260" r:id="rId7"/>
    <p:sldId id="265" r:id="rId8"/>
    <p:sldId id="264" r:id="rId9"/>
    <p:sldId id="261" r:id="rId10"/>
    <p:sldId id="272" r:id="rId11"/>
    <p:sldId id="266" r:id="rId12"/>
    <p:sldId id="271" r:id="rId13"/>
    <p:sldId id="267" r:id="rId14"/>
    <p:sldId id="268" r:id="rId15"/>
    <p:sldId id="269" r:id="rId16"/>
    <p:sldId id="270" r:id="rId17"/>
    <p:sldId id="262" r:id="rId18"/>
    <p:sldId id="263" r:id="rId19"/>
    <p:sldId id="273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46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437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558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01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05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142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534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5172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1846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753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699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44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8015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68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854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7132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75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7537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130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51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96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12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50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9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6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80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30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28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17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E2FCD-91F4-4A5F-8096-3802CF0D36AB}" type="datetimeFigureOut">
              <a:rPr lang="pt-BR" smtClean="0"/>
              <a:t>13/05/2016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C64AA-4695-4D86-8A62-F1EE89BDE7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805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7596" y="660292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pt-BR" sz="4800" dirty="0" smtClean="0"/>
              <a:t>Controle de perdas d’água em Limoeiro do Norte - CE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José Garcia Alves Lima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21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Diálogo com a comunidade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061"/>
            <a:ext cx="12192000" cy="503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73902" y="412680"/>
            <a:ext cx="8610600" cy="1293028"/>
          </a:xfrm>
        </p:spPr>
        <p:txBody>
          <a:bodyPr/>
          <a:lstStyle/>
          <a:p>
            <a:r>
              <a:rPr lang="pt-BR" dirty="0" smtClean="0"/>
              <a:t>Manutenção</a:t>
            </a:r>
            <a:endParaRPr lang="pt-BR" dirty="0"/>
          </a:p>
        </p:txBody>
      </p:sp>
      <p:pic>
        <p:nvPicPr>
          <p:cNvPr id="4098" name="Picture 2" descr="https://fbcdn-photos-b-a.akamaihd.net/hphotos-ak-xtf1/v/t1.0-0/p206x206/12241399_447211502151762_1405022728551424117_n.jpg?oh=68fdba31356eac0430c77c33f9412ddb&amp;oe=57A22780&amp;__gda__=1469712046_dd26dff96a0307bd278ff24fa2b1d5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094"/>
            <a:ext cx="4839286" cy="624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fbcdn-sphotos-h-a.akamaihd.net/hphotos-ak-xpa1/v/t1.0-9/12274486_447211505485095_5786077757573325274_n.jpg?oh=c412b41e558362e346876d78ea4689df&amp;oe=57DC6B10&amp;__gda__=1474726056_32858510bf264c7aa7cb63c23d681d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24" y="1365797"/>
            <a:ext cx="4188988" cy="549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5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Educação Ambiental</a:t>
            </a:r>
            <a:endParaRPr lang="pt-BR" dirty="0"/>
          </a:p>
        </p:txBody>
      </p:sp>
      <p:pic>
        <p:nvPicPr>
          <p:cNvPr id="1026" name="Picture 2" descr="https://scontent-gru2-1.xx.fbcdn.net/v/t1.0-9/10628610_554224958042990_4471535204722084142_n.jpg?oh=b3d0e20b11c6ab1d5e721cf8bf82c947&amp;oe=57E5F7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529" cy="33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gru2-1.xx.fbcdn.net/v/t1.0-9/10576931_545643228901163_4073669641263604965_n.jpg?oh=18f6a95524866a95c49167acfda209f0&amp;oe=57A0A1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269"/>
            <a:ext cx="2658794" cy="37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vjaguar.com.br/site/timthumb.php?src=upload/noticia/10424/IMG_3746.JPG&amp;w=300&amp;h=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062" y="1913206"/>
            <a:ext cx="7081710" cy="472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fbcdn-sphotos-a-a.akamaihd.net/hphotos-ak-xaf1/v/t1.0-9/1383494_380771095388378_2046761104_n.png?oh=67e1437df89200b01987d2d56efbc6ff&amp;oe=57DE15ED&amp;__gda__=1470905918_397893c1ebabd462657ec726f9c41ee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85" y="3460652"/>
            <a:ext cx="2282203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5090" y="0"/>
            <a:ext cx="8610600" cy="1293028"/>
          </a:xfrm>
        </p:spPr>
        <p:txBody>
          <a:bodyPr/>
          <a:lstStyle/>
          <a:p>
            <a:r>
              <a:rPr lang="pt-BR" dirty="0" smtClean="0"/>
              <a:t>Educação Ambiental</a:t>
            </a:r>
            <a:endParaRPr lang="pt-BR" dirty="0"/>
          </a:p>
        </p:txBody>
      </p:sp>
      <p:pic>
        <p:nvPicPr>
          <p:cNvPr id="2050" name="Picture 2" descr="https://scontent-gru2-1.xx.fbcdn.net/v/t1.0-9/1474435_409429775855843_472542932_n.jpg?oh=e39cd20dd8343a2fd354be2919c0fb4d&amp;oe=57A6BE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03" y="1572138"/>
            <a:ext cx="3695113" cy="492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fbcdn-sphotos-h-a.akamaihd.net/hphotos-ak-xpl1/v/t1.0-9/10353029_549867878478698_3408435221687353051_n.jpg?oh=416a705bea6f4d8ada4f92f9fae14658&amp;oe=57A740D1&amp;__gda__=1474135901_624f14eca4f21ac2bf9d70b4d82ffb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715" y="1097280"/>
            <a:ext cx="4916659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fbcdn-sphotos-f-a.akamaihd.net/hphotos-ak-xft1/v/t1.0-9/10448182_524821607649992_3011557951826312543_n.jpg?oh=0bca23266e1e3e9b6afc3c23de848628&amp;oe=579E2322&amp;__gda__=1473761448_9eb5b781b94aa0ba8ce8e42afa4fa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049" y="1097280"/>
            <a:ext cx="3296951" cy="556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8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Aquisição de veículos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14" y="1895168"/>
            <a:ext cx="11373838" cy="43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4751" y="314207"/>
            <a:ext cx="8610600" cy="1293028"/>
          </a:xfrm>
        </p:spPr>
        <p:txBody>
          <a:bodyPr/>
          <a:lstStyle/>
          <a:p>
            <a:r>
              <a:rPr lang="pt-BR" dirty="0" err="1" smtClean="0"/>
              <a:t>Empoderamento</a:t>
            </a:r>
            <a:r>
              <a:rPr lang="pt-BR" dirty="0" smtClean="0"/>
              <a:t>  comunitário</a:t>
            </a:r>
            <a:endParaRPr lang="pt-BR" dirty="0"/>
          </a:p>
        </p:txBody>
      </p:sp>
      <p:pic>
        <p:nvPicPr>
          <p:cNvPr id="3074" name="Picture 2" descr="http://www.tvjaguar.com.br/site/timthumb.php?src=upload/noticia/8837/AAAAAAAAAAAAAAAAA.jpg&amp;w=300&amp;h=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0" y="1716260"/>
            <a:ext cx="6246054" cy="47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aae-limoeiro.com.br/portal/public/images/site/ecoilh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74" y="1716260"/>
            <a:ext cx="5569857" cy="476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2748" y="0"/>
            <a:ext cx="10515600" cy="1325563"/>
          </a:xfrm>
        </p:spPr>
        <p:txBody>
          <a:bodyPr/>
          <a:lstStyle/>
          <a:p>
            <a:r>
              <a:rPr lang="pt-BR" dirty="0" smtClean="0"/>
              <a:t>Isso funciona?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924989"/>
              </p:ext>
            </p:extLst>
          </p:nvPr>
        </p:nvGraphicFramePr>
        <p:xfrm>
          <a:off x="545911" y="2533484"/>
          <a:ext cx="3125337" cy="39219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716"/>
                <a:gridCol w="1803621"/>
              </a:tblGrid>
              <a:tr h="10123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Ano de referência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% Perdas na distribuição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3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2007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57,6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3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2008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39,59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3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2009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33,9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3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2010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21,84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3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2011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21,84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3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2012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6,95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3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>
                          <a:effectLst/>
                        </a:rPr>
                        <a:t>2013</a:t>
                      </a:r>
                      <a:endParaRPr lang="pt-BR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11,55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3637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effectLst/>
                        </a:rPr>
                        <a:t>2014</a:t>
                      </a:r>
                      <a:endParaRPr lang="pt-BR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effectLst/>
                        </a:rPr>
                        <a:t>12,99</a:t>
                      </a:r>
                      <a:endParaRPr lang="pt-BR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340" y="2072826"/>
            <a:ext cx="6441743" cy="45736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09181" y="1186056"/>
            <a:ext cx="11982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Em Limoeiro do Norte – CE, o índice de perdas se encontra na ordem de 12,99</a:t>
            </a:r>
            <a:r>
              <a:rPr lang="pt-BR" b="1" dirty="0" smtClean="0"/>
              <a:t>% (SNIS, 2014), </a:t>
            </a:r>
            <a:r>
              <a:rPr lang="pt-BR" b="1" dirty="0"/>
              <a:t>valor que representa ser 3,6 vezes menor do que a média nacional, 3,7 vezes menor do que a média do Nordeste e 3,2 vezes menor do que a média </a:t>
            </a:r>
            <a:r>
              <a:rPr lang="pt-BR" b="1" dirty="0" smtClean="0"/>
              <a:t>estadual, apresentando redução significativa de 6,35% ao ano).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0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5089" y="117259"/>
            <a:ext cx="8610600" cy="1293028"/>
          </a:xfrm>
        </p:spPr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5289" y="1308296"/>
            <a:ext cx="108204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O SAAE de Limoeiro do Norte informa que </a:t>
            </a:r>
            <a:r>
              <a:rPr lang="pt-BR" dirty="0" smtClean="0"/>
              <a:t>a redução </a:t>
            </a:r>
            <a:r>
              <a:rPr lang="pt-BR" dirty="0"/>
              <a:t>só foi possível devido a investimento no setor, substituindo equipamentos obsoletos, capacitando os profissionais, adquirindo novos veículos (que viabiliza mais velocidade no atendimento), e, principalmente, pelo fortalecimento do diálogo com os cidadãos, que são estimulados a fiscalizar e denunciar qualquer irregularidade que venha a interferir ou mesmo inviabilizar o acesso ao líquido </a:t>
            </a:r>
            <a:r>
              <a:rPr lang="pt-BR" dirty="0" smtClean="0"/>
              <a:t>vital.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9463"/>
            <a:ext cx="12192000" cy="327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37596" y="660292"/>
            <a:ext cx="9144000" cy="1641490"/>
          </a:xfrm>
        </p:spPr>
        <p:txBody>
          <a:bodyPr>
            <a:normAutofit fontScale="90000"/>
          </a:bodyPr>
          <a:lstStyle/>
          <a:p>
            <a:r>
              <a:rPr lang="pt-BR" sz="4800" dirty="0" smtClean="0"/>
              <a:t>Controle de perdas d’água em Limoeiro do Norte - CE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t-BR" dirty="0" smtClean="0"/>
              <a:t>José Garcia Alves Lima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1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92" y="0"/>
            <a:ext cx="11916696" cy="76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39969" y="337625"/>
            <a:ext cx="8534400" cy="1507067"/>
          </a:xfrm>
        </p:spPr>
        <p:txBody>
          <a:bodyPr/>
          <a:lstStyle/>
          <a:p>
            <a:r>
              <a:rPr lang="pt-BR" dirty="0" smtClean="0"/>
              <a:t>Conceitos de perda d’água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Indicador operacional muito importante</a:t>
            </a:r>
          </a:p>
          <a:p>
            <a:pPr algn="just"/>
            <a:r>
              <a:rPr lang="pt-BR" dirty="0" smtClean="0"/>
              <a:t>A “</a:t>
            </a:r>
            <a:r>
              <a:rPr lang="pt-BR" b="1" dirty="0" smtClean="0">
                <a:solidFill>
                  <a:srgbClr val="FF0000"/>
                </a:solidFill>
              </a:rPr>
              <a:t>perda de água física” ou “real”, </a:t>
            </a:r>
            <a:r>
              <a:rPr lang="pt-BR" dirty="0" smtClean="0"/>
              <a:t>quando o volume de água disponibilizado no sistema de distribuição pelas operadoras não é utilizado pelos clientes, sendo desperdiçado antes de chegar às unidades de consumo, e </a:t>
            </a:r>
          </a:p>
          <a:p>
            <a:pPr algn="just"/>
            <a:r>
              <a:rPr lang="pt-BR" dirty="0" smtClean="0"/>
              <a:t>A “</a:t>
            </a:r>
            <a:r>
              <a:rPr lang="pt-BR" b="1" dirty="0" smtClean="0">
                <a:solidFill>
                  <a:srgbClr val="FF0000"/>
                </a:solidFill>
              </a:rPr>
              <a:t>perda de água comercial” ou “aparente” </a:t>
            </a:r>
            <a:r>
              <a:rPr lang="pt-BR" dirty="0" smtClean="0"/>
              <a:t>quando o volume utilizado não é devidamente computado nas unidades de consumo, sendo cobrado de forma inadequada.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8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5" y="-36567"/>
            <a:ext cx="10713492" cy="67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" y="305196"/>
            <a:ext cx="10959153" cy="628987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91069" y="5049672"/>
            <a:ext cx="11696131" cy="13101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367" y="586237"/>
            <a:ext cx="9539785" cy="5853779"/>
          </a:xfrm>
          <a:prstGeom prst="rect">
            <a:avLst/>
          </a:prstGeom>
        </p:spPr>
      </p:pic>
      <p:cxnSp>
        <p:nvCxnSpPr>
          <p:cNvPr id="3" name="Conector reto 2"/>
          <p:cNvCxnSpPr/>
          <p:nvPr/>
        </p:nvCxnSpPr>
        <p:spPr>
          <a:xfrm>
            <a:off x="1744393" y="5528603"/>
            <a:ext cx="2926080" cy="562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7737440" y="5289452"/>
            <a:ext cx="2926080" cy="562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4515728" y="5317587"/>
            <a:ext cx="2926080" cy="562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7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Cenário: perdas d’água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Segundo a </a:t>
            </a:r>
            <a:r>
              <a:rPr lang="pt-BR" dirty="0"/>
              <a:t>20° publicação do SNIS, referente ao ano de 2014, que foi lançada no último dia 18 fevereiro, mostra que o Brasil possui um índice de perdas de água distribuídas na ordem de 46,9%. Ou seja, quase metade de toda a água potável, após receber todo o tratamento necessário para a ingestão humana, simplesmente não chega aonde deveria chegar: ao ser humano.</a:t>
            </a:r>
          </a:p>
          <a:p>
            <a:pPr algn="just"/>
            <a:r>
              <a:rPr lang="pt-BR" dirty="0"/>
              <a:t>A média de perdas d’água no Nordeste brasileiro chega a ser superior a nacional, onde cerca de 48,4% da água tratada é </a:t>
            </a:r>
            <a:r>
              <a:rPr lang="pt-BR" dirty="0" smtClean="0"/>
              <a:t>perdida. </a:t>
            </a:r>
            <a:r>
              <a:rPr lang="pt-BR" dirty="0" err="1"/>
              <a:t>Adenda-se</a:t>
            </a:r>
            <a:r>
              <a:rPr lang="pt-BR" dirty="0"/>
              <a:t> que em cinco Estados, a média chega a ser superior a 50%: Piauí (51,7%), Pernambuco (51,9%), Rio Grande do Norte (55,8%), Sergipe (60,8%) e Maranhão (62,2%).</a:t>
            </a:r>
          </a:p>
          <a:p>
            <a:pPr algn="just"/>
            <a:r>
              <a:rPr lang="pt-BR" dirty="0"/>
              <a:t>O Ceará, que possui mais 80% de seu território inserido no semiárido e fortemente atingido pelas secas, perde algo em torno de 42,4% de toda a sua água tratada antes de chegar aos domicílios: uma quantidade preocupante.</a:t>
            </a:r>
          </a:p>
        </p:txBody>
      </p:sp>
    </p:spTree>
    <p:extLst>
      <p:ext uri="{BB962C8B-B14F-4D97-AF65-F5344CB8AC3E}">
        <p14:creationId xmlns:p14="http://schemas.microsoft.com/office/powerpoint/2010/main" val="29281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que fazer quando não a operadora não possui tecnologia específica para tal?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Hidrometração</a:t>
            </a:r>
            <a:r>
              <a:rPr lang="pt-BR" dirty="0" smtClean="0"/>
              <a:t>;</a:t>
            </a:r>
          </a:p>
          <a:p>
            <a:r>
              <a:rPr lang="pt-BR" dirty="0" smtClean="0"/>
              <a:t>Investimento nos funcionários</a:t>
            </a:r>
            <a:endParaRPr lang="pt-BR" dirty="0"/>
          </a:p>
          <a:p>
            <a:r>
              <a:rPr lang="pt-BR" dirty="0" smtClean="0"/>
              <a:t>Manutenção do sistema;</a:t>
            </a:r>
          </a:p>
          <a:p>
            <a:r>
              <a:rPr lang="pt-BR" dirty="0" smtClean="0"/>
              <a:t>Aquisição de veículos;</a:t>
            </a:r>
          </a:p>
          <a:p>
            <a:r>
              <a:rPr lang="pt-BR" dirty="0" smtClean="0"/>
              <a:t>Dialogar com a comunidade;</a:t>
            </a:r>
          </a:p>
          <a:p>
            <a:r>
              <a:rPr lang="pt-BR" dirty="0" smtClean="0"/>
              <a:t>Campanhas de educação ambiental;</a:t>
            </a:r>
          </a:p>
          <a:p>
            <a:r>
              <a:rPr lang="pt-BR" dirty="0" err="1" smtClean="0"/>
              <a:t>Empoderar</a:t>
            </a:r>
            <a:r>
              <a:rPr lang="pt-BR" dirty="0" smtClean="0"/>
              <a:t> a comunidade (fiscalização, diálogo, canal aberto e transparência)</a:t>
            </a:r>
          </a:p>
          <a:p>
            <a:r>
              <a:rPr lang="pt-BR" dirty="0" smtClean="0"/>
              <a:t>Buscar parcerias e tecnologia de baixo custo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65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28950" y="446805"/>
            <a:ext cx="8610600" cy="1293028"/>
          </a:xfrm>
        </p:spPr>
        <p:txBody>
          <a:bodyPr/>
          <a:lstStyle/>
          <a:p>
            <a:r>
              <a:rPr lang="pt-BR" dirty="0" smtClean="0"/>
              <a:t>Investimento nos funcionários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68616"/>
            <a:ext cx="6736737" cy="33718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4" y="4691061"/>
            <a:ext cx="6486525" cy="2066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738" y="1739833"/>
            <a:ext cx="5455261" cy="472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Laranja Amare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ilha de Vapor">
  <a:themeElements>
    <a:clrScheme name="Trilha de Vap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ilha de Vap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ilha de Vap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247</TotalTime>
  <Words>528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Times New Roman</vt:lpstr>
      <vt:lpstr>Wingdings 2</vt:lpstr>
      <vt:lpstr>HDOfficeLightV0</vt:lpstr>
      <vt:lpstr>Trilha de Vapor</vt:lpstr>
      <vt:lpstr>Controle de perdas d’água em Limoeiro do Norte - CE</vt:lpstr>
      <vt:lpstr>Apresentação do PowerPoint</vt:lpstr>
      <vt:lpstr>Conceitos de perda d’água</vt:lpstr>
      <vt:lpstr>Apresentação do PowerPoint</vt:lpstr>
      <vt:lpstr>Apresentação do PowerPoint</vt:lpstr>
      <vt:lpstr>Apresentação do PowerPoint</vt:lpstr>
      <vt:lpstr>Cenário: perdas d’água</vt:lpstr>
      <vt:lpstr>O que fazer quando não a operadora não possui tecnologia específica para tal?</vt:lpstr>
      <vt:lpstr>Investimento nos funcionários</vt:lpstr>
      <vt:lpstr>Diálogo com a comunidade</vt:lpstr>
      <vt:lpstr>Manutenção</vt:lpstr>
      <vt:lpstr>Educação Ambiental</vt:lpstr>
      <vt:lpstr>Educação Ambiental</vt:lpstr>
      <vt:lpstr>Aquisição de veículos</vt:lpstr>
      <vt:lpstr>Empoderamento  comunitário</vt:lpstr>
      <vt:lpstr>Isso funciona?</vt:lpstr>
      <vt:lpstr>Conclusão</vt:lpstr>
      <vt:lpstr>Controle de perdas d’água em Limoeiro do Norte - 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Controle de perdas d’água em Limoeiro do Norte - CE</dc:title>
  <dc:creator>Vangerre de Almeida Maia</dc:creator>
  <cp:lastModifiedBy>Vangerre de Almeida Maia</cp:lastModifiedBy>
  <cp:revision>25</cp:revision>
  <dcterms:created xsi:type="dcterms:W3CDTF">2016-05-12T19:51:23Z</dcterms:created>
  <dcterms:modified xsi:type="dcterms:W3CDTF">2016-05-13T21:42:09Z</dcterms:modified>
</cp:coreProperties>
</file>