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3" r:id="rId6"/>
    <p:sldId id="262" r:id="rId7"/>
    <p:sldId id="269" r:id="rId8"/>
    <p:sldId id="265" r:id="rId9"/>
    <p:sldId id="268" r:id="rId10"/>
    <p:sldId id="273" r:id="rId11"/>
    <p:sldId id="274" r:id="rId12"/>
    <p:sldId id="275" r:id="rId13"/>
    <p:sldId id="276" r:id="rId14"/>
    <p:sldId id="277" r:id="rId15"/>
    <p:sldId id="266" r:id="rId16"/>
    <p:sldId id="271" r:id="rId17"/>
    <p:sldId id="260" r:id="rId18"/>
    <p:sldId id="261" r:id="rId19"/>
    <p:sldId id="264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mortara" initials="fm" lastIdx="5" clrIdx="0">
    <p:extLst>
      <p:ext uri="{19B8F6BF-5375-455C-9EA6-DF929625EA0E}">
        <p15:presenceInfo xmlns:p15="http://schemas.microsoft.com/office/powerpoint/2012/main" userId="fernando mort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5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6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1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7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13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6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5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7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2052931-D0B1-45EC-B46A-C24E5644207E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BEB0DDA-145C-4B6B-BE30-9364EFA17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76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Congresso ASSEMAE 2017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545227"/>
          </a:xfrm>
        </p:spPr>
        <p:txBody>
          <a:bodyPr>
            <a:noAutofit/>
          </a:bodyPr>
          <a:lstStyle/>
          <a:p>
            <a:r>
              <a:rPr lang="pt-BR" sz="1800" dirty="0" smtClean="0"/>
              <a:t>CONGRESSO 2017 – Campinas-SP</a:t>
            </a:r>
          </a:p>
          <a:p>
            <a:r>
              <a:rPr lang="pt-BR" sz="1800" dirty="0" smtClean="0"/>
              <a:t>Painel especial II: Relação entre saneamento, proteção dos mananciais e consciência ambiental</a:t>
            </a:r>
          </a:p>
          <a:p>
            <a:r>
              <a:rPr lang="pt-BR" sz="1800" dirty="0" smtClean="0"/>
              <a:t>Dia 19 de junho, das 16h30 às 18h</a:t>
            </a:r>
          </a:p>
          <a:p>
            <a:r>
              <a:rPr lang="pt-BR" sz="1800" dirty="0" smtClean="0"/>
              <a:t>http://www.assemae.org.br/programacao-congresso/item/2260</a:t>
            </a:r>
          </a:p>
          <a:p>
            <a:endParaRPr lang="pt-BR" sz="1800" dirty="0" smtClean="0"/>
          </a:p>
          <a:p>
            <a:r>
              <a:rPr lang="pt-BR" sz="1800" dirty="0" smtClean="0"/>
              <a:t>FERNANDO </a:t>
            </a:r>
            <a:r>
              <a:rPr lang="pt-BR" sz="1800" dirty="0" smtClean="0"/>
              <a:t>CINTRA MORTARA</a:t>
            </a:r>
          </a:p>
          <a:p>
            <a:r>
              <a:rPr lang="pt-BR" sz="1800" dirty="0" smtClean="0"/>
              <a:t>Coordenador da Câmara Técnica de Recursos Hídricos da ABES-SP</a:t>
            </a:r>
            <a:endParaRPr lang="pt-BR" sz="18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MANANCIAIS PAULISTAS - IDS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2011680"/>
            <a:ext cx="10705645" cy="4206240"/>
          </a:xfrm>
        </p:spPr>
        <p:txBody>
          <a:bodyPr>
            <a:noAutofit/>
          </a:bodyPr>
          <a:lstStyle/>
          <a:p>
            <a:r>
              <a:rPr lang="pt-BR" sz="2400" dirty="0"/>
              <a:t>Pagamentos recebidos pelos comitês de bacias no Estado de São Paulo, somaram R$ 78 milhões. </a:t>
            </a:r>
          </a:p>
          <a:p>
            <a:r>
              <a:rPr lang="pt-BR" sz="2400" dirty="0"/>
              <a:t>Desse montante, a Sabesp desembolsou R$ 43 milhões para nove comitês. </a:t>
            </a:r>
          </a:p>
          <a:p>
            <a:r>
              <a:rPr lang="pt-BR" sz="2400" dirty="0"/>
              <a:t>Valor destinado às ações de conservação, recuperação e </a:t>
            </a:r>
            <a:r>
              <a:rPr lang="pt-BR" sz="2400" dirty="0" smtClean="0"/>
              <a:t>manutenção dos </a:t>
            </a:r>
            <a:r>
              <a:rPr lang="pt-BR" sz="2400" dirty="0"/>
              <a:t>mananciais utilizados pela Sabesp no ano passado representou 0,3% da receita </a:t>
            </a:r>
            <a:r>
              <a:rPr lang="pt-BR" sz="2400" dirty="0" smtClean="0"/>
              <a:t>líquida de </a:t>
            </a:r>
            <a:r>
              <a:rPr lang="pt-BR" sz="2400" dirty="0"/>
              <a:t>R$ 14,1 bilhões obtida pela empresa na venda da água deles retirada. </a:t>
            </a:r>
            <a:endParaRPr lang="pt-BR" sz="2400" dirty="0" smtClean="0"/>
          </a:p>
          <a:p>
            <a:r>
              <a:rPr lang="pt-BR" sz="2400" dirty="0"/>
              <a:t>Botucatu (</a:t>
            </a:r>
            <a:r>
              <a:rPr lang="pt-BR" sz="2400" dirty="0" smtClean="0"/>
              <a:t>SP)</a:t>
            </a:r>
            <a:endParaRPr lang="pt-BR" sz="2400" dirty="0"/>
          </a:p>
          <a:p>
            <a:pPr lvl="1"/>
            <a:r>
              <a:rPr lang="pt-BR" dirty="0"/>
              <a:t>3% da receita líquida para revitalização dos </a:t>
            </a:r>
            <a:r>
              <a:rPr lang="pt-BR" dirty="0" smtClean="0"/>
              <a:t>rios e 1</a:t>
            </a:r>
            <a:r>
              <a:rPr lang="pt-BR" dirty="0"/>
              <a:t>% para projetos de </a:t>
            </a:r>
            <a:r>
              <a:rPr lang="pt-BR" dirty="0" smtClean="0"/>
              <a:t>PSA (desde 2010)</a:t>
            </a:r>
            <a:endParaRPr lang="pt-BR" dirty="0"/>
          </a:p>
          <a:p>
            <a:r>
              <a:rPr lang="pt-BR" sz="2400" dirty="0"/>
              <a:t>Juiz de Fora (MG)</a:t>
            </a:r>
          </a:p>
          <a:p>
            <a:pPr lvl="1"/>
            <a:r>
              <a:rPr lang="pt-BR" dirty="0" smtClean="0"/>
              <a:t>Planejamento </a:t>
            </a:r>
            <a:r>
              <a:rPr lang="pt-BR" dirty="0"/>
              <a:t>conjunto entre </a:t>
            </a:r>
            <a:r>
              <a:rPr lang="pt-BR" dirty="0" err="1"/>
              <a:t>Arsae</a:t>
            </a:r>
            <a:r>
              <a:rPr lang="pt-BR" dirty="0"/>
              <a:t>, Prefeitura e </a:t>
            </a:r>
            <a:r>
              <a:rPr lang="pt-BR" dirty="0" smtClean="0"/>
              <a:t>empresa, identificação </a:t>
            </a:r>
            <a:r>
              <a:rPr lang="pt-BR" dirty="0"/>
              <a:t>de áreas </a:t>
            </a:r>
            <a:r>
              <a:rPr lang="pt-BR" dirty="0" smtClean="0"/>
              <a:t>prioritárias, 1,25</a:t>
            </a:r>
            <a:r>
              <a:rPr lang="pt-BR" dirty="0"/>
              <a:t>% da receita para o programa de proteção de </a:t>
            </a:r>
            <a:r>
              <a:rPr lang="pt-BR" dirty="0" smtClean="0"/>
              <a:t>mananciais, publicação </a:t>
            </a:r>
            <a:r>
              <a:rPr lang="pt-BR" dirty="0"/>
              <a:t>trimestral dos </a:t>
            </a:r>
            <a:r>
              <a:rPr lang="pt-BR" dirty="0" smtClean="0"/>
              <a:t>resultados </a:t>
            </a:r>
            <a:r>
              <a:rPr lang="pt-BR" dirty="0"/>
              <a:t>(desde 2016 )</a:t>
            </a:r>
          </a:p>
          <a:p>
            <a:endParaRPr lang="pt-BR" sz="2400" dirty="0"/>
          </a:p>
        </p:txBody>
      </p:sp>
      <p:pic>
        <p:nvPicPr>
          <p:cNvPr id="4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1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MANANCIAIS PAULISTAS - 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6" y="2011680"/>
            <a:ext cx="9704927" cy="4230141"/>
          </a:xfrm>
          <a:prstGeom prst="rect">
            <a:avLst/>
          </a:prstGeom>
        </p:spPr>
      </p:pic>
      <p:pic>
        <p:nvPicPr>
          <p:cNvPr id="5" name="Picture 2" descr="Resultado de imagem para abes 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7" name="Picture 0" descr="cabeça.jpg"/>
          <p:cNvPicPr/>
          <p:nvPr/>
        </p:nvPicPr>
        <p:blipFill rotWithShape="1">
          <a:blip r:embed="rId5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MANANCIAIS PAULISTAS - 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8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86" y="113484"/>
            <a:ext cx="10162227" cy="6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PRODUTOR DE ÁGUA DO RIO CAMBURIÚ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8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919" y="1617421"/>
            <a:ext cx="9361918" cy="75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PRODUTOR DE ÁGUA DO RIO CAMBURIÚ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MODELAGEM FINANCEIRA:</a:t>
            </a:r>
          </a:p>
          <a:p>
            <a:pPr lvl="1"/>
            <a:r>
              <a:rPr lang="pt-BR" sz="2400" dirty="0" smtClean="0"/>
              <a:t>outros </a:t>
            </a:r>
            <a:r>
              <a:rPr lang="pt-BR" sz="2400" dirty="0"/>
              <a:t>montantes apurados pelo prestador e/ou regulador durante o ano </a:t>
            </a:r>
            <a:r>
              <a:rPr lang="pt-BR" sz="2400" dirty="0" smtClean="0"/>
              <a:t>tarifário</a:t>
            </a:r>
            <a:endParaRPr lang="pt-BR" sz="2400" dirty="0"/>
          </a:p>
          <a:p>
            <a:pPr lvl="1"/>
            <a:r>
              <a:rPr lang="pt-BR" sz="2400" dirty="0"/>
              <a:t>são considerados somente os pleitos requeridos (modicidade tarifária) </a:t>
            </a:r>
          </a:p>
          <a:p>
            <a:pPr lvl="1"/>
            <a:r>
              <a:rPr lang="pt-BR" sz="2400" dirty="0"/>
              <a:t>regulador controla custos que deverão ser reconhecidos na tarifa a título de componentes </a:t>
            </a:r>
            <a:r>
              <a:rPr lang="pt-BR" sz="2400" dirty="0" smtClean="0"/>
              <a:t>financeiros</a:t>
            </a:r>
            <a:endParaRPr lang="pt-BR" sz="2400" dirty="0"/>
          </a:p>
          <a:p>
            <a:pPr lvl="1"/>
            <a:r>
              <a:rPr lang="pt-BR" sz="2400" dirty="0"/>
              <a:t>são recuperadas no ano tarifário posterior ao da realização</a:t>
            </a:r>
          </a:p>
          <a:p>
            <a:pPr lvl="1"/>
            <a:r>
              <a:rPr lang="pt-BR" sz="2400" dirty="0"/>
              <a:t>acrescentados ou subtraídos do índice de reposicionamento </a:t>
            </a:r>
            <a:r>
              <a:rPr lang="pt-BR" sz="2400" dirty="0" smtClean="0"/>
              <a:t>tarifário</a:t>
            </a:r>
            <a:endParaRPr lang="pt-BR" sz="2400" dirty="0"/>
          </a:p>
          <a:p>
            <a:pPr lvl="1"/>
            <a:r>
              <a:rPr lang="pt-BR" sz="2400" dirty="0"/>
              <a:t>previnem desequilíbrios econômico-financeiro</a:t>
            </a:r>
            <a:endParaRPr lang="pt-BR" sz="2400" dirty="0"/>
          </a:p>
        </p:txBody>
      </p:sp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8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DE SUCESSO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1890166"/>
            <a:ext cx="10818187" cy="4206240"/>
          </a:xfrm>
        </p:spPr>
        <p:txBody>
          <a:bodyPr>
            <a:noAutofit/>
          </a:bodyPr>
          <a:lstStyle/>
          <a:p>
            <a:r>
              <a:rPr lang="pt-BR" sz="2000" dirty="0" smtClean="0"/>
              <a:t>CÓRREGO LIMPO – SABESP</a:t>
            </a:r>
          </a:p>
          <a:p>
            <a:pPr lvl="1"/>
            <a:r>
              <a:rPr lang="pt-BR" dirty="0"/>
              <a:t>Redes condominiais de alta </a:t>
            </a:r>
            <a:r>
              <a:rPr lang="pt-BR" dirty="0" smtClean="0"/>
              <a:t>complexidade, </a:t>
            </a:r>
            <a:r>
              <a:rPr lang="pt-BR" dirty="0" smtClean="0"/>
              <a:t>habitação/saneamento</a:t>
            </a:r>
            <a:r>
              <a:rPr lang="pt-BR" dirty="0" smtClean="0"/>
              <a:t>, 150 Córregos, </a:t>
            </a:r>
            <a:r>
              <a:rPr lang="pt-BR" dirty="0" smtClean="0"/>
              <a:t>2,3 M </a:t>
            </a:r>
            <a:r>
              <a:rPr lang="pt-BR" dirty="0" smtClean="0"/>
              <a:t>habitantes, 1,7 m³/s</a:t>
            </a:r>
          </a:p>
          <a:p>
            <a:pPr lvl="1"/>
            <a:r>
              <a:rPr lang="pt-BR" dirty="0"/>
              <a:t> </a:t>
            </a:r>
            <a:r>
              <a:rPr lang="pt-BR" dirty="0" smtClean="0"/>
              <a:t>3/4/2017 - Do </a:t>
            </a:r>
            <a:r>
              <a:rPr lang="pt-BR" dirty="0"/>
              <a:t>total de 149 córregos recuperados inicialmente pelo programa criado em 2007, 69 serão alvos da retomada do programa, já que 47 ficaram sem manutenção no período de interrupção e 22 foram prejudicados por invasões das margens. </a:t>
            </a:r>
          </a:p>
          <a:p>
            <a:r>
              <a:rPr lang="pt-BR" sz="2000" dirty="0" smtClean="0"/>
              <a:t>MANCIAIS – SABESP</a:t>
            </a:r>
          </a:p>
          <a:p>
            <a:pPr lvl="1"/>
            <a:r>
              <a:rPr lang="pt-BR" dirty="0" smtClean="0"/>
              <a:t>Guarapiranga e Billings: Abastecem 6 milhões de pessoas, PDPA, lei da Guarapiranga, habitação, urbanização, assistência social, 38 mil famílias assistidas diretamente (2 milhões de pessoas)</a:t>
            </a:r>
          </a:p>
          <a:p>
            <a:r>
              <a:rPr lang="pt-BR" sz="2000" dirty="0" smtClean="0"/>
              <a:t>SANEPAR</a:t>
            </a:r>
          </a:p>
          <a:p>
            <a:pPr lvl="1"/>
            <a:r>
              <a:rPr lang="pt-BR" dirty="0" err="1" smtClean="0"/>
              <a:t>Sanare</a:t>
            </a:r>
            <a:r>
              <a:rPr lang="pt-BR" dirty="0"/>
              <a:t>, 950 mananciais de </a:t>
            </a:r>
            <a:r>
              <a:rPr lang="pt-BR" dirty="0" smtClean="0"/>
              <a:t>abastecimento, relatório de situação por bacia</a:t>
            </a:r>
          </a:p>
          <a:p>
            <a:r>
              <a:rPr lang="pt-BR" sz="2000" dirty="0" smtClean="0"/>
              <a:t>COPASA</a:t>
            </a:r>
          </a:p>
          <a:p>
            <a:pPr lvl="1"/>
            <a:r>
              <a:rPr lang="pt-BR" dirty="0" smtClean="0"/>
              <a:t>Responsabilidade ambiental</a:t>
            </a:r>
            <a:r>
              <a:rPr lang="pt-BR" dirty="0"/>
              <a:t>, 24 mil hectares, Programa Pró </a:t>
            </a:r>
            <a:r>
              <a:rPr lang="pt-BR" dirty="0" smtClean="0"/>
              <a:t>Mananciais, 0,5% da </a:t>
            </a:r>
            <a:r>
              <a:rPr lang="pt-BR" dirty="0" smtClean="0"/>
              <a:t>tarifa</a:t>
            </a:r>
            <a:endParaRPr lang="pt-BR" dirty="0" smtClean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5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0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DE SUCESSO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1890166"/>
            <a:ext cx="10818187" cy="4206240"/>
          </a:xfrm>
        </p:spPr>
        <p:txBody>
          <a:bodyPr>
            <a:noAutofit/>
          </a:bodyPr>
          <a:lstStyle/>
          <a:p>
            <a:r>
              <a:rPr lang="pt-BR" sz="2000" dirty="0"/>
              <a:t>CAESB</a:t>
            </a:r>
          </a:p>
          <a:p>
            <a:pPr lvl="1"/>
            <a:r>
              <a:rPr lang="pt-BR" dirty="0"/>
              <a:t>O Decreto-Lei n° 524, de 08 de abril de 1969, ao criar a Caesb, conferiu-lhe atribuições de conservação, proteção e fiscalização das bacias </a:t>
            </a:r>
            <a:r>
              <a:rPr lang="pt-BR" dirty="0" smtClean="0"/>
              <a:t>hidrográficas.</a:t>
            </a:r>
            <a:endParaRPr lang="pt-BR" dirty="0"/>
          </a:p>
          <a:p>
            <a:r>
              <a:rPr lang="pt-BR" sz="2000" dirty="0" smtClean="0"/>
              <a:t>CASAL</a:t>
            </a:r>
            <a:endParaRPr lang="pt-BR" sz="2000" dirty="0" smtClean="0"/>
          </a:p>
          <a:p>
            <a:pPr lvl="1"/>
            <a:r>
              <a:rPr lang="pt-BR" dirty="0" smtClean="0"/>
              <a:t>Campanhas de conscientização, </a:t>
            </a:r>
            <a:r>
              <a:rPr lang="pt-BR" dirty="0" smtClean="0"/>
              <a:t>palestras e encontros técnicos.</a:t>
            </a:r>
            <a:endParaRPr lang="pt-BR" dirty="0" smtClean="0"/>
          </a:p>
          <a:p>
            <a:r>
              <a:rPr lang="pt-BR" sz="2000" dirty="0"/>
              <a:t>AEGEA</a:t>
            </a:r>
          </a:p>
          <a:p>
            <a:pPr lvl="1"/>
            <a:r>
              <a:rPr lang="pt-BR" dirty="0" smtClean="0"/>
              <a:t>Hamilton </a:t>
            </a:r>
            <a:r>
              <a:rPr lang="pt-BR" dirty="0" smtClean="0"/>
              <a:t>Amadeo (CEO - </a:t>
            </a:r>
            <a:r>
              <a:rPr lang="pt-BR" dirty="0" smtClean="0"/>
              <a:t>7/3/17</a:t>
            </a:r>
            <a:r>
              <a:rPr lang="pt-BR" dirty="0"/>
              <a:t>): </a:t>
            </a:r>
            <a:r>
              <a:rPr lang="pt-BR" dirty="0" smtClean="0"/>
              <a:t>Viveiros</a:t>
            </a:r>
            <a:r>
              <a:rPr lang="pt-BR" dirty="0"/>
              <a:t>, </a:t>
            </a:r>
            <a:r>
              <a:rPr lang="pt-BR" dirty="0" smtClean="0"/>
              <a:t>usuários não são clientes.</a:t>
            </a:r>
            <a:endParaRPr lang="pt-BR" dirty="0"/>
          </a:p>
          <a:p>
            <a:r>
              <a:rPr lang="pt-BR" sz="2000" dirty="0" smtClean="0"/>
              <a:t>ÁGUAS DE GUARIROBA – Campo </a:t>
            </a:r>
            <a:r>
              <a:rPr lang="pt-BR" sz="2000" dirty="0" err="1" smtClean="0"/>
              <a:t>Grande-MS</a:t>
            </a:r>
            <a:endParaRPr lang="pt-BR" sz="2000" dirty="0" smtClean="0"/>
          </a:p>
          <a:p>
            <a:pPr lvl="1"/>
            <a:r>
              <a:rPr lang="pt-BR" dirty="0" smtClean="0"/>
              <a:t>Visita da população às instalações, criação de </a:t>
            </a:r>
            <a:r>
              <a:rPr lang="pt-BR" dirty="0" err="1" smtClean="0"/>
              <a:t>APAs</a:t>
            </a:r>
            <a:r>
              <a:rPr lang="pt-BR" dirty="0" smtClean="0"/>
              <a:t> e planos de </a:t>
            </a:r>
            <a:r>
              <a:rPr lang="pt-BR" dirty="0" smtClean="0"/>
              <a:t>manejo.</a:t>
            </a:r>
            <a:endParaRPr lang="pt-BR" dirty="0" smtClean="0"/>
          </a:p>
          <a:p>
            <a:r>
              <a:rPr lang="pt-BR" sz="2000" dirty="0" smtClean="0"/>
              <a:t>DAE </a:t>
            </a:r>
            <a:r>
              <a:rPr lang="pt-BR" sz="2000" dirty="0" smtClean="0"/>
              <a:t>Jundiaí-SP</a:t>
            </a:r>
            <a:endParaRPr lang="pt-BR" sz="2000" dirty="0" smtClean="0"/>
          </a:p>
          <a:p>
            <a:pPr lvl="1"/>
            <a:r>
              <a:rPr lang="pt-BR" dirty="0" smtClean="0"/>
              <a:t>Diretoria de Mananciais, </a:t>
            </a:r>
            <a:r>
              <a:rPr lang="pt-BR" dirty="0" smtClean="0"/>
              <a:t>Rio Capivari.</a:t>
            </a:r>
          </a:p>
          <a:p>
            <a:r>
              <a:rPr lang="pt-BR" sz="2000" dirty="0" smtClean="0"/>
              <a:t>SAE Ituiutaba-MG</a:t>
            </a:r>
          </a:p>
          <a:p>
            <a:pPr lvl="1"/>
            <a:r>
              <a:rPr lang="pt-BR" dirty="0" smtClean="0"/>
              <a:t>Altos </a:t>
            </a:r>
            <a:r>
              <a:rPr lang="pt-BR" dirty="0" smtClean="0"/>
              <a:t>índices de atendimento e tratamento, monitoramento dos </a:t>
            </a:r>
            <a:r>
              <a:rPr lang="pt-BR" dirty="0" smtClean="0"/>
              <a:t>mananciais.</a:t>
            </a:r>
            <a:endParaRPr lang="pt-BR" dirty="0" smtClean="0"/>
          </a:p>
          <a:p>
            <a:endParaRPr lang="pt-BR" sz="24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5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4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Preservar mananciais é garantir </a:t>
            </a:r>
            <a:r>
              <a:rPr lang="pt-BR" sz="2400" dirty="0" smtClean="0"/>
              <a:t>a oferta e aumentar </a:t>
            </a:r>
            <a:r>
              <a:rPr lang="pt-BR" sz="2400" dirty="0" smtClean="0"/>
              <a:t>a chance de não haver crises hídricas.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Saneamento deve ser entendido não só como evitar a poluição dos mananciais, mas recuperar o que está poluído.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Crises hídricas e situações de escassez crônica ou aguda podem ser superadas com sistemas </a:t>
            </a:r>
            <a:r>
              <a:rPr lang="pt-BR" sz="2400" dirty="0" err="1" smtClean="0"/>
              <a:t>resilientes</a:t>
            </a:r>
            <a:r>
              <a:rPr lang="pt-BR" sz="2400" dirty="0" smtClean="0"/>
              <a:t> e gestão da infraestrutura e riscos hidrológicos.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Educação </a:t>
            </a:r>
            <a:r>
              <a:rPr lang="pt-BR" sz="2400" dirty="0"/>
              <a:t>como ferramenta de ó</a:t>
            </a:r>
            <a:r>
              <a:rPr lang="pt-BR" sz="2400" dirty="0" smtClean="0"/>
              <a:t>timo </a:t>
            </a:r>
            <a:r>
              <a:rPr lang="pt-BR" sz="2400" dirty="0"/>
              <a:t>custo benefício para a preservação </a:t>
            </a:r>
            <a:r>
              <a:rPr lang="pt-BR" sz="2400" dirty="0" smtClean="0"/>
              <a:t>ambiental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dirty="0"/>
              <a:t>prevenção e controle da </a:t>
            </a:r>
            <a:r>
              <a:rPr lang="pt-BR" sz="2400" dirty="0" smtClean="0"/>
              <a:t>poluição.</a:t>
            </a: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tecnologia </a:t>
            </a:r>
            <a:r>
              <a:rPr lang="pt-BR" sz="2400" dirty="0"/>
              <a:t>é </a:t>
            </a:r>
            <a:r>
              <a:rPr lang="pt-BR" sz="2400" dirty="0" smtClean="0"/>
              <a:t>catalizadora e viabilizadora de ações mais eficazes</a:t>
            </a:r>
            <a:r>
              <a:rPr lang="pt-BR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Ação coordenada de municípios, com suporte técnico multidisciplinar.</a:t>
            </a:r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ao debate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Os planos de saneamento devem incluir preservação ambiental?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As tarifas devem incluir os custos de </a:t>
            </a:r>
            <a:r>
              <a:rPr lang="pt-BR" sz="2400" dirty="0" smtClean="0"/>
              <a:t>preservação e despoluição?</a:t>
            </a:r>
            <a:endParaRPr lang="pt-BR" sz="2400" dirty="0" smtClean="0"/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Como trabalhar as ações de comunicação para aumentar a importância do saneamento na agenda dos governantes, do Estado?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Como trabalhar as ações de planejamento territorial, de saneamento, de habitação e de transporte de forma </a:t>
            </a:r>
            <a:r>
              <a:rPr lang="pt-BR" sz="2400" dirty="0" smtClean="0"/>
              <a:t>integrada?</a:t>
            </a:r>
            <a:endParaRPr lang="pt-BR" sz="2400" dirty="0" smtClean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5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Autofit/>
          </a:bodyPr>
          <a:lstStyle/>
          <a:p>
            <a:r>
              <a:rPr lang="pt-BR" sz="1800" dirty="0" smtClean="0"/>
              <a:t>Reuniões </a:t>
            </a:r>
            <a:r>
              <a:rPr lang="pt-BR" sz="1800" dirty="0" smtClean="0"/>
              <a:t>mensais da CTRH </a:t>
            </a:r>
            <a:r>
              <a:rPr lang="pt-BR" sz="1800" dirty="0" smtClean="0"/>
              <a:t>da ABES-SP, com </a:t>
            </a:r>
            <a:r>
              <a:rPr lang="pt-BR" sz="1800" dirty="0" smtClean="0"/>
              <a:t>palestras e discussões de temas </a:t>
            </a:r>
            <a:r>
              <a:rPr lang="pt-BR" sz="1800" dirty="0" err="1" smtClean="0"/>
              <a:t>relaiconados</a:t>
            </a:r>
            <a:r>
              <a:rPr lang="pt-BR" sz="1800" dirty="0" smtClean="0"/>
              <a:t> </a:t>
            </a:r>
            <a:r>
              <a:rPr lang="pt-BR" sz="1800" dirty="0" smtClean="0"/>
              <a:t>ao </a:t>
            </a:r>
            <a:r>
              <a:rPr lang="pt-BR" sz="1800" dirty="0" smtClean="0"/>
              <a:t>saneamento </a:t>
            </a:r>
            <a:r>
              <a:rPr lang="pt-BR" sz="1800" dirty="0" smtClean="0"/>
              <a:t>e recursos </a:t>
            </a:r>
            <a:r>
              <a:rPr lang="pt-BR" sz="1800" dirty="0" smtClean="0"/>
              <a:t>hídricos.</a:t>
            </a:r>
            <a:endParaRPr lang="pt-BR" sz="1800" dirty="0" smtClean="0"/>
          </a:p>
          <a:p>
            <a:r>
              <a:rPr lang="pt-BR" sz="1800" dirty="0" smtClean="0"/>
              <a:t>Evento </a:t>
            </a:r>
            <a:r>
              <a:rPr lang="pt-BR" sz="1800" dirty="0" smtClean="0"/>
              <a:t>“Desafios </a:t>
            </a:r>
            <a:r>
              <a:rPr lang="pt-BR" sz="1800" dirty="0" smtClean="0"/>
              <a:t>da </a:t>
            </a:r>
            <a:r>
              <a:rPr lang="pt-BR" sz="1800" dirty="0" smtClean="0"/>
              <a:t>Regulação” da ABES-SP</a:t>
            </a:r>
            <a:r>
              <a:rPr lang="pt-BR" sz="1800" dirty="0" smtClean="0"/>
              <a:t>, </a:t>
            </a:r>
            <a:r>
              <a:rPr lang="pt-BR" sz="1800" dirty="0" smtClean="0"/>
              <a:t>30-05-2017.</a:t>
            </a:r>
          </a:p>
          <a:p>
            <a:r>
              <a:rPr lang="pt-BR" sz="1800" dirty="0" smtClean="0"/>
              <a:t>AGÊNCIA </a:t>
            </a:r>
            <a:r>
              <a:rPr lang="pt-BR" sz="1800" dirty="0"/>
              <a:t>NACIONAL DAS ÁGUAS. ANA. Balanço entre demandas e Disponibilidades de Água no Brasil. Caderno de Recursos Hídricos. Brasília, DF. 2009a.</a:t>
            </a:r>
          </a:p>
          <a:p>
            <a:r>
              <a:rPr lang="pt-BR" sz="1800" dirty="0" smtClean="0"/>
              <a:t>Plano de RH do PCJ: http</a:t>
            </a:r>
            <a:r>
              <a:rPr lang="pt-BR" sz="1800" dirty="0"/>
              <a:t>://arquivos.ana.gov.br/planejamento/planos/PCJ_PB-2010-2020_RelatorioFinal.pdf</a:t>
            </a:r>
            <a:endParaRPr lang="pt-BR" sz="1800" dirty="0" smtClean="0"/>
          </a:p>
          <a:p>
            <a:r>
              <a:rPr lang="pt-BR" sz="1800" dirty="0" smtClean="0"/>
              <a:t>PERH - </a:t>
            </a:r>
            <a:r>
              <a:rPr lang="pt-BR" sz="1800" dirty="0"/>
              <a:t>www.sigrh.sp.gov.br/public/uploads/documents/9023/folder_perh.pdf</a:t>
            </a:r>
            <a:endParaRPr lang="pt-BR" sz="1800" dirty="0" smtClean="0"/>
          </a:p>
          <a:p>
            <a:r>
              <a:rPr lang="pt-BR" sz="1800" dirty="0"/>
              <a:t>http://www.saneamento.sp.gov.br/Arquivos/Manancias/Relatorios/avaliacao_ambiental.pdf</a:t>
            </a:r>
            <a:endParaRPr lang="pt-BR" sz="1800" dirty="0" smtClean="0"/>
          </a:p>
          <a:p>
            <a:r>
              <a:rPr lang="pt-BR" sz="1800" dirty="0" smtClean="0"/>
              <a:t>https</a:t>
            </a:r>
            <a:r>
              <a:rPr lang="pt-BR" sz="1800" dirty="0"/>
              <a:t>://www.jundiai.sp.gov.br/noticias/2017/06/06/%E2%80%8Bdae-trabalha-pela-preservacao-do-rio-capivari</a:t>
            </a:r>
            <a:r>
              <a:rPr lang="pt-BR" sz="1800" dirty="0" smtClean="0"/>
              <a:t>/</a:t>
            </a:r>
          </a:p>
          <a:p>
            <a:r>
              <a:rPr lang="pt-BR" sz="1800" dirty="0" smtClean="0"/>
              <a:t>http</a:t>
            </a:r>
            <a:r>
              <a:rPr lang="pt-BR" sz="1800" dirty="0"/>
              <a:t>://</a:t>
            </a:r>
            <a:r>
              <a:rPr lang="pt-BR" sz="1800" dirty="0" smtClean="0"/>
              <a:t>www.copasa.com.br/media2/RelAnual2011/Copasa/ambiental.html</a:t>
            </a:r>
          </a:p>
          <a:p>
            <a:r>
              <a:rPr lang="pt-BR" sz="1800" dirty="0"/>
              <a:t>http://</a:t>
            </a:r>
            <a:r>
              <a:rPr lang="pt-BR" sz="1800" dirty="0" smtClean="0"/>
              <a:t>www.copasa.com.br/media/Publicacoes/ProtecaoMananciais.pdf</a:t>
            </a:r>
          </a:p>
        </p:txBody>
      </p:sp>
      <p:pic>
        <p:nvPicPr>
          <p:cNvPr id="4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Coordenador:</a:t>
            </a:r>
          </a:p>
          <a:p>
            <a:pPr lvl="1"/>
            <a:r>
              <a:rPr lang="pt-BR" dirty="0" smtClean="0"/>
              <a:t>João Francisco Lima Neto – Presidente da </a:t>
            </a:r>
            <a:r>
              <a:rPr lang="pt-BR" dirty="0" err="1" smtClean="0"/>
              <a:t>Assemae</a:t>
            </a:r>
            <a:r>
              <a:rPr lang="pt-BR" dirty="0" smtClean="0"/>
              <a:t> Regional Nordeste II e Diretor do SAAE de Campo Maior (PI) Confirmado</a:t>
            </a:r>
          </a:p>
          <a:p>
            <a:r>
              <a:rPr lang="pt-BR" dirty="0" smtClean="0"/>
              <a:t> Palestrantes Convidados:</a:t>
            </a:r>
          </a:p>
          <a:p>
            <a:pPr lvl="1"/>
            <a:r>
              <a:rPr lang="pt-BR" dirty="0" smtClean="0"/>
              <a:t>José </a:t>
            </a:r>
            <a:r>
              <a:rPr lang="pt-BR" dirty="0" err="1" smtClean="0"/>
              <a:t>Yarley</a:t>
            </a:r>
            <a:r>
              <a:rPr lang="pt-BR" dirty="0" smtClean="0"/>
              <a:t> de Brito Gonçalves - Presidente da Sociedade Anônima de Água e Esgoto do Crato (SAAEC/CE) Confirmado</a:t>
            </a:r>
          </a:p>
          <a:p>
            <a:pPr lvl="1"/>
            <a:r>
              <a:rPr lang="pt-BR" dirty="0" smtClean="0"/>
              <a:t>Fernando Cintra Mortara – Coordenador Executivo da Câmara Técnica de Recursos Hídricos da ABES/SP Confirmado</a:t>
            </a:r>
          </a:p>
          <a:p>
            <a:pPr lvl="1"/>
            <a:r>
              <a:rPr lang="pt-BR" dirty="0" smtClean="0"/>
              <a:t>Sérgio </a:t>
            </a:r>
            <a:r>
              <a:rPr lang="pt-BR" dirty="0" err="1" smtClean="0"/>
              <a:t>Antonio</a:t>
            </a:r>
            <a:r>
              <a:rPr lang="pt-BR" dirty="0" smtClean="0"/>
              <a:t> Gonçalves - Diretor do Departamento de Recursos Hídricos e Secretário Substituto / Secretaria Nacional de Recursos Hídricos e Qualidade Ambiental do Ministério do Meio Ambiente Confirmado</a:t>
            </a:r>
          </a:p>
          <a:p>
            <a:pPr lvl="1"/>
            <a:r>
              <a:rPr lang="pt-BR" dirty="0" err="1" smtClean="0"/>
              <a:t>Volney</a:t>
            </a:r>
            <a:r>
              <a:rPr lang="pt-BR" dirty="0" smtClean="0"/>
              <a:t> Zanardi Júnior - Coordenador da Área de Administração da Agência Nacional das Águas - ANA Confirmado</a:t>
            </a:r>
          </a:p>
          <a:p>
            <a:r>
              <a:rPr lang="pt-BR" dirty="0" smtClean="0"/>
              <a:t>Local: Auditório Jequitibá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5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6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Autofit/>
          </a:bodyPr>
          <a:lstStyle/>
          <a:p>
            <a:r>
              <a:rPr lang="pt-BR" sz="1600" dirty="0" smtClean="0"/>
              <a:t>http</a:t>
            </a:r>
            <a:r>
              <a:rPr lang="pt-BR" sz="1600" dirty="0"/>
              <a:t>://</a:t>
            </a:r>
            <a:r>
              <a:rPr lang="pt-BR" sz="1600" dirty="0" smtClean="0"/>
              <a:t>www.arsae.mg.gov.br/releases-para-visualizacao/story/277-copasa-e-arsae-mg-apresentam-o-programa-pro-mananciais</a:t>
            </a:r>
          </a:p>
          <a:p>
            <a:r>
              <a:rPr lang="pt-BR" sz="1600" dirty="0"/>
              <a:t>http://</a:t>
            </a:r>
            <a:r>
              <a:rPr lang="pt-BR" sz="1600" dirty="0" smtClean="0"/>
              <a:t>www.sanepar.com.br/sanepar/sanare/V12/Mananciais/mananciais.html</a:t>
            </a:r>
          </a:p>
          <a:p>
            <a:r>
              <a:rPr lang="pt-BR" sz="1600" dirty="0"/>
              <a:t>http://</a:t>
            </a:r>
            <a:r>
              <a:rPr lang="pt-BR" sz="1600" dirty="0" smtClean="0"/>
              <a:t>www.aen.pr.gov.br/modules/noticias/article.php?storyid=92780&amp;tit=Sanepar-intensifica-acoes-de-preservacao-de-mananciais</a:t>
            </a:r>
          </a:p>
          <a:p>
            <a:r>
              <a:rPr lang="pt-BR" sz="1600" dirty="0"/>
              <a:t>http://casal.al.gov.br/conservacao-da-agua</a:t>
            </a:r>
            <a:r>
              <a:rPr lang="pt-BR" sz="1600" dirty="0" smtClean="0"/>
              <a:t>/</a:t>
            </a:r>
          </a:p>
          <a:p>
            <a:r>
              <a:rPr lang="pt-BR" sz="1600" dirty="0"/>
              <a:t>https://</a:t>
            </a:r>
            <a:r>
              <a:rPr lang="pt-BR" sz="1600" dirty="0" smtClean="0"/>
              <a:t>www.caesb.df.gov.br/protecao-de-mananciais.html</a:t>
            </a:r>
          </a:p>
          <a:p>
            <a:r>
              <a:rPr lang="pt-BR" sz="1600" dirty="0"/>
              <a:t>http://</a:t>
            </a:r>
            <a:r>
              <a:rPr lang="pt-BR" sz="1600" dirty="0" smtClean="0"/>
              <a:t>abes-sp.org.br/arquivos/corrego_limpo_condominial_rev.pdf</a:t>
            </a:r>
          </a:p>
          <a:p>
            <a:r>
              <a:rPr lang="pt-BR" sz="1600" dirty="0"/>
              <a:t>http://</a:t>
            </a:r>
            <a:r>
              <a:rPr lang="pt-BR" sz="1600" dirty="0" smtClean="0"/>
              <a:t>www.prefeitura.sp.go</a:t>
            </a:r>
          </a:p>
          <a:p>
            <a:r>
              <a:rPr lang="pt-BR" sz="1600" dirty="0"/>
              <a:t>http://</a:t>
            </a:r>
            <a:r>
              <a:rPr lang="pt-BR" sz="1600" dirty="0" smtClean="0"/>
              <a:t>www.prefeitura.sp.gov.br/cidade/secretarias/upload/planejamento/escola_de_formacao/arquivos/cursos/presenciais/corrego_limpo.pdfv.br/cidade/secretarias/upload/planejamento/escola_de_formacao/arquivos/cursos/presenciais/corrego_limpo.pdf</a:t>
            </a:r>
          </a:p>
          <a:p>
            <a:r>
              <a:rPr lang="pt-BR" sz="1800" dirty="0"/>
              <a:t>http://www.sae.com.br/?sec=sae&amp;pg=perfil</a:t>
            </a:r>
          </a:p>
          <a:p>
            <a:r>
              <a:rPr lang="pt-BR" sz="1800" dirty="0"/>
              <a:t>http://www.aguasguariroba.com.br/area-de-protecao-ambiental</a:t>
            </a:r>
            <a:r>
              <a:rPr lang="pt-BR" sz="1800" dirty="0" smtClean="0"/>
              <a:t>/</a:t>
            </a:r>
            <a:endParaRPr lang="pt-BR" sz="1800" dirty="0"/>
          </a:p>
        </p:txBody>
      </p:sp>
      <p:pic>
        <p:nvPicPr>
          <p:cNvPr id="4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9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ABES-SP e a CTRH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Associação Brasileira de Engenharia Sanitária e Ambiental</a:t>
            </a:r>
          </a:p>
          <a:p>
            <a:pPr lvl="1"/>
            <a:r>
              <a:rPr lang="pt-BR" dirty="0"/>
              <a:t>A </a:t>
            </a:r>
            <a:r>
              <a:rPr lang="pt-BR" dirty="0" smtClean="0"/>
              <a:t>ABES</a:t>
            </a:r>
            <a:r>
              <a:rPr lang="pt-BR" dirty="0"/>
              <a:t>, é uma organização </a:t>
            </a:r>
            <a:r>
              <a:rPr lang="pt-BR" dirty="0" smtClean="0"/>
              <a:t>nacional não governamental, </a:t>
            </a:r>
            <a:r>
              <a:rPr lang="pt-BR" dirty="0"/>
              <a:t>sem fins lucrativos, que tem como principal objetivo contribuir através do conhecimento dos seus associados para a melhoria da qualidade de vida da sociedade </a:t>
            </a:r>
            <a:r>
              <a:rPr lang="pt-BR" dirty="0" smtClean="0"/>
              <a:t>brasileira.</a:t>
            </a:r>
          </a:p>
          <a:p>
            <a:r>
              <a:rPr lang="pt-BR" dirty="0" smtClean="0"/>
              <a:t>Congresso da ABES 2017</a:t>
            </a:r>
          </a:p>
          <a:p>
            <a:pPr lvl="1"/>
            <a:r>
              <a:rPr lang="pt-BR" dirty="0" smtClean="0"/>
              <a:t> De 2 a 6/10, em São </a:t>
            </a:r>
            <a:r>
              <a:rPr lang="pt-BR" dirty="0"/>
              <a:t>Paulo - SP, serão reunidos os três eventos mais tradicionais do setor: o 29º Congresso Brasileiro de Engenharia Sanitária e Ambiental, da ABES, o 28º Encontro Técnico </a:t>
            </a:r>
            <a:r>
              <a:rPr lang="pt-BR" dirty="0" err="1"/>
              <a:t>AESabesp</a:t>
            </a:r>
            <a:r>
              <a:rPr lang="pt-BR" dirty="0"/>
              <a:t> e a 28ª Feira Nacional de Saneamento e Meio Ambiente – FENASAN. </a:t>
            </a:r>
            <a:r>
              <a:rPr lang="pt-BR" dirty="0" smtClean="0"/>
              <a:t>É a maior </a:t>
            </a:r>
            <a:r>
              <a:rPr lang="pt-BR" dirty="0"/>
              <a:t>realização </a:t>
            </a:r>
            <a:r>
              <a:rPr lang="pt-BR" dirty="0" smtClean="0"/>
              <a:t>do setor no continente </a:t>
            </a:r>
            <a:r>
              <a:rPr lang="pt-BR" dirty="0"/>
              <a:t>americano.</a:t>
            </a:r>
            <a:endParaRPr lang="pt-BR" dirty="0"/>
          </a:p>
          <a:p>
            <a:r>
              <a:rPr lang="pt-BR" dirty="0" smtClean="0"/>
              <a:t>Câmara Técnica de Recursos Hídricos</a:t>
            </a:r>
          </a:p>
          <a:p>
            <a:pPr lvl="1"/>
            <a:r>
              <a:rPr lang="pt-BR" dirty="0"/>
              <a:t>A ABES tem como visão ser a entidade nacional de referência no setor de saneamento ambiental. A CTRH da ABES-SP, por sua vez, tem como visão ser o fórum técnico de referência para especialistas e demais interessados em recursos </a:t>
            </a:r>
            <a:r>
              <a:rPr lang="pt-BR" dirty="0" smtClean="0"/>
              <a:t>hídricos. </a:t>
            </a:r>
          </a:p>
          <a:p>
            <a:pPr lvl="1"/>
            <a:r>
              <a:rPr lang="pt-BR" dirty="0" smtClean="0"/>
              <a:t>Aberta </a:t>
            </a:r>
            <a:r>
              <a:rPr lang="pt-BR" dirty="0" smtClean="0"/>
              <a:t>aos </a:t>
            </a:r>
            <a:r>
              <a:rPr lang="pt-BR" dirty="0" smtClean="0"/>
              <a:t>profissionais (especialistas e interessados), </a:t>
            </a:r>
            <a:r>
              <a:rPr lang="pt-BR" dirty="0" smtClean="0"/>
              <a:t>mesmo os não </a:t>
            </a:r>
            <a:r>
              <a:rPr lang="pt-BR" dirty="0" smtClean="0"/>
              <a:t>sócios!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abes congresso 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50"/>
            <a:ext cx="12192000" cy="90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</a:t>
            </a:r>
            <a:r>
              <a:rPr lang="pt-BR" dirty="0" smtClean="0"/>
              <a:t>poluição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smtClean="0"/>
              <a:t>FONTES PONTUAIS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Lançamentos irregulares ou mal planejados de </a:t>
            </a:r>
            <a:r>
              <a:rPr lang="pt-BR" sz="2400" dirty="0" smtClean="0"/>
              <a:t>efluentes.</a:t>
            </a:r>
            <a:endParaRPr lang="pt-BR" sz="2400" dirty="0" smtClean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Mais constantes ao longo de </a:t>
            </a:r>
            <a:r>
              <a:rPr lang="pt-BR" sz="2400" dirty="0" smtClean="0"/>
              <a:t>tempo.</a:t>
            </a:r>
            <a:endParaRPr lang="pt-BR" sz="2400" dirty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PREVENÇÃO E CONTROLE: </a:t>
            </a:r>
            <a:r>
              <a:rPr lang="pt-BR" sz="2400" dirty="0" smtClean="0"/>
              <a:t>Normas, leis, tecnologia, gestão, </a:t>
            </a:r>
            <a:r>
              <a:rPr lang="pt-BR" sz="2400" dirty="0" smtClean="0"/>
              <a:t>financiamento.</a:t>
            </a:r>
            <a:endParaRPr lang="pt-BR" sz="2400" dirty="0" smtClean="0"/>
          </a:p>
          <a:p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FONTES DIFUSAS</a:t>
            </a:r>
            <a:endParaRPr lang="pt-BR" sz="2400" dirty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Fontes urbanas são ruas mal varridas, sujas e com resíduos </a:t>
            </a:r>
            <a:r>
              <a:rPr lang="pt-BR" sz="2400" dirty="0" smtClean="0"/>
              <a:t>diversos.</a:t>
            </a:r>
            <a:endParaRPr lang="pt-BR" sz="2400" dirty="0" smtClean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Fontes rurais são resíduos e produtos </a:t>
            </a:r>
            <a:r>
              <a:rPr lang="pt-BR" sz="2400" dirty="0" smtClean="0"/>
              <a:t>agrícolas.</a:t>
            </a:r>
            <a:endParaRPr lang="pt-BR" sz="2400" dirty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 smtClean="0"/>
              <a:t>Maior carga durante eventos de </a:t>
            </a:r>
            <a:r>
              <a:rPr lang="pt-BR" sz="2400" dirty="0" smtClean="0"/>
              <a:t>chuva.</a:t>
            </a:r>
            <a:endParaRPr lang="pt-BR" sz="2400" dirty="0"/>
          </a:p>
          <a:p>
            <a:pPr marL="685800" lvl="1" indent="-457200">
              <a:buFont typeface="+mj-lt"/>
              <a:buAutoNum type="arabicPeriod"/>
            </a:pPr>
            <a:r>
              <a:rPr lang="pt-BR" sz="2400" dirty="0"/>
              <a:t>PREVENÇÃO E CONTROLE : </a:t>
            </a:r>
            <a:r>
              <a:rPr lang="pt-BR" sz="2400" dirty="0" smtClean="0"/>
              <a:t>Ações </a:t>
            </a:r>
            <a:r>
              <a:rPr lang="pt-BR" sz="2400" dirty="0"/>
              <a:t>de </a:t>
            </a:r>
            <a:r>
              <a:rPr lang="pt-BR" sz="2400" dirty="0" smtClean="0"/>
              <a:t>controle difíceis por excesso de emissores e </a:t>
            </a:r>
            <a:r>
              <a:rPr lang="pt-BR" sz="2400" dirty="0" smtClean="0"/>
              <a:t>causas.</a:t>
            </a:r>
            <a:endParaRPr lang="pt-BR" sz="2400" dirty="0"/>
          </a:p>
        </p:txBody>
      </p:sp>
      <p:pic>
        <p:nvPicPr>
          <p:cNvPr id="4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conflito: preservar X usar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" y="2011680"/>
            <a:ext cx="10818187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ÁGUA: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Elemento essencial à vida e à inúmeras atividades pessoais e profissionais da sociedade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Recurso </a:t>
            </a:r>
            <a:r>
              <a:rPr lang="pt-BR" dirty="0"/>
              <a:t>natural </a:t>
            </a:r>
            <a:r>
              <a:rPr lang="pt-BR" dirty="0" smtClean="0"/>
              <a:t>renovável (limitado), nem sempre </a:t>
            </a:r>
            <a:r>
              <a:rPr lang="pt-BR" dirty="0"/>
              <a:t>disponível </a:t>
            </a:r>
            <a:r>
              <a:rPr lang="pt-BR" dirty="0" smtClean="0"/>
              <a:t>onde é útil ou necessária 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Um dos maiores usos da água é o afastamento e diluição de poluentes/dejetos</a:t>
            </a:r>
          </a:p>
          <a:p>
            <a:pPr marL="0" indent="0">
              <a:buNone/>
            </a:pPr>
            <a:r>
              <a:rPr lang="pt-BR" sz="2400" dirty="0" smtClean="0"/>
              <a:t>MANANCIAIS: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Ofertas com qualidade e quantidade adequada para uso no </a:t>
            </a:r>
            <a:r>
              <a:rPr lang="pt-BR" dirty="0"/>
              <a:t>abastecimento </a:t>
            </a:r>
            <a:r>
              <a:rPr lang="pt-BR" dirty="0" smtClean="0"/>
              <a:t>público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Muitas vezes ocorre a equalização da vazão de oferta com reservatórios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Quando a população cresce ou os mananciais são poluídos, novas ofertas são necessárias</a:t>
            </a:r>
            <a:endParaRPr lang="pt-BR" dirty="0"/>
          </a:p>
          <a:p>
            <a:pPr marL="0" indent="0">
              <a:buNone/>
            </a:pPr>
            <a:r>
              <a:rPr lang="pt-BR" sz="2400" dirty="0" smtClean="0"/>
              <a:t>URBANIZAÇÃO SEM FORMALIDADE: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Crescimento demográfico sem planejamento territorial e de infraestrutura urbana.</a:t>
            </a:r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Consolidação de ocupações pela falta de  </a:t>
            </a:r>
            <a:r>
              <a:rPr lang="pt-BR" dirty="0"/>
              <a:t>fiscalização no uso e ocupação do solo. </a:t>
            </a:r>
            <a:endParaRPr lang="pt-BR" dirty="0" smtClean="0"/>
          </a:p>
          <a:p>
            <a:pPr marL="685800" lvl="1" indent="-457200">
              <a:buFont typeface="+mj-lt"/>
              <a:buAutoNum type="arabicPeriod"/>
            </a:pPr>
            <a:r>
              <a:rPr lang="pt-BR" dirty="0" smtClean="0"/>
              <a:t>Afeta a qualidade </a:t>
            </a:r>
            <a:r>
              <a:rPr lang="pt-BR" dirty="0"/>
              <a:t>e </a:t>
            </a:r>
            <a:r>
              <a:rPr lang="pt-BR" dirty="0" smtClean="0"/>
              <a:t>quantidade de água.</a:t>
            </a:r>
            <a:endParaRPr lang="pt-BR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6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7" name="Picture 2" descr="Resultado de imagem para abes 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m para abes 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59" y="0"/>
            <a:ext cx="6400800" cy="9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Resultado de imagem para abes 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7" name="Picture 0" descr="cabeça.jpg"/>
          <p:cNvPicPr/>
          <p:nvPr/>
        </p:nvPicPr>
        <p:blipFill rotWithShape="1">
          <a:blip r:embed="rId4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44" y="0"/>
            <a:ext cx="948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19" y="5442311"/>
            <a:ext cx="2298760" cy="1308190"/>
          </a:xfrm>
          <a:prstGeom prst="rect">
            <a:avLst/>
          </a:prstGeom>
        </p:spPr>
      </p:pic>
      <p:pic>
        <p:nvPicPr>
          <p:cNvPr id="8" name="Picture 0" descr="cabeça.jpg"/>
          <p:cNvPicPr/>
          <p:nvPr/>
        </p:nvPicPr>
        <p:blipFill rotWithShape="1">
          <a:blip r:embed="rId3"/>
          <a:srcRect r="77212"/>
          <a:stretch/>
        </p:blipFill>
        <p:spPr>
          <a:xfrm>
            <a:off x="10289598" y="655016"/>
            <a:ext cx="1394802" cy="7670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998" y="5507"/>
            <a:ext cx="9146004" cy="6846985"/>
          </a:xfrm>
          <a:prstGeom prst="rect">
            <a:avLst/>
          </a:prstGeom>
        </p:spPr>
      </p:pic>
      <p:pic>
        <p:nvPicPr>
          <p:cNvPr id="9" name="Picture 2" descr="Resultado de imagem para abes 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59689"/>
            <a:ext cx="902677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60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1164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Corbel</vt:lpstr>
      <vt:lpstr>Wingdings</vt:lpstr>
      <vt:lpstr>Em Tiras</vt:lpstr>
      <vt:lpstr>Congresso ASSEMAE 2017</vt:lpstr>
      <vt:lpstr>Cronograma</vt:lpstr>
      <vt:lpstr>ABES-SP e a CTRH</vt:lpstr>
      <vt:lpstr>Apresentação do PowerPoint</vt:lpstr>
      <vt:lpstr>Fontes de poluição</vt:lpstr>
      <vt:lpstr>conflito: preservar X usar</vt:lpstr>
      <vt:lpstr>Apresentação do PowerPoint</vt:lpstr>
      <vt:lpstr>Apresentação do PowerPoint</vt:lpstr>
      <vt:lpstr>Apresentação do PowerPoint</vt:lpstr>
      <vt:lpstr>MANANCIAIS PAULISTAS - IDS</vt:lpstr>
      <vt:lpstr>MANANCIAIS PAULISTAS - IDS</vt:lpstr>
      <vt:lpstr>MANANCIAIS PAULISTAS - IDS</vt:lpstr>
      <vt:lpstr>PROJETO PRODUTOR DE ÁGUA DO RIO CAMBURIÚ</vt:lpstr>
      <vt:lpstr>PROJETO PRODUTOR DE ÁGUA DO RIO CAMBURIÚ</vt:lpstr>
      <vt:lpstr>PROGRAMAS DE SUCESSO</vt:lpstr>
      <vt:lpstr>PROGRAMAS DE SUCESSO</vt:lpstr>
      <vt:lpstr>Considerações finais</vt:lpstr>
      <vt:lpstr>Questões ao debate</vt:lpstr>
      <vt:lpstr>Referências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ASSEMAE</dc:title>
  <dc:creator>fernando mortara</dc:creator>
  <cp:lastModifiedBy>fernando mortara</cp:lastModifiedBy>
  <cp:revision>29</cp:revision>
  <dcterms:created xsi:type="dcterms:W3CDTF">2017-06-14T03:38:58Z</dcterms:created>
  <dcterms:modified xsi:type="dcterms:W3CDTF">2017-06-19T19:16:29Z</dcterms:modified>
</cp:coreProperties>
</file>