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7" r:id="rId3"/>
    <p:sldId id="393" r:id="rId4"/>
    <p:sldId id="394" r:id="rId5"/>
    <p:sldId id="395" r:id="rId6"/>
    <p:sldId id="396" r:id="rId7"/>
    <p:sldId id="397" r:id="rId8"/>
    <p:sldId id="399" r:id="rId9"/>
    <p:sldId id="398" r:id="rId10"/>
    <p:sldId id="363" r:id="rId11"/>
    <p:sldId id="339" r:id="rId12"/>
    <p:sldId id="346" r:id="rId13"/>
    <p:sldId id="400" r:id="rId14"/>
    <p:sldId id="401" r:id="rId15"/>
    <p:sldId id="402" r:id="rId16"/>
    <p:sldId id="403" r:id="rId17"/>
    <p:sldId id="410" r:id="rId18"/>
    <p:sldId id="404" r:id="rId19"/>
    <p:sldId id="405" r:id="rId20"/>
    <p:sldId id="406" r:id="rId21"/>
    <p:sldId id="407" r:id="rId22"/>
    <p:sldId id="408" r:id="rId23"/>
    <p:sldId id="409" r:id="rId24"/>
    <p:sldId id="411" r:id="rId25"/>
    <p:sldId id="412" r:id="rId26"/>
    <p:sldId id="413" r:id="rId27"/>
    <p:sldId id="336" r:id="rId28"/>
  </p:sldIdLst>
  <p:sldSz cx="9144000" cy="6858000" type="screen4x3"/>
  <p:notesSz cx="9872663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292" autoAdjust="0"/>
  </p:normalViewPr>
  <p:slideViewPr>
    <p:cSldViewPr>
      <p:cViewPr>
        <p:scale>
          <a:sx n="70" d="100"/>
          <a:sy n="70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C0A16-8FAF-4B3E-95FF-7DB6F8842225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F787E-B3BC-428D-8F13-E0F074A247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644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02EB7-43C5-47B3-8EB9-43826E4273DE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C26B1-96B2-4F9B-A019-78AC3206F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1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45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61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96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9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93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77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6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24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6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67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08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83A9F-EB03-42DF-A6C0-F9853C77AE7B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8CC7-9123-4593-8F97-561E7A2D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71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f.mg.gov.br/images/stories/noticias/monumento%20natural%20estadual%20serra%20da%20moeda.pdf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hyperlink" Target="http://www.ief.mg.gov.br/images/stories/REGULARIZACAO_FUNDIARIA/Centro_sul/layout%20m.n%20serra%20da%20moeda.pdf" TargetMode="External"/><Relationship Id="rId4" Type="http://schemas.openxmlformats.org/officeDocument/2006/relationships/hyperlink" Target="http://www.cidades.ibge.gov.br/xtras/perfil.php?lang=&amp;codmun=313190&amp;search=minas-gerais|itabirito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ocioambiental@saaeita.mg.gov.br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hyperlink" Target="mailto:aldair.silva@saaeita.mg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jpeg"/><Relationship Id="rId5" Type="http://schemas.openxmlformats.org/officeDocument/2006/relationships/image" Target="../media/image1.jpg"/><Relationship Id="rId10" Type="http://schemas.openxmlformats.org/officeDocument/2006/relationships/image" Target="../media/image15.jpe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082707"/>
            <a:ext cx="1271016" cy="49682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67544" y="4506213"/>
            <a:ext cx="51125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400" dirty="0"/>
          </a:p>
          <a:p>
            <a:pPr algn="just"/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Heloísa Cristina França 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Cavallieri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1400" b="1" dirty="0" smtClean="0">
                <a:solidFill>
                  <a:schemeClr val="tx2">
                    <a:lumMod val="75000"/>
                  </a:schemeClr>
                </a:solidFill>
              </a:rPr>
              <a:t>Pedrosa</a:t>
            </a:r>
            <a:endParaRPr lang="pt-BR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BR" sz="1000" dirty="0"/>
              <a:t>Bióloga pela Universidade Federal de Ouro Preto (UFOP). Especialização em Meio Ambiente e Saneamento Ambiental Aplicado pela Universidade FUMEC. Mestre em Engenharia Ambiental/Saneamento pela UFOP. Analista de Biologia/</a:t>
            </a:r>
            <a:r>
              <a:rPr lang="pt-BR" sz="1000" dirty="0" err="1"/>
              <a:t>Chede</a:t>
            </a:r>
            <a:r>
              <a:rPr lang="pt-BR" sz="1000" dirty="0"/>
              <a:t> de Setor ETE do SAAE de Itabirito.</a:t>
            </a:r>
          </a:p>
          <a:p>
            <a:pPr algn="just"/>
            <a:endParaRPr lang="pt-BR" sz="1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Aldair da Silva</a:t>
            </a:r>
          </a:p>
          <a:p>
            <a:r>
              <a:rPr lang="pt-BR" sz="1000" dirty="0"/>
              <a:t>Chefe da Unidade de Tratamento de Água do SAAE, 20 anos de experiência em saneamento.</a:t>
            </a:r>
          </a:p>
          <a:p>
            <a:pPr algn="just"/>
            <a:r>
              <a:rPr lang="x-none" sz="1000"/>
              <a:t> </a:t>
            </a:r>
            <a:endParaRPr lang="pt-BR" sz="1000" dirty="0"/>
          </a:p>
          <a:p>
            <a:pPr algn="just"/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Wagner José Silva 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Melillo</a:t>
            </a:r>
            <a:endParaRPr lang="pt-BR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BR" sz="1000" dirty="0"/>
              <a:t>Engenheiro Civil pela Universidade FUMEC. Diretor Presidente do Serviço Autônomo de Saneamento Básico de Itabirito, 22 anos de experiência em saneamento.</a:t>
            </a:r>
          </a:p>
          <a:p>
            <a:pPr algn="just"/>
            <a:r>
              <a:rPr lang="pt-BR" sz="1000" dirty="0" smtClean="0"/>
              <a:t>.</a:t>
            </a:r>
            <a:endParaRPr lang="pt-BR" sz="1000" dirty="0"/>
          </a:p>
          <a:p>
            <a:pPr algn="just"/>
            <a:endParaRPr lang="pt-BR" sz="1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3528" y="1736004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GESTÃO AMBIENTAL DA UNIDADE DE TRATAMENTO DE </a:t>
            </a:r>
            <a:r>
              <a:rPr lang="pt-BR" sz="4400" b="1" dirty="0" smtClean="0"/>
              <a:t>ÁGUA (UTA) </a:t>
            </a:r>
            <a:r>
              <a:rPr lang="pt-BR" sz="4400" b="1" dirty="0"/>
              <a:t>DE </a:t>
            </a:r>
            <a:r>
              <a:rPr lang="pt-BR" sz="4400" b="1" dirty="0" smtClean="0"/>
              <a:t>ITABIRITO,MG</a:t>
            </a:r>
            <a:endParaRPr lang="pt-BR" sz="4400" dirty="0"/>
          </a:p>
        </p:txBody>
      </p:sp>
      <p:pic>
        <p:nvPicPr>
          <p:cNvPr id="1026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648"/>
            <a:ext cx="2555776" cy="85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3850" y="2287414"/>
            <a:ext cx="8352606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2400" dirty="0"/>
              <a:t>A</a:t>
            </a:r>
            <a:r>
              <a:rPr lang="pt-BR" sz="2400" dirty="0" smtClean="0"/>
              <a:t>presentar </a:t>
            </a:r>
            <a:r>
              <a:rPr lang="pt-BR" sz="2400" dirty="0"/>
              <a:t>e propor uma discussão sobre as atividades de gestão ambiental realizadas na UTA </a:t>
            </a:r>
            <a:r>
              <a:rPr lang="pt-BR" sz="2400" dirty="0" smtClean="0"/>
              <a:t>e </a:t>
            </a:r>
            <a:r>
              <a:rPr lang="pt-BR" sz="2400" dirty="0"/>
              <a:t>seu entorno.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37878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4000" b="1" dirty="0" smtClean="0">
                <a:solidFill>
                  <a:schemeClr val="tx2"/>
                </a:solidFill>
              </a:rPr>
              <a:t>OBJETIVO</a:t>
            </a:r>
            <a:endParaRPr lang="pt-BR" altLang="pt-BR" sz="4000" b="1" dirty="0">
              <a:solidFill>
                <a:schemeClr val="tx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3850" y="178335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Estudo descritivo das </a:t>
            </a:r>
            <a:r>
              <a:rPr lang="pt-BR" sz="2400" dirty="0"/>
              <a:t>atividades de gestão ambiental realizadas na </a:t>
            </a:r>
            <a:r>
              <a:rPr lang="pt-BR" sz="2400" dirty="0" smtClean="0"/>
              <a:t>UTA, visando preservação </a:t>
            </a:r>
            <a:r>
              <a:rPr lang="pt-BR" sz="2400" dirty="0"/>
              <a:t>da zona de amortecimento do </a:t>
            </a:r>
            <a:r>
              <a:rPr lang="pt-BR" sz="2400" dirty="0" smtClean="0"/>
              <a:t>MONA e </a:t>
            </a:r>
            <a:r>
              <a:rPr lang="pt-BR" sz="2400" dirty="0"/>
              <a:t>também a explotação sustentável </a:t>
            </a:r>
            <a:r>
              <a:rPr lang="pt-BR" sz="2400" dirty="0" smtClean="0"/>
              <a:t>da água</a:t>
            </a:r>
            <a:r>
              <a:rPr lang="pt-BR" sz="2400" dirty="0"/>
              <a:t>;</a:t>
            </a:r>
            <a:endParaRPr lang="pt-BR" sz="2400" dirty="0" smtClean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Revisão bibliográfica;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Dados </a:t>
            </a:r>
            <a:r>
              <a:rPr lang="pt-BR" sz="2400" dirty="0"/>
              <a:t>técnicos </a:t>
            </a:r>
            <a:r>
              <a:rPr lang="pt-BR" sz="2400" dirty="0" smtClean="0"/>
              <a:t>de monitoramento.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929408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4000" b="1" dirty="0" smtClean="0">
                <a:solidFill>
                  <a:schemeClr val="tx2"/>
                </a:solidFill>
              </a:rPr>
              <a:t>METODOLOGIA</a:t>
            </a:r>
            <a:endParaRPr lang="pt-BR" altLang="pt-BR" sz="4000" b="1" dirty="0">
              <a:solidFill>
                <a:schemeClr val="tx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1520" y="178335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Encontro de fauna - jaguatirica</a:t>
            </a:r>
            <a:r>
              <a:rPr lang="pt-BR" sz="2400" dirty="0"/>
              <a:t>, onça parda, gato do mato e lobo guará, </a:t>
            </a:r>
            <a:r>
              <a:rPr lang="pt-BR" sz="2400" dirty="0" smtClean="0"/>
              <a:t> próximos a</a:t>
            </a:r>
            <a:r>
              <a:rPr lang="pt-BR" sz="2400" dirty="0" smtClean="0"/>
              <a:t>os limites da UTA;</a:t>
            </a:r>
            <a:endParaRPr lang="pt-BR" sz="24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Parceria com gestores </a:t>
            </a:r>
            <a:r>
              <a:rPr lang="pt-BR" sz="2400" dirty="0"/>
              <a:t>da </a:t>
            </a:r>
            <a:r>
              <a:rPr lang="pt-BR" sz="2400" dirty="0" smtClean="0"/>
              <a:t>UC – fornecimento de </a:t>
            </a:r>
            <a:r>
              <a:rPr lang="pt-BR" sz="2400" dirty="0"/>
              <a:t>água para o combate </a:t>
            </a:r>
            <a:r>
              <a:rPr lang="pt-BR" sz="2400" dirty="0" smtClean="0"/>
              <a:t>aos </a:t>
            </a:r>
            <a:r>
              <a:rPr lang="pt-BR" sz="2400" dirty="0"/>
              <a:t>incêndios </a:t>
            </a:r>
            <a:r>
              <a:rPr lang="pt-BR" sz="2400" dirty="0" smtClean="0"/>
              <a:t>florestais e apoio nas atividades de combate aos incêndios que </a:t>
            </a:r>
            <a:r>
              <a:rPr lang="pt-BR" sz="2400" dirty="0"/>
              <a:t>ameaçam a UC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37878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4000" b="1" dirty="0" smtClean="0">
                <a:solidFill>
                  <a:schemeClr val="tx2"/>
                </a:solidFill>
              </a:rPr>
              <a:t>RESULTADOS</a:t>
            </a:r>
            <a:endParaRPr lang="pt-BR" altLang="pt-BR" sz="4000" b="1" dirty="0">
              <a:solidFill>
                <a:schemeClr val="tx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9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1520" y="178335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/>
            <a:r>
              <a:rPr lang="pt-BR" sz="2400" b="1" dirty="0" smtClean="0"/>
              <a:t>RESÍDUOS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Reutilização das águas de retrolavagem </a:t>
            </a:r>
            <a:r>
              <a:rPr lang="pt-BR" sz="2400" dirty="0"/>
              <a:t>dos </a:t>
            </a:r>
            <a:r>
              <a:rPr lang="pt-BR" sz="2400" dirty="0" smtClean="0"/>
              <a:t>filtros – acúmulo em </a:t>
            </a:r>
            <a:r>
              <a:rPr lang="pt-BR" sz="2400" dirty="0"/>
              <a:t>tanque de </a:t>
            </a:r>
            <a:r>
              <a:rPr lang="pt-BR" sz="2400" dirty="0" smtClean="0"/>
              <a:t>adensamento e após </a:t>
            </a:r>
            <a:r>
              <a:rPr lang="pt-BR" sz="2400" dirty="0"/>
              <a:t>decantação, </a:t>
            </a:r>
            <a:r>
              <a:rPr lang="pt-BR" sz="2400" dirty="0" smtClean="0"/>
              <a:t>retorna </a:t>
            </a:r>
            <a:r>
              <a:rPr lang="pt-BR" sz="2400" dirty="0"/>
              <a:t>ao processo de </a:t>
            </a:r>
            <a:r>
              <a:rPr lang="pt-BR" sz="2400" dirty="0" smtClean="0"/>
              <a:t>tratamento.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O </a:t>
            </a:r>
            <a:r>
              <a:rPr lang="pt-BR" sz="2400" dirty="0"/>
              <a:t>lodo </a:t>
            </a:r>
            <a:r>
              <a:rPr lang="pt-BR" sz="2400" dirty="0" smtClean="0"/>
              <a:t>é descartado em </a:t>
            </a:r>
            <a:r>
              <a:rPr lang="pt-BR" sz="2400" dirty="0"/>
              <a:t>leito de secagem</a:t>
            </a:r>
            <a:r>
              <a:rPr lang="pt-BR" sz="2400" dirty="0" smtClean="0"/>
              <a:t>, sendo que a água </a:t>
            </a:r>
            <a:r>
              <a:rPr lang="pt-BR" sz="2400" dirty="0"/>
              <a:t>filtrada nesse </a:t>
            </a:r>
            <a:r>
              <a:rPr lang="pt-BR" sz="2400" dirty="0" smtClean="0"/>
              <a:t>leito é </a:t>
            </a:r>
            <a:r>
              <a:rPr lang="pt-BR" sz="2400" dirty="0"/>
              <a:t>aproveitada no processo de irrigação dos jardins da UTA </a:t>
            </a:r>
            <a:r>
              <a:rPr lang="pt-BR" sz="2400" dirty="0" smtClean="0"/>
              <a:t>(2.000m³.mês</a:t>
            </a:r>
            <a:r>
              <a:rPr lang="pt-BR" sz="2400" baseline="30000" dirty="0" smtClean="0"/>
              <a:t>-1</a:t>
            </a:r>
            <a:r>
              <a:rPr lang="pt-BR" sz="2400" dirty="0" smtClean="0"/>
              <a:t>) os </a:t>
            </a:r>
            <a:r>
              <a:rPr lang="pt-BR" sz="2400" dirty="0"/>
              <a:t>sólidos retidos no leito de secagem são raspados e destinados ao aterro sanitário de Itabirito. </a:t>
            </a:r>
            <a:r>
              <a:rPr lang="pt-BR" sz="2400" dirty="0" smtClean="0"/>
              <a:t>(8Kg.mês</a:t>
            </a:r>
            <a:r>
              <a:rPr lang="pt-BR" sz="2400" baseline="30000" dirty="0" smtClean="0"/>
              <a:t>-1</a:t>
            </a:r>
            <a:r>
              <a:rPr lang="pt-BR" sz="2400" dirty="0" smtClean="0"/>
              <a:t>) </a:t>
            </a:r>
            <a:endParaRPr lang="pt-BR" sz="2400" dirty="0"/>
          </a:p>
          <a:p>
            <a:pPr algn="just">
              <a:lnSpc>
                <a:spcPct val="150000"/>
              </a:lnSpc>
            </a:pPr>
            <a:endParaRPr lang="pt-BR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37878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4000" b="1" dirty="0" smtClean="0">
                <a:solidFill>
                  <a:schemeClr val="tx2"/>
                </a:solidFill>
              </a:rPr>
              <a:t>RESULTADOS</a:t>
            </a:r>
            <a:endParaRPr lang="pt-BR" altLang="pt-BR" sz="4000" b="1" dirty="0">
              <a:solidFill>
                <a:schemeClr val="tx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37878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4000" b="1" dirty="0" smtClean="0">
                <a:solidFill>
                  <a:schemeClr val="tx2"/>
                </a:solidFill>
              </a:rPr>
              <a:t>RESULTADOS</a:t>
            </a:r>
            <a:endParaRPr lang="pt-BR" altLang="pt-BR" sz="4000" b="1" dirty="0">
              <a:solidFill>
                <a:schemeClr val="tx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88" y="1528382"/>
            <a:ext cx="4953499" cy="48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076692" y="6453336"/>
            <a:ext cx="3174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Figura 13 – </a:t>
            </a:r>
            <a:r>
              <a:rPr lang="pt-BR" sz="1400" b="1" dirty="0"/>
              <a:t>Sistema de secagem de lodo.</a:t>
            </a:r>
            <a:endParaRPr lang="pt-BR" sz="1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52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1520" y="1557338"/>
            <a:ext cx="8229600" cy="47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/>
            <a:r>
              <a:rPr lang="pt-BR" sz="2400" b="1" dirty="0" smtClean="0"/>
              <a:t>EFLUENTES DA UTA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Águas de pias</a:t>
            </a:r>
            <a:r>
              <a:rPr lang="pt-BR" sz="2400" dirty="0"/>
              <a:t>, </a:t>
            </a:r>
            <a:r>
              <a:rPr lang="pt-BR" sz="2400" dirty="0" smtClean="0"/>
              <a:t>chuveiro </a:t>
            </a:r>
            <a:r>
              <a:rPr lang="pt-BR" sz="2400" dirty="0"/>
              <a:t>e </a:t>
            </a:r>
            <a:r>
              <a:rPr lang="pt-BR" sz="2400" dirty="0" smtClean="0"/>
              <a:t>tanques – tratados em sistema de terras </a:t>
            </a:r>
            <a:r>
              <a:rPr lang="pt-BR" sz="2400" dirty="0"/>
              <a:t>úmidas (</a:t>
            </a:r>
            <a:r>
              <a:rPr lang="pt-BR" sz="2400" dirty="0" err="1"/>
              <a:t>wetlands</a:t>
            </a:r>
            <a:r>
              <a:rPr lang="pt-BR" sz="2400" dirty="0"/>
              <a:t>), </a:t>
            </a:r>
            <a:r>
              <a:rPr lang="pt-BR" sz="2400" dirty="0" smtClean="0"/>
              <a:t>com </a:t>
            </a:r>
            <a:r>
              <a:rPr lang="pt-BR" sz="2400" dirty="0"/>
              <a:t>as plantas taboa, bananeiras ornamentais e copos de </a:t>
            </a:r>
            <a:r>
              <a:rPr lang="pt-BR" sz="2400" dirty="0" smtClean="0"/>
              <a:t>leite.</a:t>
            </a:r>
            <a:endParaRPr lang="pt-BR" sz="2400" dirty="0"/>
          </a:p>
          <a:p>
            <a:pPr algn="just">
              <a:lnSpc>
                <a:spcPct val="150000"/>
              </a:lnSpc>
            </a:pPr>
            <a:endParaRPr lang="pt-BR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37878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4000" b="1" dirty="0" smtClean="0">
                <a:solidFill>
                  <a:schemeClr val="tx2"/>
                </a:solidFill>
              </a:rPr>
              <a:t>RESULTADOS</a:t>
            </a:r>
            <a:endParaRPr lang="pt-BR" altLang="pt-BR" sz="4000" b="1" dirty="0">
              <a:solidFill>
                <a:schemeClr val="tx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40" y="3281340"/>
            <a:ext cx="4536504" cy="30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527561" y="6516633"/>
            <a:ext cx="406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Figura 14 – </a:t>
            </a:r>
            <a:r>
              <a:rPr lang="pt-BR" sz="1400" b="1" dirty="0"/>
              <a:t>Sistema piloto de  tratamento de esgoto.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984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1520" y="1557338"/>
            <a:ext cx="8229600" cy="47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/>
            <a:r>
              <a:rPr lang="pt-BR" sz="2400" b="1" dirty="0" smtClean="0"/>
              <a:t>EFLUENTES DA UTA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Reutilização na </a:t>
            </a:r>
            <a:r>
              <a:rPr lang="pt-BR" sz="2400" dirty="0"/>
              <a:t>irrigação dos gramados e jardins da UTA e </a:t>
            </a:r>
            <a:r>
              <a:rPr lang="pt-BR" sz="2400" dirty="0" smtClean="0"/>
              <a:t>opção </a:t>
            </a:r>
            <a:r>
              <a:rPr lang="pt-BR" sz="2400" dirty="0"/>
              <a:t>de ser lançada </a:t>
            </a:r>
            <a:r>
              <a:rPr lang="pt-BR" sz="2400" dirty="0" smtClean="0"/>
              <a:t>no </a:t>
            </a:r>
            <a:r>
              <a:rPr lang="pt-BR" sz="2400" dirty="0"/>
              <a:t>pequeno lago </a:t>
            </a:r>
            <a:r>
              <a:rPr lang="pt-BR" sz="2400" dirty="0" smtClean="0"/>
              <a:t>ornamental, que possui carpas</a:t>
            </a:r>
            <a:r>
              <a:rPr lang="pt-BR" sz="2400" dirty="0"/>
              <a:t>, lambaris e </a:t>
            </a:r>
            <a:r>
              <a:rPr lang="pt-BR" sz="2400" dirty="0" smtClean="0"/>
              <a:t>cambevas</a:t>
            </a:r>
            <a:r>
              <a:rPr lang="pt-BR" sz="2400" dirty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400" dirty="0"/>
          </a:p>
          <a:p>
            <a:pPr algn="just">
              <a:lnSpc>
                <a:spcPct val="150000"/>
              </a:lnSpc>
            </a:pPr>
            <a:endParaRPr lang="pt-BR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37878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4000" b="1" dirty="0" smtClean="0">
                <a:solidFill>
                  <a:schemeClr val="tx2"/>
                </a:solidFill>
              </a:rPr>
              <a:t>RESULTADOS</a:t>
            </a:r>
            <a:endParaRPr lang="pt-BR" altLang="pt-BR" sz="4000" b="1" dirty="0">
              <a:solidFill>
                <a:schemeClr val="tx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400636" y="6435894"/>
            <a:ext cx="2285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Figura 15 – </a:t>
            </a:r>
            <a:r>
              <a:rPr lang="pt-BR" sz="1400" b="1" dirty="0"/>
              <a:t>Lago ornamental</a:t>
            </a:r>
            <a:endParaRPr lang="pt-B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22" y="3190631"/>
            <a:ext cx="4780743" cy="319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1520" y="1557338"/>
            <a:ext cx="8229600" cy="47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/>
            <a:r>
              <a:rPr lang="pt-BR" sz="2400" b="1" dirty="0" smtClean="0"/>
              <a:t>EFLUENTES DO DI040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Emissário </a:t>
            </a:r>
            <a:r>
              <a:rPr lang="pt-BR" sz="2400" dirty="0"/>
              <a:t>de </a:t>
            </a:r>
            <a:r>
              <a:rPr lang="pt-BR" sz="2400" dirty="0" smtClean="0"/>
              <a:t>8Km  que coleta efluente tratado pela unidade geradora. O SAAE realizado o monitoramento.</a:t>
            </a:r>
            <a:endParaRPr lang="pt-BR" sz="2400" dirty="0"/>
          </a:p>
          <a:p>
            <a:pPr algn="just">
              <a:lnSpc>
                <a:spcPct val="150000"/>
              </a:lnSpc>
            </a:pPr>
            <a:endParaRPr lang="pt-BR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37878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4000" b="1" dirty="0" smtClean="0">
                <a:solidFill>
                  <a:schemeClr val="tx2"/>
                </a:solidFill>
              </a:rPr>
              <a:t>RESULTADOS</a:t>
            </a:r>
            <a:endParaRPr lang="pt-BR" altLang="pt-BR" sz="4000" b="1" dirty="0">
              <a:solidFill>
                <a:schemeClr val="tx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053983" y="6470622"/>
            <a:ext cx="5495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Figura 16 – </a:t>
            </a:r>
            <a:r>
              <a:rPr lang="pt-BR" sz="1400" b="1" dirty="0"/>
              <a:t>Ponto de lançamento e monitoramento do efluente tratado.</a:t>
            </a:r>
            <a:endParaRPr lang="pt-B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8674" name="Picture 2" descr="IMG-20151222-WA00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0"/>
          <a:stretch>
            <a:fillRect/>
          </a:stretch>
        </p:blipFill>
        <p:spPr bwMode="auto">
          <a:xfrm>
            <a:off x="2925316" y="2756652"/>
            <a:ext cx="3293368" cy="367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25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1520" y="1557338"/>
            <a:ext cx="8229600" cy="47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/>
            <a:r>
              <a:rPr lang="pt-BR" sz="2400" b="1" dirty="0" smtClean="0"/>
              <a:t>PRODUTOS QUÍMICOS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/>
              <a:t>Os produtos químicos </a:t>
            </a:r>
            <a:r>
              <a:rPr lang="pt-BR" sz="2400" dirty="0" smtClean="0"/>
              <a:t>são </a:t>
            </a:r>
            <a:r>
              <a:rPr lang="pt-BR" sz="2400" dirty="0"/>
              <a:t>fornecidos em carretas e armazenados em </a:t>
            </a:r>
            <a:r>
              <a:rPr lang="pt-BR" sz="2400" dirty="0" smtClean="0"/>
              <a:t>containers.</a:t>
            </a:r>
            <a:endParaRPr lang="pt-BR" sz="2400" dirty="0"/>
          </a:p>
          <a:p>
            <a:pPr algn="just">
              <a:buFont typeface="Wingdings" panose="05000000000000000000" pitchFamily="2" charset="2"/>
              <a:buChar char="ü"/>
            </a:pPr>
            <a:endParaRPr lang="pt-BR" sz="2400" dirty="0"/>
          </a:p>
          <a:p>
            <a:pPr algn="just">
              <a:lnSpc>
                <a:spcPct val="150000"/>
              </a:lnSpc>
            </a:pPr>
            <a:endParaRPr lang="pt-BR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37878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4000" b="1" dirty="0" smtClean="0">
                <a:solidFill>
                  <a:schemeClr val="tx2"/>
                </a:solidFill>
              </a:rPr>
              <a:t>RESULTADOS</a:t>
            </a:r>
            <a:endParaRPr lang="pt-BR" altLang="pt-BR" sz="4000" b="1" dirty="0">
              <a:solidFill>
                <a:schemeClr val="tx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177778" y="6341671"/>
            <a:ext cx="5144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Figura 17 – </a:t>
            </a:r>
            <a:r>
              <a:rPr lang="pt-BR" sz="1400" b="1" dirty="0"/>
              <a:t>Tanques para acondicionamento de produtos químicos.</a:t>
            </a:r>
            <a:endParaRPr lang="pt-BR" sz="1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48445"/>
            <a:ext cx="4840911" cy="33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18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1520" y="1557338"/>
            <a:ext cx="8229600" cy="47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/>
            <a:r>
              <a:rPr lang="pt-BR" sz="2400" b="1" dirty="0" smtClean="0"/>
              <a:t>MONITORAMENTOS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Aquífero Cauê - um </a:t>
            </a:r>
            <a:r>
              <a:rPr lang="pt-BR" sz="2400" dirty="0"/>
              <a:t>dos maiores </a:t>
            </a:r>
            <a:r>
              <a:rPr lang="pt-BR" sz="2400" dirty="0" smtClean="0"/>
              <a:t>aquíferos;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Cadastramento de nascentes.</a:t>
            </a:r>
          </a:p>
          <a:p>
            <a:pPr marL="0" indent="0" algn="just"/>
            <a:endParaRPr lang="pt-BR" sz="2400" dirty="0"/>
          </a:p>
          <a:p>
            <a:pPr algn="just">
              <a:lnSpc>
                <a:spcPct val="150000"/>
              </a:lnSpc>
            </a:pPr>
            <a:endParaRPr lang="pt-BR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37878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4000" b="1" dirty="0" smtClean="0">
                <a:solidFill>
                  <a:schemeClr val="tx2"/>
                </a:solidFill>
              </a:rPr>
              <a:t>RESULTADOS</a:t>
            </a:r>
            <a:endParaRPr lang="pt-BR" altLang="pt-BR" sz="4000" b="1" dirty="0">
              <a:solidFill>
                <a:schemeClr val="tx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494218" y="6453336"/>
            <a:ext cx="4021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Figura 18 – </a:t>
            </a:r>
            <a:r>
              <a:rPr lang="pt-BR" sz="1400" b="1" dirty="0"/>
              <a:t>Localização das nascentes monitoradas </a:t>
            </a:r>
            <a:r>
              <a:rPr lang="pt-BR" sz="1400" b="1" dirty="0" smtClean="0"/>
              <a:t>.</a:t>
            </a:r>
            <a:endParaRPr lang="pt-BR" sz="1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3554" name="Picture 2" descr="MAPA DAS NASC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39" y="2663197"/>
            <a:ext cx="4822646" cy="377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13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01" y="2492896"/>
            <a:ext cx="6216551" cy="355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3850" y="1628800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O </a:t>
            </a:r>
            <a:r>
              <a:rPr lang="pt-BR" sz="2400" dirty="0"/>
              <a:t>município de Itabirito, em Minas Gerais, possui extensão territorial de 542 km</a:t>
            </a:r>
            <a:r>
              <a:rPr lang="pt-BR" sz="2400" baseline="30000" dirty="0"/>
              <a:t>2</a:t>
            </a:r>
            <a:r>
              <a:rPr lang="pt-BR" sz="2400" dirty="0"/>
              <a:t> </a:t>
            </a:r>
            <a:r>
              <a:rPr lang="pt-BR" sz="1400" dirty="0"/>
              <a:t>(IBGE, 2010</a:t>
            </a:r>
            <a:r>
              <a:rPr lang="pt-BR" sz="1400" dirty="0" smtClean="0"/>
              <a:t>)</a:t>
            </a:r>
            <a:r>
              <a:rPr lang="pt-BR" sz="2400" dirty="0" smtClean="0"/>
              <a:t>.</a:t>
            </a:r>
            <a:r>
              <a:rPr lang="pt-BR" sz="2400" dirty="0"/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0" indent="0"/>
            <a:endParaRPr lang="pt-BR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37878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4000" b="1" dirty="0" smtClean="0">
                <a:solidFill>
                  <a:schemeClr val="tx2"/>
                </a:solidFill>
              </a:rPr>
              <a:t>INTRODUÇÃO</a:t>
            </a:r>
            <a:endParaRPr lang="pt-BR" altLang="pt-BR" sz="40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76922" y="6028736"/>
            <a:ext cx="5228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Figura 1 - Mapa Localização de Itabirito. (Fonte: Plano Diretor, 2005)</a:t>
            </a:r>
            <a:endParaRPr lang="pt-BR" sz="1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86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1520" y="1557338"/>
            <a:ext cx="8229600" cy="47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/>
            <a:r>
              <a:rPr lang="pt-BR" sz="2400" b="1" dirty="0" smtClean="0"/>
              <a:t>MONITORAMENTOS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Nascentes – Desde junho </a:t>
            </a:r>
            <a:r>
              <a:rPr lang="pt-BR" sz="2400" dirty="0"/>
              <a:t>de </a:t>
            </a:r>
            <a:r>
              <a:rPr lang="pt-BR" sz="2400" dirty="0" smtClean="0"/>
              <a:t>2015, mensalmente são </a:t>
            </a:r>
            <a:r>
              <a:rPr lang="pt-BR" sz="2400" dirty="0"/>
              <a:t>coletadas amostras </a:t>
            </a:r>
            <a:r>
              <a:rPr lang="pt-BR" sz="2400" dirty="0" smtClean="0"/>
              <a:t>e realizada </a:t>
            </a:r>
            <a:r>
              <a:rPr lang="pt-BR" sz="2400" dirty="0"/>
              <a:t>a medição da </a:t>
            </a:r>
            <a:r>
              <a:rPr lang="pt-BR" sz="2400" dirty="0" smtClean="0"/>
              <a:t>vazão, além de registrar dados pluviométricos.</a:t>
            </a:r>
            <a:endParaRPr lang="pt-BR" sz="2400" dirty="0"/>
          </a:p>
          <a:p>
            <a:pPr marL="0" indent="0" algn="just"/>
            <a:endParaRPr lang="pt-BR" sz="2400" dirty="0"/>
          </a:p>
          <a:p>
            <a:pPr algn="just">
              <a:lnSpc>
                <a:spcPct val="150000"/>
              </a:lnSpc>
            </a:pPr>
            <a:endParaRPr lang="pt-BR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37878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4000" b="1" dirty="0" smtClean="0">
                <a:solidFill>
                  <a:schemeClr val="tx2"/>
                </a:solidFill>
              </a:rPr>
              <a:t>RESULTADOS</a:t>
            </a:r>
            <a:endParaRPr lang="pt-BR" altLang="pt-BR" sz="4000" b="1" dirty="0">
              <a:solidFill>
                <a:schemeClr val="tx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907704" y="6453336"/>
            <a:ext cx="581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Figura 19 – Atividade </a:t>
            </a:r>
            <a:r>
              <a:rPr lang="pt-BR" sz="1400" b="1" dirty="0"/>
              <a:t>de coleta de amostra e medição de vazão de nascente</a:t>
            </a:r>
            <a:r>
              <a:rPr lang="pt-BR" sz="1400" b="1" dirty="0" smtClean="0"/>
              <a:t>.</a:t>
            </a:r>
            <a:endParaRPr lang="pt-BR" sz="1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537" y="3148504"/>
            <a:ext cx="1783084" cy="33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29" y="3162152"/>
            <a:ext cx="1756689" cy="33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66" y="3153479"/>
            <a:ext cx="1822922" cy="333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89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1520" y="1557338"/>
            <a:ext cx="8229600" cy="47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/>
            <a:r>
              <a:rPr lang="pt-BR" sz="2400" b="1" dirty="0" smtClean="0"/>
              <a:t>MONITORAMENTOS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Nível do lençol – Diariamente </a:t>
            </a:r>
            <a:r>
              <a:rPr lang="pt-BR" sz="2400" dirty="0"/>
              <a:t>são medidos os níveis </a:t>
            </a:r>
            <a:r>
              <a:rPr lang="pt-BR" sz="2400" dirty="0" smtClean="0"/>
              <a:t>estático/dinâmico </a:t>
            </a:r>
            <a:r>
              <a:rPr lang="pt-BR" sz="2400" dirty="0"/>
              <a:t>dos poços </a:t>
            </a:r>
            <a:r>
              <a:rPr lang="pt-BR" sz="2400" dirty="0" smtClean="0"/>
              <a:t>tubulares.</a:t>
            </a:r>
            <a:endParaRPr lang="pt-BR" sz="2400" dirty="0"/>
          </a:p>
          <a:p>
            <a:pPr marL="0" indent="0" algn="just"/>
            <a:endParaRPr lang="pt-BR" sz="2400" dirty="0"/>
          </a:p>
          <a:p>
            <a:pPr algn="just">
              <a:lnSpc>
                <a:spcPct val="150000"/>
              </a:lnSpc>
            </a:pPr>
            <a:endParaRPr lang="pt-BR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37878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4000" b="1" dirty="0" smtClean="0">
                <a:solidFill>
                  <a:schemeClr val="tx2"/>
                </a:solidFill>
              </a:rPr>
              <a:t>RESULTADOS</a:t>
            </a:r>
            <a:endParaRPr lang="pt-BR" altLang="pt-BR" sz="4000" b="1" dirty="0">
              <a:solidFill>
                <a:schemeClr val="tx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391189" y="6217567"/>
            <a:ext cx="4917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Figura 20 – </a:t>
            </a:r>
            <a:r>
              <a:rPr lang="pt-BR" sz="1400" b="1" dirty="0"/>
              <a:t>Dados de monitoramento de nível de água em poço.</a:t>
            </a:r>
            <a:endParaRPr lang="pt-BR" sz="1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86" y="2852936"/>
            <a:ext cx="7496803" cy="315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0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1520" y="1557338"/>
            <a:ext cx="8229600" cy="47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/>
            <a:r>
              <a:rPr lang="pt-BR" sz="2400" b="1" dirty="0" smtClean="0"/>
              <a:t>MONITORAMENTOS</a:t>
            </a:r>
          </a:p>
          <a:p>
            <a:pPr lvl="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sz="2400" dirty="0" smtClean="0"/>
              <a:t>Piezômetros - </a:t>
            </a:r>
            <a:r>
              <a:rPr lang="pt-BR" alt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 </a:t>
            </a:r>
            <a:r>
              <a:rPr lang="pt-BR" altLang="pt-B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rede de monitoramento prevê a instalação de 10 </a:t>
            </a:r>
            <a:r>
              <a:rPr lang="pt-BR" alt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piezômetros</a:t>
            </a:r>
            <a:r>
              <a:rPr lang="pt-BR" altLang="pt-B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pt-BR" sz="2400" dirty="0"/>
          </a:p>
          <a:p>
            <a:pPr marL="0" indent="0" algn="just"/>
            <a:endParaRPr lang="pt-BR" sz="2400" dirty="0"/>
          </a:p>
          <a:p>
            <a:pPr algn="just">
              <a:lnSpc>
                <a:spcPct val="150000"/>
              </a:lnSpc>
            </a:pPr>
            <a:endParaRPr lang="pt-BR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37878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4000" b="1" dirty="0" smtClean="0">
                <a:solidFill>
                  <a:schemeClr val="tx2"/>
                </a:solidFill>
              </a:rPr>
              <a:t>RESULTADOS</a:t>
            </a:r>
            <a:endParaRPr lang="pt-BR" altLang="pt-BR" sz="4000" b="1" dirty="0">
              <a:solidFill>
                <a:schemeClr val="tx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987824" y="6371455"/>
            <a:ext cx="3472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Figura 21 – </a:t>
            </a:r>
            <a:r>
              <a:rPr lang="pt-BR" sz="1400" b="1" dirty="0"/>
              <a:t>Localização dos Piezômetros (PZ)</a:t>
            </a:r>
            <a:endParaRPr lang="pt-BR" sz="1400" dirty="0"/>
          </a:p>
          <a:p>
            <a:endParaRPr lang="pt-BR" sz="1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6625" name="Imagem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17865" r="24377" b="12065"/>
          <a:stretch>
            <a:fillRect/>
          </a:stretch>
        </p:blipFill>
        <p:spPr bwMode="auto">
          <a:xfrm>
            <a:off x="40495" y="1245733"/>
            <a:ext cx="9103505" cy="493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3143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2555776" y="3789040"/>
            <a:ext cx="432048" cy="14428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 rot="2249250">
            <a:off x="2737565" y="2185291"/>
            <a:ext cx="432048" cy="14428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95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1520" y="1557338"/>
            <a:ext cx="8229600" cy="47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/>
            <a:r>
              <a:rPr lang="pt-BR" sz="2400" b="1" dirty="0" smtClean="0"/>
              <a:t>MONITORAMENTOS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Pluviometria - instalado </a:t>
            </a:r>
            <a:r>
              <a:rPr lang="pt-BR" sz="2400" dirty="0"/>
              <a:t>um pluviômetro </a:t>
            </a:r>
            <a:r>
              <a:rPr lang="pt-BR" sz="2400" dirty="0" smtClean="0"/>
              <a:t>com coleta diária de dados.</a:t>
            </a:r>
            <a:endParaRPr lang="pt-BR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37878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4000" b="1" dirty="0" smtClean="0">
                <a:solidFill>
                  <a:schemeClr val="tx2"/>
                </a:solidFill>
              </a:rPr>
              <a:t>RESULTADOS</a:t>
            </a:r>
            <a:endParaRPr lang="pt-BR" altLang="pt-BR" sz="4000" b="1" dirty="0">
              <a:solidFill>
                <a:schemeClr val="tx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233632" y="6187589"/>
            <a:ext cx="280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Figura 22–   </a:t>
            </a:r>
            <a:r>
              <a:rPr lang="pt-BR" sz="1400" b="1" dirty="0"/>
              <a:t>Dados de pluviometria </a:t>
            </a:r>
            <a:endParaRPr lang="pt-BR" sz="1400" dirty="0"/>
          </a:p>
          <a:p>
            <a:endParaRPr lang="pt-BR" sz="1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3143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92" y="2780928"/>
            <a:ext cx="7434946" cy="31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50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1520" y="1557338"/>
            <a:ext cx="8229600" cy="47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Os </a:t>
            </a:r>
            <a:r>
              <a:rPr lang="pt-BR" sz="2400" dirty="0"/>
              <a:t>dados </a:t>
            </a:r>
            <a:r>
              <a:rPr lang="pt-BR" sz="2400" dirty="0" smtClean="0"/>
              <a:t>da rede de monitoramento são </a:t>
            </a:r>
            <a:r>
              <a:rPr lang="pt-BR" sz="2400" dirty="0" err="1" smtClean="0"/>
              <a:t>planilhados</a:t>
            </a:r>
            <a:r>
              <a:rPr lang="pt-BR" sz="2400" dirty="0" smtClean="0"/>
              <a:t> e analisados </a:t>
            </a:r>
            <a:r>
              <a:rPr lang="pt-BR" sz="2400" dirty="0"/>
              <a:t>em </a:t>
            </a:r>
            <a:r>
              <a:rPr lang="pt-BR" sz="2400" dirty="0" smtClean="0"/>
              <a:t>conjunto em relatórios </a:t>
            </a:r>
            <a:r>
              <a:rPr lang="pt-BR" sz="2400" dirty="0"/>
              <a:t>quadrimestrais para apresentação e discussão </a:t>
            </a:r>
            <a:r>
              <a:rPr lang="pt-BR" sz="2400" dirty="0" smtClean="0"/>
              <a:t>junto aos </a:t>
            </a:r>
            <a:r>
              <a:rPr lang="pt-BR" sz="2400" dirty="0"/>
              <a:t>órgãos </a:t>
            </a:r>
            <a:r>
              <a:rPr lang="pt-BR" sz="2400" dirty="0" smtClean="0"/>
              <a:t>ambientais;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10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Os </a:t>
            </a:r>
            <a:r>
              <a:rPr lang="pt-BR" sz="2400" dirty="0"/>
              <a:t>dados gerados até momento não apontam interferência ambiental na disponibilidade de água da </a:t>
            </a:r>
            <a:r>
              <a:rPr lang="pt-BR" sz="2400" dirty="0" smtClean="0"/>
              <a:t>região;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10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É </a:t>
            </a:r>
            <a:r>
              <a:rPr lang="pt-BR" sz="2400" dirty="0"/>
              <a:t>importante </a:t>
            </a:r>
            <a:r>
              <a:rPr lang="pt-BR" sz="2400" dirty="0" smtClean="0"/>
              <a:t>dar sequência à rede de monitoramento para </a:t>
            </a:r>
            <a:r>
              <a:rPr lang="pt-BR" sz="2400" dirty="0"/>
              <a:t>criar uma </a:t>
            </a:r>
            <a:r>
              <a:rPr lang="pt-BR" sz="2400" dirty="0" smtClean="0"/>
              <a:t>série de </a:t>
            </a:r>
            <a:r>
              <a:rPr lang="pt-BR" sz="2400" dirty="0"/>
              <a:t>dados que comprovem a sustentabilidade do sistema de explotação de </a:t>
            </a:r>
            <a:r>
              <a:rPr lang="pt-BR" sz="2400" dirty="0" smtClean="0"/>
              <a:t>água.</a:t>
            </a:r>
            <a:endParaRPr lang="pt-BR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37878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4000" b="1" dirty="0" smtClean="0">
                <a:solidFill>
                  <a:schemeClr val="tx2"/>
                </a:solidFill>
              </a:rPr>
              <a:t>RESULTADOS</a:t>
            </a:r>
            <a:endParaRPr lang="pt-BR" altLang="pt-BR" sz="4000" b="1" dirty="0">
              <a:solidFill>
                <a:schemeClr val="tx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3143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7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1520" y="1557338"/>
            <a:ext cx="8496944" cy="47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/>
              <a:t>O SAAE de Itabirito faz abastecimento </a:t>
            </a:r>
            <a:r>
              <a:rPr lang="pt-BR" sz="2400" dirty="0" smtClean="0"/>
              <a:t>há </a:t>
            </a:r>
            <a:r>
              <a:rPr lang="pt-BR" sz="2400" dirty="0"/>
              <a:t>38 anos e é referência em qualidade no abastecimento. No entanto, a instalação da </a:t>
            </a:r>
            <a:r>
              <a:rPr lang="pt-BR" sz="2400" dirty="0" smtClean="0"/>
              <a:t>UTA </a:t>
            </a:r>
            <a:r>
              <a:rPr lang="pt-BR" sz="2400" dirty="0"/>
              <a:t>aflorou </a:t>
            </a:r>
            <a:r>
              <a:rPr lang="pt-BR" sz="2400" dirty="0" smtClean="0"/>
              <a:t>uma </a:t>
            </a:r>
            <a:r>
              <a:rPr lang="pt-BR" sz="2400" dirty="0"/>
              <a:t>maior responsabilidade </a:t>
            </a:r>
            <a:r>
              <a:rPr lang="pt-BR" sz="2400" dirty="0" smtClean="0"/>
              <a:t>socioambiental;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Elaboração de </a:t>
            </a:r>
            <a:r>
              <a:rPr lang="pt-BR" sz="2400" dirty="0"/>
              <a:t>estudos hidrogeológicos </a:t>
            </a:r>
            <a:r>
              <a:rPr lang="pt-BR" sz="2400" dirty="0" smtClean="0"/>
              <a:t>foi </a:t>
            </a:r>
            <a:r>
              <a:rPr lang="pt-BR" sz="2400" dirty="0" smtClean="0"/>
              <a:t>essencial, assim como a geração de dados secundários;</a:t>
            </a:r>
            <a:endParaRPr lang="pt-BR" sz="24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Há perspectiva </a:t>
            </a:r>
            <a:r>
              <a:rPr lang="pt-BR" sz="2400" dirty="0"/>
              <a:t>de crescimento populacional da região e da instalação de novas </a:t>
            </a:r>
            <a:r>
              <a:rPr lang="pt-BR" sz="2400" dirty="0" smtClean="0"/>
              <a:t>empresas, fazendo da UTA fonte de oportunidades</a:t>
            </a:r>
            <a:r>
              <a:rPr lang="pt-BR" sz="2400" dirty="0"/>
              <a:t>, aprendizados e </a:t>
            </a:r>
            <a:r>
              <a:rPr lang="pt-BR" sz="2400" dirty="0" smtClean="0"/>
              <a:t>desafios.</a:t>
            </a:r>
            <a:endParaRPr lang="pt-BR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37878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4000" b="1" dirty="0" smtClean="0">
                <a:solidFill>
                  <a:schemeClr val="tx2"/>
                </a:solidFill>
              </a:rPr>
              <a:t>CONCLUSÃO</a:t>
            </a:r>
            <a:endParaRPr lang="pt-BR" altLang="pt-BR" sz="4000" b="1" dirty="0">
              <a:solidFill>
                <a:schemeClr val="tx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3143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1520" y="1557338"/>
            <a:ext cx="8229600" cy="47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1700" dirty="0" smtClean="0"/>
              <a:t>GERDAU</a:t>
            </a:r>
            <a:r>
              <a:rPr lang="pt-BR" sz="1700" dirty="0"/>
              <a:t>. Proposta de criação Monumento natural da Serra da Moeda: Relatório Técnico. 2010. Disponível em &lt; </a:t>
            </a:r>
            <a:r>
              <a:rPr lang="pt-BR" sz="1700" u="sng" dirty="0">
                <a:hlinkClick r:id="rId3"/>
              </a:rPr>
              <a:t>http://www.ief.mg.gov.br/images/stories/noticias/monumento%20natural%20estadual%20serra%20da%20moeda.pdf</a:t>
            </a:r>
            <a:r>
              <a:rPr lang="pt-BR" sz="1700" dirty="0"/>
              <a:t>&gt;. Acesso em 13 de fev.2016.</a:t>
            </a:r>
          </a:p>
          <a:p>
            <a:r>
              <a:rPr lang="pt-BR" sz="1700" dirty="0"/>
              <a:t>INSTITUTO BRASILEIRO DE GEOGRAFIA E ESTATÍSTICA (IBGE). </a:t>
            </a:r>
            <a:r>
              <a:rPr lang="pt-BR" sz="1700" b="1" dirty="0"/>
              <a:t>Censo 2010 Cidades.</a:t>
            </a:r>
            <a:r>
              <a:rPr lang="pt-BR" sz="1700" dirty="0"/>
              <a:t> Disponível em &lt; </a:t>
            </a:r>
            <a:r>
              <a:rPr lang="pt-BR" sz="1700" u="sng" dirty="0">
                <a:hlinkClick r:id="rId4"/>
              </a:rPr>
              <a:t>http://www.cidades.ibge.gov.br/xtras/perfil.php?lang=&amp;codmun=313190&amp;search=minas-gerais|itabirito</a:t>
            </a:r>
            <a:r>
              <a:rPr lang="pt-BR" sz="1700" dirty="0"/>
              <a:t>&gt;. Acesso em 13 de fev.2016.</a:t>
            </a:r>
          </a:p>
          <a:p>
            <a:r>
              <a:rPr lang="pt-BR" sz="1700" dirty="0"/>
              <a:t>INSTITUTO ESTADUAL DE FLORESTAS (IEF). Disponível em &lt;</a:t>
            </a:r>
            <a:r>
              <a:rPr lang="pt-BR" sz="1700" u="sng" dirty="0">
                <a:hlinkClick r:id="rId5"/>
              </a:rPr>
              <a:t>http://www.ief.mg.gov.br/images/stories/REGULARIZACAO_FUNDIARIA/Centro_sul/layout%20m.n%20serra%20da%20moeda.pdf</a:t>
            </a:r>
            <a:r>
              <a:rPr lang="pt-BR" sz="1700" dirty="0"/>
              <a:t>.&gt;. Acessado em 20 de abr.2016.</a:t>
            </a:r>
          </a:p>
          <a:p>
            <a:r>
              <a:rPr lang="pt-BR" sz="1700" dirty="0"/>
              <a:t>ITABIRITO (MG). Lei  nº 2466, 14/12/2005. Institui o Plano Diretor de Itabirito, em conformidade com o estatuto da cidade.</a:t>
            </a:r>
          </a:p>
          <a:p>
            <a:r>
              <a:rPr lang="pt-BR" sz="1700" dirty="0"/>
              <a:t>WIECHETECK, G.K.; CORDEIRO, J.S. (2002). Gestão ambiental de sistemas de tratamento de água. In: XXVIII </a:t>
            </a:r>
            <a:r>
              <a:rPr lang="pt-BR" sz="1700" cap="all" dirty="0" err="1"/>
              <a:t>congreso</a:t>
            </a:r>
            <a:r>
              <a:rPr lang="pt-BR" sz="1700" cap="all" dirty="0"/>
              <a:t> interamericano de </a:t>
            </a:r>
            <a:r>
              <a:rPr lang="pt-BR" sz="1700" cap="all" dirty="0" err="1"/>
              <a:t>ingeniería</a:t>
            </a:r>
            <a:r>
              <a:rPr lang="pt-BR" sz="1700" cap="all" dirty="0"/>
              <a:t> </a:t>
            </a:r>
            <a:r>
              <a:rPr lang="pt-BR" sz="1700" cap="all" dirty="0" err="1"/>
              <a:t>sanitaria</a:t>
            </a:r>
            <a:r>
              <a:rPr lang="pt-BR" sz="1700" cap="all" dirty="0"/>
              <a:t> y ambiental, 2002, </a:t>
            </a:r>
            <a:r>
              <a:rPr lang="pt-BR" sz="1700" dirty="0" err="1"/>
              <a:t>Cancún</a:t>
            </a:r>
            <a:r>
              <a:rPr lang="pt-BR" sz="1700" dirty="0"/>
              <a:t> – México. 6p.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37878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4000" b="1" dirty="0" smtClean="0">
                <a:solidFill>
                  <a:schemeClr val="tx2"/>
                </a:solidFill>
              </a:rPr>
              <a:t>REFERÊNCIAS</a:t>
            </a:r>
            <a:endParaRPr lang="pt-BR" altLang="pt-BR" sz="4000" b="1" dirty="0">
              <a:solidFill>
                <a:schemeClr val="tx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3143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863404" y="5301208"/>
            <a:ext cx="5760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OBRIGADA!!!</a:t>
            </a:r>
          </a:p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E-mail: </a:t>
            </a:r>
            <a:r>
              <a:rPr lang="pt-BR" b="1" dirty="0" smtClean="0">
                <a:latin typeface="Arial" pitchFamily="34" charset="0"/>
                <a:cs typeface="Arial" pitchFamily="34" charset="0"/>
                <a:hlinkClick r:id="rId3"/>
              </a:rPr>
              <a:t>socioambiental@saaeita.mg.gov.br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  <a:hlinkClick r:id="rId4"/>
              </a:rPr>
              <a:t>aldair.silva@saaeita.mg.gov.br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8" name="Picture 2" descr="logo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6" b="-1"/>
          <a:stretch/>
        </p:blipFill>
        <p:spPr bwMode="auto">
          <a:xfrm>
            <a:off x="0" y="1788902"/>
            <a:ext cx="9157007" cy="298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0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3850" y="2071390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Criação na </a:t>
            </a:r>
            <a:r>
              <a:rPr lang="pt-BR" sz="2400" dirty="0"/>
              <a:t>URBE DU040 </a:t>
            </a:r>
            <a:r>
              <a:rPr lang="pt-BR" sz="2400" dirty="0" smtClean="0"/>
              <a:t>o Distrito </a:t>
            </a:r>
            <a:r>
              <a:rPr lang="pt-BR" sz="2400" dirty="0"/>
              <a:t>Industrial </a:t>
            </a:r>
            <a:r>
              <a:rPr lang="pt-BR" sz="2400" dirty="0" smtClean="0"/>
              <a:t>DI040 em 2007;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Implantação em </a:t>
            </a:r>
            <a:r>
              <a:rPr lang="pt-BR" sz="2400" dirty="0"/>
              <a:t>2014 </a:t>
            </a:r>
            <a:r>
              <a:rPr lang="pt-BR" sz="2400" dirty="0" smtClean="0"/>
              <a:t>da UTA: capacidade </a:t>
            </a:r>
            <a:r>
              <a:rPr lang="pt-BR" sz="2400" dirty="0"/>
              <a:t>inicial </a:t>
            </a:r>
            <a:r>
              <a:rPr lang="pt-BR" sz="2400" dirty="0" smtClean="0"/>
              <a:t>de </a:t>
            </a:r>
            <a:r>
              <a:rPr lang="pt-BR" sz="2400" dirty="0" smtClean="0"/>
              <a:t>tratamento de 360m³.h</a:t>
            </a:r>
            <a:r>
              <a:rPr lang="pt-BR" sz="2400" baseline="30000" dirty="0" smtClean="0"/>
              <a:t>-1</a:t>
            </a:r>
            <a:r>
              <a:rPr lang="pt-BR" sz="2400" dirty="0" smtClean="0"/>
              <a:t> e </a:t>
            </a:r>
            <a:r>
              <a:rPr lang="pt-BR" sz="2400" dirty="0" smtClean="0"/>
              <a:t>capacidade final de 720m³.h</a:t>
            </a:r>
            <a:r>
              <a:rPr lang="pt-BR" sz="2400" baseline="30000" dirty="0" smtClean="0"/>
              <a:t>-1</a:t>
            </a:r>
            <a:r>
              <a:rPr lang="pt-BR" sz="2400" dirty="0" smtClean="0"/>
              <a:t> com cinco poços em operação.</a:t>
            </a:r>
            <a:endParaRPr lang="pt-BR" sz="2400" dirty="0"/>
          </a:p>
          <a:p>
            <a:pPr algn="just"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37878" y="55780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4000" b="1" dirty="0" smtClean="0">
                <a:solidFill>
                  <a:schemeClr val="tx2"/>
                </a:solidFill>
              </a:rPr>
              <a:t>INTRODUÇÃO</a:t>
            </a:r>
            <a:endParaRPr lang="pt-BR" altLang="pt-BR" sz="40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3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99792" y="6309320"/>
            <a:ext cx="4091640" cy="363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Figura 2- </a:t>
            </a:r>
            <a:r>
              <a:rPr lang="pt-BR" sz="1400" b="1" dirty="0"/>
              <a:t>Unidade de Tratamento de Água (UTA)</a:t>
            </a:r>
            <a:endParaRPr lang="pt-BR" sz="1400" dirty="0"/>
          </a:p>
          <a:p>
            <a:endParaRPr lang="pt-B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" y="286944"/>
            <a:ext cx="9144000" cy="514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73" y="286944"/>
            <a:ext cx="9135800" cy="549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14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3850" y="170080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Monumento </a:t>
            </a:r>
            <a:r>
              <a:rPr lang="pt-BR" sz="2400" dirty="0"/>
              <a:t>Natural (MONA) </a:t>
            </a:r>
            <a:r>
              <a:rPr lang="pt-BR" sz="2400" dirty="0" smtClean="0"/>
              <a:t>Serra </a:t>
            </a:r>
            <a:r>
              <a:rPr lang="pt-BR" sz="2400" dirty="0"/>
              <a:t>da </a:t>
            </a:r>
            <a:r>
              <a:rPr lang="pt-BR" sz="2400" dirty="0" smtClean="0"/>
              <a:t>Moeda: </a:t>
            </a:r>
            <a:r>
              <a:rPr lang="pt-BR" sz="2400" dirty="0" smtClean="0"/>
              <a:t>estrutura </a:t>
            </a:r>
            <a:r>
              <a:rPr lang="pt-BR" sz="2400" dirty="0"/>
              <a:t>geológica conhecida como Sinclinal Moeda </a:t>
            </a:r>
            <a:r>
              <a:rPr lang="pt-BR" sz="1200" dirty="0"/>
              <a:t>(GERDAU, </a:t>
            </a:r>
            <a:r>
              <a:rPr lang="pt-BR" sz="1200" dirty="0" smtClean="0"/>
              <a:t>2010</a:t>
            </a:r>
            <a:r>
              <a:rPr lang="pt-BR" sz="1400" dirty="0" smtClean="0"/>
              <a:t>)</a:t>
            </a:r>
            <a:r>
              <a:rPr lang="pt-BR" sz="2400" dirty="0" smtClean="0"/>
              <a:t>.</a:t>
            </a:r>
          </a:p>
          <a:p>
            <a:pPr marL="0" indent="0" algn="just"/>
            <a:r>
              <a:rPr lang="pt-BR" sz="2400" dirty="0" smtClean="0"/>
              <a:t>    área - 470 km²</a:t>
            </a:r>
          </a:p>
          <a:p>
            <a:pPr marL="0" indent="0" algn="just"/>
            <a:r>
              <a:rPr lang="pt-BR" sz="2400" dirty="0"/>
              <a:t> </a:t>
            </a:r>
            <a:r>
              <a:rPr lang="pt-BR" sz="2400" dirty="0" smtClean="0"/>
              <a:t>   formação - Serras </a:t>
            </a:r>
            <a:r>
              <a:rPr lang="pt-BR" sz="2400" dirty="0"/>
              <a:t>da Moeda e do </a:t>
            </a:r>
            <a:r>
              <a:rPr lang="pt-BR" sz="2400" dirty="0" smtClean="0"/>
              <a:t>Itabirito</a:t>
            </a:r>
          </a:p>
          <a:p>
            <a:pPr marL="0" indent="0" algn="just"/>
            <a:r>
              <a:rPr lang="pt-BR" sz="2400" dirty="0"/>
              <a:t> </a:t>
            </a:r>
            <a:r>
              <a:rPr lang="pt-BR" sz="2400" dirty="0" smtClean="0"/>
              <a:t>   municípios - Brumadinho</a:t>
            </a:r>
            <a:r>
              <a:rPr lang="pt-BR" sz="2400" dirty="0"/>
              <a:t>, Nova Lima, Itabirito, Moeda, Belo Vale, Congonhas, Ouro Preto e Rio </a:t>
            </a:r>
            <a:r>
              <a:rPr lang="pt-BR" sz="2400" dirty="0" smtClean="0"/>
              <a:t>Acima</a:t>
            </a:r>
          </a:p>
          <a:p>
            <a:pPr marL="0" indent="0" algn="just"/>
            <a:r>
              <a:rPr lang="pt-BR" sz="2400" dirty="0" smtClean="0"/>
              <a:t>     bacias hidrográficas - rio </a:t>
            </a:r>
            <a:r>
              <a:rPr lang="pt-BR" sz="2400" dirty="0"/>
              <a:t>Paraopeba e </a:t>
            </a:r>
            <a:r>
              <a:rPr lang="pt-BR" sz="2400" dirty="0" smtClean="0"/>
              <a:t>rio </a:t>
            </a:r>
            <a:r>
              <a:rPr lang="pt-BR" sz="2400" dirty="0"/>
              <a:t>das Velhas </a:t>
            </a:r>
            <a:r>
              <a:rPr lang="pt-BR" sz="2400" dirty="0" smtClean="0"/>
              <a:t>     </a:t>
            </a:r>
          </a:p>
          <a:p>
            <a:pPr marL="0" indent="0" algn="just"/>
            <a:r>
              <a:rPr lang="pt-BR" sz="2400" dirty="0" smtClean="0"/>
              <a:t>     relevância – patrimônio </a:t>
            </a:r>
            <a:r>
              <a:rPr lang="pt-BR" sz="2400" dirty="0"/>
              <a:t>espeleológico, conectividade biológica e hidrológica, nascentes e ressurgências</a:t>
            </a:r>
            <a:r>
              <a:rPr lang="pt-BR" sz="2400" dirty="0" smtClean="0"/>
              <a:t>,</a:t>
            </a:r>
            <a:r>
              <a:rPr lang="pt-BR" sz="2400" dirty="0"/>
              <a:t> sítios naturais raros, singulares de grande beleza cênica.</a:t>
            </a:r>
            <a:r>
              <a:rPr lang="pt-BR" sz="2400" b="1" dirty="0"/>
              <a:t> </a:t>
            </a:r>
            <a:endParaRPr lang="pt-BR" sz="2400" dirty="0"/>
          </a:p>
          <a:p>
            <a:pPr marL="0" indent="0" algn="just"/>
            <a:r>
              <a:rPr lang="pt-BR" sz="2400" dirty="0" smtClean="0"/>
              <a:t>     corredor </a:t>
            </a:r>
            <a:r>
              <a:rPr lang="pt-BR" sz="2400" dirty="0"/>
              <a:t>ecológico entre </a:t>
            </a:r>
            <a:r>
              <a:rPr lang="pt-BR" sz="2400" dirty="0" smtClean="0"/>
              <a:t>MONA </a:t>
            </a:r>
            <a:r>
              <a:rPr lang="pt-BR" sz="2400" dirty="0"/>
              <a:t> </a:t>
            </a:r>
            <a:r>
              <a:rPr lang="pt-BR" sz="2400" dirty="0" smtClean="0"/>
              <a:t>e  EEA.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37878" y="55780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4000" b="1" dirty="0" smtClean="0">
                <a:solidFill>
                  <a:schemeClr val="tx2"/>
                </a:solidFill>
              </a:rPr>
              <a:t>INTRODUÇÃO</a:t>
            </a:r>
            <a:endParaRPr lang="pt-BR" altLang="pt-BR" sz="40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9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66594" y="5742246"/>
            <a:ext cx="5141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Figura 3- </a:t>
            </a:r>
            <a:r>
              <a:rPr lang="pt-BR" sz="1400" b="1" dirty="0"/>
              <a:t>Localização do MONA Serra da Moeda e UTA (</a:t>
            </a:r>
            <a:r>
              <a:rPr lang="pt-BR" sz="1400" b="1" dirty="0" smtClean="0"/>
              <a:t>Fonte</a:t>
            </a:r>
            <a:r>
              <a:rPr lang="pt-BR" sz="1400" b="1" dirty="0"/>
              <a:t>: Adaptado de http://www.ief.mg.gov.br/images/stories/REGULARIZACAO_FUNDIARIA/Centro_sul/layout%20m.n%20serra%20da%20moeda.pdf)</a:t>
            </a:r>
            <a:endParaRPr lang="pt-B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35"/>
            <a:ext cx="9144001" cy="566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4" t="5142" r="2328" b="30259"/>
          <a:stretch/>
        </p:blipFill>
        <p:spPr bwMode="auto">
          <a:xfrm>
            <a:off x="2674960" y="68237"/>
            <a:ext cx="3697240" cy="681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1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55096" y="6309320"/>
            <a:ext cx="2929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Figura 4 e 5 – MONA Serra da Moeda</a:t>
            </a:r>
            <a:endParaRPr lang="pt-BR" sz="1400" dirty="0"/>
          </a:p>
          <a:p>
            <a:endParaRPr lang="pt-B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3887"/>
            <a:ext cx="5796136" cy="325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712"/>
            <a:ext cx="5364088" cy="30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10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55096" y="6309320"/>
            <a:ext cx="2929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Figura 4 e 5 – MONA Serra da Moeda</a:t>
            </a:r>
            <a:endParaRPr lang="pt-BR" sz="1400" dirty="0"/>
          </a:p>
          <a:p>
            <a:endParaRPr lang="pt-B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3887"/>
            <a:ext cx="5796136" cy="325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712"/>
            <a:ext cx="5364088" cy="30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3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728398"/>
          </a:xfrm>
          <a:prstGeom prst="rect">
            <a:avLst/>
          </a:prstGeom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65" y="-14131"/>
            <a:ext cx="4521701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366" y="3261719"/>
            <a:ext cx="5016500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4" y="6178243"/>
            <a:ext cx="1271016" cy="496824"/>
          </a:xfrm>
          <a:prstGeom prst="rect">
            <a:avLst/>
          </a:prstGeom>
        </p:spPr>
      </p:pic>
      <p:pic>
        <p:nvPicPr>
          <p:cNvPr id="9" name="Picture 2" descr="logo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6082707"/>
            <a:ext cx="1954070" cy="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61719"/>
            <a:ext cx="4745613" cy="28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54" y="0"/>
            <a:ext cx="5016500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3155096" y="6309320"/>
            <a:ext cx="3376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Figura 6, 7, 8 e 9 – MONA Serra da Moeda</a:t>
            </a:r>
            <a:endParaRPr lang="pt-BR" sz="1400" dirty="0"/>
          </a:p>
          <a:p>
            <a:endParaRPr lang="pt-BR" dirty="0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611"/>
            <a:ext cx="5016500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92" y="348611"/>
            <a:ext cx="4522835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3074352" y="6074595"/>
            <a:ext cx="3381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Figura 10, 11 e 12 – MONA Serra da Moeda</a:t>
            </a:r>
            <a:endParaRPr lang="pt-BR" sz="1400" dirty="0"/>
          </a:p>
          <a:p>
            <a:endParaRPr lang="pt-BR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49" y="3197572"/>
            <a:ext cx="5016500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17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1069</Words>
  <Application>Microsoft Office PowerPoint</Application>
  <PresentationFormat>Apresentação na tela (4:3)</PresentationFormat>
  <Paragraphs>109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Paula</dc:creator>
  <cp:lastModifiedBy>heloisa</cp:lastModifiedBy>
  <cp:revision>104</cp:revision>
  <dcterms:created xsi:type="dcterms:W3CDTF">2013-07-31T13:16:36Z</dcterms:created>
  <dcterms:modified xsi:type="dcterms:W3CDTF">2016-05-17T13:04:57Z</dcterms:modified>
</cp:coreProperties>
</file>