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6" r:id="rId18"/>
    <p:sldId id="307" r:id="rId19"/>
    <p:sldId id="308" r:id="rId20"/>
    <p:sldId id="309" r:id="rId21"/>
    <p:sldId id="288" r:id="rId22"/>
    <p:sldId id="289" r:id="rId23"/>
    <p:sldId id="277" r:id="rId24"/>
    <p:sldId id="313" r:id="rId25"/>
    <p:sldId id="317" r:id="rId26"/>
    <p:sldId id="318" r:id="rId27"/>
    <p:sldId id="312" r:id="rId28"/>
    <p:sldId id="311" r:id="rId29"/>
    <p:sldId id="321" r:id="rId30"/>
    <p:sldId id="320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a Zanotelli" initials="MZ" lastIdx="12" clrIdx="0">
    <p:extLst>
      <p:ext uri="{19B8F6BF-5375-455C-9EA6-DF929625EA0E}">
        <p15:presenceInfo xmlns:p15="http://schemas.microsoft.com/office/powerpoint/2012/main" userId="S-1-5-21-2797275705-3897068317-1738938206-31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6FE33-0A9C-4999-9346-59E85E1E4DA4}" type="datetime1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1BFB0-ECD2-42FE-9E99-4C2F1E6DBA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42286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A8FB2-C555-4E4A-AA3D-10F79B5D7767}" type="datetime1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6B7AB-66E1-4871-9842-24DDF638B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6856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B7AB-66E1-4871-9842-24DDF638B6AD}" type="slidenum">
              <a:rPr lang="pt-BR" smtClean="0"/>
              <a:t>2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37F2AB-6D82-4775-BD00-C8603C1D7661}" type="datetime1">
              <a:rPr lang="pt-BR" smtClean="0"/>
              <a:t>26/05/2015</a:t>
            </a:fld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08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B7AB-66E1-4871-9842-24DDF638B6AD}" type="slidenum">
              <a:rPr lang="pt-BR" smtClean="0"/>
              <a:t>5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37F2AB-6D82-4775-BD00-C8603C1D7661}" type="datetime1">
              <a:rPr lang="pt-BR" smtClean="0"/>
              <a:t>26/05/2015</a:t>
            </a:fld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13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B7AB-66E1-4871-9842-24DDF638B6AD}" type="slidenum">
              <a:rPr lang="pt-BR" smtClean="0"/>
              <a:t>14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37F2AB-6D82-4775-BD00-C8603C1D7661}" type="datetime1">
              <a:rPr lang="pt-BR" smtClean="0"/>
              <a:t>26/05/2015</a:t>
            </a:fld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594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B7AB-66E1-4871-9842-24DDF638B6AD}" type="slidenum">
              <a:rPr lang="pt-BR" smtClean="0"/>
              <a:t>27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37F2AB-6D82-4775-BD00-C8603C1D7661}" type="datetime1">
              <a:rPr lang="pt-BR" smtClean="0"/>
              <a:t>26/05/2015</a:t>
            </a:fld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79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9310-7C32-46E2-913A-A024505F1339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63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861A7-513B-491B-A4B1-A496FFDF4056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63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1569-1645-4187-A3FE-5C663C718503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14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55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D2A2-E5AC-485E-875C-32EF67277D95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4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359E-3AC3-4E3A-9954-B1D9BF327861}" type="datetime1">
              <a:rPr lang="pt-BR" smtClean="0"/>
              <a:t>26/05/2015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39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7187-F10A-4305-83C5-921D9DBC2C48}" type="datetime1">
              <a:rPr lang="pt-BR" smtClean="0"/>
              <a:t>26/05/2015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42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AA3F-E5A3-4088-8DA2-920ECF459E36}" type="datetime1">
              <a:rPr lang="pt-BR" smtClean="0"/>
              <a:t>26/05/2015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20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E94E-F1C8-4E4F-9D81-098631B75BE4}" type="datetime1">
              <a:rPr lang="pt-BR" smtClean="0"/>
              <a:t>26/05/2015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30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B58D867-DC97-43AA-93A7-A251A0154005}" type="datetime1">
              <a:rPr lang="pt-BR" smtClean="0"/>
              <a:t>26/05/2015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952FBA-3374-457D-9103-8832ED6C28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2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1817-6145-4994-B349-E79B3003D839}" type="datetime1">
              <a:rPr lang="pt-BR" smtClean="0"/>
              <a:t>26/05/2015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94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250FFC1-EC2F-4D8B-BB3C-F67C21E7C49D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952FBA-3374-457D-9103-8832ED6C280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22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8526" y="1911160"/>
            <a:ext cx="7772400" cy="2387600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Georgia" panose="02040502050405020303" pitchFamily="18" charset="0"/>
                <a:cs typeface="Aharoni" panose="02010803020104030203" pitchFamily="2" charset="-79"/>
              </a:rPr>
              <a:t>EFEITOS DA PESQUISA DE VAZAMENTOS NA REDUÇÃO DAS PERDAS DE ÁGUA NO MUNICÍPIO DE PONTE NOVA - MG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1821" y="4883396"/>
            <a:ext cx="8332630" cy="1371975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Guilherme </a:t>
            </a:r>
            <a:r>
              <a:rPr 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Resende Tavares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Engenheiro 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Ambiental </a:t>
            </a:r>
            <a:r>
              <a:rPr 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Diretor geral 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DMAES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(Departamento Municipal de Água, Esgoto e Saneamento de Ponte Nova/MG)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213360" cy="11075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16" y="70293"/>
            <a:ext cx="1522926" cy="15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METODOLOGIA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10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61397" y="1845734"/>
            <a:ext cx="3305363" cy="402336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/>
              <a:t>As pesquisas de vazamentos foram executadas através de análises minuciosas da rede de distribuição.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/>
              <a:t>Em alguns casos foram mais eficientes no período noturno, uma vez que a interferência sonora é menor.</a:t>
            </a:r>
          </a:p>
          <a:p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756" y="1727800"/>
            <a:ext cx="4130065" cy="436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43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METODOLOGIA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11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2581" y="1845734"/>
            <a:ext cx="7684180" cy="402336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>
                <a:latin typeface="Georgia" panose="02040502050405020303" pitchFamily="18" charset="0"/>
              </a:rPr>
              <a:t>Extravasamento de </a:t>
            </a:r>
            <a:r>
              <a:rPr lang="pt-BR" sz="2400" b="1" dirty="0" smtClean="0">
                <a:latin typeface="Georgia" panose="02040502050405020303" pitchFamily="18" charset="0"/>
              </a:rPr>
              <a:t>reservatórios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/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 smtClean="0"/>
              <a:t>O </a:t>
            </a:r>
            <a:r>
              <a:rPr lang="pt-BR" sz="2400" dirty="0"/>
              <a:t>volume de água desperdiçado com extravasamentos de reservatórios pode exceder o economizado com a retirada de vazamentos.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Para controlar este tipo de perda, o DMAES instalou um sistema de monitoramento remoto que indica a quantidade de água existente em cada equipamento, além de controlar o acionamento das bombas do sistema de distribuição.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03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METODOLOGIA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12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8" y="1805024"/>
            <a:ext cx="8013569" cy="4490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0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METODOLOGIA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13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2581" y="1845734"/>
            <a:ext cx="7684180" cy="402336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Georgia" panose="02040502050405020303" pitchFamily="18" charset="0"/>
              </a:rPr>
              <a:t>Pesquisa de vazamentos x perdas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/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A redução das perdas do sistema de abastecimento de Ponte Nova foi baseada em duas etapas: pesquisa e reparo de vazamentos e redução da pressão nas redes de distribuição do município. </a:t>
            </a:r>
          </a:p>
          <a:p>
            <a:pPr algn="just">
              <a:spcBef>
                <a:spcPts val="0"/>
              </a:spcBef>
            </a:pPr>
            <a:endParaRPr lang="pt-BR" sz="2400" dirty="0"/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Entre os meses de agosto/14 e novembro/14, a redução de perdas foi obtida somente através da pesquisa e reparo de vazamentos. A partir de dezembro/14, passou-se a implantar a redução da pressão em alguns pontos da cidade.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920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290" y="930368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>EFEITOS DA PESQUISA DE VAZAMENTOS NA REDUÇÃO DAS PERDAS DE ÁGUA NO MUNICÍPIO DE PONTE NOVA - MG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INTRODUÇÃO/OBJETIVOS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METODOLOGIA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t-BR" sz="2600" b="1" dirty="0" smtClean="0"/>
              <a:t>RESULTADOS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7599-F052-4A22-BAED-81CFA9520DBA}" type="datetime1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14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RESULTADOS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15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46" y="1805024"/>
            <a:ext cx="6904363" cy="449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RESULTADOS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16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Setembro/14</a:t>
            </a:r>
            <a:r>
              <a:rPr lang="pt-BR" sz="2400" dirty="0"/>
              <a:t>:</a:t>
            </a:r>
            <a:r>
              <a:rPr lang="pt-BR" sz="2400" dirty="0" smtClean="0"/>
              <a:t> Maior queda </a:t>
            </a:r>
            <a:r>
              <a:rPr lang="pt-BR" sz="2400" dirty="0"/>
              <a:t>nos índices antes da implantação da redução da </a:t>
            </a:r>
            <a:r>
              <a:rPr lang="pt-BR" sz="2400" dirty="0" smtClean="0"/>
              <a:t>pressão e maior </a:t>
            </a:r>
            <a:r>
              <a:rPr lang="pt-BR" sz="2400" dirty="0"/>
              <a:t>número de vazamentos reparados.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Novembro/14: Menor </a:t>
            </a:r>
            <a:r>
              <a:rPr lang="pt-BR" sz="2400" dirty="0"/>
              <a:t>número de reparo de vazamentos, </a:t>
            </a:r>
            <a:r>
              <a:rPr lang="pt-BR" sz="2400" dirty="0" smtClean="0"/>
              <a:t>acréscimo </a:t>
            </a:r>
            <a:r>
              <a:rPr lang="pt-BR" sz="2400" dirty="0"/>
              <a:t>dos índices de perdas.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Influência </a:t>
            </a:r>
            <a:r>
              <a:rPr lang="pt-BR" sz="2400" dirty="0"/>
              <a:t>da redução de pressão nos índices de </a:t>
            </a:r>
            <a:r>
              <a:rPr lang="pt-BR" sz="2400" dirty="0" smtClean="0"/>
              <a:t>perdas:  Dezembro/14 : Redução </a:t>
            </a:r>
            <a:r>
              <a:rPr lang="pt-BR" sz="2400" dirty="0"/>
              <a:t>dos índices teve proporções maiores devido à redução de pressão em algumas áreas da cidade.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35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RESULTADOS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17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1845733"/>
            <a:ext cx="7952382" cy="429748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Georgia" pitchFamily="18" charset="0"/>
              </a:rPr>
              <a:t>Benefícios da Redução </a:t>
            </a:r>
            <a:r>
              <a:rPr lang="pt-BR" sz="2400" b="1" dirty="0">
                <a:solidFill>
                  <a:schemeClr val="tx1"/>
                </a:solidFill>
                <a:latin typeface="Georgia" pitchFamily="18" charset="0"/>
              </a:rPr>
              <a:t>de </a:t>
            </a:r>
            <a:r>
              <a:rPr lang="pt-BR" sz="2400" b="1" dirty="0" smtClean="0">
                <a:solidFill>
                  <a:schemeClr val="tx1"/>
                </a:solidFill>
                <a:latin typeface="Georgia" pitchFamily="18" charset="0"/>
              </a:rPr>
              <a:t>pressão</a:t>
            </a:r>
          </a:p>
          <a:p>
            <a:pPr marL="0" indent="0" algn="just">
              <a:lnSpc>
                <a:spcPct val="80000"/>
              </a:lnSpc>
              <a:buNone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Redução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do volume perdido em vazamentos;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Redução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do consumo diretamente relacionado à pressão, tais como: lavagem de carros e calçadas, irrigação de jardins e outros;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Redução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da ocorrência de vazamentos. A economia dos custos relacionados com reparos pode superar a longo prazo a economia com custo do volume perdido em vazamentos;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Melhora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da qualidade da água.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78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RESULTADOS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18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95961" y="1845733"/>
            <a:ext cx="4079380" cy="429748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Instalados 18 </a:t>
            </a:r>
            <a:r>
              <a:rPr lang="pt-BR" sz="2400" dirty="0"/>
              <a:t>Válvulas Redutoras de Pressão (VRP)</a:t>
            </a:r>
          </a:p>
          <a:p>
            <a:endParaRPr lang="pt-BR" dirty="0"/>
          </a:p>
        </p:txBody>
      </p:sp>
      <p:pic>
        <p:nvPicPr>
          <p:cNvPr id="11" name="Picture 2" descr="C:\SAO JUDA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0" y="1788295"/>
            <a:ext cx="4464140" cy="334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50" y="3143298"/>
            <a:ext cx="4421984" cy="33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RESULTADOS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19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1845733"/>
            <a:ext cx="7952382" cy="429748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Sistema ideal x Sistema Ponte Nova</a:t>
            </a:r>
            <a:endParaRPr lang="pt-B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pt-BR" sz="2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pt-BR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 NBR 12218 da ABNT </a:t>
            </a:r>
            <a:r>
              <a:rPr lang="pt-BR" sz="2400" dirty="0">
                <a:solidFill>
                  <a:schemeClr val="tx1"/>
                </a:solidFill>
                <a:latin typeface="Cambria" panose="02040503050406030204" pitchFamily="18" charset="0"/>
              </a:rPr>
              <a:t>recomenda :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Pressão </a:t>
            </a:r>
            <a:r>
              <a:rPr lang="pt-BR" sz="2400" dirty="0">
                <a:solidFill>
                  <a:schemeClr val="tx1"/>
                </a:solidFill>
                <a:latin typeface="Cambria" panose="02040503050406030204" pitchFamily="18" charset="0"/>
              </a:rPr>
              <a:t>Mínima: </a:t>
            </a:r>
            <a:r>
              <a:rPr lang="pt-BR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10 mca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  <a:latin typeface="Cambria" panose="02040503050406030204" pitchFamily="18" charset="0"/>
              </a:rPr>
              <a:t>Pressão Máxima: </a:t>
            </a:r>
            <a:r>
              <a:rPr lang="pt-BR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50 mca</a:t>
            </a:r>
          </a:p>
          <a:p>
            <a:pPr>
              <a:buFont typeface="Arial" pitchFamily="34" charset="0"/>
              <a:buChar char="•"/>
            </a:pPr>
            <a:endParaRPr lang="pt-BR" sz="2400" dirty="0">
              <a:solidFill>
                <a:srgbClr val="1C0DD9"/>
              </a:solidFill>
              <a:latin typeface="Cambria" panose="020405030504060302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60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290" y="930368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>EFEITOS DA PESQUISA DE VAZAMENTOS NA REDUÇÃO DAS PERDAS DE ÁGUA NO MUNICÍPIO DE PONTE NOVA - MG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t-BR" sz="2600" b="1" dirty="0" smtClean="0"/>
              <a:t>INTRODUÇÃO/OBJETIVOS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METODOLOGIA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RESULTADOS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7599-F052-4A22-BAED-81CFA9520DBA}" type="datetime1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2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RESULTADOS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20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1845733"/>
            <a:ext cx="7952382" cy="429748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pt-BR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Sistema ideal x Sistema Ponte </a:t>
            </a:r>
            <a:r>
              <a:rPr lang="pt-BR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Nova</a:t>
            </a:r>
            <a:endParaRPr lang="pt-BR" sz="2400" dirty="0">
              <a:solidFill>
                <a:srgbClr val="1C0DD9"/>
              </a:solidFill>
              <a:latin typeface="Cambria" panose="02040503050406030204" pitchFamily="18" charset="0"/>
            </a:endParaRPr>
          </a:p>
          <a:p>
            <a:pPr marL="0" indent="0"/>
            <a:r>
              <a:rPr lang="pt-BR" sz="2400" dirty="0">
                <a:solidFill>
                  <a:schemeClr val="tx1"/>
                </a:solidFill>
                <a:latin typeface="Cambria" panose="02040503050406030204" pitchFamily="18" charset="0"/>
              </a:rPr>
              <a:t>Em Ponte Nova: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Pressão </a:t>
            </a:r>
            <a:r>
              <a:rPr lang="pt-BR" sz="2400" dirty="0">
                <a:solidFill>
                  <a:schemeClr val="tx1"/>
                </a:solidFill>
                <a:latin typeface="Cambria" panose="02040503050406030204" pitchFamily="18" charset="0"/>
              </a:rPr>
              <a:t>Mínima:  </a:t>
            </a:r>
            <a:r>
              <a:rPr lang="pt-B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2,5 mca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  <a:latin typeface="Cambria" panose="02040503050406030204" pitchFamily="18" charset="0"/>
              </a:rPr>
              <a:t>Pressão Máxima: </a:t>
            </a:r>
            <a:r>
              <a:rPr lang="pt-B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103 mca</a:t>
            </a:r>
          </a:p>
          <a:p>
            <a:endParaRPr lang="pt-BR" dirty="0"/>
          </a:p>
        </p:txBody>
      </p:sp>
      <p:pic>
        <p:nvPicPr>
          <p:cNvPr id="10" name="Imagem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5584" y="2176530"/>
            <a:ext cx="4167127" cy="2675891"/>
          </a:xfrm>
          <a:prstGeom prst="rect">
            <a:avLst/>
          </a:prstGeom>
        </p:spPr>
      </p:pic>
      <p:pic>
        <p:nvPicPr>
          <p:cNvPr id="12" name="Imagem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588" y="3769811"/>
            <a:ext cx="4470356" cy="268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67" y="1990860"/>
            <a:ext cx="6962353" cy="402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231" y="1990860"/>
            <a:ext cx="8667047" cy="5107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Quanto maior a pressão, maior a vazão perdida em vazamentos.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4DEA-0CCA-4E7A-8A79-2D6BA1FDF2B5}" type="datetime1">
              <a:rPr lang="pt-BR" smtClean="0"/>
              <a:t>26/05/2015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21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31819" y="5351229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dirty="0" smtClean="0">
                <a:solidFill>
                  <a:schemeClr val="tx1"/>
                </a:solidFill>
              </a:rPr>
              <a:t>Em uma rede de PVC com um orifício de 1cm</a:t>
            </a:r>
            <a:r>
              <a:rPr lang="pt-BR" sz="2000" b="0" baseline="30000" dirty="0" smtClean="0">
                <a:solidFill>
                  <a:schemeClr val="tx1"/>
                </a:solidFill>
              </a:rPr>
              <a:t>2</a:t>
            </a:r>
            <a:r>
              <a:rPr lang="pt-BR" sz="2000" b="0" dirty="0" smtClean="0">
                <a:solidFill>
                  <a:schemeClr val="tx1"/>
                </a:solidFill>
              </a:rPr>
              <a:t>, e pressão de 10 </a:t>
            </a:r>
            <a:r>
              <a:rPr lang="pt-BR" sz="2000" b="0" dirty="0" err="1" smtClean="0">
                <a:solidFill>
                  <a:schemeClr val="tx1"/>
                </a:solidFill>
              </a:rPr>
              <a:t>mca</a:t>
            </a:r>
            <a:r>
              <a:rPr lang="pt-BR" sz="2000" b="0" dirty="0" smtClean="0">
                <a:solidFill>
                  <a:schemeClr val="tx1"/>
                </a:solidFill>
              </a:rPr>
              <a:t>, perde-se aproximadamente 4 mil L/h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pt-BR" sz="2000" b="0" dirty="0">
              <a:solidFill>
                <a:srgbClr val="1C0DD9"/>
              </a:solidFill>
              <a:latin typeface="Cambria" panose="020405030504060302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47879" y="377205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dirty="0" smtClean="0">
                <a:solidFill>
                  <a:srgbClr val="00B050"/>
                </a:solidFill>
              </a:rPr>
              <a:t>10 </a:t>
            </a:r>
            <a:r>
              <a:rPr lang="pt-BR" sz="2000" b="0" dirty="0" err="1" smtClean="0">
                <a:solidFill>
                  <a:srgbClr val="00B050"/>
                </a:solidFill>
              </a:rPr>
              <a:t>mca</a:t>
            </a:r>
            <a:endParaRPr lang="pt-BR" sz="2000" b="0" dirty="0">
              <a:solidFill>
                <a:srgbClr val="00B05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11875" y="267428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dirty="0" smtClean="0">
                <a:solidFill>
                  <a:srgbClr val="FF0000"/>
                </a:solidFill>
              </a:rPr>
              <a:t>50 </a:t>
            </a:r>
            <a:r>
              <a:rPr lang="pt-BR" sz="2000" b="0" dirty="0" err="1" smtClean="0">
                <a:solidFill>
                  <a:srgbClr val="FF0000"/>
                </a:solidFill>
              </a:rPr>
              <a:t>mca</a:t>
            </a:r>
            <a:endParaRPr lang="pt-BR" sz="2000" b="0" dirty="0">
              <a:solidFill>
                <a:srgbClr val="FF00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16" y="70293"/>
            <a:ext cx="1522926" cy="152292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232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26" y="1737361"/>
            <a:ext cx="6962353" cy="361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31821" y="5260792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0" dirty="0" smtClean="0">
                <a:solidFill>
                  <a:schemeClr val="tx1"/>
                </a:solidFill>
              </a:rPr>
              <a:t>Em uma rede de PVC com pressão de 50 mca, no mesmo orifício, perde-se aproximadamente 17 mil L/h</a:t>
            </a:r>
          </a:p>
          <a:p>
            <a:endParaRPr lang="pt-BR" sz="2000" b="0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335340" y="315740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dirty="0" smtClean="0">
                <a:solidFill>
                  <a:srgbClr val="00B050"/>
                </a:solidFill>
              </a:rPr>
              <a:t>10 </a:t>
            </a:r>
            <a:r>
              <a:rPr lang="pt-BR" sz="2000" b="0" dirty="0" err="1" smtClean="0">
                <a:solidFill>
                  <a:srgbClr val="00B050"/>
                </a:solidFill>
              </a:rPr>
              <a:t>mca</a:t>
            </a:r>
            <a:endParaRPr lang="pt-BR" sz="2000" b="0" dirty="0">
              <a:solidFill>
                <a:srgbClr val="00B05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99336" y="227528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dirty="0" smtClean="0">
                <a:solidFill>
                  <a:srgbClr val="FF0000"/>
                </a:solidFill>
              </a:rPr>
              <a:t>50 </a:t>
            </a:r>
            <a:r>
              <a:rPr lang="pt-BR" sz="2000" b="0" dirty="0" err="1" smtClean="0">
                <a:solidFill>
                  <a:srgbClr val="FF0000"/>
                </a:solidFill>
              </a:rPr>
              <a:t>mca</a:t>
            </a:r>
            <a:endParaRPr lang="pt-BR" sz="2000" b="0" dirty="0">
              <a:solidFill>
                <a:srgbClr val="FF000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16" y="70293"/>
            <a:ext cx="1522926" cy="1522926"/>
          </a:xfrm>
          <a:prstGeom prst="rect">
            <a:avLst/>
          </a:prstGeo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CC99-2BDC-402B-8853-A4159CAD562B}" type="datetime1">
              <a:rPr lang="pt-BR" smtClean="0"/>
              <a:t>26/05/2015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22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918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821" y="1126940"/>
            <a:ext cx="8543521" cy="128089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  <a:latin typeface="Georgia" pitchFamily="18" charset="0"/>
              </a:rPr>
              <a:t>Problemas provocados pela alta pressão</a:t>
            </a:r>
            <a:endParaRPr lang="pt-BR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5169" y="2483712"/>
            <a:ext cx="8276823" cy="18146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Vazamento na rede de distribuição;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Infiltração de esgoto em rede de abastecimento  de </a:t>
            </a:r>
            <a:r>
              <a:rPr lang="pt-BR" sz="2000" dirty="0" smtClean="0"/>
              <a:t>água;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Vazamento  </a:t>
            </a:r>
            <a:r>
              <a:rPr lang="pt-BR" sz="2000" dirty="0" smtClean="0"/>
              <a:t>interno.</a:t>
            </a:r>
            <a:endParaRPr lang="pt-BR" sz="2000" dirty="0"/>
          </a:p>
          <a:p>
            <a:endParaRPr lang="pt-BR" dirty="0"/>
          </a:p>
          <a:p>
            <a:endParaRPr lang="pt-BR" dirty="0" smtClean="0">
              <a:solidFill>
                <a:srgbClr val="1C0DD9"/>
              </a:solidFill>
              <a:latin typeface="Cambria" panose="02040503050406030204" pitchFamily="18" charset="0"/>
            </a:endParaRPr>
          </a:p>
          <a:p>
            <a:endParaRPr lang="pt-BR" dirty="0">
              <a:solidFill>
                <a:srgbClr val="1C0DD9"/>
              </a:solidFill>
              <a:latin typeface="Cambria" panose="02040503050406030204" pitchFamily="18" charset="0"/>
            </a:endParaRPr>
          </a:p>
          <a:p>
            <a:endParaRPr lang="pt-BR" dirty="0" smtClean="0">
              <a:solidFill>
                <a:srgbClr val="1C0DD9"/>
              </a:solidFill>
              <a:latin typeface="Cambria" panose="02040503050406030204" pitchFamily="18" charset="0"/>
            </a:endParaRPr>
          </a:p>
          <a:p>
            <a:endParaRPr lang="pt-BR" dirty="0">
              <a:solidFill>
                <a:srgbClr val="1C0DD9"/>
              </a:solidFill>
              <a:latin typeface="Cambria" panose="02040503050406030204" pitchFamily="18" charset="0"/>
            </a:endParaRPr>
          </a:p>
          <a:p>
            <a:endParaRPr lang="pt-BR" dirty="0" smtClean="0">
              <a:solidFill>
                <a:srgbClr val="1C0DD9"/>
              </a:solidFill>
              <a:latin typeface="Cambria" panose="02040503050406030204" pitchFamily="18" charset="0"/>
            </a:endParaRPr>
          </a:p>
          <a:p>
            <a:endParaRPr lang="pt-BR" dirty="0">
              <a:solidFill>
                <a:srgbClr val="1C0DD9"/>
              </a:solidFill>
              <a:latin typeface="Cambria" panose="02040503050406030204" pitchFamily="18" charset="0"/>
            </a:endParaRPr>
          </a:p>
          <a:p>
            <a:endParaRPr lang="pt-BR" dirty="0">
              <a:solidFill>
                <a:srgbClr val="1C0DD9"/>
              </a:solidFill>
              <a:latin typeface="Cambria" panose="02040503050406030204" pitchFamily="18" charset="0"/>
            </a:endParaRPr>
          </a:p>
          <a:p>
            <a:endParaRPr lang="pt-BR" dirty="0" smtClean="0">
              <a:solidFill>
                <a:srgbClr val="1C0DD9"/>
              </a:solidFill>
              <a:latin typeface="Cambria" panose="02040503050406030204" pitchFamily="18" charset="0"/>
            </a:endParaRPr>
          </a:p>
          <a:p>
            <a:endParaRPr lang="pt-BR" dirty="0">
              <a:solidFill>
                <a:srgbClr val="1C0DD9"/>
              </a:solidFill>
              <a:latin typeface="Cambria" panose="02040503050406030204" pitchFamily="18" charset="0"/>
            </a:endParaRPr>
          </a:p>
          <a:p>
            <a:endParaRPr lang="pt-BR" dirty="0" smtClean="0">
              <a:solidFill>
                <a:srgbClr val="1C0DD9"/>
              </a:solidFill>
              <a:latin typeface="Cambria" panose="02040503050406030204" pitchFamily="18" charset="0"/>
            </a:endParaRPr>
          </a:p>
          <a:p>
            <a:endParaRPr lang="pt-BR" dirty="0">
              <a:solidFill>
                <a:srgbClr val="1C0DD9"/>
              </a:solidFill>
              <a:latin typeface="Cambria" panose="02040503050406030204" pitchFamily="18" charset="0"/>
            </a:endParaRPr>
          </a:p>
          <a:p>
            <a:endParaRPr lang="pt-BR" dirty="0" smtClean="0">
              <a:solidFill>
                <a:srgbClr val="1C0DD9"/>
              </a:solidFill>
              <a:latin typeface="Cambria" panose="02040503050406030204" pitchFamily="18" charset="0"/>
            </a:endParaRPr>
          </a:p>
          <a:p>
            <a:endParaRPr lang="pt-BR" dirty="0">
              <a:solidFill>
                <a:srgbClr val="1C0DD9"/>
              </a:solidFill>
              <a:latin typeface="Cambria" panose="02040503050406030204" pitchFamily="18" charset="0"/>
            </a:endParaRPr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87DE-0C93-4F18-B8EA-26E387A4C7CE}" type="datetime1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23</a:t>
            </a:fld>
            <a:endParaRPr lang="pt-BR"/>
          </a:p>
        </p:txBody>
      </p:sp>
      <p:pic>
        <p:nvPicPr>
          <p:cNvPr id="5122" name="Picture 2" descr="http://s2.glbimg.com/gvb5pzhvAKdPxB4yV_lXt9B8GeiqwMyYtUvND-ReWyxIoz-HdGixxa_8qOZvMp3w/s.glbimg.com/jo/g1/f/original/2012/12/23/casa_sjc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97" y="3562834"/>
            <a:ext cx="2546603" cy="276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aesso.files.wordpress.com/2011/11/vazamento_r_ewerton_visco_foto-tiago_me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1" y="3804593"/>
            <a:ext cx="3367019" cy="252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mpesa identifica infiltração de esgoto em rede de abastecimen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40" y="4310956"/>
            <a:ext cx="2998557" cy="201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16" y="70293"/>
            <a:ext cx="1522926" cy="152292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smtClean="0"/>
              <a:t>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621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RESULTADOS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24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Gráfico 5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1" y="1845734"/>
            <a:ext cx="8557332" cy="3873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RESULTADOS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25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62" y="1708580"/>
            <a:ext cx="7480228" cy="41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RESULTADOS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26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Já foram economizados </a:t>
            </a:r>
            <a:r>
              <a:rPr lang="pt-BR" sz="2400" dirty="0"/>
              <a:t>quase 500</a:t>
            </a:r>
            <a:r>
              <a:rPr lang="pt-BR" sz="2400" dirty="0">
                <a:solidFill>
                  <a:schemeClr val="tx1"/>
                </a:solidFill>
              </a:rPr>
              <a:t> milhões de litros de água.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Com a água economizada pode-se abastecer a cidade por mais de um mês.</a:t>
            </a:r>
          </a:p>
          <a:p>
            <a:endParaRPr lang="pt-BR" dirty="0"/>
          </a:p>
        </p:txBody>
      </p:sp>
      <p:pic>
        <p:nvPicPr>
          <p:cNvPr id="10" name="Picture 2" descr="C:\Users\user\Desktop\Rio Pirang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07" y="3172518"/>
            <a:ext cx="4896544" cy="32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7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290" y="930368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>EFEITOS DA PESQUISA DE VAZAMENTOS NA REDUÇÃO DAS PERDAS DE ÁGUA NO MUNICÍPIO DE PONTE NOVA - MG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2153276"/>
            <a:ext cx="7543801" cy="3715817"/>
          </a:xfr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INTRODUÇÃO/OBJETIVOS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METODOLOGIA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RESULTADOS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t-BR" sz="2600" b="1" dirty="0" smtClean="0"/>
              <a:t>CONCLUSÃO</a:t>
            </a:r>
            <a:endParaRPr lang="pt-BR" sz="2600" b="1" dirty="0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7599-F052-4A22-BAED-81CFA9520DBA}" type="datetime1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27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CONCLUSÃO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28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1845733"/>
            <a:ext cx="7952382" cy="4297489"/>
          </a:xfrm>
        </p:spPr>
        <p:txBody>
          <a:bodyPr>
            <a:normAutofit/>
          </a:bodyPr>
          <a:lstStyle/>
          <a:p>
            <a:endParaRPr lang="pt-BR" sz="2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 smtClean="0"/>
              <a:t>A </a:t>
            </a:r>
            <a:r>
              <a:rPr lang="pt-BR" sz="2400" dirty="0"/>
              <a:t>pesquisa e o reparo de vazamentos têm impacto significativo na redução de perdas. Entretanto, os efeitos do reparo de vazamentos têm influência imediata, sendo fator primordial para redução de perdas. 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Para concretizar as ações de combate e controle de perdas é essencial a implantação da redução de pressão. </a:t>
            </a:r>
          </a:p>
          <a:p>
            <a:pPr>
              <a:buFont typeface="Arial" pitchFamily="34" charset="0"/>
              <a:buChar char="•"/>
            </a:pPr>
            <a:endParaRPr lang="pt-BR" sz="2400" dirty="0">
              <a:solidFill>
                <a:srgbClr val="1C0DD9"/>
              </a:solidFill>
              <a:latin typeface="Cambria" panose="020405030504060302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16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681" y="320421"/>
            <a:ext cx="7543800" cy="1450757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PROGRAMA PREMIADO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29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430" y="1394682"/>
            <a:ext cx="8543520" cy="4297489"/>
          </a:xfrm>
        </p:spPr>
        <p:txBody>
          <a:bodyPr>
            <a:normAutofit/>
          </a:bodyPr>
          <a:lstStyle/>
          <a:p>
            <a:endParaRPr lang="pt-B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Em 2015 o projeto foi o vencedor, na categoria gestão ambiental, do Prêmio Mineiro de Boas Práticas na Gestão Municipal, concedido pela Associação Mineira de Municípios (AMM) e chancelado pela União Brasileira Para a Qualidade (UBQ).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29" y="2885697"/>
            <a:ext cx="5203067" cy="344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18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INTRODUÇÃO/OBJETIVOS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1845734"/>
            <a:ext cx="8063464" cy="2005049"/>
          </a:xfrm>
        </p:spPr>
        <p:txBody>
          <a:bodyPr/>
          <a:lstStyle/>
          <a:p>
            <a:r>
              <a:rPr lang="pt-BR" sz="2400" dirty="0"/>
              <a:t>Redução de perdas é a iniciativa mais viável e urgente para a preservação dos recursos hídricos. 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3</a:t>
            </a:fld>
            <a:endParaRPr lang="pt-BR"/>
          </a:p>
        </p:txBody>
      </p:sp>
      <p:pic>
        <p:nvPicPr>
          <p:cNvPr id="7" name="Espaço Reservado para Conteúdo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51" y="2786063"/>
            <a:ext cx="5275312" cy="348059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>
                <a:latin typeface="Georgia" panose="02040502050405020303" pitchFamily="18" charset="0"/>
              </a:rPr>
              <a:t>Obrigado </a:t>
            </a:r>
            <a:endParaRPr lang="pt-BR" sz="32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30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1845733"/>
            <a:ext cx="7952382" cy="4297489"/>
          </a:xfrm>
        </p:spPr>
        <p:txBody>
          <a:bodyPr>
            <a:normAutofit/>
          </a:bodyPr>
          <a:lstStyle/>
          <a:p>
            <a:endParaRPr lang="pt-B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Acesse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nosso site e curta nossa </a:t>
            </a:r>
            <a:r>
              <a:rPr lang="pt-B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fan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page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 </a:t>
            </a:r>
            <a:r>
              <a:rPr lang="pt-B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facebook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 </a:t>
            </a:r>
          </a:p>
          <a:p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www.dmaespontenova.com.br</a:t>
            </a:r>
            <a:b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www.facebook.com/dmaes.pontenova</a:t>
            </a:r>
            <a:b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DMAES</a:t>
            </a:r>
            <a:b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Av. Ernesto </a:t>
            </a:r>
            <a:r>
              <a:rPr lang="pt-B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Trivellato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nº 158, Triângulo</a:t>
            </a:r>
            <a:b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Ponte Nova - MG / CEP: 35430-141</a:t>
            </a:r>
          </a:p>
          <a:p>
            <a:pPr>
              <a:buFont typeface="Arial" pitchFamily="34" charset="0"/>
              <a:buChar char="•"/>
            </a:pPr>
            <a:endParaRPr lang="pt-BR" sz="2400" dirty="0">
              <a:solidFill>
                <a:srgbClr val="1C0DD9"/>
              </a:solidFill>
              <a:latin typeface="Cambria" panose="020405030504060302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73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INTRODUÇÃO/OBJETIVOS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2400" dirty="0" smtClean="0"/>
              <a:t>Entre </a:t>
            </a:r>
            <a:r>
              <a:rPr lang="pt-BR" sz="2400" dirty="0"/>
              <a:t>2011 e 2012, das 100 maiores cidades brasileiras, 90 não conseguiram reduzir o desperdício de água. Verificou-se ainda que em 62 municípios analisados a perda de água está entre 30 e 60</a:t>
            </a:r>
            <a:r>
              <a:rPr lang="pt-BR" sz="2400" dirty="0" smtClean="0"/>
              <a:t>%. (SNIS)</a:t>
            </a:r>
            <a:endParaRPr lang="pt-BR" sz="2400" b="1" dirty="0"/>
          </a:p>
          <a:p>
            <a:endParaRPr lang="pt-BR" sz="2400" b="1" dirty="0" smtClean="0"/>
          </a:p>
          <a:p>
            <a:r>
              <a:rPr lang="pt-BR" sz="2400" b="1" dirty="0" smtClean="0"/>
              <a:t>Objetivo</a:t>
            </a:r>
            <a:r>
              <a:rPr lang="pt-BR" sz="2400" b="1" dirty="0"/>
              <a:t>: </a:t>
            </a:r>
            <a:r>
              <a:rPr lang="pt-BR" sz="2400" dirty="0"/>
              <a:t>A</a:t>
            </a:r>
            <a:r>
              <a:rPr lang="pt-BR" sz="2400" dirty="0" smtClean="0"/>
              <a:t>nalisar </a:t>
            </a:r>
            <a:r>
              <a:rPr lang="pt-BR" sz="2400" dirty="0"/>
              <a:t>a importância da pesquisa de vazamentos na redução e controle de perdas de água tratada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4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290" y="930368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  <a:t/>
            </a:r>
            <a:br>
              <a:rPr lang="pt-BR" sz="2400" b="1" dirty="0">
                <a:latin typeface="Georgia" panose="02040502050405020303" pitchFamily="18" charset="0"/>
                <a:cs typeface="Aharoni" panose="02010803020104030203" pitchFamily="2" charset="-79"/>
              </a:rPr>
            </a:br>
            <a:r>
              <a:rPr lang="pt-BR" sz="2400" b="1" dirty="0" smtClean="0">
                <a:latin typeface="Georgia" panose="02040502050405020303" pitchFamily="18" charset="0"/>
                <a:cs typeface="Aharoni" panose="02010803020104030203" pitchFamily="2" charset="-79"/>
              </a:rPr>
              <a:t>EFEITOS DA PESQUISA DE VAZAMENTOS NA REDUÇÃO DAS PERDAS DE ÁGUA NO MUNICÍPIO DE PONTE NOVA - MG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INTRODUÇÃO/OBJETIVOS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t-BR" sz="2600" b="1" dirty="0" smtClean="0"/>
              <a:t>METODOLOGIA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RESULTADOS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7599-F052-4A22-BAED-81CFA9520DBA}" type="datetime1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5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METODOLOGIA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4851" y="1845734"/>
            <a:ext cx="8641724" cy="4464914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dirty="0" smtClean="0"/>
              <a:t>Desde </a:t>
            </a:r>
            <a:r>
              <a:rPr lang="pt-BR" dirty="0"/>
              <a:t>o final de 2013 o município de Ponte Nova/MG implanta o Programa de Controle e Redução de Perdas e Eficiência Energética.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dirty="0" smtClean="0"/>
              <a:t>Etapas:</a:t>
            </a:r>
            <a:endParaRPr lang="pt-B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análise e diagnóstico do sistema;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elaboração e execução de projeto de setorização;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instalação de sistema redutor de pressão;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eficiência energética;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pesquisa de vazamentos;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monitoramento de perdas.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6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METODOLOGIA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4851" y="1845734"/>
            <a:ext cx="8641724" cy="4464914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Após a implantação do projeto, os efeitos de todas as etapas foram analisados do ponto de vista dos índices de perdas. 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Os indicadores foram calculados através da subtração dos volumes macro e </a:t>
            </a:r>
            <a:r>
              <a:rPr lang="pt-BR" sz="2400" dirty="0" err="1"/>
              <a:t>micromedido</a:t>
            </a:r>
            <a:r>
              <a:rPr lang="pt-BR" sz="2400" dirty="0"/>
              <a:t>.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x-none" sz="2400" dirty="0"/>
              <a:t>O indicador </a:t>
            </a:r>
            <a:r>
              <a:rPr lang="pt-BR" sz="2400" dirty="0"/>
              <a:t>percentual mais empregado no projeto é </a:t>
            </a:r>
            <a:r>
              <a:rPr lang="x-none" sz="2400" dirty="0"/>
              <a:t>o </a:t>
            </a:r>
            <a:r>
              <a:rPr lang="pt-BR" sz="2400" b="1" dirty="0"/>
              <a:t>Índice de Perdas de Distribuição</a:t>
            </a:r>
            <a:r>
              <a:rPr lang="x-none" sz="2400" b="1" dirty="0"/>
              <a:t> (IP</a:t>
            </a:r>
            <a:r>
              <a:rPr lang="pt-BR" sz="2400" b="1" dirty="0"/>
              <a:t>D</a:t>
            </a:r>
            <a:r>
              <a:rPr lang="x-none" sz="2400" b="1" dirty="0"/>
              <a:t>)</a:t>
            </a:r>
            <a:r>
              <a:rPr lang="x-none" sz="2400" dirty="0"/>
              <a:t>,</a:t>
            </a:r>
            <a:r>
              <a:rPr lang="x-none" sz="2400" b="1" dirty="0"/>
              <a:t> </a:t>
            </a:r>
            <a:r>
              <a:rPr lang="x-none" sz="2400" dirty="0"/>
              <a:t>que relaciona o volume total perdido (reais + aparentes) com o volume total produzido e distribuído ao sistema, totalizados ao longo de um período de tempo</a:t>
            </a:r>
            <a:r>
              <a:rPr lang="pt-BR" sz="2400" dirty="0"/>
              <a:t>. 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7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METODOLOGIA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4851" y="1845734"/>
            <a:ext cx="8641724" cy="446491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Georgia" panose="02040502050405020303" pitchFamily="18" charset="0"/>
              </a:rPr>
              <a:t>Detecção </a:t>
            </a:r>
            <a:r>
              <a:rPr lang="pt-BR" sz="2400" b="1" dirty="0">
                <a:latin typeface="Georgia" panose="02040502050405020303" pitchFamily="18" charset="0"/>
              </a:rPr>
              <a:t>de </a:t>
            </a:r>
            <a:r>
              <a:rPr lang="pt-BR" sz="2400" b="1" dirty="0" smtClean="0">
                <a:latin typeface="Georgia" panose="02040502050405020303" pitchFamily="18" charset="0"/>
              </a:rPr>
              <a:t>vazamentos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b="1" dirty="0">
              <a:latin typeface="Georgia" panose="02040502050405020303" pitchFamily="18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Os vazamentos podem ser separados em três tipos: visíveis, não visíveis e inerentes. 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Uma das principais atividades do programa foi a pesquisa de vazamentos nos 172 quilômetros de redes de água do município. 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Em oito meses foram detectados </a:t>
            </a:r>
            <a:r>
              <a:rPr lang="pt-BR" sz="2400" b="1" dirty="0"/>
              <a:t>247 vazamentos</a:t>
            </a:r>
            <a:r>
              <a:rPr lang="pt-BR" sz="2400" dirty="0"/>
              <a:t>, sendo 142 visíveis e 105 não visíveis. 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8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622738"/>
            <a:ext cx="7368003" cy="468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METODOLOGIA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4942-2B1C-4804-B64B-588BA62D9E5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Efeitos da Pesquisa de Vazamentos na Redução das Perdas do município de Ponte Nova - MG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2FBA-3374-457D-9103-8832ED6C2809}" type="slidenum">
              <a:rPr lang="pt-BR" smtClean="0"/>
              <a:t>9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8941"/>
            <a:ext cx="3116686" cy="10742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8" y="70293"/>
            <a:ext cx="1447263" cy="14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566</TotalTime>
  <Words>1462</Words>
  <Application>Microsoft Office PowerPoint</Application>
  <PresentationFormat>Apresentação na tela (4:3)</PresentationFormat>
  <Paragraphs>246</Paragraphs>
  <Slides>30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0" baseType="lpstr">
      <vt:lpstr>Aharoni</vt:lpstr>
      <vt:lpstr>Arial</vt:lpstr>
      <vt:lpstr>Calibri</vt:lpstr>
      <vt:lpstr>Calibri Light</vt:lpstr>
      <vt:lpstr>Cambria</vt:lpstr>
      <vt:lpstr>Courier New</vt:lpstr>
      <vt:lpstr>Georgia</vt:lpstr>
      <vt:lpstr>Times New Roman</vt:lpstr>
      <vt:lpstr>Wingdings</vt:lpstr>
      <vt:lpstr>Retrospectiva</vt:lpstr>
      <vt:lpstr>EFEITOS DA PESQUISA DE VAZAMENTOS NA REDUÇÃO DAS PERDAS DE ÁGUA NO MUNICÍPIO DE PONTE NOVA - MG </vt:lpstr>
      <vt:lpstr>          EFEITOS DA PESQUISA DE VAZAMENTOS NA REDUÇÃO DAS PERDAS DE ÁGUA NO MUNICÍPIO DE PONTE NOVA - MG</vt:lpstr>
      <vt:lpstr>INTRODUÇÃO/OBJETIVOS</vt:lpstr>
      <vt:lpstr>INTRODUÇÃO/OBJETIVOS</vt:lpstr>
      <vt:lpstr>          EFEITOS DA PESQUISA DE VAZAMENTOS NA REDUÇÃO DAS PERDAS DE ÁGUA NO MUNICÍPIO DE PONTE NOVA - MG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          EFEITOS DA PESQUISA DE VAZAMENTOS NA REDUÇÃO DAS PERDAS DE ÁGUA NO MUNICÍPIO DE PONTE NOVA - MG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Problemas provocados pela alta pressão</vt:lpstr>
      <vt:lpstr>RESULTADOS</vt:lpstr>
      <vt:lpstr>RESULTADOS</vt:lpstr>
      <vt:lpstr>RESULTADOS</vt:lpstr>
      <vt:lpstr>          EFEITOS DA PESQUISA DE VAZAMENTOS NA REDUÇÃO DAS PERDAS DE ÁGUA NO MUNICÍPIO DE PONTE NOVA - MG</vt:lpstr>
      <vt:lpstr>CONCLUSÃO</vt:lpstr>
      <vt:lpstr>PROGRAMA PREMIADO</vt:lpstr>
      <vt:lpstr>Obrigado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EFEITOS DA PESQUISA DE VAZAMENTOS NA REDUÇÃO DAS PERDAS DE ÁGUA NO MUNICÍPIO DE PONTE NOVA - MG</dc:title>
  <dc:creator>DMAES</dc:creator>
  <cp:lastModifiedBy>Guilherme</cp:lastModifiedBy>
  <cp:revision>76</cp:revision>
  <dcterms:created xsi:type="dcterms:W3CDTF">2015-05-20T18:22:22Z</dcterms:created>
  <dcterms:modified xsi:type="dcterms:W3CDTF">2015-05-26T18:29:06Z</dcterms:modified>
</cp:coreProperties>
</file>