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4" r:id="rId1"/>
    <p:sldMasterId id="2147483652" r:id="rId2"/>
    <p:sldMasterId id="2147483656" r:id="rId3"/>
  </p:sldMasterIdLst>
  <p:notesMasterIdLst>
    <p:notesMasterId r:id="rId45"/>
  </p:notesMasterIdLst>
  <p:handoutMasterIdLst>
    <p:handoutMasterId r:id="rId46"/>
  </p:handoutMasterIdLst>
  <p:sldIdLst>
    <p:sldId id="260" r:id="rId4"/>
    <p:sldId id="262" r:id="rId5"/>
    <p:sldId id="263" r:id="rId6"/>
    <p:sldId id="264" r:id="rId7"/>
    <p:sldId id="265" r:id="rId8"/>
    <p:sldId id="311" r:id="rId9"/>
    <p:sldId id="312" r:id="rId10"/>
    <p:sldId id="266" r:id="rId11"/>
    <p:sldId id="267" r:id="rId12"/>
    <p:sldId id="286" r:id="rId13"/>
    <p:sldId id="304" r:id="rId14"/>
    <p:sldId id="298" r:id="rId15"/>
    <p:sldId id="269" r:id="rId16"/>
    <p:sldId id="270" r:id="rId17"/>
    <p:sldId id="271" r:id="rId18"/>
    <p:sldId id="313" r:id="rId19"/>
    <p:sldId id="295" r:id="rId20"/>
    <p:sldId id="297" r:id="rId21"/>
    <p:sldId id="309" r:id="rId22"/>
    <p:sldId id="299" r:id="rId23"/>
    <p:sldId id="276" r:id="rId24"/>
    <p:sldId id="277" r:id="rId25"/>
    <p:sldId id="278" r:id="rId26"/>
    <p:sldId id="291" r:id="rId27"/>
    <p:sldId id="280" r:id="rId28"/>
    <p:sldId id="290" r:id="rId29"/>
    <p:sldId id="289" r:id="rId30"/>
    <p:sldId id="294" r:id="rId31"/>
    <p:sldId id="292" r:id="rId32"/>
    <p:sldId id="293" r:id="rId33"/>
    <p:sldId id="310" r:id="rId34"/>
    <p:sldId id="300" r:id="rId35"/>
    <p:sldId id="281" r:id="rId36"/>
    <p:sldId id="282" r:id="rId37"/>
    <p:sldId id="284" r:id="rId38"/>
    <p:sldId id="285" r:id="rId39"/>
    <p:sldId id="287" r:id="rId40"/>
    <p:sldId id="302" r:id="rId41"/>
    <p:sldId id="301" r:id="rId42"/>
    <p:sldId id="303" r:id="rId43"/>
    <p:sldId id="261" r:id="rId44"/>
  </p:sldIdLst>
  <p:sldSz cx="9144000" cy="6858000" type="screen4x3"/>
  <p:notesSz cx="6811963" cy="9945688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Seção Padrão" id="{C5EB3BBD-6922-4D33-B83B-603DAF1241AC}">
          <p14:sldIdLst>
            <p14:sldId id="260"/>
            <p14:sldId id="262"/>
            <p14:sldId id="263"/>
            <p14:sldId id="264"/>
            <p14:sldId id="265"/>
            <p14:sldId id="311"/>
            <p14:sldId id="312"/>
            <p14:sldId id="266"/>
            <p14:sldId id="267"/>
            <p14:sldId id="286"/>
            <p14:sldId id="304"/>
            <p14:sldId id="298"/>
            <p14:sldId id="269"/>
            <p14:sldId id="270"/>
            <p14:sldId id="271"/>
            <p14:sldId id="313"/>
            <p14:sldId id="295"/>
            <p14:sldId id="297"/>
            <p14:sldId id="309"/>
            <p14:sldId id="299"/>
            <p14:sldId id="276"/>
            <p14:sldId id="277"/>
            <p14:sldId id="278"/>
            <p14:sldId id="291"/>
            <p14:sldId id="280"/>
            <p14:sldId id="290"/>
            <p14:sldId id="289"/>
            <p14:sldId id="294"/>
            <p14:sldId id="292"/>
            <p14:sldId id="293"/>
            <p14:sldId id="310"/>
            <p14:sldId id="300"/>
            <p14:sldId id="281"/>
            <p14:sldId id="282"/>
            <p14:sldId id="284"/>
            <p14:sldId id="285"/>
            <p14:sldId id="287"/>
            <p14:sldId id="302"/>
            <p14:sldId id="301"/>
            <p14:sldId id="303"/>
            <p14:sldId id="26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3">
          <p15:clr>
            <a:srgbClr val="A4A3A4"/>
          </p15:clr>
        </p15:guide>
        <p15:guide id="2" pos="214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F0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3444" y="-114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72E9157-3A58-428D-996D-E95586FF3AA4}" type="datetimeFigureOut">
              <a:rPr lang="pt-BR"/>
              <a:pPr>
                <a:defRPr/>
              </a:pPr>
              <a:t>16/06/2017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B13246-6FF8-4E0E-A681-39FA5BD42C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980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7780" y="0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B78D23A-233E-4615-BA27-690AC0C07E4E}" type="datetimeFigureOut">
              <a:rPr lang="pt-BR"/>
              <a:pPr>
                <a:defRPr/>
              </a:pPr>
              <a:t>16/06/2017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363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05" tIns="45802" rIns="91605" bIns="45802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0879" y="4724759"/>
            <a:ext cx="5450207" cy="4475083"/>
          </a:xfrm>
          <a:prstGeom prst="rect">
            <a:avLst/>
          </a:prstGeom>
        </p:spPr>
        <p:txBody>
          <a:bodyPr vert="horz" lIns="91605" tIns="45802" rIns="91605" bIns="45802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7780" y="9446336"/>
            <a:ext cx="2952593" cy="497762"/>
          </a:xfrm>
          <a:prstGeom prst="rect">
            <a:avLst/>
          </a:prstGeom>
        </p:spPr>
        <p:txBody>
          <a:bodyPr vert="horz" lIns="91605" tIns="45802" rIns="91605" bIns="4580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33A7DE-072A-4DC8-B5B5-8CAB5AEC6A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157670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19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244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33A7DE-072A-4DC8-B5B5-8CAB5AEC6A4C}" type="slidenum">
              <a:rPr lang="pt-BR" smtClean="0"/>
              <a:pPr>
                <a:defRPr/>
              </a:pPr>
              <a:t>31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0645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578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944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9B642771-3085-4049-83A0-E5F3C837B3AC}" type="datetimeFigureOut">
              <a:rPr lang="pt-BR"/>
              <a:pPr>
                <a:defRPr/>
              </a:pPr>
              <a:t>16/06/2017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160401BD-568A-494E-806F-F35579D5FD6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71719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C5571CA1-068E-4165-9775-E7C3537ADDE8}" type="datetimeFigureOut">
              <a:rPr lang="pt-BR"/>
              <a:pPr>
                <a:defRPr/>
              </a:pPr>
              <a:t>16/06/2017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/>
            </a:lvl1pPr>
          </a:lstStyle>
          <a:p>
            <a:pPr>
              <a:defRPr/>
            </a:pPr>
            <a:fld id="{DC6E7EB2-77E5-4D89-9528-E968FEC5AEC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59159023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995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gif"/><Relationship Id="rId5" Type="http://schemas.openxmlformats.org/officeDocument/2006/relationships/image" Target="../media/image5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/>
          <a:stretch/>
        </p:blipFill>
        <p:spPr bwMode="auto">
          <a:xfrm>
            <a:off x="3203848" y="5661248"/>
            <a:ext cx="1590650" cy="730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668088"/>
            <a:ext cx="1979712" cy="744437"/>
          </a:xfrm>
          <a:prstGeom prst="rect">
            <a:avLst/>
          </a:prstGeom>
        </p:spPr>
      </p:pic>
      <p:grpSp>
        <p:nvGrpSpPr>
          <p:cNvPr id="7" name="Grupo 6"/>
          <p:cNvGrpSpPr/>
          <p:nvPr userDrawn="1"/>
        </p:nvGrpSpPr>
        <p:grpSpPr>
          <a:xfrm>
            <a:off x="3468386" y="198656"/>
            <a:ext cx="3600450" cy="854080"/>
            <a:chOff x="5287426" y="4443401"/>
            <a:chExt cx="3600450" cy="854080"/>
          </a:xfrm>
        </p:grpSpPr>
        <p:sp>
          <p:nvSpPr>
            <p:cNvPr id="8" name="CaixaDeTexto 7"/>
            <p:cNvSpPr txBox="1"/>
            <p:nvPr userDrawn="1"/>
          </p:nvSpPr>
          <p:spPr>
            <a:xfrm>
              <a:off x="5287426" y="4443401"/>
              <a:ext cx="3600450" cy="85408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sz="1700" b="1" dirty="0">
                  <a:latin typeface="Arial" panose="020B0604020202020204" pitchFamily="34" charset="0"/>
                  <a:cs typeface="Arial" panose="020B0604020202020204" pitchFamily="34" charset="0"/>
                </a:rPr>
                <a:t>21ª Exposição de Experiências Municipais em Saneamento</a:t>
              </a:r>
            </a:p>
            <a:p>
              <a:pPr algn="ctr"/>
              <a:endParaRPr lang="pt-BR" sz="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endParaRPr lang="pt-BR" sz="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pt-BR" sz="1100" b="1" dirty="0">
                  <a:solidFill>
                    <a:schemeClr val="tx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19 a 22 de junho de 2017 – Campinas / SP</a:t>
              </a:r>
            </a:p>
          </p:txBody>
        </p:sp>
        <p:cxnSp>
          <p:nvCxnSpPr>
            <p:cNvPr id="10" name="Conector reto 9"/>
            <p:cNvCxnSpPr/>
            <p:nvPr userDrawn="1"/>
          </p:nvCxnSpPr>
          <p:spPr>
            <a:xfrm>
              <a:off x="5455920" y="5054600"/>
              <a:ext cx="3215640" cy="508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ector reto 10"/>
            <p:cNvCxnSpPr/>
            <p:nvPr userDrawn="1"/>
          </p:nvCxnSpPr>
          <p:spPr>
            <a:xfrm>
              <a:off x="5455920" y="5258901"/>
              <a:ext cx="3215640" cy="5080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025" y="143899"/>
            <a:ext cx="1597724" cy="908837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00B0F0">
                <a:alpha val="40000"/>
              </a:srgbClr>
            </a:gs>
            <a:gs pos="30000">
              <a:schemeClr val="accent1">
                <a:tint val="44500"/>
                <a:satMod val="160000"/>
                <a:alpha val="1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4" name="Retângulo de cantos arredondados 3"/>
          <p:cNvSpPr/>
          <p:nvPr userDrawn="1"/>
        </p:nvSpPr>
        <p:spPr>
          <a:xfrm>
            <a:off x="250825" y="215900"/>
            <a:ext cx="7273925" cy="620713"/>
          </a:xfrm>
          <a:prstGeom prst="round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5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096" b="10418"/>
          <a:stretch/>
        </p:blipFill>
        <p:spPr bwMode="auto">
          <a:xfrm>
            <a:off x="7612903" y="288007"/>
            <a:ext cx="1351585" cy="47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0" r:id="rId2"/>
    <p:sldLayoutId id="2147483661" r:id="rId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CaixaDeTexto 5"/>
          <p:cNvSpPr txBox="1">
            <a:spLocks noChangeArrowheads="1"/>
          </p:cNvSpPr>
          <p:nvPr userDrawn="1"/>
        </p:nvSpPr>
        <p:spPr bwMode="auto">
          <a:xfrm>
            <a:off x="395288" y="1522234"/>
            <a:ext cx="8353425" cy="435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Aft>
                <a:spcPts val="1200"/>
              </a:spcAft>
              <a:buSzPct val="95000"/>
              <a:defRPr/>
            </a:pPr>
            <a:r>
              <a:rPr lang="pt-BR" sz="2000" b="1" dirty="0">
                <a:solidFill>
                  <a:srgbClr val="000066"/>
                </a:solidFill>
              </a:rPr>
              <a:t>____________________________________________________________</a:t>
            </a: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1600" b="1" dirty="0">
                <a:solidFill>
                  <a:srgbClr val="002060"/>
                </a:solidFill>
              </a:rPr>
              <a:t>DIRETORIA EXECUTIVA DA SANASA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presidente 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- </a:t>
            </a:r>
            <a:r>
              <a:rPr lang="pt-BR" sz="1600" kern="1200" dirty="0" err="1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Arly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Lara  </a:t>
            </a:r>
            <a:r>
              <a:rPr lang="pt-BR" sz="1600" kern="1200" dirty="0" err="1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Romêo</a:t>
            </a:r>
            <a:endParaRPr lang="pt-BR" sz="1600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Chefe de Gabinete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</a:t>
            </a:r>
            <a:r>
              <a:rPr lang="pt-BR" sz="1600" dirty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Procurador Geral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Mário Orlando </a:t>
            </a:r>
            <a:r>
              <a:rPr lang="pt-BR" sz="1600" kern="1200" dirty="0" err="1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Galves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 de Carvalho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Administrativo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Paulo Jorge Zeraik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Comercial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Luiz Fernando Lopes</a:t>
            </a:r>
            <a:endParaRPr lang="pt-BR" sz="1600" b="1" kern="1200" dirty="0">
              <a:solidFill>
                <a:srgbClr val="002060"/>
              </a:solidFill>
              <a:latin typeface="Calibri" pitchFamily="34" charset="0"/>
              <a:ea typeface="MS PGothic" charset="0"/>
              <a:cs typeface="MS PGothic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Financeiro e de Rel. com Investidores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Pedro Cláudio da Silva</a:t>
            </a:r>
          </a:p>
          <a:p>
            <a:pPr algn="ctr" eaLnBrk="1" hangingPunct="1">
              <a:lnSpc>
                <a:spcPct val="150000"/>
              </a:lnSpc>
            </a:pPr>
            <a:r>
              <a:rPr lang="pt-BR" sz="1600" b="1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Diretor Técnico </a:t>
            </a:r>
            <a:r>
              <a:rPr lang="pt-BR" sz="1600" kern="1200" dirty="0">
                <a:solidFill>
                  <a:srgbClr val="002060"/>
                </a:solidFill>
                <a:latin typeface="Calibri" pitchFamily="34" charset="0"/>
                <a:ea typeface="MS PGothic" charset="0"/>
                <a:cs typeface="MS PGothic" charset="0"/>
              </a:rPr>
              <a:t>– Marco Antônio dos Santos</a:t>
            </a:r>
          </a:p>
          <a:p>
            <a:pPr algn="ctr" eaLnBrk="1" hangingPunct="1">
              <a:lnSpc>
                <a:spcPct val="150000"/>
              </a:lnSpc>
            </a:pPr>
            <a:endParaRPr lang="pt-BR" sz="1000" b="1" dirty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  <a:spcAft>
                <a:spcPts val="1200"/>
              </a:spcAft>
              <a:buSzPct val="95000"/>
              <a:defRPr/>
            </a:pPr>
            <a:r>
              <a:rPr lang="pt-BR" sz="2000" b="1" dirty="0">
                <a:solidFill>
                  <a:srgbClr val="002060"/>
                </a:solidFill>
              </a:rPr>
              <a:t>www.sanasa.com.br    0800 77 21 195</a:t>
            </a:r>
            <a:endParaRPr lang="pt-BR" dirty="0"/>
          </a:p>
        </p:txBody>
      </p:sp>
      <p:pic>
        <p:nvPicPr>
          <p:cNvPr id="9" name="Picture 2" descr="C:\Users\rcs2036\Desktop\Logo 40 anos 1 cor.gif"/>
          <p:cNvPicPr>
            <a:picLocks noChangeAspect="1" noChangeArrowheads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04"/>
          <a:stretch/>
        </p:blipFill>
        <p:spPr bwMode="auto">
          <a:xfrm>
            <a:off x="5226913" y="6074795"/>
            <a:ext cx="1362252" cy="586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3" y="6074796"/>
            <a:ext cx="1646701" cy="61921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39552" y="1412776"/>
            <a:ext cx="7993063" cy="1368425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827088" y="1772121"/>
            <a:ext cx="7489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pt-BR" sz="4000" b="1" dirty="0">
                <a:solidFill>
                  <a:srgbClr val="002060"/>
                </a:solidFill>
                <a:latin typeface="Arial" charset="0"/>
              </a:rPr>
              <a:t>ETE CIATEC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CIATEC</a:t>
            </a: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196752"/>
            <a:ext cx="8320924" cy="468052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41168"/>
            <a:ext cx="3059832" cy="172115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563362" y="1196752"/>
            <a:ext cx="4572000" cy="646331"/>
          </a:xfrm>
          <a:prstGeom prst="rect">
            <a:avLst/>
          </a:prstGeom>
          <a:solidFill>
            <a:schemeClr val="bg1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000099"/>
                </a:solidFill>
                <a:latin typeface="Arial" panose="020B0604020202020204" pitchFamily="34" charset="0"/>
              </a:rPr>
              <a:t>Lagoa Aerada seguida de Lagoa Aerada Facultativa e Sedimentação</a:t>
            </a:r>
          </a:p>
        </p:txBody>
      </p:sp>
    </p:spTree>
    <p:extLst>
      <p:ext uri="{BB962C8B-B14F-4D97-AF65-F5344CB8AC3E}">
        <p14:creationId xmlns:p14="http://schemas.microsoft.com/office/powerpoint/2010/main" val="3131867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CIATEC - LAGOAS EM SÉRIE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5496" y="1236387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Esgoto Bruto</a:t>
            </a:r>
          </a:p>
        </p:txBody>
      </p:sp>
      <p:sp>
        <p:nvSpPr>
          <p:cNvPr id="6" name="Retângulo 5"/>
          <p:cNvSpPr/>
          <p:nvPr/>
        </p:nvSpPr>
        <p:spPr>
          <a:xfrm>
            <a:off x="1466758" y="1124744"/>
            <a:ext cx="1057230" cy="8327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>
                <a:solidFill>
                  <a:schemeClr val="tx1"/>
                </a:solidFill>
              </a:rPr>
              <a:t>Tratamento Preliminar</a:t>
            </a:r>
          </a:p>
        </p:txBody>
      </p:sp>
      <p:cxnSp>
        <p:nvCxnSpPr>
          <p:cNvPr id="7" name="Conector de seta reta 6"/>
          <p:cNvCxnSpPr/>
          <p:nvPr/>
        </p:nvCxnSpPr>
        <p:spPr>
          <a:xfrm>
            <a:off x="143508" y="1638092"/>
            <a:ext cx="1224136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ector de seta reta 9"/>
          <p:cNvCxnSpPr>
            <a:cxnSpLocks/>
          </p:cNvCxnSpPr>
          <p:nvPr/>
        </p:nvCxnSpPr>
        <p:spPr>
          <a:xfrm>
            <a:off x="2699792" y="1568719"/>
            <a:ext cx="648072" cy="0"/>
          </a:xfrm>
          <a:prstGeom prst="straightConnector1">
            <a:avLst/>
          </a:prstGeom>
          <a:ln w="19050">
            <a:solidFill>
              <a:srgbClr val="0066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>
            <a:cxnSpLocks/>
          </p:cNvCxnSpPr>
          <p:nvPr/>
        </p:nvCxnSpPr>
        <p:spPr>
          <a:xfrm>
            <a:off x="5076056" y="1548952"/>
            <a:ext cx="576064" cy="0"/>
          </a:xfrm>
          <a:prstGeom prst="straightConnector1">
            <a:avLst/>
          </a:prstGeom>
          <a:ln w="19050">
            <a:solidFill>
              <a:srgbClr val="0066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reto 15"/>
          <p:cNvCxnSpPr/>
          <p:nvPr/>
        </p:nvCxnSpPr>
        <p:spPr>
          <a:xfrm>
            <a:off x="6516216" y="125866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to 16"/>
          <p:cNvCxnSpPr/>
          <p:nvPr/>
        </p:nvCxnSpPr>
        <p:spPr>
          <a:xfrm>
            <a:off x="6668616" y="141106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to 58"/>
          <p:cNvCxnSpPr/>
          <p:nvPr/>
        </p:nvCxnSpPr>
        <p:spPr>
          <a:xfrm flipH="1" flipV="1">
            <a:off x="8316417" y="1741458"/>
            <a:ext cx="10709" cy="451275"/>
          </a:xfrm>
          <a:prstGeom prst="line">
            <a:avLst/>
          </a:prstGeom>
          <a:ln w="19050">
            <a:solidFill>
              <a:srgbClr val="CC9900"/>
            </a:solidFill>
            <a:prstDash val="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CaixaDeTexto 59"/>
          <p:cNvSpPr txBox="1"/>
          <p:nvPr/>
        </p:nvSpPr>
        <p:spPr>
          <a:xfrm>
            <a:off x="7709510" y="1845084"/>
            <a:ext cx="7200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accent6">
                    <a:lumMod val="50000"/>
                  </a:schemeClr>
                </a:solidFill>
              </a:rPr>
              <a:t>Lodo</a:t>
            </a:r>
          </a:p>
        </p:txBody>
      </p:sp>
      <p:sp>
        <p:nvSpPr>
          <p:cNvPr id="62" name="CaixaDeTexto 61"/>
          <p:cNvSpPr txBox="1"/>
          <p:nvPr/>
        </p:nvSpPr>
        <p:spPr>
          <a:xfrm>
            <a:off x="7489788" y="2254274"/>
            <a:ext cx="136805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dirty="0"/>
              <a:t>Remoção via caminhão</a:t>
            </a:r>
            <a:endParaRPr lang="pt-BR" sz="1400" dirty="0"/>
          </a:p>
        </p:txBody>
      </p:sp>
      <p:grpSp>
        <p:nvGrpSpPr>
          <p:cNvPr id="218" name="Grupo 217"/>
          <p:cNvGrpSpPr/>
          <p:nvPr/>
        </p:nvGrpSpPr>
        <p:grpSpPr>
          <a:xfrm>
            <a:off x="3194236" y="1317178"/>
            <a:ext cx="1911757" cy="339431"/>
            <a:chOff x="6874171" y="944992"/>
            <a:chExt cx="1425916" cy="306767"/>
          </a:xfrm>
        </p:grpSpPr>
        <p:cxnSp>
          <p:nvCxnSpPr>
            <p:cNvPr id="203" name="Conector reto 202"/>
            <p:cNvCxnSpPr/>
            <p:nvPr/>
          </p:nvCxnSpPr>
          <p:spPr>
            <a:xfrm>
              <a:off x="7162756" y="1243703"/>
              <a:ext cx="86562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05" name="Conector reto 204"/>
            <p:cNvCxnSpPr/>
            <p:nvPr/>
          </p:nvCxnSpPr>
          <p:spPr>
            <a:xfrm flipV="1">
              <a:off x="8028384" y="944992"/>
              <a:ext cx="271703" cy="306767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06" name="Conector reto 205"/>
            <p:cNvCxnSpPr/>
            <p:nvPr/>
          </p:nvCxnSpPr>
          <p:spPr>
            <a:xfrm flipH="1" flipV="1">
              <a:off x="6874171" y="944992"/>
              <a:ext cx="288585" cy="298713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19" name="Grupo 218"/>
          <p:cNvGrpSpPr/>
          <p:nvPr/>
        </p:nvGrpSpPr>
        <p:grpSpPr>
          <a:xfrm>
            <a:off x="5525616" y="1355463"/>
            <a:ext cx="3311738" cy="301146"/>
            <a:chOff x="6874171" y="944992"/>
            <a:chExt cx="1425916" cy="301146"/>
          </a:xfrm>
        </p:grpSpPr>
        <p:cxnSp>
          <p:nvCxnSpPr>
            <p:cNvPr id="220" name="Conector reto 219"/>
            <p:cNvCxnSpPr/>
            <p:nvPr/>
          </p:nvCxnSpPr>
          <p:spPr>
            <a:xfrm>
              <a:off x="7162756" y="1243703"/>
              <a:ext cx="86562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1" name="Conector reto 220"/>
            <p:cNvCxnSpPr>
              <a:cxnSpLocks/>
            </p:cNvCxnSpPr>
            <p:nvPr/>
          </p:nvCxnSpPr>
          <p:spPr>
            <a:xfrm flipV="1">
              <a:off x="8028384" y="944993"/>
              <a:ext cx="271703" cy="301145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22" name="Conector reto 221"/>
            <p:cNvCxnSpPr/>
            <p:nvPr/>
          </p:nvCxnSpPr>
          <p:spPr>
            <a:xfrm flipH="1" flipV="1">
              <a:off x="6874171" y="944992"/>
              <a:ext cx="288585" cy="298713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23" name="CaixaDeTexto 222"/>
          <p:cNvSpPr txBox="1"/>
          <p:nvPr/>
        </p:nvSpPr>
        <p:spPr>
          <a:xfrm>
            <a:off x="5768229" y="1236387"/>
            <a:ext cx="12241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dirty="0"/>
              <a:t>Lagoa aerada facultativa</a:t>
            </a:r>
            <a:endParaRPr lang="pt-BR" sz="1400" dirty="0"/>
          </a:p>
        </p:txBody>
      </p:sp>
      <p:sp>
        <p:nvSpPr>
          <p:cNvPr id="224" name="CaixaDeTexto 223"/>
          <p:cNvSpPr txBox="1"/>
          <p:nvPr/>
        </p:nvSpPr>
        <p:spPr>
          <a:xfrm>
            <a:off x="7385522" y="1317178"/>
            <a:ext cx="136805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dirty="0"/>
              <a:t>Sedimentação</a:t>
            </a:r>
            <a:endParaRPr lang="pt-BR" sz="1400" dirty="0"/>
          </a:p>
        </p:txBody>
      </p:sp>
      <p:pic>
        <p:nvPicPr>
          <p:cNvPr id="232" name="Imagem 231"/>
          <p:cNvPicPr>
            <a:picLocks noChangeAspect="1"/>
          </p:cNvPicPr>
          <p:nvPr/>
        </p:nvPicPr>
        <p:blipFill rotWithShape="1">
          <a:blip r:embed="rId2"/>
          <a:srcRect l="47250" t="9240" r="34795" b="9282"/>
          <a:stretch/>
        </p:blipFill>
        <p:spPr>
          <a:xfrm rot="5400000">
            <a:off x="3134891" y="794513"/>
            <a:ext cx="2875023" cy="6625541"/>
          </a:xfrm>
          <a:prstGeom prst="rect">
            <a:avLst/>
          </a:prstGeom>
        </p:spPr>
      </p:pic>
      <p:sp>
        <p:nvSpPr>
          <p:cNvPr id="233" name="CaixaDeTexto 232"/>
          <p:cNvSpPr txBox="1"/>
          <p:nvPr/>
        </p:nvSpPr>
        <p:spPr>
          <a:xfrm>
            <a:off x="3462081" y="1266823"/>
            <a:ext cx="136805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50" dirty="0"/>
              <a:t>Lagoa aerada aeróbia</a:t>
            </a:r>
            <a:endParaRPr lang="pt-BR" sz="1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141993" y="6296282"/>
            <a:ext cx="88209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*Inicialmente foi projetado uma Lagoa Anaeróbia seguida de uma Lagoa Facultativa</a:t>
            </a:r>
          </a:p>
        </p:txBody>
      </p:sp>
    </p:spTree>
    <p:extLst>
      <p:ext uri="{BB962C8B-B14F-4D97-AF65-F5344CB8AC3E}">
        <p14:creationId xmlns:p14="http://schemas.microsoft.com/office/powerpoint/2010/main" val="973866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63" t="25850" r="8264" b="8000"/>
          <a:stretch/>
        </p:blipFill>
        <p:spPr>
          <a:xfrm>
            <a:off x="107504" y="935829"/>
            <a:ext cx="7632848" cy="490683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93682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Princípios de funcionamento: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4139952" y="5817544"/>
            <a:ext cx="2628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/>
              <a:t>Fonte: Jordão e </a:t>
            </a:r>
            <a:r>
              <a:rPr lang="pt-BR" sz="1400" dirty="0" err="1"/>
              <a:t>Pessôa</a:t>
            </a:r>
            <a:r>
              <a:rPr lang="pt-BR" sz="1400" dirty="0"/>
              <a:t> (2014).</a:t>
            </a:r>
          </a:p>
        </p:txBody>
      </p:sp>
      <p:sp>
        <p:nvSpPr>
          <p:cNvPr id="7" name="CaixaDeTexto 6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LAGOAS FACULTATIVA</a:t>
            </a:r>
          </a:p>
        </p:txBody>
      </p:sp>
    </p:spTree>
    <p:extLst>
      <p:ext uri="{BB962C8B-B14F-4D97-AF65-F5344CB8AC3E}">
        <p14:creationId xmlns:p14="http://schemas.microsoft.com/office/powerpoint/2010/main" val="1203146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aixaDeTexto 2"/>
              <p:cNvSpPr txBox="1"/>
              <p:nvPr/>
            </p:nvSpPr>
            <p:spPr>
              <a:xfrm>
                <a:off x="344209" y="1052736"/>
                <a:ext cx="8548271" cy="63148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pt-BR" dirty="0"/>
                  <a:t>Parâmetros de dimensionamento da Lagoa Aerada Aeróbia</a:t>
                </a:r>
              </a:p>
              <a:p>
                <a:endParaRPr lang="pt-BR" dirty="0"/>
              </a:p>
              <a:p>
                <a:r>
                  <a:rPr lang="pt-BR" b="1" dirty="0"/>
                  <a:t>Tempo de detenção hidráulico (</a:t>
                </a:r>
                <a:r>
                  <a:rPr lang="pt-BR" b="1" dirty="0" err="1"/>
                  <a:t>Td</a:t>
                </a:r>
                <a:r>
                  <a:rPr lang="pt-BR" b="1" dirty="0"/>
                  <a:t>) </a:t>
                </a:r>
                <a:r>
                  <a:rPr lang="pt-BR" dirty="0"/>
                  <a:t>= 3,1 dias</a:t>
                </a:r>
              </a:p>
              <a:p>
                <a:endParaRPr lang="pt-BR" dirty="0"/>
              </a:p>
              <a:p>
                <a:r>
                  <a:rPr lang="pt-BR" b="1" dirty="0" err="1"/>
                  <a:t>Eficiencia</a:t>
                </a:r>
                <a:r>
                  <a:rPr lang="pt-BR" b="1" dirty="0"/>
                  <a:t> na remoção de DBO: 85%</a:t>
                </a:r>
              </a:p>
              <a:p>
                <a:endParaRPr lang="pt-BR" b="1" dirty="0"/>
              </a:p>
              <a:p>
                <a:r>
                  <a:rPr lang="pt-BR" dirty="0" err="1"/>
                  <a:t>Xv</a:t>
                </a:r>
                <a:r>
                  <a:rPr lang="pt-BR" dirty="0"/>
                  <a:t> = Concentração de SSV na lagoa (mg/L)</a:t>
                </a:r>
              </a:p>
              <a:p>
                <a14:m>
                  <m:oMath xmlns:m="http://schemas.openxmlformats.org/officeDocument/2006/math">
                    <m:r>
                      <a:rPr lang="pt-BR" b="0" i="1" smtClean="0">
                        <a:latin typeface="Cambria Math" panose="02040503050406030204" pitchFamily="18" charset="0"/>
                      </a:rPr>
                      <m:t>𝑋𝑣</m:t>
                    </m:r>
                    <m:r>
                      <a:rPr lang="pt-BR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pt-B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pt-BR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pt-BR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pt-BR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pt-BR" b="0" i="1" smtClean="0">
                            <a:latin typeface="Cambria Math" panose="02040503050406030204" pitchFamily="18" charset="0"/>
                          </a:rPr>
                          <m:t>0−</m:t>
                        </m:r>
                        <m:r>
                          <a:rPr lang="pt-BR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  <m:r>
                          <a:rPr lang="pt-BR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pt-BR" b="0" i="1" smtClean="0">
                            <a:latin typeface="Cambria Math" panose="02040503050406030204" pitchFamily="18" charset="0"/>
                          </a:rPr>
                          <m:t>1+</m:t>
                        </m:r>
                        <m:r>
                          <a:rPr lang="pt-BR" b="0" i="1" smtClean="0">
                            <a:latin typeface="Cambria Math" panose="02040503050406030204" pitchFamily="18" charset="0"/>
                          </a:rPr>
                          <m:t>𝐾𝑑</m:t>
                        </m:r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pt-B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pt-BR" dirty="0"/>
                  <a:t>  	</a:t>
                </a:r>
                <a:r>
                  <a:rPr lang="pt-BR" dirty="0" err="1"/>
                  <a:t>Xv</a:t>
                </a:r>
                <a:r>
                  <a:rPr lang="pt-BR" dirty="0"/>
                  <a:t> = 194 mg /L</a:t>
                </a:r>
              </a:p>
              <a:p>
                <a:endParaRPr lang="pt-BR" dirty="0"/>
              </a:p>
              <a:p>
                <a:r>
                  <a:rPr lang="pt-BR" dirty="0"/>
                  <a:t>Y = Coeficiente de produção celular: 0,7 mg </a:t>
                </a:r>
                <a:r>
                  <a:rPr lang="pt-BR" dirty="0" err="1"/>
                  <a:t>Xv</a:t>
                </a:r>
                <a:r>
                  <a:rPr lang="pt-BR" dirty="0"/>
                  <a:t>/mg DBO</a:t>
                </a:r>
                <a:r>
                  <a:rPr lang="pt-BR" baseline="-25000" dirty="0"/>
                  <a:t>5</a:t>
                </a:r>
              </a:p>
              <a:p>
                <a:r>
                  <a:rPr lang="pt-BR" dirty="0" err="1"/>
                  <a:t>Kd</a:t>
                </a:r>
                <a:r>
                  <a:rPr lang="pt-BR" dirty="0"/>
                  <a:t> = </a:t>
                </a:r>
                <a:r>
                  <a:rPr lang="pt-BR" dirty="0" err="1"/>
                  <a:t>Doeficiente</a:t>
                </a:r>
                <a:r>
                  <a:rPr lang="pt-BR" dirty="0"/>
                  <a:t> de decaimento bacteriano = 0,05 /d</a:t>
                </a:r>
              </a:p>
              <a:p>
                <a:r>
                  <a:rPr lang="pt-BR" dirty="0"/>
                  <a:t>S = Concentração de SS no efluente final (mg/L) = 50 mg/L</a:t>
                </a:r>
              </a:p>
              <a:p>
                <a:r>
                  <a:rPr lang="pt-BR" dirty="0"/>
                  <a:t>K’ = coeficiente de remoção de DBO = 0,019 mg/</a:t>
                </a:r>
                <a:r>
                  <a:rPr lang="pt-BR" dirty="0" err="1"/>
                  <a:t>L.dia</a:t>
                </a:r>
                <a:endParaRPr lang="pt-BR" dirty="0"/>
              </a:p>
              <a:p>
                <a:r>
                  <a:rPr lang="pt-BR" dirty="0"/>
                  <a:t>		varia de 0,010 a 0,030 para temperatura média do líquido a 20ºC</a:t>
                </a:r>
              </a:p>
              <a:p>
                <a:r>
                  <a:rPr lang="pt-BR" dirty="0"/>
                  <a:t>DBO solúvel no efluente = 51 mg/L</a:t>
                </a:r>
              </a:p>
              <a:p>
                <a:r>
                  <a:rPr lang="pt-BR" dirty="0"/>
                  <a:t>DBO particulada efluente = 0,6 </a:t>
                </a:r>
                <a:r>
                  <a:rPr lang="pt-BR" dirty="0" err="1"/>
                  <a:t>mgDBO</a:t>
                </a:r>
                <a:r>
                  <a:rPr lang="pt-BR" dirty="0"/>
                  <a:t>/</a:t>
                </a:r>
                <a:r>
                  <a:rPr lang="pt-BR" dirty="0" err="1"/>
                  <a:t>mgXv</a:t>
                </a:r>
                <a:endParaRPr lang="pt-BR" dirty="0"/>
              </a:p>
              <a:p>
                <a:r>
                  <a:rPr lang="pt-BR" dirty="0"/>
                  <a:t>SSV/SST = 0,8</a:t>
                </a:r>
              </a:p>
              <a:p>
                <a:r>
                  <a:rPr lang="pt-BR" dirty="0"/>
                  <a:t>DBO part. EF lagoa aerada aeróbia = 116 </a:t>
                </a:r>
                <a:r>
                  <a:rPr lang="pt-BR" dirty="0" err="1"/>
                  <a:t>mgDBO</a:t>
                </a:r>
                <a:r>
                  <a:rPr lang="pt-BR" dirty="0"/>
                  <a:t>/L</a:t>
                </a:r>
              </a:p>
              <a:p>
                <a:endParaRPr lang="pt-BR" dirty="0"/>
              </a:p>
              <a:p>
                <a:endParaRPr lang="pt-BR" dirty="0"/>
              </a:p>
              <a:p>
                <a:endParaRPr lang="pt-BR" dirty="0"/>
              </a:p>
              <a:p>
                <a:endParaRPr lang="pt-BR" dirty="0"/>
              </a:p>
            </p:txBody>
          </p:sp>
        </mc:Choice>
        <mc:Fallback xmlns="">
          <p:sp>
            <p:nvSpPr>
              <p:cNvPr id="3" name="CaixaDeTexto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209" y="1052736"/>
                <a:ext cx="8548271" cy="6314806"/>
              </a:xfrm>
              <a:prstGeom prst="rect">
                <a:avLst/>
              </a:prstGeom>
              <a:blipFill>
                <a:blip r:embed="rId2"/>
                <a:stretch>
                  <a:fillRect l="-570" t="-579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344209" y="332656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CIATEC</a:t>
            </a:r>
          </a:p>
        </p:txBody>
      </p:sp>
    </p:spTree>
    <p:extLst>
      <p:ext uri="{BB962C8B-B14F-4D97-AF65-F5344CB8AC3E}">
        <p14:creationId xmlns:p14="http://schemas.microsoft.com/office/powerpoint/2010/main" val="987688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44991" y="908720"/>
            <a:ext cx="854827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Parâmetros de dimensionamento da Lagoa Aerada Aeróbia</a:t>
            </a:r>
          </a:p>
          <a:p>
            <a:endParaRPr lang="pt-BR" dirty="0"/>
          </a:p>
          <a:p>
            <a:r>
              <a:rPr lang="pt-BR" u="sng" dirty="0"/>
              <a:t>Adoção de Aerador Flutuante de Alta Rotação, Fluxo Axial no sentido descendente</a:t>
            </a:r>
          </a:p>
          <a:p>
            <a:endParaRPr lang="pt-BR" dirty="0"/>
          </a:p>
          <a:p>
            <a:r>
              <a:rPr lang="pt-BR" b="1" dirty="0"/>
              <a:t>Requisitos de oxigênio </a:t>
            </a:r>
            <a:r>
              <a:rPr lang="pt-BR" dirty="0"/>
              <a:t>= 32,3 kg O2/h</a:t>
            </a:r>
          </a:p>
          <a:p>
            <a:endParaRPr lang="pt-BR" dirty="0"/>
          </a:p>
          <a:p>
            <a:r>
              <a:rPr lang="pt-BR" b="1" dirty="0"/>
              <a:t>Requisitos de energia</a:t>
            </a:r>
          </a:p>
          <a:p>
            <a:endParaRPr lang="pt-BR" b="1" dirty="0"/>
          </a:p>
          <a:p>
            <a:r>
              <a:rPr lang="pt-BR" dirty="0"/>
              <a:t>Taxa real de transferência de oxigênio em campo = 0,62 KgO</a:t>
            </a:r>
            <a:r>
              <a:rPr lang="pt-BR" baseline="-25000" dirty="0"/>
              <a:t>2</a:t>
            </a:r>
            <a:r>
              <a:rPr lang="pt-BR" dirty="0"/>
              <a:t>/</a:t>
            </a:r>
            <a:r>
              <a:rPr lang="pt-BR" dirty="0" err="1"/>
              <a:t>CV.h</a:t>
            </a:r>
            <a:r>
              <a:rPr lang="pt-BR" dirty="0"/>
              <a:t> = 0,84 KgO</a:t>
            </a:r>
            <a:r>
              <a:rPr lang="pt-BR" baseline="-25000" dirty="0"/>
              <a:t>2</a:t>
            </a:r>
            <a:r>
              <a:rPr lang="pt-BR" dirty="0"/>
              <a:t>/Kwh</a:t>
            </a:r>
          </a:p>
          <a:p>
            <a:endParaRPr lang="pt-BR" dirty="0"/>
          </a:p>
          <a:p>
            <a:r>
              <a:rPr lang="pt-BR" dirty="0"/>
              <a:t>= 02 Aeradores de 30 CV</a:t>
            </a:r>
          </a:p>
          <a:p>
            <a:endParaRPr lang="pt-BR" dirty="0"/>
          </a:p>
          <a:p>
            <a:r>
              <a:rPr lang="pt-BR" dirty="0"/>
              <a:t>Densidade da potencia = 12,6 W/m³</a:t>
            </a:r>
          </a:p>
          <a:p>
            <a:endParaRPr lang="pt-BR" dirty="0"/>
          </a:p>
          <a:p>
            <a:endParaRPr lang="pt-BR" dirty="0"/>
          </a:p>
        </p:txBody>
      </p:sp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344209" y="332656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CIATEC</a:t>
            </a:r>
          </a:p>
        </p:txBody>
      </p:sp>
    </p:spTree>
    <p:extLst>
      <p:ext uri="{BB962C8B-B14F-4D97-AF65-F5344CB8AC3E}">
        <p14:creationId xmlns:p14="http://schemas.microsoft.com/office/powerpoint/2010/main" val="2623735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44991" y="908720"/>
            <a:ext cx="854827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Dimensões </a:t>
            </a:r>
          </a:p>
          <a:p>
            <a:endParaRPr lang="pt-BR" dirty="0"/>
          </a:p>
          <a:p>
            <a:r>
              <a:rPr lang="pt-BR" b="1" u="sng" dirty="0"/>
              <a:t>Lagoa Aerada Facultativa:</a:t>
            </a:r>
          </a:p>
          <a:p>
            <a:r>
              <a:rPr lang="pt-BR" dirty="0"/>
              <a:t>Dimensões da Crista = 47 x 120 m</a:t>
            </a:r>
          </a:p>
          <a:p>
            <a:r>
              <a:rPr lang="pt-BR" dirty="0"/>
              <a:t>Dimensões no espelho = 45 x 118 m</a:t>
            </a:r>
          </a:p>
          <a:p>
            <a:r>
              <a:rPr lang="pt-BR" dirty="0"/>
              <a:t>Dimensões na base = 39 x 112 m</a:t>
            </a:r>
          </a:p>
          <a:p>
            <a:r>
              <a:rPr lang="pt-BR" dirty="0"/>
              <a:t>Taludes internos = 2H 1V</a:t>
            </a:r>
          </a:p>
          <a:p>
            <a:r>
              <a:rPr lang="pt-BR" dirty="0"/>
              <a:t>Profundidade útil = 1,5 m</a:t>
            </a:r>
          </a:p>
          <a:p>
            <a:r>
              <a:rPr lang="pt-BR" dirty="0"/>
              <a:t>Borda livre = 0,50 m</a:t>
            </a:r>
          </a:p>
          <a:p>
            <a:r>
              <a:rPr lang="pt-BR" dirty="0"/>
              <a:t>Profundidade total = 2,0 m</a:t>
            </a:r>
          </a:p>
          <a:p>
            <a:r>
              <a:rPr lang="pt-BR" dirty="0"/>
              <a:t>Volume útil = 7,247 m³</a:t>
            </a:r>
          </a:p>
          <a:p>
            <a:endParaRPr lang="pt-BR" dirty="0"/>
          </a:p>
          <a:p>
            <a:r>
              <a:rPr lang="pt-BR" b="1" u="sng" dirty="0"/>
              <a:t>Lagoa Aerada Aeróbia:</a:t>
            </a:r>
          </a:p>
          <a:p>
            <a:r>
              <a:rPr lang="pt-BR" dirty="0"/>
              <a:t>Dimensões da Crista = 47 x 32 m</a:t>
            </a:r>
          </a:p>
          <a:p>
            <a:r>
              <a:rPr lang="pt-BR" dirty="0"/>
              <a:t>Dimensões no espelho = 45 x 30 m</a:t>
            </a:r>
          </a:p>
          <a:p>
            <a:r>
              <a:rPr lang="pt-BR" dirty="0"/>
              <a:t>Dimensões na base = 27 x 12 m</a:t>
            </a:r>
          </a:p>
          <a:p>
            <a:r>
              <a:rPr lang="pt-BR" dirty="0"/>
              <a:t>Taludes internos = 2H 1V</a:t>
            </a:r>
          </a:p>
          <a:p>
            <a:r>
              <a:rPr lang="pt-BR" dirty="0"/>
              <a:t>Profundidade útil = 4,5 m</a:t>
            </a:r>
          </a:p>
          <a:p>
            <a:r>
              <a:rPr lang="pt-BR" dirty="0"/>
              <a:t>Borda livre = 0,50 m</a:t>
            </a:r>
          </a:p>
          <a:p>
            <a:r>
              <a:rPr lang="pt-BR" dirty="0"/>
              <a:t>Profundidade total = 5,0 m</a:t>
            </a:r>
          </a:p>
          <a:p>
            <a:r>
              <a:rPr lang="pt-BR" dirty="0"/>
              <a:t>Volume útil = 3.503 m³</a:t>
            </a:r>
          </a:p>
        </p:txBody>
      </p:sp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344209" y="332656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CIATEC</a:t>
            </a:r>
          </a:p>
        </p:txBody>
      </p:sp>
    </p:spTree>
    <p:extLst>
      <p:ext uri="{BB962C8B-B14F-4D97-AF65-F5344CB8AC3E}">
        <p14:creationId xmlns:p14="http://schemas.microsoft.com/office/powerpoint/2010/main" val="40442016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348880"/>
            <a:ext cx="3967989" cy="297599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80728"/>
            <a:ext cx="4320480" cy="324036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4368062"/>
            <a:ext cx="3319917" cy="2489938"/>
          </a:xfrm>
          <a:prstGeom prst="rect">
            <a:avLst/>
          </a:prstGeom>
        </p:spPr>
      </p:pic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CIATEC</a:t>
            </a:r>
          </a:p>
        </p:txBody>
      </p:sp>
    </p:spTree>
    <p:extLst>
      <p:ext uri="{BB962C8B-B14F-4D97-AF65-F5344CB8AC3E}">
        <p14:creationId xmlns:p14="http://schemas.microsoft.com/office/powerpoint/2010/main" val="963372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3789040"/>
            <a:ext cx="3960440" cy="297033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54"/>
          <a:stretch/>
        </p:blipFill>
        <p:spPr>
          <a:xfrm>
            <a:off x="179512" y="1052736"/>
            <a:ext cx="5280587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aixaDeTexto 4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CIATEC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5632922"/>
              </p:ext>
            </p:extLst>
          </p:nvPr>
        </p:nvGraphicFramePr>
        <p:xfrm>
          <a:off x="827584" y="4518412"/>
          <a:ext cx="3167856" cy="2200275"/>
        </p:xfrm>
        <a:graphic>
          <a:graphicData uri="http://schemas.openxmlformats.org/drawingml/2006/table">
            <a:tbl>
              <a:tblPr/>
              <a:tblGrid>
                <a:gridCol w="15839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839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38125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</a:rPr>
                        <a:t>Mês/ Ano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Lodo (m</a:t>
                      </a:r>
                      <a:r>
                        <a:rPr lang="pt-BR" sz="2000" b="1" i="0" u="none" strike="noStrike" baseline="300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r>
                        <a:rPr lang="pt-BR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nov/16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2874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dez/16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3265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jan/17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3884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fev/17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2514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mar/17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2792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abr</a:t>
                      </a:r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/17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2764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1043608" y="4149080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Volume de lodo retirado</a:t>
            </a:r>
          </a:p>
        </p:txBody>
      </p:sp>
    </p:spTree>
    <p:extLst>
      <p:ext uri="{BB962C8B-B14F-4D97-AF65-F5344CB8AC3E}">
        <p14:creationId xmlns:p14="http://schemas.microsoft.com/office/powerpoint/2010/main" val="1864500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21" y="1542124"/>
            <a:ext cx="9185888" cy="4839204"/>
          </a:xfrm>
          <a:prstGeom prst="rect">
            <a:avLst/>
          </a:prstGeom>
        </p:spPr>
      </p:pic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CIATEC - Eficiência</a:t>
            </a:r>
          </a:p>
        </p:txBody>
      </p:sp>
    </p:spTree>
    <p:extLst>
      <p:ext uri="{BB962C8B-B14F-4D97-AF65-F5344CB8AC3E}">
        <p14:creationId xmlns:p14="http://schemas.microsoft.com/office/powerpoint/2010/main" val="4012377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79512" y="1124744"/>
            <a:ext cx="871296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Vantagens</a:t>
            </a:r>
          </a:p>
          <a:p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Remoção de matéria orgânica</a:t>
            </a:r>
          </a:p>
          <a:p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Crescimento de algas</a:t>
            </a:r>
          </a:p>
          <a:p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Previsão para remoção e tratamento do lodo</a:t>
            </a:r>
          </a:p>
          <a:p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Possibilidade de produção de algas com objetivo de recuperação de nitrogênio e fósforo</a:t>
            </a:r>
          </a:p>
          <a:p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Remoção e inativação de microrganismos patogênicos</a:t>
            </a:r>
          </a:p>
          <a:p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Pouca interferência operacional</a:t>
            </a:r>
          </a:p>
          <a:p>
            <a:r>
              <a:rPr lang="pt-BR" sz="20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Hidrodinâmica – compartimentação horizontal e vertical para redução de espaço morto e curto-circuito</a:t>
            </a:r>
          </a:p>
          <a:p>
            <a:endParaRPr lang="pt-BR" sz="2000" dirty="0"/>
          </a:p>
          <a:p>
            <a:endParaRPr lang="pt-BR" sz="2000" dirty="0"/>
          </a:p>
          <a:p>
            <a:r>
              <a:rPr lang="pt-BR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Desvantagens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 grandes áreas para implantação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Indicado para pequenas comunidades, população</a:t>
            </a:r>
          </a:p>
          <a:p>
            <a:endParaRPr lang="pt-BR" sz="2000" dirty="0"/>
          </a:p>
        </p:txBody>
      </p:sp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LAGOAS FACULTATIVA</a:t>
            </a:r>
          </a:p>
        </p:txBody>
      </p:sp>
    </p:spTree>
    <p:extLst>
      <p:ext uri="{BB962C8B-B14F-4D97-AF65-F5344CB8AC3E}">
        <p14:creationId xmlns:p14="http://schemas.microsoft.com/office/powerpoint/2010/main" val="3760420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75468" y="1340768"/>
            <a:ext cx="7993063" cy="1368425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827088" y="1772121"/>
            <a:ext cx="74898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6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ETE ARBORETO DA FAZENDA</a:t>
            </a:r>
          </a:p>
        </p:txBody>
      </p:sp>
    </p:spTree>
    <p:extLst>
      <p:ext uri="{BB962C8B-B14F-4D97-AF65-F5344CB8AC3E}">
        <p14:creationId xmlns:p14="http://schemas.microsoft.com/office/powerpoint/2010/main" val="15567176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ARBORETO DA FAZENDA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612"/>
          <a:stretch/>
        </p:blipFill>
        <p:spPr>
          <a:xfrm>
            <a:off x="0" y="1916832"/>
            <a:ext cx="9144000" cy="3915197"/>
          </a:xfrm>
          <a:prstGeom prst="rect">
            <a:avLst/>
          </a:prstGeom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895850" y="992907"/>
            <a:ext cx="4248150" cy="646331"/>
          </a:xfrm>
          <a:prstGeom prst="rect">
            <a:avLst/>
          </a:prstGeom>
          <a:solidFill>
            <a:schemeClr val="bg1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 dirty="0">
                <a:solidFill>
                  <a:srgbClr val="000099"/>
                </a:solidFill>
              </a:rPr>
              <a:t>Vazão: 4,7 L/s</a:t>
            </a:r>
          </a:p>
          <a:p>
            <a:pPr algn="ctr" eaLnBrk="1" hangingPunct="1"/>
            <a:r>
              <a:rPr lang="pt-BR" altLang="pt-BR" sz="1800" b="1" dirty="0">
                <a:solidFill>
                  <a:srgbClr val="000099"/>
                </a:solidFill>
              </a:rPr>
              <a:t>Produção de Lodo: m³/dia</a:t>
            </a:r>
          </a:p>
        </p:txBody>
      </p:sp>
      <p:sp>
        <p:nvSpPr>
          <p:cNvPr id="5" name="Retângulo 4"/>
          <p:cNvSpPr/>
          <p:nvPr/>
        </p:nvSpPr>
        <p:spPr>
          <a:xfrm>
            <a:off x="4184565" y="1916832"/>
            <a:ext cx="4959435" cy="369332"/>
          </a:xfrm>
          <a:prstGeom prst="rect">
            <a:avLst/>
          </a:prstGeom>
          <a:solidFill>
            <a:schemeClr val="bg1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000099"/>
                </a:solidFill>
                <a:latin typeface="Arial" panose="020B0604020202020204" pitchFamily="34" charset="0"/>
              </a:rPr>
              <a:t>Lodos Ativados por batelada e Desinfecção</a:t>
            </a:r>
          </a:p>
        </p:txBody>
      </p:sp>
    </p:spTree>
    <p:extLst>
      <p:ext uri="{BB962C8B-B14F-4D97-AF65-F5344CB8AC3E}">
        <p14:creationId xmlns:p14="http://schemas.microsoft.com/office/powerpoint/2010/main" val="37327530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ARBORETO DA FAZENDA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 rotWithShape="1">
          <a:blip r:embed="rId2"/>
          <a:srcRect l="41108" t="26058" r="24612" b="14304"/>
          <a:stretch/>
        </p:blipFill>
        <p:spPr>
          <a:xfrm>
            <a:off x="1763688" y="836712"/>
            <a:ext cx="6028846" cy="5899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288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2435" y="2952328"/>
            <a:ext cx="5052053" cy="378904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4499446"/>
            <a:ext cx="38519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Tanques de Aeração</a:t>
            </a:r>
          </a:p>
          <a:p>
            <a:pPr algn="ctr"/>
            <a:endParaRPr lang="fr-FR" sz="24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F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tanques </a:t>
            </a:r>
          </a:p>
          <a:p>
            <a:pPr algn="ctr"/>
            <a:r>
              <a:rPr lang="fr-F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(12,15m x 12,15m x 4,07m) </a:t>
            </a:r>
          </a:p>
          <a:p>
            <a:pPr algn="ctr"/>
            <a:r>
              <a:rPr lang="fr-FR" dirty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600,8 </a:t>
            </a:r>
            <a:r>
              <a:rPr lang="fr-F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m³</a:t>
            </a:r>
          </a:p>
          <a:p>
            <a:pPr algn="ctr"/>
            <a:r>
              <a:rPr lang="fr-FR" dirty="0" smtClean="0">
                <a:solidFill>
                  <a:srgbClr val="0033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Capacidade instalada de 12L/s</a:t>
            </a:r>
            <a:endParaRPr lang="fr-FR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pt-BR" sz="24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68760"/>
            <a:ext cx="4091947" cy="3068960"/>
          </a:xfrm>
          <a:prstGeom prst="rect">
            <a:avLst/>
          </a:prstGeom>
        </p:spPr>
      </p:pic>
      <p:sp>
        <p:nvSpPr>
          <p:cNvPr id="9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ARBORETO DA FAZENDA</a:t>
            </a:r>
          </a:p>
        </p:txBody>
      </p:sp>
    </p:spTree>
    <p:extLst>
      <p:ext uri="{BB962C8B-B14F-4D97-AF65-F5344CB8AC3E}">
        <p14:creationId xmlns:p14="http://schemas.microsoft.com/office/powerpoint/2010/main" val="25197752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ARBORETO DA FAZENDA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187624" y="1628800"/>
            <a:ext cx="5976664" cy="3744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1871663" y="1325562"/>
            <a:ext cx="5400675" cy="4983757"/>
            <a:chOff x="1179" y="835"/>
            <a:chExt cx="3402" cy="2677"/>
          </a:xfrm>
        </p:grpSpPr>
        <p:sp>
          <p:nvSpPr>
            <p:cNvPr id="10" name="AutoShape 3"/>
            <p:cNvSpPr>
              <a:spLocks noChangeAspect="1" noChangeArrowheads="1" noTextEdit="1"/>
            </p:cNvSpPr>
            <p:nvPr/>
          </p:nvSpPr>
          <p:spPr bwMode="auto">
            <a:xfrm>
              <a:off x="1179" y="835"/>
              <a:ext cx="3402" cy="2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  <p:sp>
          <p:nvSpPr>
            <p:cNvPr id="11" name="Rectangle 5"/>
            <p:cNvSpPr>
              <a:spLocks noChangeArrowheads="1"/>
            </p:cNvSpPr>
            <p:nvPr/>
          </p:nvSpPr>
          <p:spPr bwMode="auto">
            <a:xfrm>
              <a:off x="1179" y="836"/>
              <a:ext cx="1054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ESTAÇÃO ELEVATÓRIA</a:t>
              </a:r>
              <a:endParaRPr kumimoji="0" lang="pt-BR" altLang="pt-B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2" name="Rectangle 6"/>
            <p:cNvSpPr>
              <a:spLocks noChangeArrowheads="1"/>
            </p:cNvSpPr>
            <p:nvPr/>
          </p:nvSpPr>
          <p:spPr bwMode="auto">
            <a:xfrm>
              <a:off x="2257" y="836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Rectangle 7"/>
            <p:cNvSpPr>
              <a:spLocks noChangeArrowheads="1"/>
            </p:cNvSpPr>
            <p:nvPr/>
          </p:nvSpPr>
          <p:spPr bwMode="auto">
            <a:xfrm>
              <a:off x="1179" y="932"/>
              <a:ext cx="1078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  <p:sp>
          <p:nvSpPr>
            <p:cNvPr id="14" name="Rectangle 8"/>
            <p:cNvSpPr>
              <a:spLocks noChangeArrowheads="1"/>
            </p:cNvSpPr>
            <p:nvPr/>
          </p:nvSpPr>
          <p:spPr bwMode="auto">
            <a:xfrm>
              <a:off x="1179" y="946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9"/>
            <p:cNvSpPr>
              <a:spLocks noChangeArrowheads="1"/>
            </p:cNvSpPr>
            <p:nvPr/>
          </p:nvSpPr>
          <p:spPr bwMode="auto">
            <a:xfrm>
              <a:off x="1323" y="1057"/>
              <a:ext cx="7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-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Rectangle 10"/>
            <p:cNvSpPr>
              <a:spLocks noChangeArrowheads="1"/>
            </p:cNvSpPr>
            <p:nvPr/>
          </p:nvSpPr>
          <p:spPr bwMode="auto">
            <a:xfrm>
              <a:off x="1355" y="1057"/>
              <a:ext cx="69" cy="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Rectangle 11"/>
            <p:cNvSpPr>
              <a:spLocks noChangeArrowheads="1"/>
            </p:cNvSpPr>
            <p:nvPr/>
          </p:nvSpPr>
          <p:spPr bwMode="auto">
            <a:xfrm>
              <a:off x="1468" y="1057"/>
              <a:ext cx="38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01 Calha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Rectangle 12"/>
            <p:cNvSpPr>
              <a:spLocks noChangeArrowheads="1"/>
            </p:cNvSpPr>
            <p:nvPr/>
          </p:nvSpPr>
          <p:spPr bwMode="auto">
            <a:xfrm>
              <a:off x="1812" y="1057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Rectangle 13"/>
            <p:cNvSpPr>
              <a:spLocks noChangeArrowheads="1"/>
            </p:cNvSpPr>
            <p:nvPr/>
          </p:nvSpPr>
          <p:spPr bwMode="auto">
            <a:xfrm>
              <a:off x="1836" y="1057"/>
              <a:ext cx="578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Parshall de 6”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0" name="Rectangle 14"/>
            <p:cNvSpPr>
              <a:spLocks noChangeArrowheads="1"/>
            </p:cNvSpPr>
            <p:nvPr/>
          </p:nvSpPr>
          <p:spPr bwMode="auto">
            <a:xfrm>
              <a:off x="2376" y="1057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Rectangle 15"/>
            <p:cNvSpPr>
              <a:spLocks noChangeArrowheads="1"/>
            </p:cNvSpPr>
            <p:nvPr/>
          </p:nvSpPr>
          <p:spPr bwMode="auto">
            <a:xfrm>
              <a:off x="1323" y="1167"/>
              <a:ext cx="7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-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2" name="Rectangle 16"/>
            <p:cNvSpPr>
              <a:spLocks noChangeArrowheads="1"/>
            </p:cNvSpPr>
            <p:nvPr/>
          </p:nvSpPr>
          <p:spPr bwMode="auto">
            <a:xfrm>
              <a:off x="1355" y="1167"/>
              <a:ext cx="69" cy="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3" name="Rectangle 17"/>
            <p:cNvSpPr>
              <a:spLocks noChangeArrowheads="1"/>
            </p:cNvSpPr>
            <p:nvPr/>
          </p:nvSpPr>
          <p:spPr bwMode="auto">
            <a:xfrm>
              <a:off x="1468" y="1167"/>
              <a:ext cx="133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01 medidor de vazão ultrassônico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4" name="Rectangle 18"/>
            <p:cNvSpPr>
              <a:spLocks noChangeArrowheads="1"/>
            </p:cNvSpPr>
            <p:nvPr/>
          </p:nvSpPr>
          <p:spPr bwMode="auto">
            <a:xfrm>
              <a:off x="2761" y="1167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5" name="Rectangle 19"/>
            <p:cNvSpPr>
              <a:spLocks noChangeArrowheads="1"/>
            </p:cNvSpPr>
            <p:nvPr/>
          </p:nvSpPr>
          <p:spPr bwMode="auto">
            <a:xfrm>
              <a:off x="1323" y="1278"/>
              <a:ext cx="7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-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6" name="Rectangle 20"/>
            <p:cNvSpPr>
              <a:spLocks noChangeArrowheads="1"/>
            </p:cNvSpPr>
            <p:nvPr/>
          </p:nvSpPr>
          <p:spPr bwMode="auto">
            <a:xfrm>
              <a:off x="1355" y="1278"/>
              <a:ext cx="69" cy="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Arial" panose="020B0604020202020204" pitchFamily="34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7" name="Rectangle 21"/>
            <p:cNvSpPr>
              <a:spLocks noChangeArrowheads="1"/>
            </p:cNvSpPr>
            <p:nvPr/>
          </p:nvSpPr>
          <p:spPr bwMode="auto">
            <a:xfrm>
              <a:off x="1468" y="1278"/>
              <a:ext cx="588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Boías de nível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22"/>
            <p:cNvSpPr>
              <a:spLocks noChangeArrowheads="1"/>
            </p:cNvSpPr>
            <p:nvPr/>
          </p:nvSpPr>
          <p:spPr bwMode="auto">
            <a:xfrm>
              <a:off x="2018" y="1278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23"/>
            <p:cNvSpPr>
              <a:spLocks noChangeArrowheads="1"/>
            </p:cNvSpPr>
            <p:nvPr/>
          </p:nvSpPr>
          <p:spPr bwMode="auto">
            <a:xfrm>
              <a:off x="1323" y="1389"/>
              <a:ext cx="7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-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24"/>
            <p:cNvSpPr>
              <a:spLocks noChangeArrowheads="1"/>
            </p:cNvSpPr>
            <p:nvPr/>
          </p:nvSpPr>
          <p:spPr bwMode="auto">
            <a:xfrm>
              <a:off x="1355" y="1389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25"/>
            <p:cNvSpPr>
              <a:spLocks noChangeArrowheads="1"/>
            </p:cNvSpPr>
            <p:nvPr/>
          </p:nvSpPr>
          <p:spPr bwMode="auto">
            <a:xfrm>
              <a:off x="1379" y="1389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26"/>
            <p:cNvSpPr>
              <a:spLocks noChangeArrowheads="1"/>
            </p:cNvSpPr>
            <p:nvPr/>
          </p:nvSpPr>
          <p:spPr bwMode="auto">
            <a:xfrm>
              <a:off x="1463" y="1389"/>
              <a:ext cx="85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02 bombas de 15 CV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27"/>
            <p:cNvSpPr>
              <a:spLocks noChangeArrowheads="1"/>
            </p:cNvSpPr>
            <p:nvPr/>
          </p:nvSpPr>
          <p:spPr bwMode="auto">
            <a:xfrm>
              <a:off x="2275" y="1389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28"/>
            <p:cNvSpPr>
              <a:spLocks noChangeArrowheads="1"/>
            </p:cNvSpPr>
            <p:nvPr/>
          </p:nvSpPr>
          <p:spPr bwMode="auto">
            <a:xfrm>
              <a:off x="1323" y="1499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29"/>
            <p:cNvSpPr>
              <a:spLocks noChangeArrowheads="1"/>
            </p:cNvSpPr>
            <p:nvPr/>
          </p:nvSpPr>
          <p:spPr bwMode="auto">
            <a:xfrm>
              <a:off x="1179" y="1610"/>
              <a:ext cx="1071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TANQUE DE AERAÇÃO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30"/>
            <p:cNvSpPr>
              <a:spLocks noChangeArrowheads="1"/>
            </p:cNvSpPr>
            <p:nvPr/>
          </p:nvSpPr>
          <p:spPr bwMode="auto">
            <a:xfrm>
              <a:off x="2217" y="1610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31"/>
            <p:cNvSpPr>
              <a:spLocks noChangeArrowheads="1"/>
            </p:cNvSpPr>
            <p:nvPr/>
          </p:nvSpPr>
          <p:spPr bwMode="auto">
            <a:xfrm>
              <a:off x="1179" y="1706"/>
              <a:ext cx="1038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  <p:sp>
          <p:nvSpPr>
            <p:cNvPr id="38" name="Rectangle 32"/>
            <p:cNvSpPr>
              <a:spLocks noChangeArrowheads="1"/>
            </p:cNvSpPr>
            <p:nvPr/>
          </p:nvSpPr>
          <p:spPr bwMode="auto">
            <a:xfrm>
              <a:off x="1179" y="1721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33"/>
            <p:cNvSpPr>
              <a:spLocks noChangeArrowheads="1"/>
            </p:cNvSpPr>
            <p:nvPr/>
          </p:nvSpPr>
          <p:spPr bwMode="auto">
            <a:xfrm>
              <a:off x="1179" y="1831"/>
              <a:ext cx="748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Altura total 4,07m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34"/>
            <p:cNvSpPr>
              <a:spLocks noChangeArrowheads="1"/>
            </p:cNvSpPr>
            <p:nvPr/>
          </p:nvSpPr>
          <p:spPr bwMode="auto">
            <a:xfrm>
              <a:off x="1887" y="1831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35"/>
            <p:cNvSpPr>
              <a:spLocks noChangeArrowheads="1"/>
            </p:cNvSpPr>
            <p:nvPr/>
          </p:nvSpPr>
          <p:spPr bwMode="auto">
            <a:xfrm>
              <a:off x="1179" y="1942"/>
              <a:ext cx="1778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Tubulação de lodo fundo = PVC 75 mm = 3”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36"/>
            <p:cNvSpPr>
              <a:spLocks noChangeArrowheads="1"/>
            </p:cNvSpPr>
            <p:nvPr/>
          </p:nvSpPr>
          <p:spPr bwMode="auto">
            <a:xfrm>
              <a:off x="2921" y="1942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37"/>
            <p:cNvSpPr>
              <a:spLocks noChangeArrowheads="1"/>
            </p:cNvSpPr>
            <p:nvPr/>
          </p:nvSpPr>
          <p:spPr bwMode="auto">
            <a:xfrm>
              <a:off x="1179" y="2052"/>
              <a:ext cx="985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Tubulação extravasor 6”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38"/>
            <p:cNvSpPr>
              <a:spLocks noChangeArrowheads="1"/>
            </p:cNvSpPr>
            <p:nvPr/>
          </p:nvSpPr>
          <p:spPr bwMode="auto">
            <a:xfrm>
              <a:off x="2125" y="2052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5" name="Rectangle 39"/>
            <p:cNvSpPr>
              <a:spLocks noChangeArrowheads="1"/>
            </p:cNvSpPr>
            <p:nvPr/>
          </p:nvSpPr>
          <p:spPr bwMode="auto">
            <a:xfrm>
              <a:off x="1179" y="2163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6" name="Rectangle 40"/>
            <p:cNvSpPr>
              <a:spLocks noChangeArrowheads="1"/>
            </p:cNvSpPr>
            <p:nvPr/>
          </p:nvSpPr>
          <p:spPr bwMode="auto">
            <a:xfrm>
              <a:off x="1293" y="2163"/>
              <a:ext cx="7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-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7" name="Rectangle 41"/>
            <p:cNvSpPr>
              <a:spLocks noChangeArrowheads="1"/>
            </p:cNvSpPr>
            <p:nvPr/>
          </p:nvSpPr>
          <p:spPr bwMode="auto">
            <a:xfrm>
              <a:off x="1324" y="2163"/>
              <a:ext cx="111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 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8" name="Rectangle 42"/>
            <p:cNvSpPr>
              <a:spLocks noChangeArrowheads="1"/>
            </p:cNvSpPr>
            <p:nvPr/>
          </p:nvSpPr>
          <p:spPr bwMode="auto">
            <a:xfrm>
              <a:off x="1397" y="2163"/>
              <a:ext cx="1732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01 Peneira hidrostática com malha de 3 mm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9" name="Rectangle 43"/>
            <p:cNvSpPr>
              <a:spLocks noChangeArrowheads="1"/>
            </p:cNvSpPr>
            <p:nvPr/>
          </p:nvSpPr>
          <p:spPr bwMode="auto">
            <a:xfrm>
              <a:off x="3089" y="2163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0" name="Rectangle 44"/>
            <p:cNvSpPr>
              <a:spLocks noChangeArrowheads="1"/>
            </p:cNvSpPr>
            <p:nvPr/>
          </p:nvSpPr>
          <p:spPr bwMode="auto">
            <a:xfrm>
              <a:off x="3167" y="2163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1" name="Rectangle 45"/>
            <p:cNvSpPr>
              <a:spLocks noChangeArrowheads="1"/>
            </p:cNvSpPr>
            <p:nvPr/>
          </p:nvSpPr>
          <p:spPr bwMode="auto">
            <a:xfrm>
              <a:off x="1293" y="2274"/>
              <a:ext cx="7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-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2" name="Rectangle 46"/>
            <p:cNvSpPr>
              <a:spLocks noChangeArrowheads="1"/>
            </p:cNvSpPr>
            <p:nvPr/>
          </p:nvSpPr>
          <p:spPr bwMode="auto">
            <a:xfrm>
              <a:off x="1324" y="2274"/>
              <a:ext cx="87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3" name="Rectangle 47"/>
            <p:cNvSpPr>
              <a:spLocks noChangeArrowheads="1"/>
            </p:cNvSpPr>
            <p:nvPr/>
          </p:nvSpPr>
          <p:spPr bwMode="auto">
            <a:xfrm>
              <a:off x="1372" y="2274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4" name="Rectangle 48"/>
            <p:cNvSpPr>
              <a:spLocks noChangeArrowheads="1"/>
            </p:cNvSpPr>
            <p:nvPr/>
          </p:nvSpPr>
          <p:spPr bwMode="auto">
            <a:xfrm>
              <a:off x="1397" y="2274"/>
              <a:ext cx="135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02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5" name="Rectangle 49"/>
            <p:cNvSpPr>
              <a:spLocks noChangeArrowheads="1"/>
            </p:cNvSpPr>
            <p:nvPr/>
          </p:nvSpPr>
          <p:spPr bwMode="auto">
            <a:xfrm>
              <a:off x="1493" y="2274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6" name="Rectangle 50"/>
            <p:cNvSpPr>
              <a:spLocks noChangeArrowheads="1"/>
            </p:cNvSpPr>
            <p:nvPr/>
          </p:nvSpPr>
          <p:spPr bwMode="auto">
            <a:xfrm>
              <a:off x="1517" y="2274"/>
              <a:ext cx="43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Aeradores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7" name="Rectangle 51"/>
            <p:cNvSpPr>
              <a:spLocks noChangeArrowheads="1"/>
            </p:cNvSpPr>
            <p:nvPr/>
          </p:nvSpPr>
          <p:spPr bwMode="auto">
            <a:xfrm>
              <a:off x="1911" y="2274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8" name="Rectangle 52"/>
            <p:cNvSpPr>
              <a:spLocks noChangeArrowheads="1"/>
            </p:cNvSpPr>
            <p:nvPr/>
          </p:nvSpPr>
          <p:spPr bwMode="auto">
            <a:xfrm>
              <a:off x="1936" y="2274"/>
              <a:ext cx="49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15 CV cada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59" name="Rectangle 53"/>
            <p:cNvSpPr>
              <a:spLocks noChangeArrowheads="1"/>
            </p:cNvSpPr>
            <p:nvPr/>
          </p:nvSpPr>
          <p:spPr bwMode="auto">
            <a:xfrm>
              <a:off x="2392" y="2274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0" name="Rectangle 54"/>
            <p:cNvSpPr>
              <a:spLocks noChangeArrowheads="1"/>
            </p:cNvSpPr>
            <p:nvPr/>
          </p:nvSpPr>
          <p:spPr bwMode="auto">
            <a:xfrm>
              <a:off x="1179" y="2384"/>
              <a:ext cx="159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   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1" name="Rectangle 55"/>
            <p:cNvSpPr>
              <a:spLocks noChangeArrowheads="1"/>
            </p:cNvSpPr>
            <p:nvPr/>
          </p:nvSpPr>
          <p:spPr bwMode="auto">
            <a:xfrm>
              <a:off x="1299" y="2384"/>
              <a:ext cx="7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-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2" name="Rectangle 56"/>
            <p:cNvSpPr>
              <a:spLocks noChangeArrowheads="1"/>
            </p:cNvSpPr>
            <p:nvPr/>
          </p:nvSpPr>
          <p:spPr bwMode="auto">
            <a:xfrm>
              <a:off x="1331" y="2384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3" name="Rectangle 57"/>
            <p:cNvSpPr>
              <a:spLocks noChangeArrowheads="1"/>
            </p:cNvSpPr>
            <p:nvPr/>
          </p:nvSpPr>
          <p:spPr bwMode="auto">
            <a:xfrm>
              <a:off x="1355" y="2384"/>
              <a:ext cx="87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4" name="Rectangle 58"/>
            <p:cNvSpPr>
              <a:spLocks noChangeArrowheads="1"/>
            </p:cNvSpPr>
            <p:nvPr/>
          </p:nvSpPr>
          <p:spPr bwMode="auto">
            <a:xfrm>
              <a:off x="1403" y="2384"/>
              <a:ext cx="18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01 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5" name="Rectangle 59"/>
            <p:cNvSpPr>
              <a:spLocks noChangeArrowheads="1"/>
            </p:cNvSpPr>
            <p:nvPr/>
          </p:nvSpPr>
          <p:spPr bwMode="auto">
            <a:xfrm>
              <a:off x="1548" y="2384"/>
              <a:ext cx="502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Compressor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6" name="Rectangle 60"/>
            <p:cNvSpPr>
              <a:spLocks noChangeArrowheads="1"/>
            </p:cNvSpPr>
            <p:nvPr/>
          </p:nvSpPr>
          <p:spPr bwMode="auto">
            <a:xfrm>
              <a:off x="2012" y="2384"/>
              <a:ext cx="87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7" name="Rectangle 61"/>
            <p:cNvSpPr>
              <a:spLocks noChangeArrowheads="1"/>
            </p:cNvSpPr>
            <p:nvPr/>
          </p:nvSpPr>
          <p:spPr bwMode="auto">
            <a:xfrm>
              <a:off x="2061" y="2384"/>
              <a:ext cx="275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½ Hp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8" name="Rectangle 62"/>
            <p:cNvSpPr>
              <a:spLocks noChangeArrowheads="1"/>
            </p:cNvSpPr>
            <p:nvPr/>
          </p:nvSpPr>
          <p:spPr bwMode="auto">
            <a:xfrm>
              <a:off x="2299" y="2384"/>
              <a:ext cx="87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–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9" name="Rectangle 63"/>
            <p:cNvSpPr>
              <a:spLocks noChangeArrowheads="1"/>
            </p:cNvSpPr>
            <p:nvPr/>
          </p:nvSpPr>
          <p:spPr bwMode="auto">
            <a:xfrm>
              <a:off x="2347" y="2384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0" name="Rectangle 64"/>
            <p:cNvSpPr>
              <a:spLocks noChangeArrowheads="1"/>
            </p:cNvSpPr>
            <p:nvPr/>
          </p:nvSpPr>
          <p:spPr bwMode="auto">
            <a:xfrm>
              <a:off x="2372" y="2384"/>
              <a:ext cx="369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0,37 Kw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1" name="Rectangle 65"/>
            <p:cNvSpPr>
              <a:spLocks noChangeArrowheads="1"/>
            </p:cNvSpPr>
            <p:nvPr/>
          </p:nvSpPr>
          <p:spPr bwMode="auto">
            <a:xfrm>
              <a:off x="2704" y="2384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2" name="Rectangle 66"/>
            <p:cNvSpPr>
              <a:spLocks noChangeArrowheads="1"/>
            </p:cNvSpPr>
            <p:nvPr/>
          </p:nvSpPr>
          <p:spPr bwMode="auto">
            <a:xfrm>
              <a:off x="1179" y="2495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3" name="Rectangle 67"/>
            <p:cNvSpPr>
              <a:spLocks noChangeArrowheads="1"/>
            </p:cNvSpPr>
            <p:nvPr/>
          </p:nvSpPr>
          <p:spPr bwMode="auto">
            <a:xfrm>
              <a:off x="1179" y="2605"/>
              <a:ext cx="1066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TANQUE DE CONTATO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4" name="Rectangle 68"/>
            <p:cNvSpPr>
              <a:spLocks noChangeArrowheads="1"/>
            </p:cNvSpPr>
            <p:nvPr/>
          </p:nvSpPr>
          <p:spPr bwMode="auto">
            <a:xfrm>
              <a:off x="2211" y="2605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5" name="Rectangle 69"/>
            <p:cNvSpPr>
              <a:spLocks noChangeArrowheads="1"/>
            </p:cNvSpPr>
            <p:nvPr/>
          </p:nvSpPr>
          <p:spPr bwMode="auto">
            <a:xfrm>
              <a:off x="1179" y="2702"/>
              <a:ext cx="1032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  <p:sp>
          <p:nvSpPr>
            <p:cNvPr id="76" name="Rectangle 70"/>
            <p:cNvSpPr>
              <a:spLocks noChangeArrowheads="1"/>
            </p:cNvSpPr>
            <p:nvPr/>
          </p:nvSpPr>
          <p:spPr bwMode="auto">
            <a:xfrm>
              <a:off x="1179" y="2716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7" name="Rectangle 71"/>
            <p:cNvSpPr>
              <a:spLocks noChangeArrowheads="1"/>
            </p:cNvSpPr>
            <p:nvPr/>
          </p:nvSpPr>
          <p:spPr bwMode="auto">
            <a:xfrm>
              <a:off x="1179" y="2827"/>
              <a:ext cx="67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1 Calha Parshall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8" name="Rectangle 72"/>
            <p:cNvSpPr>
              <a:spLocks noChangeArrowheads="1"/>
            </p:cNvSpPr>
            <p:nvPr/>
          </p:nvSpPr>
          <p:spPr bwMode="auto">
            <a:xfrm>
              <a:off x="1809" y="2827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9" name="Rectangle 73"/>
            <p:cNvSpPr>
              <a:spLocks noChangeArrowheads="1"/>
            </p:cNvSpPr>
            <p:nvPr/>
          </p:nvSpPr>
          <p:spPr bwMode="auto">
            <a:xfrm>
              <a:off x="1833" y="2827"/>
              <a:ext cx="13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6”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0" name="Rectangle 74"/>
            <p:cNvSpPr>
              <a:spLocks noChangeArrowheads="1"/>
            </p:cNvSpPr>
            <p:nvPr/>
          </p:nvSpPr>
          <p:spPr bwMode="auto">
            <a:xfrm>
              <a:off x="1924" y="2827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1" name="Rectangle 75"/>
            <p:cNvSpPr>
              <a:spLocks noChangeArrowheads="1"/>
            </p:cNvSpPr>
            <p:nvPr/>
          </p:nvSpPr>
          <p:spPr bwMode="auto">
            <a:xfrm>
              <a:off x="1179" y="2937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2" name="Rectangle 76"/>
            <p:cNvSpPr>
              <a:spLocks noChangeArrowheads="1"/>
            </p:cNvSpPr>
            <p:nvPr/>
          </p:nvSpPr>
          <p:spPr bwMode="auto">
            <a:xfrm>
              <a:off x="1179" y="3048"/>
              <a:ext cx="1001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LEITOS DE SECAGEM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3" name="Rectangle 77"/>
            <p:cNvSpPr>
              <a:spLocks noChangeArrowheads="1"/>
            </p:cNvSpPr>
            <p:nvPr/>
          </p:nvSpPr>
          <p:spPr bwMode="auto">
            <a:xfrm>
              <a:off x="2147" y="3048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4" name="Rectangle 78"/>
            <p:cNvSpPr>
              <a:spLocks noChangeArrowheads="1"/>
            </p:cNvSpPr>
            <p:nvPr/>
          </p:nvSpPr>
          <p:spPr bwMode="auto">
            <a:xfrm>
              <a:off x="1179" y="3144"/>
              <a:ext cx="968" cy="5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BR"/>
            </a:p>
          </p:txBody>
        </p:sp>
        <p:sp>
          <p:nvSpPr>
            <p:cNvPr id="85" name="Rectangle 79"/>
            <p:cNvSpPr>
              <a:spLocks noChangeArrowheads="1"/>
            </p:cNvSpPr>
            <p:nvPr/>
          </p:nvSpPr>
          <p:spPr bwMode="auto">
            <a:xfrm>
              <a:off x="1179" y="3159"/>
              <a:ext cx="87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6" name="Rectangle 80"/>
            <p:cNvSpPr>
              <a:spLocks noChangeArrowheads="1"/>
            </p:cNvSpPr>
            <p:nvPr/>
          </p:nvSpPr>
          <p:spPr bwMode="auto">
            <a:xfrm>
              <a:off x="1227" y="3159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7" name="Rectangle 81"/>
            <p:cNvSpPr>
              <a:spLocks noChangeArrowheads="1"/>
            </p:cNvSpPr>
            <p:nvPr/>
          </p:nvSpPr>
          <p:spPr bwMode="auto">
            <a:xfrm>
              <a:off x="1179" y="3269"/>
              <a:ext cx="2146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7 leitos com medidas de aproximadadmente = 11,95 x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8" name="Rectangle 82"/>
            <p:cNvSpPr>
              <a:spLocks noChangeArrowheads="1"/>
            </p:cNvSpPr>
            <p:nvPr/>
          </p:nvSpPr>
          <p:spPr bwMode="auto">
            <a:xfrm>
              <a:off x="3288" y="3269"/>
              <a:ext cx="281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3,42m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89" name="Rectangle 83"/>
            <p:cNvSpPr>
              <a:spLocks noChangeArrowheads="1"/>
            </p:cNvSpPr>
            <p:nvPr/>
          </p:nvSpPr>
          <p:spPr bwMode="auto">
            <a:xfrm>
              <a:off x="3530" y="3269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0" name="Rectangle 84"/>
            <p:cNvSpPr>
              <a:spLocks noChangeArrowheads="1"/>
            </p:cNvSpPr>
            <p:nvPr/>
          </p:nvSpPr>
          <p:spPr bwMode="auto">
            <a:xfrm>
              <a:off x="1179" y="3380"/>
              <a:ext cx="1240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Altura total dos leitos = 0,85m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1" name="Rectangle 85"/>
            <p:cNvSpPr>
              <a:spLocks noChangeArrowheads="1"/>
            </p:cNvSpPr>
            <p:nvPr/>
          </p:nvSpPr>
          <p:spPr bwMode="auto">
            <a:xfrm>
              <a:off x="2380" y="3380"/>
              <a:ext cx="6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altLang="pt-BR" sz="12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Times New Roman" panose="02020603050405020304" pitchFamily="18" charset="0"/>
                </a:rPr>
                <a:t> </a:t>
              </a:r>
              <a:endParaRPr kumimoji="0" lang="pt-BR" alt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1350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68760"/>
            <a:ext cx="3131840" cy="234888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132856"/>
            <a:ext cx="6204181" cy="4653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ARBORETO DA FAZENDA</a:t>
            </a:r>
          </a:p>
        </p:txBody>
      </p:sp>
    </p:spTree>
    <p:extLst>
      <p:ext uri="{BB962C8B-B14F-4D97-AF65-F5344CB8AC3E}">
        <p14:creationId xmlns:p14="http://schemas.microsoft.com/office/powerpoint/2010/main" val="14788448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2492896"/>
            <a:ext cx="5544616" cy="311884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72816"/>
            <a:ext cx="3168352" cy="4224470"/>
          </a:xfrm>
          <a:prstGeom prst="rect">
            <a:avLst/>
          </a:prstGeom>
        </p:spPr>
      </p:pic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ARBORETO DA FAZENDA</a:t>
            </a:r>
          </a:p>
        </p:txBody>
      </p:sp>
      <p:sp>
        <p:nvSpPr>
          <p:cNvPr id="5" name="Retângulo 4"/>
          <p:cNvSpPr/>
          <p:nvPr/>
        </p:nvSpPr>
        <p:spPr>
          <a:xfrm>
            <a:off x="107504" y="6073170"/>
            <a:ext cx="9001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/>
              <a:t>7 Leitos de secagem, medidas de 01 leito (11,95 m x 3,42 m x 0,85 m)= 40,9 m³</a:t>
            </a:r>
          </a:p>
        </p:txBody>
      </p:sp>
    </p:spTree>
    <p:extLst>
      <p:ext uri="{BB962C8B-B14F-4D97-AF65-F5344CB8AC3E}">
        <p14:creationId xmlns:p14="http://schemas.microsoft.com/office/powerpoint/2010/main" val="4918169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2110" y="1268760"/>
            <a:ext cx="889248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VANTAGENS </a:t>
            </a:r>
          </a:p>
          <a:p>
            <a:pPr marL="180000" indent="-180000">
              <a:buFont typeface="Wingdings" pitchFamily="2" charset="2"/>
              <a:buChar char="§"/>
            </a:pPr>
            <a:endParaRPr lang="pt-BR" sz="16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r>
              <a:rPr lang="pt-BR" sz="1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Elevada eficiência de remoção DBO;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Possibilidade de remoção biológica de N e P;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Fluxograma simplificado;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Flexibilidade operacional;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Reduzidas possibilidades de maus odores.</a:t>
            </a:r>
          </a:p>
          <a:p>
            <a:pPr marL="180000" indent="-180000">
              <a:buFont typeface="Wingdings" pitchFamily="2" charset="2"/>
              <a:buChar char="§"/>
            </a:pPr>
            <a:endParaRPr lang="pt-BR" sz="8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DESVANTAGENS</a:t>
            </a:r>
          </a:p>
          <a:p>
            <a:pPr marL="180000" indent="-180000">
              <a:buFont typeface="Wingdings" pitchFamily="2" charset="2"/>
              <a:buChar char="§"/>
            </a:pPr>
            <a:endParaRPr lang="pt-BR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endParaRPr lang="pt-BR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r>
              <a:rPr lang="pt-BR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Elevada potência instalada e consumo relativamente alto de energia;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Alta produção de lodo, exigindo adensamento e difícil desidratação;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Impacto de aerossóis (aeradores superficiais);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 operador fixo no período diurno.</a:t>
            </a:r>
          </a:p>
        </p:txBody>
      </p:sp>
      <p:sp>
        <p:nvSpPr>
          <p:cNvPr id="7" name="CaixaDeTexto 1"/>
          <p:cNvSpPr txBox="1">
            <a:spLocks noChangeArrowheads="1"/>
          </p:cNvSpPr>
          <p:nvPr/>
        </p:nvSpPr>
        <p:spPr bwMode="auto">
          <a:xfrm>
            <a:off x="251520" y="303213"/>
            <a:ext cx="7488238" cy="4001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pt-BR" sz="2000" b="1" dirty="0">
                <a:solidFill>
                  <a:schemeClr val="bg1"/>
                </a:solidFill>
              </a:rPr>
              <a:t>Vantagens e Desvantagens do Lodo Ativado por batelada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54175912"/>
      </p:ext>
    </p:extLst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39552" y="1412776"/>
            <a:ext cx="7993063" cy="1368425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827088" y="1772121"/>
            <a:ext cx="7489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ETE SAMAMBAIA</a:t>
            </a:r>
          </a:p>
        </p:txBody>
      </p:sp>
    </p:spTree>
    <p:extLst>
      <p:ext uri="{BB962C8B-B14F-4D97-AF65-F5344CB8AC3E}">
        <p14:creationId xmlns:p14="http://schemas.microsoft.com/office/powerpoint/2010/main" val="18623655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4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250825" y="333375"/>
            <a:ext cx="7273925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 eaLnBrk="1" hangingPunct="1"/>
            <a:r>
              <a:rPr lang="pt-BR" altLang="pt-B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 SAMAMBAIA</a:t>
            </a:r>
          </a:p>
        </p:txBody>
      </p:sp>
      <p:pic>
        <p:nvPicPr>
          <p:cNvPr id="118787" name="Picture 4" descr="aér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1503363"/>
            <a:ext cx="8888412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12713" y="5878294"/>
            <a:ext cx="4572000" cy="646331"/>
          </a:xfrm>
          <a:prstGeom prst="rect">
            <a:avLst/>
          </a:prstGeom>
          <a:solidFill>
            <a:schemeClr val="bg1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000099"/>
                </a:solidFill>
                <a:latin typeface="Arial" panose="020B0604020202020204" pitchFamily="34" charset="0"/>
              </a:rPr>
              <a:t>Lagoas Aeradas de Mistura Completa seguidas de Decantadores</a:t>
            </a:r>
          </a:p>
        </p:txBody>
      </p:sp>
    </p:spTree>
    <p:extLst>
      <p:ext uri="{BB962C8B-B14F-4D97-AF65-F5344CB8AC3E}">
        <p14:creationId xmlns:p14="http://schemas.microsoft.com/office/powerpoint/2010/main" val="13084866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9449" t="18893" r="51806" b="7755"/>
          <a:stretch/>
        </p:blipFill>
        <p:spPr>
          <a:xfrm>
            <a:off x="2483768" y="836712"/>
            <a:ext cx="5654126" cy="6021288"/>
          </a:xfrm>
          <a:prstGeom prst="rect">
            <a:avLst/>
          </a:prstGeom>
        </p:spPr>
      </p:pic>
      <p:sp>
        <p:nvSpPr>
          <p:cNvPr id="2" name="Rectangle 4"/>
          <p:cNvSpPr txBox="1">
            <a:spLocks noChangeArrowheads="1"/>
          </p:cNvSpPr>
          <p:nvPr/>
        </p:nvSpPr>
        <p:spPr bwMode="auto">
          <a:xfrm>
            <a:off x="250825" y="333375"/>
            <a:ext cx="7273925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pt-BR" altLang="pt-BR"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 SAMAMBAIA</a:t>
            </a:r>
            <a:endParaRPr lang="pt-BR" altLang="pt-BR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78161" y="971878"/>
            <a:ext cx="288032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/>
              <a:t>Fluxograma</a:t>
            </a:r>
          </a:p>
        </p:txBody>
      </p:sp>
    </p:spTree>
    <p:extLst>
      <p:ext uri="{BB962C8B-B14F-4D97-AF65-F5344CB8AC3E}">
        <p14:creationId xmlns:p14="http://schemas.microsoft.com/office/powerpoint/2010/main" val="14018423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ítulo 1"/>
          <p:cNvSpPr>
            <a:spLocks noGrp="1"/>
          </p:cNvSpPr>
          <p:nvPr>
            <p:ph type="title" idx="4294967295"/>
          </p:nvPr>
        </p:nvSpPr>
        <p:spPr bwMode="auto">
          <a:xfrm>
            <a:off x="250825" y="336550"/>
            <a:ext cx="7273925" cy="50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pt-BR" altLang="pt-BR"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 SAMAMBAIA</a:t>
            </a:r>
          </a:p>
        </p:txBody>
      </p:sp>
      <p:pic>
        <p:nvPicPr>
          <p:cNvPr id="119811" name="Picture 5" descr="lagoa 02 - 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62" y="1916832"/>
            <a:ext cx="5458005" cy="2717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9812" name="Retângulo 3"/>
          <p:cNvSpPr>
            <a:spLocks noChangeArrowheads="1"/>
          </p:cNvSpPr>
          <p:nvPr/>
        </p:nvSpPr>
        <p:spPr bwMode="auto">
          <a:xfrm>
            <a:off x="3276600" y="1268413"/>
            <a:ext cx="57594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000" b="1">
                <a:cs typeface="Arial" panose="020B0604020202020204" pitchFamily="34" charset="0"/>
              </a:rPr>
              <a:t>LAGOA DE AERAÇÃO</a:t>
            </a:r>
            <a:endParaRPr lang="pt-BR" altLang="pt-BR" sz="200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1594" y="3745515"/>
            <a:ext cx="4104456" cy="3078342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779912" y="6298596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/>
              <a:t>Lagoa 2</a:t>
            </a:r>
          </a:p>
        </p:txBody>
      </p:sp>
    </p:spTree>
    <p:extLst>
      <p:ext uri="{BB962C8B-B14F-4D97-AF65-F5344CB8AC3E}">
        <p14:creationId xmlns:p14="http://schemas.microsoft.com/office/powerpoint/2010/main" val="35480946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SAMAMBAIA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4593"/>
            <a:ext cx="9144000" cy="1928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75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21507" y="908720"/>
            <a:ext cx="842493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Dimensões Lagoa 1</a:t>
            </a:r>
          </a:p>
          <a:p>
            <a:endParaRPr lang="pt-BR" sz="2000" dirty="0"/>
          </a:p>
          <a:p>
            <a:r>
              <a:rPr lang="pt-BR" sz="2000" dirty="0"/>
              <a:t>Área de Fundo: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Comprimento: 92,2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Largura: 35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Área: 3227 m²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Total: 10.649,1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útil: 9.035,6 m³</a:t>
            </a:r>
          </a:p>
          <a:p>
            <a:endParaRPr lang="pt-BR" sz="2000" dirty="0"/>
          </a:p>
          <a:p>
            <a:r>
              <a:rPr lang="pt-BR" sz="2000" dirty="0"/>
              <a:t>Talude: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Comprimento: 254,4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Largura: 7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Área: 1.780,8 m²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Total: 2.938,32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útil: 2.493,12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Total (Fundo + Talude): 13.587,42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útil (Fundo + Talude): 11.528,72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3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SAMAMBAIA</a:t>
            </a:r>
          </a:p>
        </p:txBody>
      </p:sp>
    </p:spTree>
    <p:extLst>
      <p:ext uri="{BB962C8B-B14F-4D97-AF65-F5344CB8AC3E}">
        <p14:creationId xmlns:p14="http://schemas.microsoft.com/office/powerpoint/2010/main" val="20523205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07504" y="908720"/>
            <a:ext cx="8424936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/>
              <a:t>Dimensões Lagoa 2</a:t>
            </a:r>
          </a:p>
          <a:p>
            <a:endParaRPr lang="pt-BR" sz="2000" dirty="0"/>
          </a:p>
          <a:p>
            <a:r>
              <a:rPr lang="pt-BR" sz="2000" dirty="0"/>
              <a:t>Área de Fundo: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Comprimento: 62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Largura: 53,3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Área: 3.304,6 m²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Total: 13.218,40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útil: 9.913,8 m³</a:t>
            </a:r>
          </a:p>
          <a:p>
            <a:endParaRPr lang="pt-BR" sz="2000" dirty="0"/>
          </a:p>
          <a:p>
            <a:r>
              <a:rPr lang="pt-BR" sz="2000" dirty="0"/>
              <a:t>Talude: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Comprimento: 106,6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Largura: 6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Área: 639,6 m²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Total: 2.023,2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útil: 1.517,40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Total (Fundo + Talude): 15.421,6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000" dirty="0"/>
              <a:t>Volume útil (Fundo + Talude): 11.431,2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000" dirty="0"/>
          </a:p>
          <a:p>
            <a:endParaRPr lang="pt-BR" sz="2000" dirty="0"/>
          </a:p>
        </p:txBody>
      </p:sp>
      <p:sp>
        <p:nvSpPr>
          <p:cNvPr id="3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SAMAMBAIA</a:t>
            </a:r>
          </a:p>
        </p:txBody>
      </p:sp>
    </p:spTree>
    <p:extLst>
      <p:ext uri="{BB962C8B-B14F-4D97-AF65-F5344CB8AC3E}">
        <p14:creationId xmlns:p14="http://schemas.microsoft.com/office/powerpoint/2010/main" val="7812207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21849" y="1124744"/>
            <a:ext cx="842493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/>
              <a:t>Dimensões Digestor</a:t>
            </a:r>
          </a:p>
          <a:p>
            <a:endParaRPr lang="pt-BR" sz="2400" dirty="0"/>
          </a:p>
          <a:p>
            <a:r>
              <a:rPr lang="pt-BR" sz="2400" dirty="0"/>
              <a:t>Área de Fundo: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Comprimento: 38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Largura: 30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Área: 1.140 m²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Volume Total: 3.990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Volume útil: 3.420 m³</a:t>
            </a:r>
          </a:p>
          <a:p>
            <a:endParaRPr lang="pt-BR" sz="2400" dirty="0"/>
          </a:p>
          <a:p>
            <a:r>
              <a:rPr lang="pt-BR" sz="2400" dirty="0"/>
              <a:t>Volume do </a:t>
            </a:r>
            <a:r>
              <a:rPr lang="pt-BR" sz="2400" dirty="0" err="1"/>
              <a:t>Adensador</a:t>
            </a:r>
            <a:r>
              <a:rPr lang="pt-BR" sz="24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Lado: 5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Lado: 5 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Altura: 4,9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Volume de cada pirâmide: 31,42 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BR" sz="2400" dirty="0"/>
              <a:t>Volume Total (3 Pirâmides): 94,24m³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BR" sz="2400" dirty="0"/>
          </a:p>
          <a:p>
            <a:endParaRPr lang="pt-BR" sz="2400" dirty="0"/>
          </a:p>
        </p:txBody>
      </p:sp>
      <p:sp>
        <p:nvSpPr>
          <p:cNvPr id="5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SAMAMBAIA</a:t>
            </a:r>
          </a:p>
        </p:txBody>
      </p:sp>
    </p:spTree>
    <p:extLst>
      <p:ext uri="{BB962C8B-B14F-4D97-AF65-F5344CB8AC3E}">
        <p14:creationId xmlns:p14="http://schemas.microsoft.com/office/powerpoint/2010/main" val="36167750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84784"/>
            <a:ext cx="4896544" cy="367240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772816"/>
            <a:ext cx="3840518" cy="2880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25755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8576953" cy="4824536"/>
          </a:xfrm>
          <a:prstGeom prst="rect">
            <a:avLst/>
          </a:prstGeom>
        </p:spPr>
      </p:pic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SAMAMBAIA</a:t>
            </a:r>
          </a:p>
        </p:txBody>
      </p:sp>
    </p:spTree>
    <p:extLst>
      <p:ext uri="{BB962C8B-B14F-4D97-AF65-F5344CB8AC3E}">
        <p14:creationId xmlns:p14="http://schemas.microsoft.com/office/powerpoint/2010/main" val="34279611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772816"/>
            <a:ext cx="8353218" cy="4905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563888" y="1268760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SAMAMBAIA</a:t>
            </a:r>
          </a:p>
        </p:txBody>
      </p:sp>
    </p:spTree>
    <p:extLst>
      <p:ext uri="{BB962C8B-B14F-4D97-AF65-F5344CB8AC3E}">
        <p14:creationId xmlns:p14="http://schemas.microsoft.com/office/powerpoint/2010/main" val="410001757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2110" y="1268760"/>
            <a:ext cx="889248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VANTAGENS </a:t>
            </a:r>
          </a:p>
          <a:p>
            <a:pPr marL="180000" indent="-180000">
              <a:buFont typeface="Wingdings" pitchFamily="2" charset="2"/>
              <a:buChar char="§"/>
            </a:pPr>
            <a:endParaRPr lang="pt-BR" sz="16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r>
              <a:rPr lang="pt-BR" sz="1600" b="1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Elevada eficiência de remoção DBO;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Remoção de amônia (nitrificação);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Flexibilidade operacional;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Resistência a cargas de choque;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400" dirty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Reduzidas possibilidades de maus odores.</a:t>
            </a:r>
          </a:p>
          <a:p>
            <a:pPr marL="180000" indent="-180000">
              <a:buFont typeface="Wingdings" pitchFamily="2" charset="2"/>
              <a:buChar char="§"/>
            </a:pPr>
            <a:endParaRPr lang="pt-BR" sz="800" dirty="0">
              <a:solidFill>
                <a:srgbClr val="0033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DESVANTAGENS</a:t>
            </a:r>
          </a:p>
          <a:p>
            <a:pPr marL="180000" indent="-180000">
              <a:buFont typeface="Wingdings" pitchFamily="2" charset="2"/>
              <a:buChar char="§"/>
            </a:pPr>
            <a:endParaRPr lang="pt-BR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endParaRPr lang="pt-BR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indent="-180000">
              <a:buFont typeface="Wingdings" pitchFamily="2" charset="2"/>
              <a:buChar char="§"/>
            </a:pPr>
            <a:r>
              <a:rPr lang="pt-B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Elevado consumo de energia;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Alta produção de lodo, exigindo adensamento e difícil desidratação;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Impacto de aerossóis (aeradores superficiais)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Decantadores lamelares exigem melhorias;</a:t>
            </a:r>
          </a:p>
          <a:p>
            <a:pPr marL="180000" indent="-180000">
              <a:buFont typeface="Wingdings" pitchFamily="2" charset="2"/>
              <a:buChar char="§"/>
            </a:pPr>
            <a:r>
              <a:rPr lang="pt-BR" sz="16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Requer operador fixo.</a:t>
            </a:r>
          </a:p>
        </p:txBody>
      </p:sp>
      <p:sp>
        <p:nvSpPr>
          <p:cNvPr id="7" name="CaixaDeTexto 1"/>
          <p:cNvSpPr txBox="1">
            <a:spLocks noChangeArrowheads="1"/>
          </p:cNvSpPr>
          <p:nvPr/>
        </p:nvSpPr>
        <p:spPr bwMode="auto">
          <a:xfrm>
            <a:off x="251520" y="303213"/>
            <a:ext cx="7488238" cy="40011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r>
              <a:rPr lang="pt-BR" sz="2000" b="1" dirty="0">
                <a:solidFill>
                  <a:schemeClr val="bg1"/>
                </a:solidFill>
              </a:rPr>
              <a:t>Vantagens e Desvantagens do Lodo Ativado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73011761"/>
      </p:ext>
    </p:extLst>
  </p:cSld>
  <p:clrMapOvr>
    <a:masterClrMapping/>
  </p:clrMapOvr>
  <p:transition spd="slow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de cantos arredondados 1"/>
          <p:cNvSpPr/>
          <p:nvPr/>
        </p:nvSpPr>
        <p:spPr>
          <a:xfrm>
            <a:off x="539552" y="1412776"/>
            <a:ext cx="7993063" cy="1368425"/>
          </a:xfrm>
          <a:prstGeom prst="round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99" name="CaixaDeTexto 2"/>
          <p:cNvSpPr txBox="1">
            <a:spLocks noChangeArrowheads="1"/>
          </p:cNvSpPr>
          <p:nvPr/>
        </p:nvSpPr>
        <p:spPr bwMode="auto">
          <a:xfrm>
            <a:off x="827088" y="1772121"/>
            <a:ext cx="74898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ETE VÓ PUREZA</a:t>
            </a:r>
          </a:p>
        </p:txBody>
      </p:sp>
    </p:spTree>
    <p:extLst>
      <p:ext uri="{BB962C8B-B14F-4D97-AF65-F5344CB8AC3E}">
        <p14:creationId xmlns:p14="http://schemas.microsoft.com/office/powerpoint/2010/main" val="27058053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4" descr="Sta Mônica - Foto Sbragi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7" y="1412776"/>
            <a:ext cx="9144000" cy="4967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-36513" y="261938"/>
            <a:ext cx="8064501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</a:rPr>
              <a:t>ETE VÓ PUREZA</a:t>
            </a:r>
          </a:p>
        </p:txBody>
      </p:sp>
      <p:sp>
        <p:nvSpPr>
          <p:cNvPr id="5" name="Retângulo 4"/>
          <p:cNvSpPr/>
          <p:nvPr/>
        </p:nvSpPr>
        <p:spPr>
          <a:xfrm>
            <a:off x="4557056" y="5710567"/>
            <a:ext cx="4572000" cy="646331"/>
          </a:xfrm>
          <a:prstGeom prst="rect">
            <a:avLst/>
          </a:prstGeom>
          <a:solidFill>
            <a:schemeClr val="bg1">
              <a:alpha val="3098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pt-BR" b="1" dirty="0">
                <a:solidFill>
                  <a:srgbClr val="000099"/>
                </a:solidFill>
                <a:latin typeface="Arial" panose="020B0604020202020204" pitchFamily="34" charset="0"/>
              </a:rPr>
              <a:t>UASB seguido de Lodos Ativados e Decantação Secundária e Desinfecção</a:t>
            </a:r>
          </a:p>
        </p:txBody>
      </p:sp>
    </p:spTree>
    <p:extLst>
      <p:ext uri="{BB962C8B-B14F-4D97-AF65-F5344CB8AC3E}">
        <p14:creationId xmlns:p14="http://schemas.microsoft.com/office/powerpoint/2010/main" val="16551592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ixaDeTexto 1"/>
          <p:cNvSpPr txBox="1">
            <a:spLocks noChangeArrowheads="1"/>
          </p:cNvSpPr>
          <p:nvPr/>
        </p:nvSpPr>
        <p:spPr bwMode="auto">
          <a:xfrm>
            <a:off x="251520" y="260648"/>
            <a:ext cx="72802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200" b="1" dirty="0">
                <a:solidFill>
                  <a:schemeClr val="bg1"/>
                </a:solidFill>
                <a:latin typeface="Arial" panose="020B0604020202020204" pitchFamily="34" charset="0"/>
              </a:rPr>
              <a:t>ETE VÓ PUREZA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/>
          <a:srcRect t="3056"/>
          <a:stretch/>
        </p:blipFill>
        <p:spPr>
          <a:xfrm>
            <a:off x="2123728" y="261378"/>
            <a:ext cx="5400600" cy="659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7394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aixaDeTexto 1"/>
          <p:cNvSpPr txBox="1">
            <a:spLocks noChangeArrowheads="1"/>
          </p:cNvSpPr>
          <p:nvPr/>
        </p:nvSpPr>
        <p:spPr bwMode="auto">
          <a:xfrm>
            <a:off x="107950" y="303213"/>
            <a:ext cx="7488238" cy="46196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sz="2400" b="1" dirty="0">
                <a:solidFill>
                  <a:schemeClr val="bg1"/>
                </a:solidFill>
              </a:rPr>
              <a:t>    ETE VÓ PUREZA</a:t>
            </a:r>
            <a:endParaRPr lang="pt-BR" sz="1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28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989138"/>
            <a:ext cx="878522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062038" y="1136650"/>
            <a:ext cx="6605587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MÓDULOS TUBULARES </a:t>
            </a:r>
          </a:p>
          <a:p>
            <a:pPr algn="ctr">
              <a:defRPr/>
            </a:pP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TIPO COLMÉIA  DECANTADOR SECUNDÁRIO </a:t>
            </a:r>
          </a:p>
        </p:txBody>
      </p:sp>
    </p:spTree>
    <p:extLst>
      <p:ext uri="{BB962C8B-B14F-4D97-AF65-F5344CB8AC3E}">
        <p14:creationId xmlns:p14="http://schemas.microsoft.com/office/powerpoint/2010/main" val="26809051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Título 1"/>
          <p:cNvSpPr>
            <a:spLocks noGrp="1"/>
          </p:cNvSpPr>
          <p:nvPr>
            <p:ph type="title"/>
          </p:nvPr>
        </p:nvSpPr>
        <p:spPr bwMode="auto">
          <a:xfrm>
            <a:off x="251520" y="332656"/>
            <a:ext cx="7345363" cy="5619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pt-BR" altLang="pt-B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 VÓ PUREZA</a:t>
            </a:r>
          </a:p>
        </p:txBody>
      </p:sp>
      <p:pic>
        <p:nvPicPr>
          <p:cNvPr id="121859" name="Picture 2" descr="MVC-337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844675"/>
            <a:ext cx="82804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860" name="Retângulo 4"/>
          <p:cNvSpPr>
            <a:spLocks noChangeArrowheads="1"/>
          </p:cNvSpPr>
          <p:nvPr/>
        </p:nvSpPr>
        <p:spPr bwMode="auto">
          <a:xfrm>
            <a:off x="2771775" y="1125538"/>
            <a:ext cx="7416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chemeClr val="bg1"/>
                </a:solidFill>
                <a:cs typeface="Arial" panose="020B0604020202020204" pitchFamily="34" charset="0"/>
              </a:rPr>
              <a:t> </a:t>
            </a:r>
            <a:r>
              <a:rPr lang="pt-BR" altLang="pt-BR" sz="2000" b="1">
                <a:cs typeface="Arial" panose="020B0604020202020204" pitchFamily="34" charset="0"/>
              </a:rPr>
              <a:t>TANQUE DE AERAÇÃO </a:t>
            </a:r>
            <a:endParaRPr lang="pt-BR" altLang="pt-BR" sz="2000"/>
          </a:p>
        </p:txBody>
      </p:sp>
    </p:spTree>
    <p:extLst>
      <p:ext uri="{BB962C8B-B14F-4D97-AF65-F5344CB8AC3E}">
        <p14:creationId xmlns:p14="http://schemas.microsoft.com/office/powerpoint/2010/main" val="29570094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1412776"/>
            <a:ext cx="89644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Em síntese, o presente projeto atenderá à população de 31.767 habitantes, correspondendo aos dados de vazão e cargas apresentadas na Tabela 1.6.</a:t>
            </a:r>
          </a:p>
          <a:p>
            <a:r>
              <a:rPr lang="pt-BR" dirty="0"/>
              <a:t> </a:t>
            </a:r>
          </a:p>
          <a:p>
            <a:r>
              <a:rPr lang="pt-BR" dirty="0"/>
              <a:t>Tabela 1.6 - Vazões e cargas de dimensionamento da ETE - Santa Mônica, segundo dados levantados pela SANASA</a:t>
            </a:r>
          </a:p>
          <a:p>
            <a:r>
              <a:rPr lang="pt-BR" dirty="0"/>
              <a:t>ANO	POPULAÇÃO	QMÉDIA (l/s)	QMAX.DIA (l/s)	QMÁX.HORA (l/s)	kg DBO/dia *</a:t>
            </a:r>
          </a:p>
          <a:p>
            <a:r>
              <a:rPr lang="pt-BR" dirty="0"/>
              <a:t>2000	25.266	65	75	105	1.640</a:t>
            </a:r>
          </a:p>
          <a:p>
            <a:r>
              <a:rPr lang="pt-BR" dirty="0"/>
              <a:t>2020	31.767	85	98	136	2.060</a:t>
            </a:r>
          </a:p>
          <a:p>
            <a:r>
              <a:rPr lang="pt-BR" dirty="0"/>
              <a:t>*Para efeito de segurança, adotou-se carga diária cerca de 20% acima daquela prevista pela SANASA</a:t>
            </a:r>
          </a:p>
          <a:p>
            <a:r>
              <a:rPr lang="pt-BR" dirty="0"/>
              <a:t> </a:t>
            </a:r>
          </a:p>
          <a:p>
            <a:r>
              <a:rPr lang="pt-BR" dirty="0"/>
              <a:t>A eficiência global da ETE (em relação ao esgoto bruto), em termos de remoção de DBO, será de 90% e a de coliformes fecais, de 99,99%.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 bwMode="auto">
          <a:xfrm>
            <a:off x="251520" y="332656"/>
            <a:ext cx="7345363" cy="56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 eaLnBrk="1" hangingPunct="1"/>
            <a:r>
              <a:rPr lang="pt-BR" altLang="pt-BR"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 VÓ PUREZA</a:t>
            </a:r>
            <a:endParaRPr lang="pt-BR" altLang="pt-BR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976447"/>
      </p:ext>
    </p:extLst>
  </p:cSld>
  <p:clrMapOvr>
    <a:masterClrMapping/>
  </p:clrMapOvr>
  <p:transition spd="slow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80048145"/>
              </p:ext>
            </p:extLst>
          </p:nvPr>
        </p:nvGraphicFramePr>
        <p:xfrm>
          <a:off x="323529" y="1487760"/>
          <a:ext cx="8640959" cy="5181600"/>
        </p:xfrm>
        <a:graphic>
          <a:graphicData uri="http://schemas.openxmlformats.org/drawingml/2006/table">
            <a:tbl>
              <a:tblPr/>
              <a:tblGrid>
                <a:gridCol w="15175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2524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0485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29330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Mês/ Ano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DESORIZADOR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HIPOCLORITO DE SÓDIO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i="0" u="none" strike="noStrike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ANTI-ESPUMANTE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jan/16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9420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fev/16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mar/16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8820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abr/16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970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7140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mai/16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3040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7860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jun/16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jul/16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8160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ago/16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8400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set/16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out/16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nov/16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1340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7560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dez/16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1250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7560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jan/17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9300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fev/17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7320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mar/17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7980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3600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abr/17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6720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95536" y="980728"/>
            <a:ext cx="8748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/>
              <a:t>Consumo de Produtos Químicos</a:t>
            </a:r>
          </a:p>
        </p:txBody>
      </p:sp>
      <p:sp>
        <p:nvSpPr>
          <p:cNvPr id="5" name="Título 1"/>
          <p:cNvSpPr>
            <a:spLocks noGrp="1"/>
          </p:cNvSpPr>
          <p:nvPr>
            <p:ph type="title"/>
          </p:nvPr>
        </p:nvSpPr>
        <p:spPr bwMode="auto">
          <a:xfrm>
            <a:off x="251520" y="332656"/>
            <a:ext cx="7345363" cy="5619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pt-BR" altLang="pt-B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 VÓ PUREZA</a:t>
            </a:r>
          </a:p>
        </p:txBody>
      </p:sp>
    </p:spTree>
    <p:extLst>
      <p:ext uri="{BB962C8B-B14F-4D97-AF65-F5344CB8AC3E}">
        <p14:creationId xmlns:p14="http://schemas.microsoft.com/office/powerpoint/2010/main" val="3943380907"/>
      </p:ext>
    </p:extLst>
  </p:cSld>
  <p:clrMapOvr>
    <a:masterClrMapping/>
  </p:clrMapOvr>
  <p:transition spd="slow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6285450"/>
              </p:ext>
            </p:extLst>
          </p:nvPr>
        </p:nvGraphicFramePr>
        <p:xfrm>
          <a:off x="2199432" y="1772816"/>
          <a:ext cx="3449538" cy="3045343"/>
        </p:xfrm>
        <a:graphic>
          <a:graphicData uri="http://schemas.openxmlformats.org/drawingml/2006/table">
            <a:tbl>
              <a:tblPr/>
              <a:tblGrid>
                <a:gridCol w="170560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74393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647176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BR" sz="2000" b="1" i="0" u="none" strike="noStrike" dirty="0">
                          <a:solidFill>
                            <a:srgbClr val="1F497D"/>
                          </a:solidFill>
                          <a:effectLst/>
                          <a:latin typeface="Calibri"/>
                        </a:rPr>
                        <a:t>PRODUÇÃO DE LODO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0645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i="0" u="none" strike="noStrike" dirty="0">
                          <a:solidFill>
                            <a:srgbClr val="FFFFFF"/>
                          </a:solidFill>
                          <a:effectLst/>
                          <a:latin typeface="Calibri"/>
                        </a:rPr>
                        <a:t>Mês/ Ano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Lodo (m</a:t>
                      </a:r>
                      <a:r>
                        <a:rPr lang="pt-BR" sz="2000" b="1" i="0" u="none" strike="noStrike" baseline="3000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3</a:t>
                      </a:r>
                      <a:r>
                        <a:rPr lang="pt-BR" sz="20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)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4942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nov/16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4065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28516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dez/16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3982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28516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jan/17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2819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8516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fev/17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2788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28516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mar/17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3206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8C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28516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abr/17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2854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5" name="Título 1"/>
          <p:cNvSpPr>
            <a:spLocks noGrp="1"/>
          </p:cNvSpPr>
          <p:nvPr>
            <p:ph type="title"/>
          </p:nvPr>
        </p:nvSpPr>
        <p:spPr bwMode="auto">
          <a:xfrm>
            <a:off x="251520" y="332656"/>
            <a:ext cx="7345363" cy="5619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pt-BR" altLang="pt-BR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ETE VÓ PUREZA</a:t>
            </a:r>
          </a:p>
        </p:txBody>
      </p:sp>
    </p:spTree>
    <p:extLst>
      <p:ext uri="{BB962C8B-B14F-4D97-AF65-F5344CB8AC3E}">
        <p14:creationId xmlns:p14="http://schemas.microsoft.com/office/powerpoint/2010/main" val="1251919649"/>
      </p:ext>
    </p:extLst>
  </p:cSld>
  <p:clrMapOvr>
    <a:masterClrMapping/>
  </p:clrMapOvr>
  <p:transition spd="slow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348880"/>
            <a:ext cx="9003779" cy="4318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0843184"/>
      </p:ext>
    </p:extLst>
  </p:cSld>
  <p:clrMapOvr>
    <a:masterClrMapping/>
  </p:clrMapOvr>
  <p:transition spd="slow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1" y="254000"/>
            <a:ext cx="9144000" cy="151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>
                <a:solidFill>
                  <a:srgbClr val="000066"/>
                </a:solidFill>
                <a:latin typeface="Arial" charset="0"/>
              </a:rPr>
              <a:t>Silvia Dias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b="1" i="1" dirty="0">
                <a:solidFill>
                  <a:srgbClr val="000066"/>
                </a:solidFill>
                <a:latin typeface="Arial" charset="0"/>
              </a:rPr>
              <a:t>Coordenadora do Setor TS2 de Tratamento de Esgoto</a:t>
            </a: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600" i="1" dirty="0">
                <a:solidFill>
                  <a:srgbClr val="000066"/>
                </a:solidFill>
                <a:latin typeface="Arial" charset="0"/>
              </a:rPr>
              <a:t>Telefone – e-mail</a:t>
            </a:r>
            <a:endParaRPr lang="pt-BR" sz="1600" i="1" dirty="0">
              <a:solidFill>
                <a:srgbClr val="0099FF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Personalizar design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765</TotalTime>
  <Words>1181</Words>
  <Application>Microsoft Office PowerPoint</Application>
  <PresentationFormat>Apresentação na tela (4:3)</PresentationFormat>
  <Paragraphs>410</Paragraphs>
  <Slides>41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41</vt:i4>
      </vt:variant>
    </vt:vector>
  </HeadingPairs>
  <TitlesOfParts>
    <vt:vector size="51" baseType="lpstr">
      <vt:lpstr>MS PGothic</vt:lpstr>
      <vt:lpstr>Arial</vt:lpstr>
      <vt:lpstr>Calibri</vt:lpstr>
      <vt:lpstr>Cambria Math</vt:lpstr>
      <vt:lpstr>Corbel</vt:lpstr>
      <vt:lpstr>Times New Roman</vt:lpstr>
      <vt:lpstr>Wingdings</vt:lpstr>
      <vt:lpstr>1_Personalizar design</vt:lpstr>
      <vt:lpstr>Personalizar design</vt:lpstr>
      <vt:lpstr>2_Personalizar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ETE SAMAMBAIA</vt:lpstr>
      <vt:lpstr>Apresentação do PowerPoint</vt:lpstr>
      <vt:lpstr>ETE SAMAMBAIA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ETE VÓ PUREZA</vt:lpstr>
      <vt:lpstr>Apresentação do PowerPoint</vt:lpstr>
      <vt:lpstr>ETE VÓ PUREZA</vt:lpstr>
      <vt:lpstr>ETE VÓ PUREZA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Alessandro Tetzner</dc:creator>
  <cp:lastModifiedBy>Silvia Dias</cp:lastModifiedBy>
  <cp:revision>76</cp:revision>
  <cp:lastPrinted>2013-03-06T14:17:17Z</cp:lastPrinted>
  <dcterms:created xsi:type="dcterms:W3CDTF">2013-01-21T13:05:03Z</dcterms:created>
  <dcterms:modified xsi:type="dcterms:W3CDTF">2017-06-16T14:50:15Z</dcterms:modified>
</cp:coreProperties>
</file>