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97" r:id="rId4"/>
    <p:sldId id="298" r:id="rId5"/>
    <p:sldId id="305" r:id="rId6"/>
    <p:sldId id="306" r:id="rId7"/>
    <p:sldId id="317" r:id="rId8"/>
    <p:sldId id="319" r:id="rId9"/>
    <p:sldId id="318" r:id="rId10"/>
    <p:sldId id="308" r:id="rId11"/>
    <p:sldId id="309" r:id="rId12"/>
    <p:sldId id="310" r:id="rId13"/>
    <p:sldId id="311" r:id="rId14"/>
    <p:sldId id="299" r:id="rId15"/>
    <p:sldId id="300" r:id="rId16"/>
    <p:sldId id="301" r:id="rId17"/>
    <p:sldId id="303" r:id="rId18"/>
    <p:sldId id="302" r:id="rId19"/>
    <p:sldId id="304" r:id="rId20"/>
    <p:sldId id="312" r:id="rId21"/>
    <p:sldId id="313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86" autoAdjust="0"/>
  </p:normalViewPr>
  <p:slideViewPr>
    <p:cSldViewPr>
      <p:cViewPr varScale="1">
        <p:scale>
          <a:sx n="57" d="100"/>
          <a:sy n="57" d="100"/>
        </p:scale>
        <p:origin x="15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B0834-569C-4B49-A3AD-62492844E597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5BA01-CF03-4677-B95A-B3D25A779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57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Receptor" TargetMode="External"/><Relationship Id="rId3" Type="http://schemas.openxmlformats.org/officeDocument/2006/relationships/hyperlink" Target="https://pt.wikipedia.org/wiki/R%C3%A1dio_(comunica%C3%A7%C3%A3o)" TargetMode="External"/><Relationship Id="rId7" Type="http://schemas.openxmlformats.org/officeDocument/2006/relationships/hyperlink" Target="https://pt.wikipedia.org/wiki/Transmissor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t.wikipedia.org/wiki/Pseudo-aleatoriedade" TargetMode="External"/><Relationship Id="rId5" Type="http://schemas.openxmlformats.org/officeDocument/2006/relationships/hyperlink" Target="https://pt.wikipedia.org/wiki/Canal_(comunica%C3%A7%C3%A3o)" TargetMode="External"/><Relationship Id="rId4" Type="http://schemas.openxmlformats.org/officeDocument/2006/relationships/hyperlink" Target="https://pt.wikipedia.org/wiki/Portadora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2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02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11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44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12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b="1" dirty="0" smtClean="0"/>
              <a:t>FHSS</a:t>
            </a:r>
            <a:r>
              <a:rPr lang="pt-BR" dirty="0" smtClean="0"/>
              <a:t> (</a:t>
            </a:r>
            <a:r>
              <a:rPr lang="pt-BR" i="1" dirty="0" err="1" smtClean="0"/>
              <a:t>Frequency-hopping</a:t>
            </a:r>
            <a:r>
              <a:rPr lang="pt-BR" i="1" dirty="0" smtClean="0"/>
              <a:t> spread </a:t>
            </a:r>
            <a:r>
              <a:rPr lang="pt-BR" i="1" dirty="0" err="1" smtClean="0"/>
              <a:t>spectrum</a:t>
            </a:r>
            <a:r>
              <a:rPr lang="pt-BR" dirty="0" smtClean="0"/>
              <a:t>, </a:t>
            </a:r>
            <a:r>
              <a:rPr lang="pt-BR" i="1" dirty="0" smtClean="0"/>
              <a:t>espectro de difusão em frequência variável</a:t>
            </a:r>
            <a:r>
              <a:rPr lang="pt-BR" dirty="0" smtClean="0"/>
              <a:t> em tradução livre) é um método de transmissão de </a:t>
            </a:r>
            <a:r>
              <a:rPr lang="pt-BR" dirty="0" smtClean="0">
                <a:hlinkClick r:id="rId3" tooltip="Rádio (comunicação)"/>
              </a:rPr>
              <a:t>sinais de rádio</a:t>
            </a:r>
            <a:r>
              <a:rPr lang="pt-BR" dirty="0" smtClean="0"/>
              <a:t> que consiste na mudança constante da </a:t>
            </a:r>
            <a:r>
              <a:rPr lang="pt-BR" dirty="0" smtClean="0">
                <a:hlinkClick r:id="rId4" tooltip="Portadora"/>
              </a:rPr>
              <a:t>portadora</a:t>
            </a:r>
            <a:r>
              <a:rPr lang="pt-BR" dirty="0" smtClean="0"/>
              <a:t> através de vários </a:t>
            </a:r>
            <a:r>
              <a:rPr lang="pt-BR" dirty="0" smtClean="0">
                <a:hlinkClick r:id="rId5" tooltip="Canal (comunicação)"/>
              </a:rPr>
              <a:t>canais</a:t>
            </a:r>
            <a:r>
              <a:rPr lang="pt-BR" dirty="0" smtClean="0"/>
              <a:t> de frequência, usando uma sequência </a:t>
            </a:r>
            <a:r>
              <a:rPr lang="pt-BR" dirty="0" smtClean="0">
                <a:hlinkClick r:id="rId6" tooltip="Pseudo-aleatoriedade"/>
              </a:rPr>
              <a:t>pseudoaleatória</a:t>
            </a:r>
            <a:r>
              <a:rPr lang="pt-BR" dirty="0" smtClean="0"/>
              <a:t> conhecida por ambos </a:t>
            </a:r>
            <a:r>
              <a:rPr lang="pt-BR" dirty="0" smtClean="0">
                <a:hlinkClick r:id="rId7" tooltip="Transmissor"/>
              </a:rPr>
              <a:t>transmissor</a:t>
            </a:r>
            <a:r>
              <a:rPr lang="pt-BR" dirty="0" smtClean="0"/>
              <a:t> e </a:t>
            </a:r>
            <a:r>
              <a:rPr lang="pt-BR" dirty="0" smtClean="0">
                <a:hlinkClick r:id="rId8" tooltip="Receptor"/>
              </a:rPr>
              <a:t>receptor</a:t>
            </a:r>
            <a:r>
              <a:rPr lang="pt-BR" dirty="0" smtClean="0"/>
              <a:t>.</a:t>
            </a:r>
          </a:p>
          <a:p>
            <a:r>
              <a:rPr lang="pt-BR" dirty="0" smtClean="0"/>
              <a:t>Uma transmissão de espectro variável oferece três vantagens principais sobre uma transmissão de frequência fixa:</a:t>
            </a:r>
          </a:p>
          <a:p>
            <a:r>
              <a:rPr lang="pt-BR" b="1" dirty="0" smtClean="0"/>
              <a:t>Alta resistência a interferências</a:t>
            </a:r>
            <a:r>
              <a:rPr lang="pt-BR" dirty="0" smtClean="0"/>
              <a:t>;</a:t>
            </a:r>
          </a:p>
          <a:p>
            <a:r>
              <a:rPr lang="pt-BR" b="1" dirty="0" smtClean="0"/>
              <a:t>Dificuldade de intercepção</a:t>
            </a:r>
            <a:r>
              <a:rPr lang="pt-BR" dirty="0" smtClean="0"/>
              <a:t>;</a:t>
            </a:r>
          </a:p>
          <a:p>
            <a:r>
              <a:rPr lang="pt-BR" b="1" dirty="0" smtClean="0"/>
              <a:t>Compartilhamento de banda</a:t>
            </a:r>
            <a:r>
              <a:rPr lang="pt-BR" dirty="0" smtClean="0"/>
              <a:t> com diversos tipos de transmissores convencionais e com interferência mínima.</a:t>
            </a:r>
          </a:p>
        </p:txBody>
      </p:sp>
    </p:spTree>
    <p:extLst>
      <p:ext uri="{BB962C8B-B14F-4D97-AF65-F5344CB8AC3E}">
        <p14:creationId xmlns:p14="http://schemas.microsoft.com/office/powerpoint/2010/main" val="1928809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13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latin typeface="Arial" charset="0"/>
              </a:rPr>
              <a:t>- A</a:t>
            </a:r>
            <a:r>
              <a:rPr lang="pt-BR" baseline="0" dirty="0" smtClean="0">
                <a:latin typeface="Arial" charset="0"/>
              </a:rPr>
              <a:t> frequência 900Mhz é livre</a:t>
            </a:r>
            <a:endParaRPr lang="pt-B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47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14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83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15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96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16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5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17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35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18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68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19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latin typeface="Arial" charset="0"/>
              </a:rPr>
              <a:t>Interfaces tridimensionais</a:t>
            </a:r>
            <a:r>
              <a:rPr lang="pt-BR" baseline="0" dirty="0" smtClean="0">
                <a:latin typeface="Arial" charset="0"/>
              </a:rPr>
              <a:t> com base em gráficos vetoriais</a:t>
            </a:r>
            <a:endParaRPr lang="pt-B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30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20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latin typeface="Arial" charset="0"/>
              </a:rPr>
              <a:t>Interfaces tridimensionais</a:t>
            </a:r>
            <a:r>
              <a:rPr lang="pt-BR" baseline="0" dirty="0" smtClean="0">
                <a:latin typeface="Arial" charset="0"/>
              </a:rPr>
              <a:t> com base em modelos de objetos e cenas tridimensionais, elaborados com as mesmas tecnologias utilizadas na construção de jogos </a:t>
            </a:r>
            <a:r>
              <a:rPr lang="pt-BR" baseline="0" smtClean="0">
                <a:latin typeface="Arial" charset="0"/>
              </a:rPr>
              <a:t>e filmes </a:t>
            </a:r>
            <a:r>
              <a:rPr lang="pt-BR" baseline="0" dirty="0" smtClean="0">
                <a:latin typeface="Arial" charset="0"/>
              </a:rPr>
              <a:t>3D</a:t>
            </a:r>
            <a:endParaRPr lang="pt-B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87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3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pt-BR" dirty="0" smtClean="0">
                <a:latin typeface="Arial" charset="0"/>
              </a:rPr>
              <a:t>Antigamente os</a:t>
            </a:r>
            <a:r>
              <a:rPr lang="pt-BR" baseline="0" dirty="0" smtClean="0">
                <a:latin typeface="Arial" charset="0"/>
              </a:rPr>
              <a:t> sensores e atuadores não tinham interfaces com instrumentos de medição e controle</a:t>
            </a:r>
          </a:p>
          <a:p>
            <a:pPr marL="171450" indent="-171450" eaLnBrk="1" hangingPunct="1">
              <a:buFontTx/>
              <a:buChar char="-"/>
            </a:pPr>
            <a:r>
              <a:rPr lang="pt-BR" baseline="0" dirty="0" smtClean="0">
                <a:latin typeface="Arial" charset="0"/>
              </a:rPr>
              <a:t>Eram necessários equipamentos adicionais</a:t>
            </a:r>
          </a:p>
          <a:p>
            <a:pPr marL="171450" indent="-171450" eaLnBrk="1" hangingPunct="1">
              <a:buFontTx/>
              <a:buChar char="-"/>
            </a:pPr>
            <a:r>
              <a:rPr lang="pt-BR" baseline="0" dirty="0" smtClean="0">
                <a:latin typeface="Arial" charset="0"/>
              </a:rPr>
              <a:t>Atualmente é comum o uso de comunicação via protocolos abertos como </a:t>
            </a:r>
            <a:r>
              <a:rPr lang="pt-BR" baseline="0" dirty="0" err="1" smtClean="0">
                <a:latin typeface="Arial" charset="0"/>
              </a:rPr>
              <a:t>Modbus</a:t>
            </a:r>
            <a:r>
              <a:rPr lang="pt-BR" baseline="0" dirty="0" smtClean="0">
                <a:latin typeface="Arial" charset="0"/>
              </a:rPr>
              <a:t> e uso de portas RS-485.</a:t>
            </a:r>
          </a:p>
          <a:p>
            <a:pPr marL="171450" indent="-171450" eaLnBrk="1" hangingPunct="1">
              <a:buFontTx/>
              <a:buChar char="-"/>
            </a:pPr>
            <a:r>
              <a:rPr lang="pt-BR" baseline="0" dirty="0" smtClean="0">
                <a:latin typeface="Arial" charset="0"/>
              </a:rPr>
              <a:t>Pelo menos se tem entradas ou saídas 4-20 </a:t>
            </a:r>
            <a:r>
              <a:rPr lang="pt-BR" baseline="0" dirty="0" err="1" smtClean="0">
                <a:latin typeface="Arial" charset="0"/>
              </a:rPr>
              <a:t>mA</a:t>
            </a:r>
            <a:endParaRPr lang="pt-BR" baseline="0" dirty="0" smtClean="0">
              <a:latin typeface="Arial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pt-BR" baseline="0" dirty="0" smtClean="0">
                <a:latin typeface="Arial" charset="0"/>
              </a:rPr>
              <a:t>O monitoramento passou dos painéis elétricos para o software</a:t>
            </a:r>
          </a:p>
          <a:p>
            <a:pPr marL="171450" indent="-171450" eaLnBrk="1" hangingPunct="1">
              <a:buFontTx/>
              <a:buChar char="-"/>
            </a:pPr>
            <a:r>
              <a:rPr lang="pt-BR" baseline="0" dirty="0" smtClean="0">
                <a:latin typeface="Arial" charset="0"/>
              </a:rPr>
              <a:t>Equipamentos de controle são usados para controle autônomo, mas o software pode ser usado para controle descentralizado</a:t>
            </a:r>
          </a:p>
          <a:p>
            <a:pPr marL="171450" indent="-171450" eaLnBrk="1" hangingPunct="1">
              <a:buFontTx/>
              <a:buChar char="-"/>
            </a:pPr>
            <a:r>
              <a:rPr lang="pt-BR" baseline="0" dirty="0" smtClean="0">
                <a:latin typeface="Arial" charset="0"/>
              </a:rPr>
              <a:t>Tendência: um mesmo fornecedor entrega a solução completa</a:t>
            </a:r>
            <a:endParaRPr lang="pt-B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1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4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98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5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1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6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latin typeface="Arial" charset="0"/>
              </a:rPr>
              <a:t>2.4 </a:t>
            </a:r>
            <a:r>
              <a:rPr lang="pt-BR" dirty="0" err="1" smtClean="0">
                <a:latin typeface="Arial" charset="0"/>
              </a:rPr>
              <a:t>Ghz</a:t>
            </a:r>
            <a:r>
              <a:rPr lang="pt-BR" dirty="0" smtClean="0">
                <a:latin typeface="Arial" charset="0"/>
              </a:rPr>
              <a:t> = menos canais (consequentemente sofre maior interferência), menor velocidade, maior alcance</a:t>
            </a:r>
          </a:p>
          <a:p>
            <a:pPr eaLnBrk="1" hangingPunct="1"/>
            <a:r>
              <a:rPr lang="pt-BR" dirty="0" smtClean="0">
                <a:latin typeface="Arial" charset="0"/>
              </a:rPr>
              <a:t>5.8 </a:t>
            </a:r>
            <a:r>
              <a:rPr lang="pt-BR" dirty="0" err="1" smtClean="0">
                <a:latin typeface="Arial" charset="0"/>
              </a:rPr>
              <a:t>Ghz</a:t>
            </a:r>
            <a:r>
              <a:rPr lang="pt-BR" dirty="0" smtClean="0">
                <a:latin typeface="Arial" charset="0"/>
              </a:rPr>
              <a:t> = mais canais, maior velocidade, menor alcance</a:t>
            </a:r>
          </a:p>
          <a:p>
            <a:pPr eaLnBrk="1" hangingPunct="1"/>
            <a:endParaRPr lang="pt-BR" dirty="0" smtClean="0">
              <a:latin typeface="Arial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pt-BR" b="1" dirty="0" smtClean="0"/>
              <a:t>2.4Ghz: range de 2400Mhz a 2500Mhz. Máximo de </a:t>
            </a:r>
            <a:r>
              <a:rPr lang="pt-BR" b="1" u="sng" dirty="0" smtClean="0"/>
              <a:t>3 canais sem sobreposição</a:t>
            </a:r>
            <a:r>
              <a:rPr lang="pt-BR" b="1" dirty="0" smtClean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="1" dirty="0" smtClean="0"/>
              <a:t>5.8Ghz: range de 5725Mhz a 5875Mhz. Máximo de </a:t>
            </a:r>
            <a:r>
              <a:rPr lang="pt-BR" b="1" u="sng" dirty="0" smtClean="0"/>
              <a:t>23 canais sem sobreposição</a:t>
            </a:r>
            <a:r>
              <a:rPr lang="pt-BR" b="1" dirty="0" smtClean="0"/>
              <a:t>. Também conhecido como 5Ghz. </a:t>
            </a:r>
          </a:p>
          <a:p>
            <a:r>
              <a:rPr lang="pt-BR" dirty="0" smtClean="0"/>
              <a:t>- Existem bandas de frequência chamadas ISM (Instrumentation, </a:t>
            </a:r>
            <a:r>
              <a:rPr lang="pt-BR" dirty="0" err="1" smtClean="0"/>
              <a:t>Scientific</a:t>
            </a:r>
            <a:r>
              <a:rPr lang="pt-BR" dirty="0" smtClean="0"/>
              <a:t> &amp; Medical) que são livre, não necessitam de licitação para </a:t>
            </a:r>
          </a:p>
          <a:p>
            <a:r>
              <a:rPr lang="pt-BR" dirty="0" smtClean="0"/>
              <a:t>utilização das mesmas.</a:t>
            </a:r>
            <a:r>
              <a:rPr lang="pt-BR" baseline="0" dirty="0" smtClean="0"/>
              <a:t> </a:t>
            </a:r>
            <a:r>
              <a:rPr lang="pt-BR" dirty="0" smtClean="0"/>
              <a:t>Uma das bandas livre é 2.4Ghz.</a:t>
            </a:r>
          </a:p>
          <a:p>
            <a:pPr eaLnBrk="1" hangingPunct="1"/>
            <a:r>
              <a:rPr lang="pt-BR" b="1" dirty="0" smtClean="0"/>
              <a:t>- Quanto maior a frequência menor a distância de propagação e maior a taxa de transmissão.</a:t>
            </a:r>
            <a:endParaRPr lang="pt-BR" b="1" dirty="0" smtClean="0">
              <a:latin typeface="Arial" charset="0"/>
            </a:endParaRPr>
          </a:p>
          <a:p>
            <a:pPr eaLnBrk="1" hangingPunct="1"/>
            <a:endParaRPr lang="pt-BR" dirty="0" smtClean="0">
              <a:latin typeface="Arial" charset="0"/>
            </a:endParaRPr>
          </a:p>
          <a:p>
            <a:pPr eaLnBrk="1" hangingPunct="1"/>
            <a:r>
              <a:rPr lang="pt-BR" dirty="0" smtClean="0">
                <a:latin typeface="Arial" charset="0"/>
              </a:rPr>
              <a:t>Antena</a:t>
            </a:r>
            <a:r>
              <a:rPr lang="pt-BR" baseline="0" dirty="0" smtClean="0">
                <a:latin typeface="Arial" charset="0"/>
              </a:rPr>
              <a:t> omnidirecional de 5dbi (comum em roteadores simples) atinge a distância máxima de 152m.</a:t>
            </a:r>
            <a:endParaRPr lang="pt-B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7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7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t-BR" b="0" dirty="0" smtClean="0">
                <a:latin typeface="Arial" charset="0"/>
              </a:rPr>
              <a:t>Tipicamente usam antenas</a:t>
            </a:r>
            <a:r>
              <a:rPr lang="pt-BR" b="0" baseline="0" dirty="0" smtClean="0">
                <a:latin typeface="Arial" charset="0"/>
              </a:rPr>
              <a:t> direcionais de 23 </a:t>
            </a:r>
            <a:r>
              <a:rPr lang="pt-BR" b="0" baseline="0" dirty="0" err="1" smtClean="0">
                <a:latin typeface="Arial" charset="0"/>
              </a:rPr>
              <a:t>dbi</a:t>
            </a:r>
            <a:r>
              <a:rPr lang="pt-BR" b="0" baseline="0" dirty="0" smtClean="0">
                <a:latin typeface="Arial" charset="0"/>
              </a:rPr>
              <a:t>, que possibilitam um alcance aproximado de 12Km.</a:t>
            </a:r>
          </a:p>
          <a:p>
            <a:pPr marL="0" indent="0" eaLnBrk="1" hangingPunct="1">
              <a:buFontTx/>
              <a:buNone/>
            </a:pPr>
            <a:r>
              <a:rPr lang="pt-BR" b="0" baseline="0" dirty="0" smtClean="0">
                <a:latin typeface="Arial" charset="0"/>
              </a:rPr>
              <a:t>O fabricante </a:t>
            </a:r>
            <a:r>
              <a:rPr lang="pt-BR" b="0" baseline="0" dirty="0" err="1" smtClean="0">
                <a:latin typeface="Arial" charset="0"/>
              </a:rPr>
              <a:t>Ubiquiti</a:t>
            </a:r>
            <a:r>
              <a:rPr lang="pt-BR" b="0" baseline="0" dirty="0" smtClean="0">
                <a:latin typeface="Arial" charset="0"/>
              </a:rPr>
              <a:t> possui antenas de várias potências (16, 20, 23, 27 </a:t>
            </a:r>
            <a:r>
              <a:rPr lang="pt-BR" b="0" baseline="0" dirty="0" err="1" smtClean="0">
                <a:latin typeface="Arial" charset="0"/>
              </a:rPr>
              <a:t>dbi</a:t>
            </a:r>
            <a:r>
              <a:rPr lang="pt-BR" b="0" baseline="0" dirty="0" smtClean="0">
                <a:latin typeface="Arial" charset="0"/>
              </a:rPr>
              <a:t>, ...) e afirma que uma antena de 27 </a:t>
            </a:r>
            <a:r>
              <a:rPr lang="pt-BR" b="0" baseline="0" dirty="0" err="1" smtClean="0">
                <a:latin typeface="Arial" charset="0"/>
              </a:rPr>
              <a:t>dbi</a:t>
            </a:r>
            <a:r>
              <a:rPr lang="pt-BR" b="0" baseline="0" dirty="0" smtClean="0">
                <a:latin typeface="Arial" charset="0"/>
              </a:rPr>
              <a:t> pode ter alcance de até 30Km, porém, podem consumir até 3W.</a:t>
            </a:r>
          </a:p>
          <a:p>
            <a:pPr marL="0" indent="0" eaLnBrk="1" hangingPunct="1">
              <a:buFontTx/>
              <a:buNone/>
            </a:pPr>
            <a:r>
              <a:rPr lang="pt-BR" b="0" baseline="0" dirty="0" smtClean="0">
                <a:latin typeface="Arial" charset="0"/>
              </a:rPr>
              <a:t>Alguns modelos de </a:t>
            </a:r>
            <a:r>
              <a:rPr lang="pt-BR" b="0" baseline="0" dirty="0" err="1" smtClean="0">
                <a:latin typeface="Arial" charset="0"/>
              </a:rPr>
              <a:t>rádio-antena</a:t>
            </a:r>
            <a:r>
              <a:rPr lang="pt-BR" b="0" baseline="0" dirty="0" smtClean="0">
                <a:latin typeface="Arial" charset="0"/>
              </a:rPr>
              <a:t> podem chegar a 100Km, porém, com potências muito altas.</a:t>
            </a:r>
            <a:endParaRPr lang="pt-BR" b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23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8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t-BR" b="0" dirty="0" smtClean="0">
                <a:latin typeface="Arial" charset="0"/>
              </a:rPr>
              <a:t>E.I.R.P</a:t>
            </a:r>
            <a:r>
              <a:rPr lang="pt-BR" b="0" baseline="0" dirty="0" smtClean="0">
                <a:latin typeface="Arial" charset="0"/>
              </a:rPr>
              <a:t> = potência isotrópica efetivamente irradiada. Basicamente considera a potência do rádio + ganho da antena - perdas.</a:t>
            </a:r>
          </a:p>
          <a:p>
            <a:pPr marL="0" indent="0" eaLnBrk="1" hangingPunct="1">
              <a:buFontTx/>
              <a:buNone/>
            </a:pPr>
            <a:r>
              <a:rPr lang="pt-BR" b="0" baseline="0" dirty="0" smtClean="0">
                <a:latin typeface="Arial" charset="0"/>
              </a:rPr>
              <a:t>30dBm = 1W</a:t>
            </a:r>
          </a:p>
          <a:p>
            <a:pPr marL="0" indent="0" eaLnBrk="1" hangingPunct="1">
              <a:buFontTx/>
              <a:buNone/>
            </a:pPr>
            <a:r>
              <a:rPr lang="pt-BR" b="0" baseline="0" dirty="0" smtClean="0">
                <a:latin typeface="Arial" charset="0"/>
              </a:rPr>
              <a:t>A potência </a:t>
            </a:r>
            <a:r>
              <a:rPr lang="pt-BR" b="0" dirty="0" smtClean="0">
                <a:latin typeface="Arial" charset="0"/>
              </a:rPr>
              <a:t>E.I.R.P deve ser respeitada, pois mesmo</a:t>
            </a:r>
            <a:r>
              <a:rPr lang="pt-BR" b="0" baseline="0" dirty="0" smtClean="0">
                <a:latin typeface="Arial" charset="0"/>
              </a:rPr>
              <a:t> usando equipamentos homologados pela ANATEL, se a potência não for respeitada estar-se-á fora da lei.</a:t>
            </a:r>
          </a:p>
          <a:p>
            <a:endParaRPr lang="pt-BR" dirty="0" smtClean="0"/>
          </a:p>
          <a:p>
            <a:r>
              <a:rPr lang="pt-BR" dirty="0" err="1" smtClean="0"/>
              <a:t>Convert</a:t>
            </a:r>
            <a:r>
              <a:rPr lang="pt-BR" dirty="0" smtClean="0"/>
              <a:t> 13dBm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milliwatts</a:t>
            </a:r>
            <a:r>
              <a:rPr lang="pt-BR" dirty="0" smtClean="0"/>
              <a:t>:</a:t>
            </a:r>
          </a:p>
          <a:p>
            <a:r>
              <a:rPr lang="pt-BR" i="1" dirty="0" smtClean="0"/>
              <a:t>P</a:t>
            </a:r>
            <a:r>
              <a:rPr lang="pt-BR" baseline="-25000" dirty="0" smtClean="0"/>
              <a:t>(mW)</a:t>
            </a:r>
            <a:r>
              <a:rPr lang="pt-BR" dirty="0" smtClean="0"/>
              <a:t> = 10</a:t>
            </a:r>
            <a:r>
              <a:rPr lang="pt-BR" baseline="30000" dirty="0" smtClean="0"/>
              <a:t>(13dBm/ 10) </a:t>
            </a:r>
            <a:r>
              <a:rPr lang="pt-BR" dirty="0" smtClean="0"/>
              <a:t>= 19.95mW</a:t>
            </a:r>
          </a:p>
          <a:p>
            <a:pPr marL="0" indent="0" eaLnBrk="1" hangingPunct="1">
              <a:buFontTx/>
              <a:buNone/>
            </a:pPr>
            <a:endParaRPr lang="pt-BR" b="0" baseline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89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9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58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10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2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XML-SiteInteract.mpg" TargetMode="External"/><Relationship Id="rId5" Type="http://schemas.openxmlformats.org/officeDocument/2006/relationships/hyperlink" Target="XML-CameraRotate.mpg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3DModelInteract.mpg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harbel\Meus documentos\Minhas imagens\evoluma_ce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91480"/>
            <a:ext cx="9144000" cy="575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235372" y="191683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®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20458" y="6269250"/>
            <a:ext cx="1903085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70C0"/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dirty="0">
              <a:solidFill>
                <a:srgbClr val="0070C0"/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24641" y="3854658"/>
            <a:ext cx="6694718" cy="144655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rgbClr val="0070C0"/>
                </a:solidFill>
              </a:rPr>
              <a:t>Tecnologias para </a:t>
            </a:r>
            <a:r>
              <a:rPr lang="pt-BR" sz="4400" dirty="0" smtClean="0">
                <a:solidFill>
                  <a:srgbClr val="0070C0"/>
                </a:solidFill>
              </a:rPr>
              <a:t>automação</a:t>
            </a:r>
          </a:p>
          <a:p>
            <a:pPr algn="ctr"/>
            <a:r>
              <a:rPr lang="pt-BR" sz="4400" dirty="0" smtClean="0">
                <a:solidFill>
                  <a:srgbClr val="0070C0"/>
                </a:solidFill>
              </a:rPr>
              <a:t> </a:t>
            </a:r>
            <a:r>
              <a:rPr lang="pt-BR" sz="4400" dirty="0">
                <a:solidFill>
                  <a:srgbClr val="0070C0"/>
                </a:solidFill>
              </a:rPr>
              <a:t>em saneamento </a:t>
            </a:r>
            <a:endParaRPr lang="pt-BR" sz="4400" dirty="0">
              <a:solidFill>
                <a:srgbClr val="0070C0"/>
              </a:solidFill>
              <a:latin typeface="Consolas" pitchFamily="49" charset="0"/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10973" y="5517232"/>
            <a:ext cx="2122055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70C0"/>
                </a:solidFill>
              </a:rPr>
              <a:t>Charbel Szymanski</a:t>
            </a:r>
            <a:endParaRPr lang="pt-BR" sz="2000" dirty="0">
              <a:solidFill>
                <a:srgbClr val="0070C0"/>
              </a:solidFill>
              <a:latin typeface="Consolas" pitchFamily="49" charset="0"/>
              <a:ea typeface="Arial Unicode MS" pitchFamily="34" charset="-128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/>
            <a:r>
              <a:rPr lang="pt-BR" sz="4000" dirty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801" y="1556792"/>
            <a:ext cx="82786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Georgia" pitchFamily="18" charset="0"/>
              </a:rPr>
              <a:t>GSM/GPRS</a:t>
            </a:r>
            <a:endParaRPr lang="pt-BR" sz="3600" b="1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Distância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∞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atinge longas distâncias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Desvantagens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instabilidade e baixa qualidade de serviço no Brasil, sobrecarga momentânea de antenas</a:t>
            </a:r>
            <a:endParaRPr lang="pt-BR" sz="32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</p:txBody>
      </p:sp>
      <p:pic>
        <p:nvPicPr>
          <p:cNvPr id="1026" name="Picture 2" descr="http://static.iphonelife.com/sites/iphonelife.com/files/images/Apple%20iPhone%20cell%20tow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72" y="1176536"/>
            <a:ext cx="911166" cy="13637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6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/>
            <a:r>
              <a:rPr lang="pt-BR" sz="4000" dirty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801" y="1556792"/>
            <a:ext cx="82786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Georgia" pitchFamily="18" charset="0"/>
              </a:rPr>
              <a:t>Satélite</a:t>
            </a:r>
            <a:endParaRPr lang="pt-BR" sz="3600" b="1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Distância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∞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atinge longas distâncias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Desvantagens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elevado custo de instalação e mensal</a:t>
            </a:r>
            <a:endParaRPr lang="pt-BR" sz="32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</p:txBody>
      </p:sp>
      <p:pic>
        <p:nvPicPr>
          <p:cNvPr id="2051" name="Picture 3" descr="C:\Users\user\Desktop\Satelite recorta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30114"/>
            <a:ext cx="1440160" cy="140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2.cccme.org.cn/i_supply/2010-09-09/20100909021420000575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96752"/>
            <a:ext cx="1043608" cy="113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/>
            <a:r>
              <a:rPr lang="pt-BR" sz="4000" dirty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801" y="1556792"/>
            <a:ext cx="82786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Georgia" pitchFamily="18" charset="0"/>
              </a:rPr>
              <a:t>Rádio de baixo alcance</a:t>
            </a:r>
            <a:endParaRPr lang="pt-BR" sz="3600" b="1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Distância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300 m, 900Mhz, FHSS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Potência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25mW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baixo custo de aquisição, baixo custo de manutenção, independência de operadoras, altas taxas de transmissão, sem custo mensal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Desvantagens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baixo alcance</a:t>
            </a:r>
            <a:endParaRPr lang="pt-BR" sz="32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45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addel.hu/termekfotok/348/nagyarufotok/546933-7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32" y="98072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/>
            <a:r>
              <a:rPr lang="pt-BR" sz="4000" dirty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801" y="1556792"/>
            <a:ext cx="82786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Georgia" pitchFamily="18" charset="0"/>
              </a:rPr>
              <a:t>Rádio de longo alcance</a:t>
            </a:r>
            <a:endParaRPr lang="pt-BR" sz="3600" b="1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Distância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20 km, 900Mhz, FHSS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Potência de saída</a:t>
            </a:r>
            <a:r>
              <a:rPr lang="pt-BR" sz="32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1W 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≈ 30dBm</a:t>
            </a:r>
            <a:endParaRPr lang="pt-BR" sz="32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Criptografia de 128bits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atinge longas distâncias, independência de operadoras, altas taxas de transmissão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Desvantagens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necessária </a:t>
            </a:r>
          </a:p>
          <a:p>
            <a:pPr lvl="1"/>
            <a:r>
              <a:rPr lang="pt-BR" sz="32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	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 </a:t>
            </a:r>
            <a:r>
              <a:rPr lang="pt-BR" sz="3200" dirty="0" err="1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infra-estrutura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 específica</a:t>
            </a:r>
            <a:endParaRPr lang="pt-BR" sz="32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41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/>
          </a:bodyPr>
          <a:lstStyle/>
          <a:p>
            <a:pPr marL="571500" indent="-571500" algn="l"/>
            <a:r>
              <a:rPr lang="pt-BR" sz="4000" dirty="0" smtClean="0">
                <a:solidFill>
                  <a:srgbClr val="0070C0"/>
                </a:solidFill>
                <a:latin typeface="Georgia" pitchFamily="18" charset="0"/>
              </a:rPr>
              <a:t>Software para automação</a:t>
            </a:r>
            <a:endParaRPr lang="pt-BR" sz="40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5801" y="1556792"/>
            <a:ext cx="82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Evolução da plataforma</a:t>
            </a:r>
          </a:p>
        </p:txBody>
      </p:sp>
      <p:pic>
        <p:nvPicPr>
          <p:cNvPr id="2050" name="Picture 2" descr="http://www.missioncriticalmagazine.com/ext/resources/Issues/Aguust2012/mc0712-mckelway-fig3-6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2" y="2371557"/>
            <a:ext cx="3485536" cy="25060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386481" y="4877633"/>
            <a:ext cx="3301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Web</a:t>
            </a:r>
          </a:p>
        </p:txBody>
      </p:sp>
      <p:pic>
        <p:nvPicPr>
          <p:cNvPr id="2051" name="Picture 3" descr="E:\home\Evoluma\Produtos\Scada Web\material gráfico\telas\Lagoa decantação - SCAD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71557"/>
            <a:ext cx="3486161" cy="25143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890324" y="4877633"/>
            <a:ext cx="3301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Desktop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139952" y="3509586"/>
            <a:ext cx="121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</a:t>
            </a:r>
            <a:endParaRPr lang="pt-BR" sz="36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9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/>
          </a:bodyPr>
          <a:lstStyle/>
          <a:p>
            <a:pPr marL="571500" indent="-571500" algn="l"/>
            <a:r>
              <a:rPr lang="pt-BR" sz="4000" dirty="0" smtClean="0">
                <a:solidFill>
                  <a:srgbClr val="0070C0"/>
                </a:solidFill>
                <a:latin typeface="Georgia" pitchFamily="18" charset="0"/>
              </a:rPr>
              <a:t>Software para automação</a:t>
            </a:r>
            <a:endParaRPr lang="pt-BR" sz="40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5801" y="1556792"/>
            <a:ext cx="82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Interface mais limpa</a:t>
            </a:r>
          </a:p>
        </p:txBody>
      </p:sp>
      <p:pic>
        <p:nvPicPr>
          <p:cNvPr id="4098" name="Picture 2" descr="E:\home\Evoluma\Produtos\Scada Web\material gráfico\telas\Scada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79"/>
            <a:ext cx="4966208" cy="371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7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/>
          </a:bodyPr>
          <a:lstStyle/>
          <a:p>
            <a:pPr marL="571500" indent="-571500" algn="l"/>
            <a:r>
              <a:rPr lang="pt-BR" sz="4000" dirty="0" smtClean="0">
                <a:solidFill>
                  <a:srgbClr val="0070C0"/>
                </a:solidFill>
                <a:latin typeface="Georgia" pitchFamily="18" charset="0"/>
              </a:rPr>
              <a:t>Software para automação</a:t>
            </a:r>
            <a:endParaRPr lang="pt-BR" sz="40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5801" y="1556792"/>
            <a:ext cx="82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Interface mais amigável</a:t>
            </a:r>
          </a:p>
        </p:txBody>
      </p:sp>
      <p:pic>
        <p:nvPicPr>
          <p:cNvPr id="5122" name="Picture 2" descr="E:\home\Evoluma\Produtos\Scada Web\material gráfico\telas\ScadaImag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28044"/>
            <a:ext cx="4752528" cy="365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/>
          </a:bodyPr>
          <a:lstStyle/>
          <a:p>
            <a:pPr marL="571500" indent="-571500" algn="l"/>
            <a:r>
              <a:rPr lang="pt-BR" sz="4000" dirty="0" smtClean="0">
                <a:solidFill>
                  <a:srgbClr val="0070C0"/>
                </a:solidFill>
                <a:latin typeface="Georgia" pitchFamily="18" charset="0"/>
              </a:rPr>
              <a:t>Software para automação</a:t>
            </a:r>
            <a:endParaRPr lang="pt-BR" sz="40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5801" y="1556792"/>
            <a:ext cx="82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Disponibilidade</a:t>
            </a:r>
          </a:p>
        </p:txBody>
      </p:sp>
      <p:pic>
        <p:nvPicPr>
          <p:cNvPr id="6146" name="Picture 2" descr="E:\home\Evoluma\Site\2014-xeon2evoluma\images\portfolio\ema_tab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21" y="2492896"/>
            <a:ext cx="6275357" cy="35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1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/>
          </a:bodyPr>
          <a:lstStyle/>
          <a:p>
            <a:pPr marL="571500" indent="-571500" algn="l"/>
            <a:r>
              <a:rPr lang="pt-BR" sz="4000" dirty="0" smtClean="0">
                <a:solidFill>
                  <a:srgbClr val="0070C0"/>
                </a:solidFill>
                <a:latin typeface="Georgia" pitchFamily="18" charset="0"/>
              </a:rPr>
              <a:t>Software para automação</a:t>
            </a:r>
            <a:endParaRPr lang="pt-BR" sz="40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5801" y="1556792"/>
            <a:ext cx="8278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pt-BR" sz="3200" dirty="0" smtClean="0">
                <a:latin typeface="Georgia" pitchFamily="18" charset="0"/>
              </a:rPr>
              <a:t>Uso de técnicas mais sofisticadas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</a:rPr>
              <a:t>Inteligência Artificial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</a:rPr>
              <a:t>Mineração de Dados</a:t>
            </a:r>
          </a:p>
          <a:p>
            <a:pPr marL="1028700" lvl="1" indent="-571500">
              <a:buFont typeface="Wingdings" pitchFamily="2" charset="2"/>
              <a:buChar char="ü"/>
            </a:pPr>
            <a:endParaRPr lang="pt-BR" sz="32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pt-BR" sz="3200" dirty="0" smtClean="0">
                <a:latin typeface="Georgia" pitchFamily="18" charset="0"/>
              </a:rPr>
              <a:t>Independência da atenção do operador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</a:rPr>
              <a:t>Sistema trabalha para o operador!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</a:rPr>
              <a:t>Operador foca na resolução dos problemas</a:t>
            </a:r>
          </a:p>
        </p:txBody>
      </p:sp>
    </p:spTree>
    <p:extLst>
      <p:ext uri="{BB962C8B-B14F-4D97-AF65-F5344CB8AC3E}">
        <p14:creationId xmlns:p14="http://schemas.microsoft.com/office/powerpoint/2010/main" val="35381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70" y="2273789"/>
            <a:ext cx="7292430" cy="38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/>
          </a:bodyPr>
          <a:lstStyle/>
          <a:p>
            <a:pPr marL="571500" indent="-571500" algn="l"/>
            <a:r>
              <a:rPr lang="pt-BR" sz="4000" dirty="0" smtClean="0">
                <a:solidFill>
                  <a:srgbClr val="0070C0"/>
                </a:solidFill>
                <a:latin typeface="Georgia" pitchFamily="18" charset="0"/>
              </a:rPr>
              <a:t>Software para automação</a:t>
            </a:r>
            <a:endParaRPr lang="pt-BR" sz="40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5801" y="1556792"/>
            <a:ext cx="82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Interface mais sofisticada</a:t>
            </a:r>
          </a:p>
        </p:txBody>
      </p:sp>
      <p:sp>
        <p:nvSpPr>
          <p:cNvPr id="11" name="CaixaDeTexto 10">
            <a:hlinkClick r:id="rId5" action="ppaction://hlinkfile"/>
          </p:cNvPr>
          <p:cNvSpPr txBox="1"/>
          <p:nvPr/>
        </p:nvSpPr>
        <p:spPr>
          <a:xfrm>
            <a:off x="179512" y="4345941"/>
            <a:ext cx="18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70C0"/>
                </a:solidFill>
                <a:latin typeface="Georgia" pitchFamily="18" charset="0"/>
              </a:rPr>
              <a:t>Vídeo 1</a:t>
            </a:r>
          </a:p>
        </p:txBody>
      </p:sp>
      <p:sp>
        <p:nvSpPr>
          <p:cNvPr id="16" name="CaixaDeTexto 15">
            <a:hlinkClick r:id="rId6" action="ppaction://hlinkfile"/>
          </p:cNvPr>
          <p:cNvSpPr txBox="1"/>
          <p:nvPr/>
        </p:nvSpPr>
        <p:spPr>
          <a:xfrm>
            <a:off x="198898" y="5498068"/>
            <a:ext cx="175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70C0"/>
                </a:solidFill>
                <a:latin typeface="Georgia" pitchFamily="18" charset="0"/>
              </a:rPr>
              <a:t>Vídeo 2</a:t>
            </a:r>
          </a:p>
        </p:txBody>
      </p:sp>
    </p:spTree>
    <p:extLst>
      <p:ext uri="{BB962C8B-B14F-4D97-AF65-F5344CB8AC3E}">
        <p14:creationId xmlns:p14="http://schemas.microsoft.com/office/powerpoint/2010/main" val="186424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 eaLnBrk="1" hangingPunct="1"/>
            <a:r>
              <a:rPr lang="en-US" sz="4200" dirty="0" err="1" smtClean="0">
                <a:solidFill>
                  <a:srgbClr val="0070C0"/>
                </a:solidFill>
                <a:latin typeface="Georgia" pitchFamily="18" charset="0"/>
              </a:rPr>
              <a:t>Sumário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801" y="1556792"/>
            <a:ext cx="8278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Modelo geral de um sistema automatizado</a:t>
            </a:r>
          </a:p>
          <a:p>
            <a:pPr marL="571500" indent="-571500">
              <a:buFont typeface="Wingdings" pitchFamily="2" charset="2"/>
              <a:buChar char="§"/>
            </a:pPr>
            <a:endParaRPr lang="pt-BR" sz="36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</a:p>
          <a:p>
            <a:pPr marL="571500" indent="-571500">
              <a:buFont typeface="Wingdings" pitchFamily="2" charset="2"/>
              <a:buChar char="§"/>
            </a:pPr>
            <a:endParaRPr lang="pt-BR" sz="36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Software para automação</a:t>
            </a:r>
          </a:p>
          <a:p>
            <a:pPr marL="571500" indent="-571500">
              <a:buFont typeface="Arial" pitchFamily="34" charset="0"/>
              <a:buChar char="•"/>
            </a:pPr>
            <a:endParaRPr lang="pt-BR" sz="36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/>
          </a:bodyPr>
          <a:lstStyle/>
          <a:p>
            <a:pPr marL="571500" indent="-571500" algn="l"/>
            <a:r>
              <a:rPr lang="pt-BR" sz="4000" dirty="0" smtClean="0">
                <a:solidFill>
                  <a:srgbClr val="0070C0"/>
                </a:solidFill>
                <a:latin typeface="Georgia" pitchFamily="18" charset="0"/>
              </a:rPr>
              <a:t>Software para automação</a:t>
            </a:r>
            <a:endParaRPr lang="pt-BR" sz="40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5801" y="1556792"/>
            <a:ext cx="82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Interface mais sofisticada</a:t>
            </a:r>
          </a:p>
        </p:txBody>
      </p:sp>
      <p:pic>
        <p:nvPicPr>
          <p:cNvPr id="1026" name="Picture 2" descr="E:\home\Evoluma\Produtos\Scada Web\material gráfico\telas\SCADAWeb3D-BlenderObjec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0" y="2203123"/>
            <a:ext cx="8192996" cy="380313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home\Evoluma\Produtos\Scada Web\material gráfico\LogoSCADAWeb - médio trans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0" y="5445224"/>
            <a:ext cx="1815480" cy="50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hlinkClick r:id="rId6" action="ppaction://hlinkfile"/>
          </p:cNvPr>
          <p:cNvSpPr txBox="1"/>
          <p:nvPr/>
        </p:nvSpPr>
        <p:spPr>
          <a:xfrm>
            <a:off x="7668344" y="554459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70C0"/>
                </a:solidFill>
                <a:latin typeface="Georgia" pitchFamily="18" charset="0"/>
              </a:rPr>
              <a:t>Vídeo</a:t>
            </a:r>
          </a:p>
        </p:txBody>
      </p:sp>
    </p:spTree>
    <p:extLst>
      <p:ext uri="{BB962C8B-B14F-4D97-AF65-F5344CB8AC3E}">
        <p14:creationId xmlns:p14="http://schemas.microsoft.com/office/powerpoint/2010/main" val="31019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harbel\Meus documentos\Minhas imagens\evoluma_ce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91480"/>
            <a:ext cx="9144000" cy="575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235372" y="191683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®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20458" y="6269250"/>
            <a:ext cx="1903085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70C0"/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dirty="0">
              <a:solidFill>
                <a:srgbClr val="0070C0"/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68905" y="3854658"/>
            <a:ext cx="4606197" cy="769441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4400" dirty="0" smtClean="0">
                <a:solidFill>
                  <a:srgbClr val="0070C0"/>
                </a:solidFill>
              </a:rPr>
              <a:t>www.evoluma.com</a:t>
            </a:r>
            <a:endParaRPr lang="pt-BR" sz="4400" dirty="0">
              <a:solidFill>
                <a:srgbClr val="0070C0"/>
              </a:solidFill>
              <a:latin typeface="Consolas" pitchFamily="49" charset="0"/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4675" y="4482510"/>
            <a:ext cx="7654660" cy="144655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rgbClr val="0070C0"/>
                </a:solidFill>
              </a:rPr>
              <a:t>(48) 3052-4254 / (48) </a:t>
            </a:r>
            <a:r>
              <a:rPr lang="pt-BR" sz="4400" dirty="0" smtClean="0">
                <a:solidFill>
                  <a:srgbClr val="0070C0"/>
                </a:solidFill>
              </a:rPr>
              <a:t>3626-5207</a:t>
            </a:r>
          </a:p>
          <a:p>
            <a:pPr algn="ctr"/>
            <a:r>
              <a:rPr lang="pt-BR" sz="4400" dirty="0" smtClean="0">
                <a:solidFill>
                  <a:srgbClr val="0070C0"/>
                </a:solidFill>
                <a:latin typeface="Consolas" pitchFamily="49" charset="0"/>
                <a:ea typeface="Arial Unicode MS" pitchFamily="34" charset="-128"/>
                <a:cs typeface="Consolas" pitchFamily="49" charset="0"/>
              </a:rPr>
              <a:t>contato@evoluma.com</a:t>
            </a:r>
            <a:endParaRPr lang="pt-BR" sz="4400" dirty="0">
              <a:solidFill>
                <a:srgbClr val="0070C0"/>
              </a:solidFill>
              <a:latin typeface="Consolas" pitchFamily="49" charset="0"/>
              <a:ea typeface="Arial Unicode MS" pitchFamily="34" charset="-128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 fontScale="90000"/>
          </a:bodyPr>
          <a:lstStyle/>
          <a:p>
            <a:pPr algn="l"/>
            <a:r>
              <a:rPr lang="en-US" sz="4200" dirty="0" err="1">
                <a:solidFill>
                  <a:srgbClr val="0070C0"/>
                </a:solidFill>
                <a:latin typeface="Georgia" pitchFamily="18" charset="0"/>
              </a:rPr>
              <a:t>Sistema</a:t>
            </a:r>
            <a:r>
              <a:rPr lang="en-US" sz="42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Georgia" pitchFamily="18" charset="0"/>
              </a:rPr>
              <a:t>Automatizado</a:t>
            </a:r>
            <a:r>
              <a:rPr lang="en-US" sz="42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4200" dirty="0" smtClean="0">
                <a:solidFill>
                  <a:srgbClr val="0070C0"/>
                </a:solidFill>
                <a:latin typeface="Georgia" pitchFamily="18" charset="0"/>
              </a:rPr>
              <a:t>- </a:t>
            </a:r>
            <a:r>
              <a:rPr lang="en-US" sz="4200" dirty="0" err="1" smtClean="0">
                <a:solidFill>
                  <a:srgbClr val="0070C0"/>
                </a:solidFill>
                <a:latin typeface="Georgia" pitchFamily="18" charset="0"/>
              </a:rPr>
              <a:t>Modelo</a:t>
            </a:r>
            <a:r>
              <a:rPr lang="en-US" sz="420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Georgia" pitchFamily="18" charset="0"/>
              </a:rPr>
              <a:t>geral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83568" y="1397000"/>
            <a:ext cx="2304256" cy="4552280"/>
            <a:chOff x="4267483" y="0"/>
            <a:chExt cx="1826986" cy="4064000"/>
          </a:xfrm>
        </p:grpSpPr>
        <p:sp>
          <p:nvSpPr>
            <p:cNvPr id="24" name="Retângulo de cantos arredondados 23"/>
            <p:cNvSpPr/>
            <p:nvPr/>
          </p:nvSpPr>
          <p:spPr>
            <a:xfrm>
              <a:off x="4267483" y="0"/>
              <a:ext cx="1826986" cy="40640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tângulo 24"/>
            <p:cNvSpPr/>
            <p:nvPr/>
          </p:nvSpPr>
          <p:spPr>
            <a:xfrm>
              <a:off x="4267483" y="0"/>
              <a:ext cx="1826986" cy="785496"/>
            </a:xfrm>
            <a:prstGeom prst="rect">
              <a:avLst/>
            </a:prstGeom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Sensores e atuadores</a:t>
              </a:r>
              <a:endParaRPr lang="pt-BR" sz="2800" kern="1200" dirty="0"/>
            </a:p>
          </p:txBody>
        </p:sp>
      </p:grpSp>
      <p:sp>
        <p:nvSpPr>
          <p:cNvPr id="4" name="Retângulo de cantos arredondados 3"/>
          <p:cNvSpPr/>
          <p:nvPr/>
        </p:nvSpPr>
        <p:spPr>
          <a:xfrm>
            <a:off x="1085096" y="2452872"/>
            <a:ext cx="1501200" cy="158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E:\home\Evoluma\Site\2014-xeon2evoluma\images\portfolio\incontrol_Medidordevazaomagneticotipowaf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68" y="2623636"/>
            <a:ext cx="832457" cy="12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tângulo de cantos arredondados 40"/>
          <p:cNvSpPr/>
          <p:nvPr/>
        </p:nvSpPr>
        <p:spPr>
          <a:xfrm>
            <a:off x="1085777" y="4221087"/>
            <a:ext cx="1499839" cy="1584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 descr="http://www.extra-imagens.com.br/Control/ArquivoExibir.aspx?IdArquivo=30089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24" y="4366002"/>
            <a:ext cx="1294345" cy="129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upo 41"/>
          <p:cNvGrpSpPr/>
          <p:nvPr/>
        </p:nvGrpSpPr>
        <p:grpSpPr>
          <a:xfrm>
            <a:off x="3563888" y="1395078"/>
            <a:ext cx="2304256" cy="4552280"/>
            <a:chOff x="4267483" y="0"/>
            <a:chExt cx="1826986" cy="4064000"/>
          </a:xfrm>
        </p:grpSpPr>
        <p:sp>
          <p:nvSpPr>
            <p:cNvPr id="43" name="Retângulo de cantos arredondados 42"/>
            <p:cNvSpPr/>
            <p:nvPr/>
          </p:nvSpPr>
          <p:spPr>
            <a:xfrm>
              <a:off x="4267483" y="0"/>
              <a:ext cx="1826986" cy="40640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etângulo 43"/>
            <p:cNvSpPr/>
            <p:nvPr/>
          </p:nvSpPr>
          <p:spPr>
            <a:xfrm>
              <a:off x="4267483" y="0"/>
              <a:ext cx="1826986" cy="785496"/>
            </a:xfrm>
            <a:prstGeom prst="rect">
              <a:avLst/>
            </a:prstGeom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Comunicação e controle</a:t>
              </a:r>
              <a:endParaRPr lang="pt-BR" sz="2800" kern="1200" dirty="0"/>
            </a:p>
          </p:txBody>
        </p:sp>
      </p:grpSp>
      <p:sp>
        <p:nvSpPr>
          <p:cNvPr id="45" name="Retângulo de cantos arredondados 44"/>
          <p:cNvSpPr/>
          <p:nvPr/>
        </p:nvSpPr>
        <p:spPr>
          <a:xfrm>
            <a:off x="3965416" y="2450952"/>
            <a:ext cx="1501200" cy="158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de cantos arredondados 46"/>
          <p:cNvSpPr/>
          <p:nvPr/>
        </p:nvSpPr>
        <p:spPr>
          <a:xfrm>
            <a:off x="3965416" y="4219166"/>
            <a:ext cx="1501200" cy="158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2" name="Picture 8" descr="E:\home\Evoluma\Site\2014-xeon2evoluma\images\portfolio\medidornive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41" y="2585418"/>
            <a:ext cx="992950" cy="13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upo 49"/>
          <p:cNvGrpSpPr/>
          <p:nvPr/>
        </p:nvGrpSpPr>
        <p:grpSpPr>
          <a:xfrm>
            <a:off x="6444208" y="1395078"/>
            <a:ext cx="2304256" cy="4552280"/>
            <a:chOff x="4267483" y="0"/>
            <a:chExt cx="1826986" cy="4064000"/>
          </a:xfrm>
        </p:grpSpPr>
        <p:sp>
          <p:nvSpPr>
            <p:cNvPr id="51" name="Retângulo de cantos arredondados 50"/>
            <p:cNvSpPr/>
            <p:nvPr/>
          </p:nvSpPr>
          <p:spPr>
            <a:xfrm>
              <a:off x="4267483" y="0"/>
              <a:ext cx="1826986" cy="40640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etângulo 51"/>
            <p:cNvSpPr/>
            <p:nvPr/>
          </p:nvSpPr>
          <p:spPr>
            <a:xfrm>
              <a:off x="4267483" y="0"/>
              <a:ext cx="1826986" cy="785496"/>
            </a:xfrm>
            <a:prstGeom prst="rect">
              <a:avLst/>
            </a:prstGeom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Software e inteligência</a:t>
              </a:r>
              <a:endParaRPr lang="pt-BR" sz="2800" kern="1200" dirty="0"/>
            </a:p>
          </p:txBody>
        </p:sp>
      </p:grpSp>
      <p:sp>
        <p:nvSpPr>
          <p:cNvPr id="53" name="Retângulo de cantos arredondados 52"/>
          <p:cNvSpPr/>
          <p:nvPr/>
        </p:nvSpPr>
        <p:spPr>
          <a:xfrm>
            <a:off x="6556412" y="2358790"/>
            <a:ext cx="2079848" cy="16565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de cantos arredondados 53"/>
          <p:cNvSpPr/>
          <p:nvPr/>
        </p:nvSpPr>
        <p:spPr>
          <a:xfrm>
            <a:off x="6576330" y="4178442"/>
            <a:ext cx="2040012" cy="16268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065299" y="3284984"/>
            <a:ext cx="432048" cy="408794"/>
          </a:xfrm>
          <a:prstGeom prst="rightArrow">
            <a:avLst>
              <a:gd name="adj1" fmla="val 50000"/>
              <a:gd name="adj2" fmla="val 520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Seta para a direita 57"/>
          <p:cNvSpPr/>
          <p:nvPr/>
        </p:nvSpPr>
        <p:spPr>
          <a:xfrm rot="10800000">
            <a:off x="3065299" y="4016691"/>
            <a:ext cx="432048" cy="408794"/>
          </a:xfrm>
          <a:prstGeom prst="rightArrow">
            <a:avLst>
              <a:gd name="adj1" fmla="val 50000"/>
              <a:gd name="adj2" fmla="val 520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Seta para a direita 58"/>
          <p:cNvSpPr/>
          <p:nvPr/>
        </p:nvSpPr>
        <p:spPr>
          <a:xfrm>
            <a:off x="5941027" y="3283679"/>
            <a:ext cx="432048" cy="408794"/>
          </a:xfrm>
          <a:prstGeom prst="rightArrow">
            <a:avLst>
              <a:gd name="adj1" fmla="val 50000"/>
              <a:gd name="adj2" fmla="val 520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Seta para a direita 59"/>
          <p:cNvSpPr/>
          <p:nvPr/>
        </p:nvSpPr>
        <p:spPr>
          <a:xfrm rot="10800000">
            <a:off x="5941027" y="4015386"/>
            <a:ext cx="432048" cy="408794"/>
          </a:xfrm>
          <a:prstGeom prst="rightArrow">
            <a:avLst>
              <a:gd name="adj1" fmla="val 50000"/>
              <a:gd name="adj2" fmla="val 520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3" name="Picture 9" descr="E:\home\Evoluma\Fotos\2015-10-28 - Central nível vazão\editadas\Medidor recortad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194" y="4417773"/>
            <a:ext cx="1271644" cy="118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home\Evoluma\Produtos\Scada Web\material gráfico\telas\Ponteiras - SCAD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75242"/>
            <a:ext cx="1872208" cy="122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E:\home\EVOLUMA\Produtos\Medidor de nível\Material gráfico\Telas\scada3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14955"/>
            <a:ext cx="1872208" cy="115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53" grpId="0" animBg="1"/>
      <p:bldP spid="54" grpId="0" animBg="1"/>
      <p:bldP spid="6" grpId="0" animBg="1"/>
      <p:bldP spid="58" grpId="0" animBg="1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/>
          </a:bodyPr>
          <a:lstStyle/>
          <a:p>
            <a:pPr marL="571500" indent="-571500" algn="l"/>
            <a:r>
              <a:rPr lang="pt-BR" sz="4000" dirty="0" smtClean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0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pic>
        <p:nvPicPr>
          <p:cNvPr id="10" name="Picture 2" descr="E:\home\Evoluma\Site\2014-xeon2evoluma\images\portfolio\incontrol_Medidordevazaomagneticotipowaf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" y="2762591"/>
            <a:ext cx="832457" cy="12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E:\home\Evoluma\Fotos\2015-10-28 - Central nível vazão\editadas\Medidor recortad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18278"/>
            <a:ext cx="1271644" cy="118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1725588" y="3383827"/>
            <a:ext cx="792088" cy="0"/>
          </a:xfrm>
          <a:prstGeom prst="line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 descr="E:\home\Evoluma\Produtos\Scada Web\material gráfico\telas\Ponteiras - SCAD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87481"/>
            <a:ext cx="2376264" cy="1553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>
            <a:off x="4283968" y="3364054"/>
            <a:ext cx="2052228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3707904" y="2276872"/>
            <a:ext cx="2952328" cy="2088232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8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/>
            <a:r>
              <a:rPr lang="pt-BR" sz="4000" dirty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801" y="1556792"/>
            <a:ext cx="82786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Georgia" pitchFamily="18" charset="0"/>
              </a:rPr>
              <a:t>Ethernet</a:t>
            </a:r>
            <a:endParaRPr lang="pt-BR" sz="3600" b="1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Distância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</a:t>
            </a:r>
            <a:r>
              <a:rPr lang="pt-BR" sz="32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1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00m (norma)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baixo custo instalação, sem custo mensal, altas taxas de transmissão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Desvantagens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necessário estar próximo </a:t>
            </a:r>
            <a:r>
              <a:rPr lang="pt-BR" sz="32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ao 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local, fazer passagem de cabo</a:t>
            </a:r>
          </a:p>
          <a:p>
            <a:pPr lvl="1"/>
            <a:endParaRPr lang="pt-BR" sz="32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</p:txBody>
      </p:sp>
      <p:pic>
        <p:nvPicPr>
          <p:cNvPr id="1026" name="Picture 2" descr="http://www.prometec.net/wp-content/uploads/2014/11/ethernet-cable-1000x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78" y="1176536"/>
            <a:ext cx="1386802" cy="138680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7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/>
            <a:r>
              <a:rPr lang="pt-BR" sz="4000" dirty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801" y="1556792"/>
            <a:ext cx="82786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Georgia" pitchFamily="18" charset="0"/>
              </a:rPr>
              <a:t>Wi-Fi comum</a:t>
            </a:r>
            <a:endParaRPr lang="pt-BR" sz="3600" b="1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Distância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150m, 2.4Ghz/5.8Ghz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baixo custo instalação, sem custo mensal, altas taxas de transmissão, antena omnidirecional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Desvantagens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opera a curtas distâncias, poucos equipamentos possuem essa </a:t>
            </a:r>
            <a:r>
              <a:rPr lang="pt-BR" sz="32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interface, interferência (2.4Ghz)</a:t>
            </a:r>
          </a:p>
        </p:txBody>
      </p:sp>
      <p:pic>
        <p:nvPicPr>
          <p:cNvPr id="2050" name="Picture 2" descr="http://famososnaweb.com/wp-content/uploads/2015/12/wifi-158401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1268760"/>
            <a:ext cx="1584177" cy="114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8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/>
            <a:r>
              <a:rPr lang="pt-BR" sz="4000" dirty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801" y="1556792"/>
            <a:ext cx="82786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Georgia" pitchFamily="18" charset="0"/>
              </a:rPr>
              <a:t>Wi-Fi de longo alcance</a:t>
            </a:r>
            <a:endParaRPr lang="pt-BR" sz="3600" b="1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1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Distância</a:t>
            </a:r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12 km, 2.4Ghz/5.8Ghz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1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Vantagens</a:t>
            </a:r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</a:t>
            </a:r>
            <a:r>
              <a:rPr lang="pt-BR" sz="31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atinge longas distâncias, independência de operadoras, altas taxas de </a:t>
            </a:r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transmissão, sem custo mensal</a:t>
            </a:r>
            <a:endParaRPr lang="pt-BR" sz="31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1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Desvantagens</a:t>
            </a:r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necessária </a:t>
            </a:r>
            <a:endParaRPr lang="pt-BR" sz="31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lvl="1"/>
            <a:r>
              <a:rPr lang="pt-BR" sz="31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	 </a:t>
            </a:r>
            <a:r>
              <a:rPr lang="pt-BR" sz="3100" dirty="0" err="1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infra-estrutura</a:t>
            </a:r>
            <a:r>
              <a:rPr lang="pt-BR" sz="31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 </a:t>
            </a:r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específica, antena direcional, longas distâncias = potência tem que ser maior</a:t>
            </a:r>
            <a:endParaRPr lang="pt-BR" sz="31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endParaRPr lang="pt-BR" sz="32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</p:txBody>
      </p:sp>
      <p:pic>
        <p:nvPicPr>
          <p:cNvPr id="2050" name="Picture 2" descr="http://www.gtnet.com.br/gtnetwork-imagem-produto.php?id_img=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22" y="1197372"/>
            <a:ext cx="1143078" cy="11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amososnaweb.com/wp-content/uploads/2015/12/wifi-158401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31" y="1340768"/>
            <a:ext cx="855553" cy="61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/>
            <a:r>
              <a:rPr lang="pt-BR" sz="4000" dirty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801" y="1556792"/>
            <a:ext cx="827868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Georgia" pitchFamily="18" charset="0"/>
              </a:rPr>
              <a:t>Wi-Fi de longo alcance</a:t>
            </a:r>
            <a:endParaRPr lang="pt-BR" sz="3600" b="1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lvl="1"/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Resolução </a:t>
            </a:r>
            <a:r>
              <a:rPr lang="pt-BR" sz="31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A</a:t>
            </a:r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natel 365/2004</a:t>
            </a:r>
          </a:p>
          <a:p>
            <a:pPr lvl="1"/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Exemplo:</a:t>
            </a:r>
          </a:p>
          <a:p>
            <a:pPr lvl="1"/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Frequência de 2,4Ghz</a:t>
            </a:r>
          </a:p>
          <a:p>
            <a:pPr lvl="1"/>
            <a:endParaRPr lang="pt-BR" sz="31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lvl="1"/>
            <a:endParaRPr lang="pt-BR" sz="3100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lvl="1"/>
            <a:endParaRPr lang="pt-BR" sz="31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lvl="1"/>
            <a:endParaRPr lang="pt-BR" sz="3100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</p:txBody>
      </p:sp>
      <p:pic>
        <p:nvPicPr>
          <p:cNvPr id="2050" name="Picture 2" descr="http://www.gtnet.com.br/gtnetwork-imagem-produto.php?id_img=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22" y="1197372"/>
            <a:ext cx="1143078" cy="11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amososnaweb.com/wp-content/uploads/2015/12/wifi-158401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31" y="1340768"/>
            <a:ext cx="855553" cy="61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/>
            <a:r>
              <a:rPr lang="pt-BR" sz="4000" dirty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1556792"/>
            <a:ext cx="82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  <a:latin typeface="Georgia" pitchFamily="18" charset="0"/>
              </a:rPr>
              <a:t>Wi-Fi de longo alcance</a:t>
            </a:r>
            <a:endParaRPr lang="pt-BR" sz="3600" b="1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</p:txBody>
      </p:sp>
      <p:pic>
        <p:nvPicPr>
          <p:cNvPr id="1027" name="Picture 3" descr="C:\Users\user\Desktop\20160509_140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7362" y="2369290"/>
            <a:ext cx="3819933" cy="348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0160509_1409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49722" y="2990029"/>
            <a:ext cx="3819934" cy="22461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20160509_1409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460" y="4702953"/>
            <a:ext cx="1607463" cy="103199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20160509_1410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24992" y="2783560"/>
            <a:ext cx="3819935" cy="26590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6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950</Words>
  <Application>Microsoft Office PowerPoint</Application>
  <PresentationFormat>Apresentação na tela (4:3)</PresentationFormat>
  <Paragraphs>168</Paragraphs>
  <Slides>21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 Unicode MS</vt:lpstr>
      <vt:lpstr>ＭＳ Ｐゴシック</vt:lpstr>
      <vt:lpstr>Arial</vt:lpstr>
      <vt:lpstr>Calibri</vt:lpstr>
      <vt:lpstr>Consolas</vt:lpstr>
      <vt:lpstr>Georgia</vt:lpstr>
      <vt:lpstr>Wingdings</vt:lpstr>
      <vt:lpstr>Tema do Office</vt:lpstr>
      <vt:lpstr>Apresentação do PowerPoint</vt:lpstr>
      <vt:lpstr>Sumário</vt:lpstr>
      <vt:lpstr>Sistema Automatizado - Modelo geral</vt:lpstr>
      <vt:lpstr>Comunicação de dados</vt:lpstr>
      <vt:lpstr>Comunicação de dados</vt:lpstr>
      <vt:lpstr>Comunicação de dados</vt:lpstr>
      <vt:lpstr>Comunicação de dados</vt:lpstr>
      <vt:lpstr>Comunicação de dados</vt:lpstr>
      <vt:lpstr>Comunicação de dados</vt:lpstr>
      <vt:lpstr>Comunicação de dados</vt:lpstr>
      <vt:lpstr>Comunicação de dados</vt:lpstr>
      <vt:lpstr>Comunicação de dados</vt:lpstr>
      <vt:lpstr>Comunicação de dados</vt:lpstr>
      <vt:lpstr>Software para automação</vt:lpstr>
      <vt:lpstr>Software para automação</vt:lpstr>
      <vt:lpstr>Software para automação</vt:lpstr>
      <vt:lpstr>Software para automação</vt:lpstr>
      <vt:lpstr>Software para automação</vt:lpstr>
      <vt:lpstr>Software para automação</vt:lpstr>
      <vt:lpstr>Software para automação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Fernando Longo</cp:lastModifiedBy>
  <cp:revision>230</cp:revision>
  <dcterms:modified xsi:type="dcterms:W3CDTF">2017-06-22T12:19:37Z</dcterms:modified>
</cp:coreProperties>
</file>