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0" r:id="rId18"/>
    <p:sldId id="272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EE6"/>
    <a:srgbClr val="FBFA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71" autoAdjust="0"/>
  </p:normalViewPr>
  <p:slideViewPr>
    <p:cSldViewPr snapToGrid="0" showGuides="1">
      <p:cViewPr>
        <p:scale>
          <a:sx n="44" d="100"/>
          <a:sy n="44" d="100"/>
        </p:scale>
        <p:origin x="-780" y="-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pPr/>
              <a:t>13/6/2017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chmovi@hotmail.com" TargetMode="External"/><Relationship Id="rId2" Type="http://schemas.openxmlformats.org/officeDocument/2006/relationships/hyperlink" Target="mailto:juliotei@terra.com.b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pt-BR" b="1" dirty="0" smtClean="0"/>
              <a:t>ANÁLISE DA INFLUÊNCIA DO SANEAMENTO NA SAÚDE DA POPULAÇÃO DO MUNICÍPIO DE BARBACENA - MG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023255" y="4748666"/>
            <a:ext cx="10014859" cy="1655762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/>
              <a:t>Júlio César Teixeira - UFJF </a:t>
            </a:r>
          </a:p>
          <a:p>
            <a:pPr algn="ctr">
              <a:buNone/>
            </a:pPr>
            <a:r>
              <a:rPr lang="pt-BR" b="1" dirty="0" smtClean="0"/>
              <a:t>Carlos Henrique Moreira Vidigal - UFJF</a:t>
            </a:r>
          </a:p>
          <a:p>
            <a:pPr algn="ctr">
              <a:buNone/>
            </a:pPr>
            <a:r>
              <a:rPr lang="pt-BR" b="1" dirty="0" smtClean="0"/>
              <a:t>Campinas, SP, 19 de agosto de 2017</a:t>
            </a:r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589314"/>
            <a:ext cx="9693759" cy="4514603"/>
          </a:xfrm>
        </p:spPr>
        <p:txBody>
          <a:bodyPr anchor="t" anchorCtr="0">
            <a:normAutofit fontScale="90000"/>
          </a:bodyPr>
          <a:lstStyle/>
          <a:p>
            <a:r>
              <a:rPr lang="pt-BR" sz="2700" b="1" dirty="0" smtClean="0"/>
              <a:t>MATERIAIS E MÉTODOS</a:t>
            </a:r>
            <a:br>
              <a:rPr lang="pt-BR" sz="2700" b="1" dirty="0" smtClean="0"/>
            </a:br>
            <a:r>
              <a:rPr lang="pt-BR" sz="2700" b="1" dirty="0" smtClean="0"/>
              <a:t/>
            </a:r>
            <a:br>
              <a:rPr lang="pt-BR" sz="2700" b="1" dirty="0" smtClean="0"/>
            </a:br>
            <a:r>
              <a:rPr lang="pt-BR" sz="2700" b="1" dirty="0" smtClean="0"/>
              <a:t>Significância Estatística:</a:t>
            </a:r>
            <a:br>
              <a:rPr lang="pt-BR" sz="2700" b="1" dirty="0" smtClean="0"/>
            </a:br>
            <a:r>
              <a:rPr lang="pt-BR" sz="2700" dirty="0" smtClean="0"/>
              <a:t>        </a:t>
            </a:r>
            <a:br>
              <a:rPr lang="pt-BR" sz="2700" dirty="0" smtClean="0"/>
            </a:br>
            <a:r>
              <a:rPr lang="pt-BR" sz="2700" dirty="0" smtClean="0"/>
              <a:t>- Grau que um resultado de uma amostra é representativo da população.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- Probabilidade de erro em aceitar um resultado como válido.</a:t>
            </a:r>
            <a:br>
              <a:rPr lang="pt-BR" sz="2700" dirty="0" smtClean="0"/>
            </a:br>
            <a:r>
              <a:rPr lang="pt-BR" sz="2700" dirty="0" smtClean="0"/>
              <a:t>     </a:t>
            </a:r>
            <a:br>
              <a:rPr lang="pt-BR" sz="2700" dirty="0" smtClean="0"/>
            </a:br>
            <a:r>
              <a:rPr lang="pt-BR" sz="2700" dirty="0" smtClean="0"/>
              <a:t>- Nível de 5% de significância (p ≤ 0,05):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      i. significância estatística (p) &gt; 0,05: relação não significativa;</a:t>
            </a:r>
            <a:br>
              <a:rPr lang="pt-BR" sz="2700" dirty="0" smtClean="0"/>
            </a:br>
            <a:r>
              <a:rPr lang="pt-BR" sz="2700" dirty="0" smtClean="0"/>
              <a:t>      </a:t>
            </a:r>
            <a:r>
              <a:rPr lang="pt-BR" sz="2700" dirty="0" smtClean="0">
                <a:solidFill>
                  <a:srgbClr val="FF0000"/>
                </a:solidFill>
              </a:rPr>
              <a:t>ii. significância estatística (p) ≤ 0, 05: relação significativa.</a:t>
            </a:r>
            <a:r>
              <a:rPr lang="pt-BR" sz="2200" dirty="0" smtClean="0"/>
              <a:t/>
            </a:r>
            <a:br>
              <a:rPr lang="pt-BR" sz="2200" dirty="0" smtClean="0"/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66800" y="1371600"/>
            <a:ext cx="10084129" cy="4732318"/>
          </a:xfrm>
        </p:spPr>
        <p:txBody>
          <a:bodyPr anchor="t" anchorCtr="0">
            <a:normAutofit/>
          </a:bodyPr>
          <a:lstStyle/>
          <a:p>
            <a:r>
              <a:rPr lang="pt-BR" sz="2200" b="1" dirty="0" smtClean="0"/>
              <a:t>RESULTADOS E DISCUSSÃO</a:t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64" y="1763486"/>
            <a:ext cx="12187236" cy="509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828800"/>
            <a:ext cx="9693759" cy="4275117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RESULTADOS E DISCUSSÃO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 1. Resultados TM5 x SAA em Barbacena – MG </a:t>
            </a:r>
            <a:r>
              <a:rPr lang="pt-BR" sz="2400" b="1" dirty="0" smtClean="0">
                <a:solidFill>
                  <a:srgbClr val="FF0000"/>
                </a:solidFill>
              </a:rPr>
              <a:t>(p = 0,3711)</a:t>
            </a:r>
            <a:r>
              <a:rPr lang="pt-BR" sz="2400" b="1" dirty="0" smtClean="0"/>
              <a:t>: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79418" y="2895600"/>
            <a:ext cx="9153896" cy="361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828800"/>
            <a:ext cx="9693759" cy="4275117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RESULTADOS E DISCUSSÃO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dirty="0" smtClean="0"/>
              <a:t> </a:t>
            </a:r>
            <a:r>
              <a:rPr lang="pt-BR" sz="2400" b="1" dirty="0" smtClean="0"/>
              <a:t>2. Resultados PCD x SES em Barbacena – MG </a:t>
            </a:r>
            <a:r>
              <a:rPr lang="pt-BR" sz="2400" b="1" dirty="0" smtClean="0">
                <a:solidFill>
                  <a:srgbClr val="FF0000"/>
                </a:solidFill>
              </a:rPr>
              <a:t>(p = 0,1901)</a:t>
            </a:r>
            <a:r>
              <a:rPr lang="pt-BR" sz="2400" b="1" dirty="0" smtClean="0"/>
              <a:t>:</a:t>
            </a:r>
            <a:br>
              <a:rPr lang="pt-BR" sz="2400" b="1" dirty="0" smtClean="0"/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         </a:t>
            </a:r>
            <a:b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7429" y="2861953"/>
            <a:ext cx="9840685" cy="3734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828800"/>
            <a:ext cx="9693759" cy="4275117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RESULTADOS E DISCUSSÃO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dirty="0" smtClean="0"/>
              <a:t> </a:t>
            </a:r>
            <a:r>
              <a:rPr lang="pt-BR" sz="2400" b="1" dirty="0" smtClean="0"/>
              <a:t>3. Resultados (TID) x (SLU) em Barbacena – MG </a:t>
            </a:r>
            <a:r>
              <a:rPr lang="pt-BR" sz="2400" b="1" dirty="0" smtClean="0">
                <a:solidFill>
                  <a:srgbClr val="FF0000"/>
                </a:solidFill>
              </a:rPr>
              <a:t>(p = 0,6773)</a:t>
            </a:r>
            <a:r>
              <a:rPr lang="pt-BR" sz="2400" b="1" dirty="0" smtClean="0"/>
              <a:t>: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         </a:t>
            </a:r>
            <a:b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5143" y="2830286"/>
            <a:ext cx="9884227" cy="363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761999" y="1828800"/>
            <a:ext cx="10929257" cy="4275117"/>
          </a:xfrm>
        </p:spPr>
        <p:txBody>
          <a:bodyPr anchor="t" anchorCtr="0">
            <a:normAutofit fontScale="90000"/>
          </a:bodyPr>
          <a:lstStyle/>
          <a:p>
            <a:pPr marL="0" indent="0"/>
            <a:r>
              <a:rPr lang="pt-BR" sz="2700" b="1" dirty="0" smtClean="0"/>
              <a:t>CONCLUSÕES</a:t>
            </a:r>
            <a:br>
              <a:rPr lang="pt-BR" sz="2700" b="1" dirty="0" smtClean="0"/>
            </a:br>
            <a:r>
              <a:rPr lang="pt-BR" sz="2700" b="1" dirty="0" smtClean="0"/>
              <a:t/>
            </a:r>
            <a:br>
              <a:rPr lang="pt-BR" sz="2700" b="1" dirty="0" smtClean="0"/>
            </a:br>
            <a:r>
              <a:rPr lang="pt-BR" sz="2700" dirty="0" smtClean="0"/>
              <a:t>No presente trabalho, </a:t>
            </a:r>
            <a:r>
              <a:rPr lang="pt-BR" sz="2700" dirty="0" smtClean="0">
                <a:solidFill>
                  <a:srgbClr val="FF0000"/>
                </a:solidFill>
              </a:rPr>
              <a:t>não foram encontradas correlações estatisticamente significativas </a:t>
            </a:r>
            <a:r>
              <a:rPr lang="pt-BR" sz="2700" dirty="0" smtClean="0"/>
              <a:t>entre as variáveis: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      - TM5 x Indicadores de cobertura de serviços de saneamento básico; </a:t>
            </a:r>
            <a:br>
              <a:rPr lang="pt-BR" sz="2700" dirty="0" smtClean="0"/>
            </a:br>
            <a:r>
              <a:rPr lang="pt-BR" sz="2700" dirty="0" smtClean="0"/>
              <a:t>      </a:t>
            </a:r>
            <a:br>
              <a:rPr lang="pt-BR" sz="2700" dirty="0" smtClean="0"/>
            </a:br>
            <a:r>
              <a:rPr lang="pt-BR" sz="2700" dirty="0" smtClean="0"/>
              <a:t>      - PCD x Indicadores de cobertura de serviços de saneamento básico;</a:t>
            </a:r>
            <a:br>
              <a:rPr lang="pt-BR" sz="2700" dirty="0" smtClean="0"/>
            </a:br>
            <a:r>
              <a:rPr lang="pt-BR" sz="2700" dirty="0" smtClean="0"/>
              <a:t> </a:t>
            </a:r>
            <a:br>
              <a:rPr lang="pt-BR" sz="2700" dirty="0" smtClean="0"/>
            </a:br>
            <a:r>
              <a:rPr lang="pt-BR" sz="2700" dirty="0" smtClean="0"/>
              <a:t>      - TID x Indicadores de cobertura de serviços de saneamento básico.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197429" y="1579418"/>
            <a:ext cx="10602685" cy="4524499"/>
          </a:xfrm>
        </p:spPr>
        <p:txBody>
          <a:bodyPr anchor="t" anchorCtr="0">
            <a:normAutofit fontScale="90000"/>
          </a:bodyPr>
          <a:lstStyle/>
          <a:p>
            <a:pPr marL="0" indent="0">
              <a:buFont typeface="Arial" pitchFamily="34" charset="0"/>
              <a:buChar char="•"/>
            </a:pPr>
            <a:r>
              <a:rPr lang="pt-BR" sz="2400" b="1" dirty="0" smtClean="0"/>
              <a:t>CONCLUSÕES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700" b="1" dirty="0" smtClean="0"/>
              <a:t>→</a:t>
            </a:r>
            <a:r>
              <a:rPr lang="pt-BR" sz="2700" b="1" dirty="0" smtClean="0">
                <a:cs typeface="Times New Roman"/>
              </a:rPr>
              <a:t> </a:t>
            </a:r>
            <a:r>
              <a:rPr lang="pt-BR" sz="2700" dirty="0" smtClean="0"/>
              <a:t>Barbacena, estado de Minas Gerais: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b="1" dirty="0" smtClean="0"/>
              <a:t> → </a:t>
            </a:r>
            <a:r>
              <a:rPr lang="pt-BR" sz="2700" u="sng" dirty="0" smtClean="0">
                <a:solidFill>
                  <a:srgbClr val="FF0000"/>
                </a:solidFill>
              </a:rPr>
              <a:t>Alto</a:t>
            </a:r>
            <a:r>
              <a:rPr lang="pt-BR" sz="2700" dirty="0" smtClean="0"/>
              <a:t> </a:t>
            </a:r>
            <a:r>
              <a:rPr lang="pt-BR" sz="2700" dirty="0" smtClean="0"/>
              <a:t>Índice de Desenvolvimento Humano Municipal com IDHM = 0,769 (0,700 a 0,799).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b="1" dirty="0" smtClean="0"/>
              <a:t> → </a:t>
            </a:r>
            <a:r>
              <a:rPr lang="pt-BR" sz="2700" dirty="0" smtClean="0"/>
              <a:t>N</a:t>
            </a:r>
            <a:r>
              <a:rPr lang="pt-BR" sz="2700" dirty="0" smtClean="0"/>
              <a:t>o </a:t>
            </a:r>
            <a:r>
              <a:rPr lang="pt-BR" sz="2700" dirty="0" smtClean="0"/>
              <a:t>cálculo do IDH municipal são computados os seguintes fatores</a:t>
            </a:r>
            <a:r>
              <a:rPr lang="pt-BR" sz="2700" dirty="0" smtClean="0"/>
              <a:t>:</a:t>
            </a:r>
            <a:br>
              <a:rPr lang="pt-BR" sz="2700" dirty="0" smtClean="0"/>
            </a:br>
            <a:r>
              <a:rPr lang="pt-BR" sz="2700" dirty="0" smtClean="0"/>
              <a:t>  </a:t>
            </a:r>
            <a:br>
              <a:rPr lang="pt-BR" sz="2700" dirty="0" smtClean="0"/>
            </a:br>
            <a:r>
              <a:rPr lang="pt-BR" sz="2700" dirty="0" smtClean="0"/>
              <a:t>- Educação </a:t>
            </a:r>
            <a:r>
              <a:rPr lang="pt-BR" sz="2700" dirty="0" smtClean="0"/>
              <a:t>(anos médios de estudos</a:t>
            </a:r>
            <a:r>
              <a:rPr lang="pt-BR" sz="2700" dirty="0" smtClean="0"/>
              <a:t>);</a:t>
            </a:r>
            <a:br>
              <a:rPr lang="pt-BR" sz="2700" dirty="0" smtClean="0"/>
            </a:br>
            <a:r>
              <a:rPr lang="pt-BR" sz="2700" dirty="0" smtClean="0"/>
              <a:t>- Longevidade </a:t>
            </a:r>
            <a:r>
              <a:rPr lang="pt-BR" sz="2700" dirty="0" smtClean="0"/>
              <a:t>(expectativa de vida da população</a:t>
            </a:r>
            <a:r>
              <a:rPr lang="pt-BR" sz="2700" dirty="0" smtClean="0"/>
              <a:t>); </a:t>
            </a:r>
            <a:r>
              <a:rPr lang="pt-BR" sz="2700" dirty="0" smtClean="0"/>
              <a:t>e </a:t>
            </a: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- Produto </a:t>
            </a:r>
            <a:r>
              <a:rPr lang="pt-BR" sz="2700" dirty="0" smtClean="0"/>
              <a:t>Interno Bruto per capita. </a:t>
            </a:r>
            <a:br>
              <a:rPr lang="pt-BR" sz="2700" dirty="0" smtClean="0"/>
            </a:br>
            <a:r>
              <a:rPr lang="pt-BR" sz="2200" dirty="0" smtClean="0"/>
              <a:t/>
            </a:r>
            <a:br>
              <a:rPr lang="pt-BR" sz="2200" dirty="0" smtClean="0"/>
            </a:br>
            <a:endParaRPr lang="pt-BR" sz="2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579418"/>
            <a:ext cx="9693759" cy="4524499"/>
          </a:xfrm>
        </p:spPr>
        <p:txBody>
          <a:bodyPr anchor="t" anchorCtr="0">
            <a:normAutofit/>
          </a:bodyPr>
          <a:lstStyle/>
          <a:p>
            <a:pPr marL="0" indent="0"/>
            <a:r>
              <a:rPr lang="pt-BR" sz="2400" b="1" dirty="0" smtClean="0"/>
              <a:t>CONCLUSÕES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>
                <a:cs typeface="Times New Roman"/>
              </a:rPr>
              <a:t>→ </a:t>
            </a:r>
            <a:r>
              <a:rPr lang="pt-BR" sz="2400" dirty="0" smtClean="0"/>
              <a:t>Barbacena, estado de Minas Gerais: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Municípios com </a:t>
            </a:r>
            <a:r>
              <a:rPr lang="pt-BR" sz="2400" dirty="0" smtClean="0">
                <a:solidFill>
                  <a:srgbClr val="FF0000"/>
                </a:solidFill>
              </a:rPr>
              <a:t>alto</a:t>
            </a:r>
            <a:r>
              <a:rPr lang="pt-BR" sz="2400" dirty="0" smtClean="0"/>
              <a:t> </a:t>
            </a:r>
            <a:r>
              <a:rPr lang="pt-BR" sz="2400" dirty="0" smtClean="0"/>
              <a:t>IDH tendem a </a:t>
            </a:r>
            <a:r>
              <a:rPr lang="pt-BR" sz="2400" dirty="0" smtClean="0">
                <a:solidFill>
                  <a:srgbClr val="FF0000"/>
                </a:solidFill>
              </a:rPr>
              <a:t>não mais apresentar relação </a:t>
            </a:r>
            <a:r>
              <a:rPr lang="pt-BR" sz="2400" dirty="0" smtClean="0"/>
              <a:t>entre doenças infecciosas e parasitárias e indicadores de saneamento básico.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Logo, o desafio do município é manter e melhorar continuamente os serviços de saneamento básico prestados </a:t>
            </a:r>
            <a:r>
              <a:rPr lang="pt-BR" sz="2400" dirty="0" smtClean="0"/>
              <a:t>à </a:t>
            </a:r>
            <a:r>
              <a:rPr lang="pt-BR" sz="2400" dirty="0" smtClean="0"/>
              <a:t>população. 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579418"/>
            <a:ext cx="9693759" cy="4524499"/>
          </a:xfrm>
        </p:spPr>
        <p:txBody>
          <a:bodyPr anchor="t" anchorCtr="0">
            <a:normAutofit fontScale="90000"/>
          </a:bodyPr>
          <a:lstStyle/>
          <a:p>
            <a:pPr marL="0" indent="0" algn="ctr"/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700" b="1" dirty="0" smtClean="0"/>
              <a:t>MUITO OBRIGADO!</a:t>
            </a:r>
            <a:br>
              <a:rPr lang="pt-BR" sz="2700" b="1" dirty="0" smtClean="0"/>
            </a:br>
            <a:r>
              <a:rPr lang="pt-BR" sz="2700" b="1" dirty="0" smtClean="0"/>
              <a:t/>
            </a:r>
            <a:br>
              <a:rPr lang="pt-BR" sz="2700" b="1" dirty="0" smtClean="0"/>
            </a:br>
            <a:r>
              <a:rPr lang="pt-BR" sz="2700" b="1" dirty="0" smtClean="0"/>
              <a:t>Júlio César Teixeira</a:t>
            </a: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Email: </a:t>
            </a:r>
            <a:r>
              <a:rPr lang="pt-BR" sz="2700" dirty="0" smtClean="0">
                <a:hlinkClick r:id="rId2"/>
              </a:rPr>
              <a:t>juliotei@terra.com.br</a:t>
            </a: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b="1" dirty="0" smtClean="0"/>
              <a:t>Carlos Henrique Moreira Vidigal</a:t>
            </a: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E-mail: </a:t>
            </a:r>
            <a:r>
              <a:rPr lang="pt-BR" sz="2700" dirty="0" smtClean="0">
                <a:hlinkClick r:id="rId3"/>
              </a:rPr>
              <a:t>chmovi@hotmail.com</a:t>
            </a: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2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5"/>
            <a:ext cx="9144000" cy="3828183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INTRODUÇÃO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dirty="0" smtClean="0"/>
              <a:t>- Os serviços de saneamento básico exercem influência na saúde da população local.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A interrupção das vias de transmissão de doenças infecciosas e parasitárias constitui indispensável mecanismo de proteção da saúde pública.</a:t>
            </a:r>
            <a:br>
              <a:rPr lang="pt-BR" sz="24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5"/>
            <a:ext cx="9144000" cy="3828183"/>
          </a:xfrm>
        </p:spPr>
        <p:txBody>
          <a:bodyPr anchor="t" anchorCtr="0">
            <a:normAutofit fontScale="90000"/>
          </a:bodyPr>
          <a:lstStyle/>
          <a:p>
            <a:pPr>
              <a:tabLst>
                <a:tab pos="2422525" algn="l"/>
              </a:tabLst>
            </a:pPr>
            <a:r>
              <a:rPr lang="pt-BR" sz="2400" b="1" dirty="0" smtClean="0"/>
              <a:t>INTRODUÇÃO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dirty="0" smtClean="0"/>
              <a:t>- </a:t>
            </a:r>
            <a:r>
              <a:rPr lang="pt-BR" sz="2700" dirty="0" smtClean="0"/>
              <a:t>Saneamento Básico </a:t>
            </a:r>
            <a:r>
              <a:rPr lang="pt-BR" sz="2700" dirty="0" smtClean="0">
                <a:cs typeface="Times New Roman"/>
              </a:rPr>
              <a:t>→</a:t>
            </a:r>
            <a:r>
              <a:rPr lang="pt-BR" sz="2700" dirty="0" smtClean="0"/>
              <a:t> Saúde da População.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- Serviços de Saneamento Básico</a:t>
            </a:r>
            <a:r>
              <a:rPr lang="pt-BR" sz="2700" dirty="0" smtClean="0"/>
              <a:t>: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            </a:t>
            </a:r>
            <a:r>
              <a:rPr lang="pt-BR" sz="2400" dirty="0" smtClean="0">
                <a:cs typeface="Times New Roman"/>
              </a:rPr>
              <a:t>→ </a:t>
            </a:r>
            <a:r>
              <a:rPr lang="pt-BR" sz="2700" dirty="0" smtClean="0"/>
              <a:t>Abastecimento de água para consumo humano;            </a:t>
            </a:r>
            <a:br>
              <a:rPr lang="pt-BR" sz="2700" dirty="0" smtClean="0"/>
            </a:br>
            <a:r>
              <a:rPr lang="pt-BR" sz="2700" dirty="0" smtClean="0"/>
              <a:t>            </a:t>
            </a:r>
            <a:r>
              <a:rPr lang="pt-BR" sz="2700" dirty="0" smtClean="0">
                <a:cs typeface="Times New Roman"/>
              </a:rPr>
              <a:t>→ </a:t>
            </a:r>
            <a:r>
              <a:rPr lang="pt-BR" sz="2700" dirty="0" smtClean="0"/>
              <a:t>Esgotamento sanitário;</a:t>
            </a:r>
            <a:br>
              <a:rPr lang="pt-BR" sz="2700" dirty="0" smtClean="0"/>
            </a:br>
            <a:r>
              <a:rPr lang="pt-BR" sz="2700" dirty="0" smtClean="0"/>
              <a:t>            </a:t>
            </a:r>
            <a:r>
              <a:rPr lang="pt-BR" sz="2700" dirty="0" smtClean="0">
                <a:cs typeface="Times New Roman"/>
              </a:rPr>
              <a:t>→ </a:t>
            </a:r>
            <a:r>
              <a:rPr lang="pt-BR" sz="2700" dirty="0" smtClean="0">
                <a:cs typeface="Times New Roman"/>
              </a:rPr>
              <a:t>Coleta de resíduos sólidos</a:t>
            </a:r>
            <a:r>
              <a:rPr lang="pt-BR" sz="2700" dirty="0" smtClean="0"/>
              <a:t>. </a:t>
            </a:r>
            <a:r>
              <a:rPr lang="pt-BR" sz="2700" b="1" dirty="0" smtClean="0"/>
              <a:t/>
            </a:r>
            <a:br>
              <a:rPr lang="pt-BR" sz="2700" b="1" dirty="0" smtClean="0"/>
            </a:br>
            <a:r>
              <a:rPr lang="pt-BR" sz="27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7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           </a:t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7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686296"/>
            <a:ext cx="10016372" cy="4417621"/>
          </a:xfrm>
        </p:spPr>
        <p:txBody>
          <a:bodyPr anchor="t" anchorCtr="0">
            <a:normAutofit fontScale="90000"/>
          </a:bodyPr>
          <a:lstStyle/>
          <a:p>
            <a:r>
              <a:rPr lang="pt-BR" sz="2700" b="1" dirty="0" smtClean="0"/>
              <a:t>INTRODUÇÃO</a:t>
            </a:r>
            <a:br>
              <a:rPr lang="pt-BR" sz="2700" b="1" dirty="0" smtClean="0"/>
            </a:br>
            <a:r>
              <a:rPr lang="pt-BR" sz="2700" b="1" dirty="0" smtClean="0"/>
              <a:t/>
            </a:r>
            <a:br>
              <a:rPr lang="pt-BR" sz="2700" b="1" dirty="0" smtClean="0"/>
            </a:br>
            <a:r>
              <a:rPr lang="pt-BR" sz="2700" dirty="0" smtClean="0"/>
              <a:t>- Impactos sobre as condições de saúde pública:      </a:t>
            </a:r>
            <a:br>
              <a:rPr lang="pt-BR" sz="2700" dirty="0" smtClean="0"/>
            </a:br>
            <a:r>
              <a:rPr lang="pt-BR" sz="2700" dirty="0" smtClean="0"/>
              <a:t>         </a:t>
            </a:r>
            <a:br>
              <a:rPr lang="pt-BR" sz="2700" dirty="0" smtClean="0"/>
            </a:br>
            <a:r>
              <a:rPr lang="pt-BR" sz="2700" dirty="0" smtClean="0"/>
              <a:t>   </a:t>
            </a:r>
            <a:r>
              <a:rPr lang="pt-BR" sz="2700" dirty="0" smtClean="0">
                <a:cs typeface="Times New Roman"/>
              </a:rPr>
              <a:t>→ </a:t>
            </a:r>
            <a:r>
              <a:rPr lang="pt-BR" sz="2700" dirty="0" smtClean="0"/>
              <a:t>Taxa de mortalidade infantil em menores de 1 ano de </a:t>
            </a:r>
            <a:r>
              <a:rPr lang="pt-BR" sz="2700" dirty="0" smtClean="0"/>
              <a:t>idade.</a:t>
            </a: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   </a:t>
            </a:r>
            <a:r>
              <a:rPr lang="pt-BR" sz="2700" dirty="0" smtClean="0">
                <a:cs typeface="Times New Roman"/>
              </a:rPr>
              <a:t>→ </a:t>
            </a:r>
            <a:r>
              <a:rPr lang="pt-BR" sz="2700" dirty="0" smtClean="0"/>
              <a:t>Taxa de mortalidade em crianças menores de 5 anos de </a:t>
            </a:r>
            <a:r>
              <a:rPr lang="pt-BR" sz="2700" dirty="0" smtClean="0"/>
              <a:t>idade.           </a:t>
            </a: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   </a:t>
            </a:r>
            <a:r>
              <a:rPr lang="pt-BR" sz="2700" dirty="0" smtClean="0">
                <a:cs typeface="Times New Roman"/>
              </a:rPr>
              <a:t>→</a:t>
            </a:r>
            <a:r>
              <a:rPr lang="pt-BR" sz="2700" dirty="0" smtClean="0"/>
              <a:t> Prevalência de doenças </a:t>
            </a:r>
            <a:r>
              <a:rPr lang="pt-BR" sz="2700" dirty="0" smtClean="0"/>
              <a:t>parasitárias.</a:t>
            </a: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   </a:t>
            </a:r>
            <a:r>
              <a:rPr lang="pt-BR" sz="2700" dirty="0" smtClean="0">
                <a:cs typeface="Times New Roman"/>
              </a:rPr>
              <a:t>→</a:t>
            </a:r>
            <a:r>
              <a:rPr lang="pt-BR" sz="2700" dirty="0" smtClean="0"/>
              <a:t> Desnutrição na infância.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   </a:t>
            </a:r>
            <a:r>
              <a:rPr lang="pt-BR" sz="2700" dirty="0" smtClean="0">
                <a:cs typeface="Times New Roman"/>
              </a:rPr>
              <a:t>→ Taxa de incidência de dengue para todas as idades.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7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990725"/>
            <a:ext cx="9693759" cy="4113192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OBJETIVO GERAL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Análise da influência do saneamento básico na saúde da população do município de Barbacena.</a:t>
            </a:r>
            <a:br>
              <a:rPr lang="pt-BR" sz="24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13627" y="1903639"/>
            <a:ext cx="9693759" cy="4113192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MATERIAIS E MÉTODOS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Área Geográfica de Estudo:</a:t>
            </a:r>
            <a:br>
              <a:rPr lang="pt-BR" sz="2400" b="1" dirty="0" smtClean="0"/>
            </a:br>
            <a:r>
              <a:rPr lang="pt-BR" sz="2400" dirty="0" smtClean="0"/>
              <a:t>        </a:t>
            </a:r>
            <a:br>
              <a:rPr lang="pt-BR" sz="2400" dirty="0" smtClean="0"/>
            </a:br>
            <a:r>
              <a:rPr lang="pt-BR" sz="2400" dirty="0" smtClean="0"/>
              <a:t>- Barbacena, no estado de Minas Gerais.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População estimada: 135.829 habitantes (IBGE, 2016).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Área geográfica: 759,186 km</a:t>
            </a:r>
            <a:r>
              <a:rPr lang="pt-BR" sz="2400" baseline="30000" dirty="0" smtClean="0"/>
              <a:t>2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785257"/>
            <a:ext cx="9693759" cy="4318660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MATERIAIS E MÉTODOS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Delineamento Ecológico:</a:t>
            </a:r>
            <a:br>
              <a:rPr lang="pt-BR" sz="2400" b="1" dirty="0" smtClean="0"/>
            </a:br>
            <a:r>
              <a:rPr lang="pt-BR" sz="2400" dirty="0" smtClean="0"/>
              <a:t>        </a:t>
            </a:r>
            <a:br>
              <a:rPr lang="pt-BR" sz="2400" dirty="0" smtClean="0"/>
            </a:br>
            <a:r>
              <a:rPr lang="pt-BR" sz="2400" dirty="0" smtClean="0"/>
              <a:t>- O método epidemiológico empregado foi o estudo ecológico, que pode ser melhor compreendido como o estudo epidemiológico que utiliza agregados populacionais como unidade de análise. 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200" u="sng" dirty="0" smtClean="0"/>
              <a:t>Vantagens</a:t>
            </a:r>
            <a:r>
              <a:rPr lang="pt-BR" sz="2200" dirty="0" smtClean="0"/>
              <a:t>                                                            </a:t>
            </a:r>
            <a:r>
              <a:rPr lang="pt-BR" sz="2200" u="sng" dirty="0" smtClean="0"/>
              <a:t>Desvantagens</a:t>
            </a:r>
            <a:br>
              <a:rPr lang="pt-BR" sz="2200" u="sng" dirty="0" smtClean="0"/>
            </a:br>
            <a:r>
              <a:rPr lang="pt-BR" sz="2200" dirty="0" smtClean="0"/>
              <a:t>   </a:t>
            </a:r>
            <a:br>
              <a:rPr lang="pt-BR" sz="2200" dirty="0" smtClean="0"/>
            </a:br>
            <a:r>
              <a:rPr lang="pt-BR" sz="2200" dirty="0" smtClean="0"/>
              <a:t>- Facilidade de planejamento e execução.          - Incapaz de testar hipóteses.</a:t>
            </a:r>
            <a:br>
              <a:rPr lang="pt-BR" sz="2200" dirty="0" smtClean="0"/>
            </a:br>
            <a:r>
              <a:rPr lang="pt-BR" sz="2200" dirty="0" smtClean="0"/>
              <a:t>- Baixo custo.                                                       - Vulnerabilidade à falácia ecológica.</a:t>
            </a:r>
            <a:br>
              <a:rPr lang="pt-BR" sz="2200" dirty="0" smtClean="0"/>
            </a:br>
            <a:r>
              <a:rPr lang="pt-BR" sz="2200" dirty="0" smtClean="0"/>
              <a:t>- Simplicidade analítica.  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0" y="1990725"/>
            <a:ext cx="9693759" cy="4113192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MATERIAIS E MÉTODOS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Base de Dados:</a:t>
            </a:r>
            <a:br>
              <a:rPr lang="pt-BR" sz="2400" b="1" dirty="0" smtClean="0"/>
            </a:br>
            <a:r>
              <a:rPr lang="pt-BR" sz="2400" dirty="0" smtClean="0"/>
              <a:t>        </a:t>
            </a:r>
            <a:br>
              <a:rPr lang="pt-BR" sz="2400" dirty="0" smtClean="0"/>
            </a:br>
            <a:r>
              <a:rPr lang="pt-BR" sz="2400" dirty="0" smtClean="0"/>
              <a:t>- Dados secundários:</a:t>
            </a:r>
            <a:br>
              <a:rPr lang="pt-BR" sz="2400" dirty="0" smtClean="0"/>
            </a:br>
            <a:r>
              <a:rPr lang="pt-BR" sz="2400" dirty="0" smtClean="0"/>
              <a:t>         </a:t>
            </a:r>
            <a:br>
              <a:rPr lang="pt-BR" sz="2400" dirty="0" smtClean="0"/>
            </a:br>
            <a:r>
              <a:rPr lang="pt-BR" sz="2400" dirty="0" smtClean="0"/>
              <a:t>     - Portal do IBGE. </a:t>
            </a:r>
            <a:br>
              <a:rPr lang="pt-BR" sz="2400" dirty="0" smtClean="0"/>
            </a:br>
            <a:r>
              <a:rPr lang="pt-BR" sz="2400" dirty="0" smtClean="0"/>
              <a:t>     - Portal Objetivos de Desenvolvimento do Milênio (ODM).</a:t>
            </a:r>
            <a:br>
              <a:rPr lang="pt-BR" sz="2400" dirty="0" smtClean="0"/>
            </a:br>
            <a:r>
              <a:rPr lang="pt-BR" sz="2400" dirty="0" smtClean="0"/>
              <a:t>     - Sistema Nacional de Informação sobre Saneamento (SNIS). </a:t>
            </a:r>
            <a:br>
              <a:rPr lang="pt-BR" sz="24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718457" y="1719943"/>
            <a:ext cx="10929257" cy="4383974"/>
          </a:xfrm>
        </p:spPr>
        <p:txBody>
          <a:bodyPr anchor="t" anchorCtr="0">
            <a:noAutofit/>
          </a:bodyPr>
          <a:lstStyle/>
          <a:p>
            <a:r>
              <a:rPr lang="pt-BR" sz="2400" b="1" dirty="0" smtClean="0"/>
              <a:t>MATERIAIS E MÉTODOS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Regressão Linear:</a:t>
            </a:r>
            <a:br>
              <a:rPr lang="pt-BR" sz="2400" b="1" dirty="0" smtClean="0"/>
            </a:br>
            <a:r>
              <a:rPr lang="pt-BR" sz="2400" dirty="0" smtClean="0"/>
              <a:t>        </a:t>
            </a:r>
            <a:br>
              <a:rPr lang="pt-BR" sz="2400" dirty="0" smtClean="0"/>
            </a:br>
            <a:r>
              <a:rPr lang="pt-BR" sz="2400" dirty="0" smtClean="0"/>
              <a:t>- Indicadores Epidemiológicos x Indicadores de Saneamento Básico.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- Análise da regressão: ajuste de uma reta à relação entre duas variáveis.</a:t>
            </a:r>
            <a:br>
              <a:rPr lang="pt-BR" sz="2400" dirty="0" smtClean="0"/>
            </a:br>
            <a:r>
              <a:rPr lang="pt-BR" sz="2400" dirty="0" smtClean="0"/>
              <a:t>     </a:t>
            </a:r>
            <a:br>
              <a:rPr lang="pt-BR" sz="2400" dirty="0" smtClean="0"/>
            </a:br>
            <a:r>
              <a:rPr lang="pt-BR" sz="2400" dirty="0" smtClean="0"/>
              <a:t>- Correlação entre variáveis </a:t>
            </a:r>
            <a:r>
              <a:rPr lang="pt-BR" sz="2400" dirty="0" smtClean="0">
                <a:cs typeface="Times New Roman"/>
              </a:rPr>
              <a:t>→</a:t>
            </a:r>
            <a:r>
              <a:rPr lang="pt-BR" sz="2400" dirty="0" smtClean="0"/>
              <a:t> </a:t>
            </a:r>
            <a:r>
              <a:rPr lang="pt-BR" sz="2400" dirty="0" smtClean="0">
                <a:solidFill>
                  <a:srgbClr val="FF0000"/>
                </a:solidFill>
              </a:rPr>
              <a:t>Y = </a:t>
            </a:r>
            <a:r>
              <a:rPr lang="pt-BR" sz="2400" dirty="0" smtClean="0">
                <a:solidFill>
                  <a:srgbClr val="FF0000"/>
                </a:solidFill>
              </a:rPr>
              <a:t>a.X </a:t>
            </a:r>
            <a:r>
              <a:rPr lang="pt-BR" sz="2400" dirty="0" smtClean="0">
                <a:solidFill>
                  <a:srgbClr val="FF0000"/>
                </a:solidFill>
              </a:rPr>
              <a:t>+ b</a:t>
            </a:r>
            <a:r>
              <a:rPr lang="pt-BR" sz="2400" dirty="0" smtClean="0"/>
              <a:t>: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      i. Coeficiente angular da correlação (a) &gt; 0 : diretamente proporcional;</a:t>
            </a:r>
            <a:br>
              <a:rPr lang="pt-BR" sz="2400" dirty="0" smtClean="0"/>
            </a:br>
            <a:r>
              <a:rPr lang="pt-BR" sz="2400" dirty="0" smtClean="0"/>
              <a:t>      ii. Coeficiente angular da correlação (a) &lt; 0: indiretamente proporcional.</a:t>
            </a:r>
            <a:br>
              <a:rPr lang="pt-BR" sz="24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70</Words>
  <Application>Microsoft Office PowerPoint</Application>
  <PresentationFormat>Personalizar</PresentationFormat>
  <Paragraphs>21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ANÁLISE DA INFLUÊNCIA DO SANEAMENTO NA SAÚDE DA POPULAÇÃO DO MUNICÍPIO DE BARBACENA - MG</vt:lpstr>
      <vt:lpstr>INTRODUÇÃO   - Os serviços de saneamento básico exercem influência na saúde da população local.   - A interrupção das vias de transmissão de doenças infecciosas e parasitárias constitui indispensável mecanismo de proteção da saúde pública. </vt:lpstr>
      <vt:lpstr>INTRODUÇÃO  - Saneamento Básico → Saúde da População.   - Serviços de Saneamento Básico:              → Abastecimento de água para consumo humano;                         → Esgotamento sanitário;             → Coleta de resíduos sólidos.                </vt:lpstr>
      <vt:lpstr>INTRODUÇÃO  - Impactos sobre as condições de saúde pública:                    → Taxa de mortalidade infantil em menores de 1 ano de idade.     → Taxa de mortalidade em crianças menores de 5 anos de idade.                → Prevalência de doenças parasitárias.     → Desnutrição na infância.     → Taxa de incidência de dengue para todas as idades. </vt:lpstr>
      <vt:lpstr>OBJETIVO GERAL    - Análise da influência do saneamento básico na saúde da população do município de Barbacena. </vt:lpstr>
      <vt:lpstr>MATERIAIS E MÉTODOS  Área Geográfica de Estudo:          - Barbacena, no estado de Minas Gerais.  - População estimada: 135.829 habitantes (IBGE, 2016).  - Área geográfica: 759,186 km2 </vt:lpstr>
      <vt:lpstr>MATERIAIS E MÉTODOS  Delineamento Ecológico:          - O método epidemiológico empregado foi o estudo ecológico, que pode ser melhor compreendido como o estudo epidemiológico que utiliza agregados populacionais como unidade de análise.   Vantagens                                                            Desvantagens     - Facilidade de planejamento e execução.          - Incapaz de testar hipóteses. - Baixo custo.                                                       - Vulnerabilidade à falácia ecológica. - Simplicidade analítica.   </vt:lpstr>
      <vt:lpstr>MATERIAIS E MÉTODOS  Base de Dados:          - Dados secundários:                - Portal do IBGE.       - Portal Objetivos de Desenvolvimento do Milênio (ODM).      - Sistema Nacional de Informação sobre Saneamento (SNIS).  </vt:lpstr>
      <vt:lpstr>MATERIAIS E MÉTODOS  Regressão Linear:          - Indicadores Epidemiológicos x Indicadores de Saneamento Básico.  - Análise da regressão: ajuste de uma reta à relação entre duas variáveis.       - Correlação entre variáveis → Y = a.X + b:        i. Coeficiente angular da correlação (a) &gt; 0 : diretamente proporcional;       ii. Coeficiente angular da correlação (a) &lt; 0: indiretamente proporcional. </vt:lpstr>
      <vt:lpstr>MATERIAIS E MÉTODOS  Significância Estatística:          - Grau que um resultado de uma amostra é representativo da população.  - Probabilidade de erro em aceitar um resultado como válido.       - Nível de 5% de significância (p ≤ 0,05):        i. significância estatística (p) &gt; 0,05: relação não significativa;       ii. significância estatística (p) ≤ 0, 05: relação significativa. </vt:lpstr>
      <vt:lpstr>RESULTADOS E DISCUSSÃO   </vt:lpstr>
      <vt:lpstr>RESULTADOS E DISCUSSÃO   1. Resultados TM5 x SAA em Barbacena – MG (p = 0,3711):     </vt:lpstr>
      <vt:lpstr>RESULTADOS E DISCUSSÃO   2. Resultados PCD x SES em Barbacena – MG (p = 0,1901):           </vt:lpstr>
      <vt:lpstr>RESULTADOS E DISCUSSÃO   3. Resultados (TID) x (SLU) em Barbacena – MG (p = 0,6773):            </vt:lpstr>
      <vt:lpstr>CONCLUSÕES  No presente trabalho, não foram encontradas correlações estatisticamente significativas entre as variáveis:        - TM5 x Indicadores de cobertura de serviços de saneamento básico;               - PCD x Indicadores de cobertura de serviços de saneamento básico;         - TID x Indicadores de cobertura de serviços de saneamento básico. </vt:lpstr>
      <vt:lpstr>CONCLUSÕES  → Barbacena, estado de Minas Gerais:   → Alto Índice de Desenvolvimento Humano Municipal com IDHM = 0,769 (0,700 a 0,799).   → No cálculo do IDH municipal são computados os seguintes fatores:    - Educação (anos médios de estudos); - Longevidade (expectativa de vida da população); e  - Produto Interno Bruto per capita.   </vt:lpstr>
      <vt:lpstr>CONCLUSÕES  → Barbacena, estado de Minas Gerais:  - Municípios com alto IDH tendem a não mais apresentar relação entre doenças infecciosas e parasitárias e indicadores de saneamento básico.  - Logo, o desafio do município é manter e melhorar continuamente os serviços de saneamento básico prestados à população.  </vt:lpstr>
      <vt:lpstr>   MUITO OBRIGADO!  Júlio César Teixeira  Email: juliotei@terra.com.br  Carlos Henrique Moreira Vidigal  E-mail: chmovi@hotmail.com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User</cp:lastModifiedBy>
  <cp:revision>52</cp:revision>
  <dcterms:created xsi:type="dcterms:W3CDTF">2017-05-30T09:26:55Z</dcterms:created>
  <dcterms:modified xsi:type="dcterms:W3CDTF">2017-06-14T01:48:29Z</dcterms:modified>
</cp:coreProperties>
</file>