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/>
          <p:nvPr/>
        </p:nvPicPr>
        <p:blipFill>
          <a:blip r:embed="rId14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6" name="Imagem 32"/>
          <p:cNvPicPr/>
          <p:nvPr/>
        </p:nvPicPr>
        <p:blipFill>
          <a:blip r:embed="rId15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pic>
        <p:nvPicPr>
          <p:cNvPr id="2" name="Picture 96"/>
          <p:cNvPicPr/>
          <p:nvPr/>
        </p:nvPicPr>
        <p:blipFill>
          <a:blip r:embed="rId16"/>
          <a:srcRect b="33018"/>
          <a:stretch/>
        </p:blipFill>
        <p:spPr>
          <a:xfrm>
            <a:off x="2442960" y="-6840"/>
            <a:ext cx="6501240" cy="142272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457280" y="177480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trajetória das Políticas Publicas de Saneamento Rural no Brasil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2535120" y="4208760"/>
            <a:ext cx="914328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Sara Duarte Sacho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Karla Emmanuela Hora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1563120" y="6224760"/>
            <a:ext cx="914328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Campinas, 21 de junho de 2017</a:t>
            </a: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349280" y="1522800"/>
            <a:ext cx="9143280" cy="52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CONCLUSÃO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3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14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216000" y="2376000"/>
            <a:ext cx="11736000" cy="33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Diante  dos  resultados  apresentados,  fica  evidente  a 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histórica  invisibilidade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do  saneamento  rural dentro  das  políticas  públicas  no  Brasil.  O  formato  apresentado  contribuiu  para  a  visualização  e compreensão   do   longo   processo   que   culminou   na   elaboração   da   PNSR,   que   acontecia paralelamente ao amadurecimento das ideias, iniciativas e projetos que inspiraram as discussões relacionando falta de acesso aos serviços de saneamento básico com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desigualdade social, saúde pública  e  direitos  humanos,  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além  de  abordar  a  importância  da  integração  entre 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educação  e participação social no processo de construção das políticas públicas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em saneamento rural.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565280" y="1090800"/>
            <a:ext cx="9143280" cy="52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REFERÊNCIAS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7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18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119" name="TextShape 2"/>
          <p:cNvSpPr txBox="1"/>
          <p:nvPr/>
        </p:nvSpPr>
        <p:spPr>
          <a:xfrm>
            <a:off x="108000" y="1656000"/>
            <a:ext cx="12012120" cy="515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ALBUQUERQUE, Catarina. Manual prático para a realização dos direitos humanos à água e ao saneamento da relatora especial da ONU. Programa das Nações Unidas para os Assentamentos Humanos - ONU-Habitat. Portugal, 2014.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GRUPO DA TERRA. Carta para a Construção de um Programa de Saneamento do Campo, das Florestas e da Águas. Seminário Nacional Saúde, Ambiente e Comunidades Tradicionais: Acesso às Redes de Atenção à Saúde e ao Saneamento Rural, Belo Horizonte, 2016.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HOCHMAN, Gilberto. A era do saneamento - As bases da política de Saúde Pública no Brasil.3° Edição. HUCITEC EDITORA. São Paulo, 2012.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HOCHMAN, Gilberto; MELLO, Maria Teresa Bandeira; SANTOS, Paulo Roberto Elian. A malária em foto: imagens de campanhas e ações no Brasil da primeira metade do século XX. Revista História, Ciências, Saúde – Manguinhos, vol. 9, p. 233-273. Rio de Janeiro, 2002. 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INSTITUTO BRASILEIRO DE GEOGRAFIA E ESTATÍSTICA - IBGE. Pesquisa Nacional do Saneamento Básico - 2008. Rio de Janeiro, 2010.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INSTITUTO DE PLANEJAMENTO ECONÔMICO E SOCIAL – IPEA. Bases para formulação de políticas e programas de saneamento rural. Projeto Nacional de Saneamento Rural – PNSR.  IPEA, 99p. Brasília, 1989a.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_______. Projeto local de saneamento rural: a integração da engenharia com o social e o econômico-financeiro. Projeto Nacional de Saneamento Rural – PNSR.  IPEA, 147p. Brasília, 1989b.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________. PNAD/2007 – Primeiras Análises: saneamento básico e habitação. IPEA, 24p. Brasília, 2008.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________. PNAD/2008 – Primeiras Análises: Desigualdade de renda; Sobre a evolução recente da pobreza e da desigualdade; Condições de vida. IPEA, 26p. Brasília, 2009.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21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108000" y="1707120"/>
            <a:ext cx="12012120" cy="515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JOHNSON, Steven. O Mapa Fantasma - Como a Luta de Dois Homens Contra o Cólera Mudou o Destino de Nossas Metrópoles. Tradução de Sergio Lopes, Editora Jorge Zahar, 276 p. Rio de Janeiro, 2008.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LUCENA, Andréa Freire. As políticas públicas de saneamento básico no Brasil: Reformas institucionais e investimentos governamentais. Revista Plurais. Eixo temático: Gestão, Estado e Políticas.vol. 4, n. ½. Universidade Estadual de Goiás - Unidade Universitária de Ciências Sócio-Econômicas e Humanas. Anápolis, 2006.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MEJÍA, Abel; CASTILLO, Oscar; VERA, Rafael; ARROYO, Vitor. Agua potable y saneamento em la nueva ruralidade de America Latina. Serie Agua para el desarrolho. Banco de desarrollo de America Latina – CAF, 500p. Bogotá, 2016.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MELO, Marcus André Barreto Campelo. O padrão brasileiro de intervenção pública no saneamento básico. Revista Brasileira de Administração Pública, vol. 23, n. 1, p. 84-102. Rio de Janeiro, 1989. 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MENDONÇA, Mário Jorge Cardoso; MOTTA, Ronaldo Seroa. Saúde e saneamento no Brasil. Textos para discussão n° 1081. Ministério do Planejamento, Orçamento e Gestão. Instituto de Pesquisa Econômica Aplicada. 24p. Rio de Janeiro,2005.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MINISTÉRIO DAS CIDADES - MCidades. Lei nacional de saneamento básico: perspectivas para as políticas e a gestão dos serviços públicos. Programa de Modernização do Setor de Saneamento. MCidades. Brasília, 2009a.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_________. Caderno metodológico para ações de educação ambiental e mobilização social em saneamento. Programa de Educação Ambiental e Mobilização Social em Saneamento. MCidades, 100 p. Brasília, 2009b.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_________. Panorama do Saneamento Básico no Brasil. MCidades. Brasília, 2014.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24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108000" y="1707120"/>
            <a:ext cx="12012120" cy="494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ORGANIZAÇÃO DAS NAÇÕES UNIDAS – ONU. Objetivos de Desenvolvimento do Milênio (ODM). Declaração do Milênio. Cimeira do Milênio, Assembleia Geral da ONU. Nova York, 2000.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 direito humano a água e ao saneamento - Resolução A/RES/64/292. Assembleia Geral da ONU, 64° Sessão, 108° Plenária. Nova York, 2010.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ORGANIZAÇÃO MUNDIAL DE SAÚDE – OMS. La iniciativa PHAST. Trasnformación Participativa para la Higiene y el Saneamiento. Programa de agua y saneamento del PNUD/Banco Mundial. OMS, 47p. Genebra, 1996.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ORGANIZACIÓN PANAMERICANA DE LA SALUD – OPLAS. Salud, agua potable y saneamiento en el desarrollo humano sostenible. 43° Consejo Directivo, 53° Sesión del Comité Regional. OPAS/OMS, 21p. Washington, 2001.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PAIM, Jairnilson Silva. Reforma Sanitária brasileira – contribuição para compreensão e crítica. Editora da UFBA. Editora FIOCRUZ. 356p. Rio de Janeiro, 2008.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POMPONET, André Silva. 100 anos de DNOCS: marchas e contramarchas da convivência com as secas. Revista Conjuntura &amp; Planejamento, n. 162, p. 58-65. Salvador, 2009.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SILVA, Wilson Tadeu Lopes. Saneamento básico rural. ABC da Agricultura Familiar. Ministério da Agricultura, Pecuária e Abastecimento. Embrapa Instrumentação Tecnológica, 68p. Brasília, 2014.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Subsídios metodológicos para a prática da educação e participação em saneamento rural. Projeto Nacional de Saneamento Rural – PNSR. IPEA, 194p. Brasília, 1990. </a:t>
            </a:r>
            <a:endParaRPr lang="pt-B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27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108000" y="3327120"/>
            <a:ext cx="12012120" cy="65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OBRIGADA!</a:t>
            </a:r>
            <a:endParaRPr lang="pt-BR" sz="4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43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pic>
        <p:nvPicPr>
          <p:cNvPr id="44" name="Imagem 43"/>
          <p:cNvPicPr/>
          <p:nvPr/>
        </p:nvPicPr>
        <p:blipFill>
          <a:blip r:embed="rId4"/>
          <a:stretch/>
        </p:blipFill>
        <p:spPr>
          <a:xfrm rot="21210600">
            <a:off x="4266000" y="1350000"/>
            <a:ext cx="4904280" cy="507132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1260000" y="6497640"/>
            <a:ext cx="1116000" cy="37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SECAS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2736000" y="6192000"/>
            <a:ext cx="3780000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MOVIMENTO HIGIENISTA</a:t>
            </a:r>
          </a:p>
        </p:txBody>
      </p:sp>
      <p:sp>
        <p:nvSpPr>
          <p:cNvPr id="47" name="TextShape 3"/>
          <p:cNvSpPr txBox="1"/>
          <p:nvPr/>
        </p:nvSpPr>
        <p:spPr>
          <a:xfrm>
            <a:off x="864000" y="5832000"/>
            <a:ext cx="2232000" cy="37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ENDEMIAS</a:t>
            </a:r>
          </a:p>
        </p:txBody>
      </p:sp>
      <p:sp>
        <p:nvSpPr>
          <p:cNvPr id="48" name="TextShape 4"/>
          <p:cNvSpPr txBox="1"/>
          <p:nvPr/>
        </p:nvSpPr>
        <p:spPr>
          <a:xfrm>
            <a:off x="3060000" y="5544000"/>
            <a:ext cx="3744000" cy="37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ERA DO SANEAMENTO</a:t>
            </a:r>
          </a:p>
        </p:txBody>
      </p:sp>
      <p:sp>
        <p:nvSpPr>
          <p:cNvPr id="49" name="TextShape 5"/>
          <p:cNvSpPr txBox="1"/>
          <p:nvPr/>
        </p:nvSpPr>
        <p:spPr>
          <a:xfrm>
            <a:off x="8352000" y="1980000"/>
            <a:ext cx="3384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POLÍTICA NACIONAL DE SANEAMENTO RURAL</a:t>
            </a:r>
          </a:p>
        </p:txBody>
      </p:sp>
      <p:sp>
        <p:nvSpPr>
          <p:cNvPr id="50" name="TextShape 6"/>
          <p:cNvSpPr txBox="1"/>
          <p:nvPr/>
        </p:nvSpPr>
        <p:spPr>
          <a:xfrm>
            <a:off x="1188000" y="5129640"/>
            <a:ext cx="2232000" cy="37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PLANASA</a:t>
            </a:r>
          </a:p>
        </p:txBody>
      </p:sp>
      <p:sp>
        <p:nvSpPr>
          <p:cNvPr id="51" name="TextShape 7"/>
          <p:cNvSpPr txBox="1"/>
          <p:nvPr/>
        </p:nvSpPr>
        <p:spPr>
          <a:xfrm>
            <a:off x="3384000" y="4913640"/>
            <a:ext cx="3384000" cy="37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REFORMA SANITÁRIA</a:t>
            </a:r>
          </a:p>
        </p:txBody>
      </p:sp>
      <p:sp>
        <p:nvSpPr>
          <p:cNvPr id="52" name="TextShape 8"/>
          <p:cNvSpPr txBox="1"/>
          <p:nvPr/>
        </p:nvSpPr>
        <p:spPr>
          <a:xfrm>
            <a:off x="180000" y="4482000"/>
            <a:ext cx="3240000" cy="3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CONSTITUIÇÃO</a:t>
            </a:r>
          </a:p>
        </p:txBody>
      </p:sp>
      <p:sp>
        <p:nvSpPr>
          <p:cNvPr id="53" name="TextShape 9"/>
          <p:cNvSpPr txBox="1"/>
          <p:nvPr/>
        </p:nvSpPr>
        <p:spPr>
          <a:xfrm>
            <a:off x="4068000" y="4320000"/>
            <a:ext cx="720000" cy="37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SUS</a:t>
            </a:r>
          </a:p>
        </p:txBody>
      </p:sp>
      <p:sp>
        <p:nvSpPr>
          <p:cNvPr id="54" name="TextShape 10"/>
          <p:cNvSpPr txBox="1"/>
          <p:nvPr/>
        </p:nvSpPr>
        <p:spPr>
          <a:xfrm>
            <a:off x="684000" y="3762360"/>
            <a:ext cx="3240000" cy="3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IPEA/IBGE</a:t>
            </a:r>
          </a:p>
        </p:txBody>
      </p:sp>
      <p:sp>
        <p:nvSpPr>
          <p:cNvPr id="55" name="TextShape 11"/>
          <p:cNvSpPr txBox="1"/>
          <p:nvPr/>
        </p:nvSpPr>
        <p:spPr>
          <a:xfrm>
            <a:off x="1764000" y="2789640"/>
            <a:ext cx="3240000" cy="3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FUNASA</a:t>
            </a:r>
          </a:p>
        </p:txBody>
      </p:sp>
      <p:sp>
        <p:nvSpPr>
          <p:cNvPr id="56" name="TextShape 12"/>
          <p:cNvSpPr txBox="1"/>
          <p:nvPr/>
        </p:nvSpPr>
        <p:spPr>
          <a:xfrm>
            <a:off x="1188000" y="3330360"/>
            <a:ext cx="3240000" cy="3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OMS/OPAS</a:t>
            </a:r>
          </a:p>
        </p:txBody>
      </p:sp>
      <p:sp>
        <p:nvSpPr>
          <p:cNvPr id="57" name="TextShape 13"/>
          <p:cNvSpPr txBox="1"/>
          <p:nvPr/>
        </p:nvSpPr>
        <p:spPr>
          <a:xfrm>
            <a:off x="4752000" y="3834360"/>
            <a:ext cx="1512000" cy="37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ODM/ONU</a:t>
            </a:r>
          </a:p>
        </p:txBody>
      </p:sp>
      <p:sp>
        <p:nvSpPr>
          <p:cNvPr id="58" name="TextShape 14"/>
          <p:cNvSpPr txBox="1"/>
          <p:nvPr/>
        </p:nvSpPr>
        <p:spPr>
          <a:xfrm>
            <a:off x="2448000" y="2286360"/>
            <a:ext cx="3240000" cy="37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LEI 11.445/2007</a:t>
            </a:r>
          </a:p>
        </p:txBody>
      </p:sp>
      <p:sp>
        <p:nvSpPr>
          <p:cNvPr id="59" name="TextShape 15"/>
          <p:cNvSpPr txBox="1"/>
          <p:nvPr/>
        </p:nvSpPr>
        <p:spPr>
          <a:xfrm>
            <a:off x="5076000" y="1818720"/>
            <a:ext cx="1512000" cy="37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PLANSAB</a:t>
            </a:r>
          </a:p>
        </p:txBody>
      </p:sp>
      <p:pic>
        <p:nvPicPr>
          <p:cNvPr id="60" name="Imagem 59"/>
          <p:cNvPicPr/>
          <p:nvPr/>
        </p:nvPicPr>
        <p:blipFill>
          <a:blip r:embed="rId5"/>
          <a:stretch/>
        </p:blipFill>
        <p:spPr>
          <a:xfrm>
            <a:off x="2204280" y="634428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1" name="Imagem 60"/>
          <p:cNvPicPr/>
          <p:nvPr/>
        </p:nvPicPr>
        <p:blipFill>
          <a:blip r:embed="rId5"/>
          <a:stretch/>
        </p:blipFill>
        <p:spPr>
          <a:xfrm>
            <a:off x="2348640" y="602064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2" name="Imagem 61"/>
          <p:cNvPicPr/>
          <p:nvPr/>
        </p:nvPicPr>
        <p:blipFill>
          <a:blip r:embed="rId5"/>
          <a:stretch/>
        </p:blipFill>
        <p:spPr>
          <a:xfrm>
            <a:off x="2528640" y="566064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3" name="Imagem 62"/>
          <p:cNvPicPr/>
          <p:nvPr/>
        </p:nvPicPr>
        <p:blipFill>
          <a:blip r:embed="rId5"/>
          <a:stretch/>
        </p:blipFill>
        <p:spPr>
          <a:xfrm>
            <a:off x="2672640" y="537264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4" name="Imagem 63"/>
          <p:cNvPicPr/>
          <p:nvPr/>
        </p:nvPicPr>
        <p:blipFill>
          <a:blip r:embed="rId5"/>
          <a:stretch/>
        </p:blipFill>
        <p:spPr>
          <a:xfrm>
            <a:off x="2889000" y="501300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5" name="Imagem 64"/>
          <p:cNvPicPr/>
          <p:nvPr/>
        </p:nvPicPr>
        <p:blipFill>
          <a:blip r:embed="rId5"/>
          <a:stretch/>
        </p:blipFill>
        <p:spPr>
          <a:xfrm>
            <a:off x="3141000" y="472500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6" name="Imagem 65"/>
          <p:cNvPicPr/>
          <p:nvPr/>
        </p:nvPicPr>
        <p:blipFill>
          <a:blip r:embed="rId5"/>
          <a:stretch/>
        </p:blipFill>
        <p:spPr>
          <a:xfrm>
            <a:off x="3357360" y="443736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7" name="Imagem 66"/>
          <p:cNvPicPr/>
          <p:nvPr/>
        </p:nvPicPr>
        <p:blipFill>
          <a:blip r:embed="rId5"/>
          <a:stretch/>
        </p:blipFill>
        <p:spPr>
          <a:xfrm>
            <a:off x="3573360" y="414936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8" name="Imagem 67"/>
          <p:cNvPicPr/>
          <p:nvPr/>
        </p:nvPicPr>
        <p:blipFill>
          <a:blip r:embed="rId5"/>
          <a:stretch/>
        </p:blipFill>
        <p:spPr>
          <a:xfrm>
            <a:off x="3825360" y="386136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69" name="Imagem 68"/>
          <p:cNvPicPr/>
          <p:nvPr/>
        </p:nvPicPr>
        <p:blipFill>
          <a:blip r:embed="rId5"/>
          <a:stretch/>
        </p:blipFill>
        <p:spPr>
          <a:xfrm>
            <a:off x="4688280" y="2988000"/>
            <a:ext cx="675720" cy="675720"/>
          </a:xfrm>
          <a:prstGeom prst="rect">
            <a:avLst/>
          </a:prstGeom>
          <a:ln>
            <a:noFill/>
          </a:ln>
        </p:spPr>
      </p:pic>
      <p:pic>
        <p:nvPicPr>
          <p:cNvPr id="70" name="Imagem 69"/>
          <p:cNvPicPr/>
          <p:nvPr/>
        </p:nvPicPr>
        <p:blipFill>
          <a:blip r:embed="rId5"/>
          <a:stretch/>
        </p:blipFill>
        <p:spPr>
          <a:xfrm>
            <a:off x="4077720" y="3609720"/>
            <a:ext cx="531720" cy="53172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5"/>
          <a:stretch/>
        </p:blipFill>
        <p:spPr>
          <a:xfrm>
            <a:off x="5184000" y="2556000"/>
            <a:ext cx="792000" cy="792000"/>
          </a:xfrm>
          <a:prstGeom prst="rect">
            <a:avLst/>
          </a:prstGeom>
          <a:ln>
            <a:noFill/>
          </a:ln>
        </p:spPr>
      </p:pic>
      <p:pic>
        <p:nvPicPr>
          <p:cNvPr id="72" name="Imagem 71"/>
          <p:cNvPicPr/>
          <p:nvPr/>
        </p:nvPicPr>
        <p:blipFill>
          <a:blip r:embed="rId5"/>
          <a:stretch/>
        </p:blipFill>
        <p:spPr>
          <a:xfrm>
            <a:off x="6382080" y="1846080"/>
            <a:ext cx="1105920" cy="1105920"/>
          </a:xfrm>
          <a:prstGeom prst="rect">
            <a:avLst/>
          </a:prstGeom>
          <a:ln>
            <a:noFill/>
          </a:ln>
        </p:spPr>
      </p:pic>
      <p:pic>
        <p:nvPicPr>
          <p:cNvPr id="73" name="Imagem 72"/>
          <p:cNvPicPr/>
          <p:nvPr/>
        </p:nvPicPr>
        <p:blipFill>
          <a:blip r:embed="rId5"/>
          <a:stretch/>
        </p:blipFill>
        <p:spPr>
          <a:xfrm>
            <a:off x="5760000" y="2196000"/>
            <a:ext cx="936000" cy="93600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5"/>
          <a:stretch/>
        </p:blipFill>
        <p:spPr>
          <a:xfrm>
            <a:off x="4400640" y="3384360"/>
            <a:ext cx="531720" cy="531720"/>
          </a:xfrm>
          <a:prstGeom prst="rect">
            <a:avLst/>
          </a:prstGeom>
          <a:ln>
            <a:noFill/>
          </a:ln>
        </p:spPr>
      </p:pic>
      <p:sp>
        <p:nvSpPr>
          <p:cNvPr id="75" name="TextShape 16"/>
          <p:cNvSpPr txBox="1"/>
          <p:nvPr/>
        </p:nvSpPr>
        <p:spPr>
          <a:xfrm>
            <a:off x="576000" y="3109680"/>
            <a:ext cx="223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Saúde Pública</a:t>
            </a:r>
          </a:p>
        </p:txBody>
      </p:sp>
      <p:sp>
        <p:nvSpPr>
          <p:cNvPr id="76" name="TextShape 17"/>
          <p:cNvSpPr txBox="1"/>
          <p:nvPr/>
        </p:nvSpPr>
        <p:spPr>
          <a:xfrm>
            <a:off x="1296000" y="1989720"/>
            <a:ext cx="2232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Desigualdade Social</a:t>
            </a:r>
          </a:p>
        </p:txBody>
      </p:sp>
      <p:sp>
        <p:nvSpPr>
          <p:cNvPr id="77" name="TextShape 18"/>
          <p:cNvSpPr txBox="1"/>
          <p:nvPr/>
        </p:nvSpPr>
        <p:spPr>
          <a:xfrm>
            <a:off x="7776000" y="3348360"/>
            <a:ext cx="2232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Desenvolvimento Sustentável</a:t>
            </a:r>
          </a:p>
        </p:txBody>
      </p:sp>
      <p:sp>
        <p:nvSpPr>
          <p:cNvPr id="78" name="TextShape 19"/>
          <p:cNvSpPr txBox="1"/>
          <p:nvPr/>
        </p:nvSpPr>
        <p:spPr>
          <a:xfrm>
            <a:off x="9000000" y="4392720"/>
            <a:ext cx="223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Participação Social</a:t>
            </a:r>
          </a:p>
        </p:txBody>
      </p:sp>
      <p:sp>
        <p:nvSpPr>
          <p:cNvPr id="79" name="TextShape 20"/>
          <p:cNvSpPr txBox="1"/>
          <p:nvPr/>
        </p:nvSpPr>
        <p:spPr>
          <a:xfrm>
            <a:off x="7920000" y="5112720"/>
            <a:ext cx="2232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Tecnologias Adequadas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565280" y="1378800"/>
            <a:ext cx="91432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OBJETIVOS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1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82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360000" y="2196000"/>
            <a:ext cx="11447640" cy="42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Diante desse cenário, a pesquisa se esforça na compreensão sobre como o déficit de saneamento básico vem sendo tratado nas políticas públicas destinadas ao atendimento das regiões rurais no Brasil desde a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Constituição Federal de 1988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desenvolvida a partir de três objetivos específicos: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a) identificar as principais políticas públicas, legislações, publicações, projetos, eventos que contribuíram na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construção das políticas públicas em saneamento ambiental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b) evidenciar as relações e contribuições desses acontecimentos na constituição das políticas vigentes nos marcos normativos pós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Lei n◦ 11.445/07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e;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c) discorrer sobre como o déficit em saneamento básico em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regiões rurais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vem sendo tratadas no Brasil</a:t>
            </a: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601280" y="1486800"/>
            <a:ext cx="91432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MATERIAL E MÉTODOS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5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86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576000" y="2304000"/>
            <a:ext cx="11159640" cy="38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discussão proposta foi desenvolvida a partir de amplo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levantamento bibliográfico e documental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das principais abordagens normativas e institucionais sobre o deficit de saneamento rural no Brasil desde a Constituição de 1988.</a:t>
            </a:r>
          </a:p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Os resultados desse levantamento foram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organizados de forma cronológica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em um esforço de evidenciar os principais marcos na trajetória da constituição da Politica Nacional de Saneamento Rural (PNSR), ainda em construção, e a relação entre cada um dos acontecimentos indicados.</a:t>
            </a:r>
          </a:p>
          <a:p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Por fim, foi possível analisar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como as questões relativas ao deficit de saneamento básico em regiões rurais vêm sendo tratadas no Brasil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588720" y="1253880"/>
            <a:ext cx="33112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RESULTADOS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9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90" name="Imagem 89"/>
          <p:cNvPicPr/>
          <p:nvPr/>
        </p:nvPicPr>
        <p:blipFill>
          <a:blip r:embed="rId3"/>
          <a:stretch/>
        </p:blipFill>
        <p:spPr>
          <a:xfrm>
            <a:off x="46800" y="360"/>
            <a:ext cx="4489200" cy="6857640"/>
          </a:xfrm>
          <a:prstGeom prst="rect">
            <a:avLst/>
          </a:prstGeom>
          <a:ln>
            <a:noFill/>
          </a:ln>
        </p:spPr>
      </p:pic>
      <p:sp>
        <p:nvSpPr>
          <p:cNvPr id="91" name="TextShape 2"/>
          <p:cNvSpPr txBox="1"/>
          <p:nvPr/>
        </p:nvSpPr>
        <p:spPr>
          <a:xfrm>
            <a:off x="4536000" y="1963080"/>
            <a:ext cx="7584120" cy="358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Apresentados na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Figura 1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com o objetivo de identificar de forma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visual e cronológica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as principais contribuições relacionadas ao saneamento rural no Brasil.</a:t>
            </a:r>
          </a:p>
          <a:p>
            <a:pPr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São identificados na legenda: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Politicas e programas nacionais relacionados ao saneamento rural;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Outras politicas nacionais relacionadas ao tema e;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Eventos, projetos, pesquisas, publicações e outras contribuições.</a:t>
            </a:r>
          </a:p>
        </p:txBody>
      </p:sp>
      <p:sp>
        <p:nvSpPr>
          <p:cNvPr id="92" name="TextShape 3"/>
          <p:cNvSpPr txBox="1"/>
          <p:nvPr/>
        </p:nvSpPr>
        <p:spPr>
          <a:xfrm>
            <a:off x="4500000" y="6120000"/>
            <a:ext cx="6984000" cy="66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Figura 1. Principais contribuições para o saneamento rural a partir da Constituição de 1998.</a:t>
            </a: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94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360000" y="2268000"/>
            <a:ext cx="11591640" cy="38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Com o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processo de redemocratização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 país vivido paralelamente à ebulição dos movimentos sociais do campo e das cidades e ao movimento da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Reforma Sanitária Brasileira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diversas reivindicações e discussões que emergiam na época foram contempladas na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Constituição Federal de 1988 (CF)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dentre elas estão 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democratização e universalização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dos serviços de saúde pública, saneamento básico e habitação. Também são visíveis conquistas para os direitos dos indígenas, povos tradicionais e comunidades rurais, diante de um contexto de mobilizações e reivindicações nacionais e os reflexos de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discussão socioambiental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que emergia no mundo todo.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97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360000" y="1656000"/>
            <a:ext cx="11591640" cy="370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Após anos de programas pontuais, discussões, pesquisas e publicações, protagonizados especialmente pela FUNASA, IPEA, OPAS, OMS, IBGE e ONU, o Brasil ganha um novo marco legislativo com a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Política Nacional de Saneamento Básico (PNSB)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instituída pela Lei n° 11.445 de 2007.</a:t>
            </a:r>
          </a:p>
          <a:p>
            <a:pPr algn="just">
              <a:lnSpc>
                <a:spcPct val="150000"/>
              </a:lnSpc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Nesse processo destacam-se contribuições relacionando o saneamento básico com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direitos humanos, desigualdade social, saúde pública, crise ambiental e desenvolvimento sustentável 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na construção de novas percepções para a questão do saneamento no Brasil, que inspiram a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Política Nacional de Saneamento Rural (PNSR),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em construção.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/>
          <p:cNvPicPr/>
          <p:nvPr/>
        </p:nvPicPr>
        <p:blipFill>
          <a:blip r:embed="rId2"/>
          <a:srcRect b="11680"/>
          <a:stretch/>
        </p:blipFill>
        <p:spPr>
          <a:xfrm>
            <a:off x="8424000" y="2234160"/>
            <a:ext cx="3756960" cy="464148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529280" y="1126800"/>
            <a:ext cx="91432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RESULTADOS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1" name="Imagem 31"/>
          <p:cNvPicPr/>
          <p:nvPr/>
        </p:nvPicPr>
        <p:blipFill>
          <a:blip r:embed="rId3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02" name="Imagem 32"/>
          <p:cNvPicPr/>
          <p:nvPr/>
        </p:nvPicPr>
        <p:blipFill>
          <a:blip r:embed="rId4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pic>
        <p:nvPicPr>
          <p:cNvPr id="103" name="Imagem 102"/>
          <p:cNvPicPr/>
          <p:nvPr/>
        </p:nvPicPr>
        <p:blipFill>
          <a:blip r:embed="rId5"/>
          <a:stretch/>
        </p:blipFill>
        <p:spPr>
          <a:xfrm>
            <a:off x="5076000" y="2300040"/>
            <a:ext cx="3744000" cy="4568040"/>
          </a:xfrm>
          <a:prstGeom prst="rect">
            <a:avLst/>
          </a:prstGeom>
          <a:ln>
            <a:noFill/>
          </a:ln>
        </p:spPr>
      </p:pic>
      <p:pic>
        <p:nvPicPr>
          <p:cNvPr id="104" name="Imagem 103"/>
          <p:cNvPicPr/>
          <p:nvPr/>
        </p:nvPicPr>
        <p:blipFill>
          <a:blip r:embed="rId6"/>
          <a:stretch/>
        </p:blipFill>
        <p:spPr>
          <a:xfrm>
            <a:off x="4889880" y="-5040"/>
            <a:ext cx="7302240" cy="2539800"/>
          </a:xfrm>
          <a:prstGeom prst="rect">
            <a:avLst/>
          </a:prstGeom>
          <a:ln>
            <a:noFill/>
          </a:ln>
        </p:spPr>
      </p:pic>
      <p:pic>
        <p:nvPicPr>
          <p:cNvPr id="105" name="Picture 1"/>
          <p:cNvPicPr/>
          <p:nvPr/>
        </p:nvPicPr>
        <p:blipFill>
          <a:blip r:embed="rId7"/>
          <a:srcRect t="4024" b="3918"/>
          <a:stretch/>
        </p:blipFill>
        <p:spPr>
          <a:xfrm>
            <a:off x="9000" y="0"/>
            <a:ext cx="5258520" cy="6876000"/>
          </a:xfrm>
          <a:prstGeom prst="rect">
            <a:avLst/>
          </a:prstGeom>
          <a:ln>
            <a:noFill/>
          </a:ln>
        </p:spPr>
      </p:pic>
      <p:pic>
        <p:nvPicPr>
          <p:cNvPr id="106" name="Picture 3"/>
          <p:cNvPicPr/>
          <p:nvPr/>
        </p:nvPicPr>
        <p:blipFill>
          <a:blip r:embed="rId8"/>
          <a:srcRect l="16464" t="10224" r="30372" b="18640"/>
          <a:stretch/>
        </p:blipFill>
        <p:spPr>
          <a:xfrm>
            <a:off x="5256000" y="5600880"/>
            <a:ext cx="5544000" cy="1293120"/>
          </a:xfrm>
          <a:prstGeom prst="rect">
            <a:avLst/>
          </a:prstGeom>
          <a:ln>
            <a:noFill/>
          </a:ln>
        </p:spPr>
      </p:pic>
      <p:pic>
        <p:nvPicPr>
          <p:cNvPr id="107" name="Picture 1"/>
          <p:cNvPicPr/>
          <p:nvPr/>
        </p:nvPicPr>
        <p:blipFill>
          <a:blip r:embed="rId9"/>
          <a:srcRect l="85031" t="48865"/>
          <a:stretch/>
        </p:blipFill>
        <p:spPr>
          <a:xfrm>
            <a:off x="10350360" y="5600880"/>
            <a:ext cx="1841760" cy="131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31"/>
          <p:cNvPicPr/>
          <p:nvPr/>
        </p:nvPicPr>
        <p:blipFill>
          <a:blip r:embed="rId2"/>
          <a:srcRect r="59424"/>
          <a:stretch/>
        </p:blipFill>
        <p:spPr>
          <a:xfrm>
            <a:off x="0" y="0"/>
            <a:ext cx="2442240" cy="1416240"/>
          </a:xfrm>
          <a:prstGeom prst="rect">
            <a:avLst/>
          </a:prstGeom>
          <a:ln>
            <a:noFill/>
          </a:ln>
        </p:spPr>
      </p:pic>
      <p:pic>
        <p:nvPicPr>
          <p:cNvPr id="109" name="Imagem 32"/>
          <p:cNvPicPr/>
          <p:nvPr/>
        </p:nvPicPr>
        <p:blipFill>
          <a:blip r:embed="rId3"/>
          <a:srcRect l="43336" r="3018"/>
          <a:stretch/>
        </p:blipFill>
        <p:spPr>
          <a:xfrm>
            <a:off x="8944920" y="-14400"/>
            <a:ext cx="3246120" cy="1423440"/>
          </a:xfrm>
          <a:prstGeom prst="rect">
            <a:avLst/>
          </a:prstGeom>
          <a:ln>
            <a:noFill/>
          </a:ln>
        </p:spPr>
      </p:pic>
      <p:pic>
        <p:nvPicPr>
          <p:cNvPr id="110" name="Imagem 109"/>
          <p:cNvPicPr/>
          <p:nvPr/>
        </p:nvPicPr>
        <p:blipFill>
          <a:blip r:embed="rId4">
            <a:lum contrast="10000"/>
          </a:blip>
          <a:srcRect l="1444" t="52969" r="1329"/>
          <a:stretch/>
        </p:blipFill>
        <p:spPr>
          <a:xfrm>
            <a:off x="72000" y="1764000"/>
            <a:ext cx="12023280" cy="395964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0" y="5868000"/>
            <a:ext cx="11736000" cy="5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Figura 2. Marcos Referenciais e Eixos Estratégicos da Política Nacional de Saneamento Rural em construção.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Fonte: PNSR em construção. Disponível em: http://pnsr.desa.ufmg.br/pnsr/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1286</Words>
  <Application>Microsoft Office PowerPoint</Application>
  <PresentationFormat>Personalizar</PresentationFormat>
  <Paragraphs>74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Novo</cp:lastModifiedBy>
  <cp:revision>11</cp:revision>
  <dcterms:created xsi:type="dcterms:W3CDTF">2017-05-30T09:26:55Z</dcterms:created>
  <dcterms:modified xsi:type="dcterms:W3CDTF">2017-06-14T12:36:16Z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