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257" r:id="rId3"/>
    <p:sldId id="258" r:id="rId4"/>
    <p:sldId id="266" r:id="rId5"/>
    <p:sldId id="259" r:id="rId6"/>
    <p:sldId id="260" r:id="rId7"/>
    <p:sldId id="261" r:id="rId8"/>
    <p:sldId id="262" r:id="rId9"/>
    <p:sldId id="263" r:id="rId10"/>
    <p:sldId id="265" r:id="rId11"/>
    <p:sldId id="264" r:id="rId12"/>
    <p:sldId id="267" r:id="rId13"/>
    <p:sldId id="268" r:id="rId14"/>
    <p:sldId id="269" r:id="rId15"/>
    <p:sldId id="270" r:id="rId16"/>
    <p:sldId id="283" r:id="rId17"/>
    <p:sldId id="294" r:id="rId18"/>
    <p:sldId id="284" r:id="rId19"/>
    <p:sldId id="285" r:id="rId20"/>
    <p:sldId id="295" r:id="rId21"/>
    <p:sldId id="286" r:id="rId22"/>
    <p:sldId id="296" r:id="rId23"/>
    <p:sldId id="288" r:id="rId24"/>
    <p:sldId id="289" r:id="rId25"/>
    <p:sldId id="290" r:id="rId26"/>
    <p:sldId id="291" r:id="rId27"/>
    <p:sldId id="293" r:id="rId2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561BDE-C867-4953-89CE-EA250C5284D8}" type="datetimeFigureOut">
              <a:rPr lang="pt-BR" smtClean="0"/>
              <a:pPr/>
              <a:t>14/06/2017</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4451A5-9F28-4992-9E22-89E166421B8E}" type="slidenum">
              <a:rPr lang="pt-BR" smtClean="0"/>
              <a:pPr/>
              <a:t>‹nº›</a:t>
            </a:fld>
            <a:endParaRPr lang="pt-BR"/>
          </a:p>
        </p:txBody>
      </p:sp>
    </p:spTree>
    <p:extLst>
      <p:ext uri="{BB962C8B-B14F-4D97-AF65-F5344CB8AC3E}">
        <p14:creationId xmlns:p14="http://schemas.microsoft.com/office/powerpoint/2010/main" val="1060893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5279713E-3869-487B-B1A4-C4BD999657F7}" type="datetime1">
              <a:rPr lang="pt-BR" smtClean="0"/>
              <a:pPr/>
              <a:t>14/06/2017</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5615B99A-8563-429D-849F-7CD9F5391844}" type="slidenum">
              <a:rPr lang="pt-BR" smtClean="0"/>
              <a:pPr/>
              <a:t>‹nº›</a:t>
            </a:fld>
            <a:endParaRPr lang="pt-BR" dirty="0"/>
          </a:p>
        </p:txBody>
      </p:sp>
    </p:spTree>
    <p:extLst>
      <p:ext uri="{BB962C8B-B14F-4D97-AF65-F5344CB8AC3E}">
        <p14:creationId xmlns:p14="http://schemas.microsoft.com/office/powerpoint/2010/main" val="1081310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E297C63-520D-4A93-827D-D9DEEDF1FA8B}" type="datetime1">
              <a:rPr lang="pt-BR" smtClean="0"/>
              <a:pPr/>
              <a:t>14/06/2017</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5615B99A-8563-429D-849F-7CD9F5391844}" type="slidenum">
              <a:rPr lang="pt-BR" smtClean="0"/>
              <a:pPr/>
              <a:t>‹nº›</a:t>
            </a:fld>
            <a:endParaRPr lang="pt-BR" dirty="0"/>
          </a:p>
        </p:txBody>
      </p:sp>
    </p:spTree>
    <p:extLst>
      <p:ext uri="{BB962C8B-B14F-4D97-AF65-F5344CB8AC3E}">
        <p14:creationId xmlns:p14="http://schemas.microsoft.com/office/powerpoint/2010/main" val="744219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4A38066-748B-4B6A-8DAD-56F4D78EDBCA}" type="datetime1">
              <a:rPr lang="pt-BR" smtClean="0"/>
              <a:pPr/>
              <a:t>14/06/2017</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5615B99A-8563-429D-849F-7CD9F5391844}" type="slidenum">
              <a:rPr lang="pt-BR" smtClean="0"/>
              <a:pPr/>
              <a:t>‹nº›</a:t>
            </a:fld>
            <a:endParaRPr lang="pt-BR" dirty="0"/>
          </a:p>
        </p:txBody>
      </p:sp>
    </p:spTree>
    <p:extLst>
      <p:ext uri="{BB962C8B-B14F-4D97-AF65-F5344CB8AC3E}">
        <p14:creationId xmlns:p14="http://schemas.microsoft.com/office/powerpoint/2010/main" val="2548915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C3BC6517-198E-43D6-9AD1-BBF99FB4DCD3}" type="datetime1">
              <a:rPr lang="pt-BR" smtClean="0"/>
              <a:pPr/>
              <a:t>14/06/2017</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5615B99A-8563-429D-849F-7CD9F5391844}" type="slidenum">
              <a:rPr lang="pt-BR" smtClean="0"/>
              <a:pPr/>
              <a:t>‹nº›</a:t>
            </a:fld>
            <a:endParaRPr lang="pt-BR" dirty="0"/>
          </a:p>
        </p:txBody>
      </p:sp>
    </p:spTree>
    <p:extLst>
      <p:ext uri="{BB962C8B-B14F-4D97-AF65-F5344CB8AC3E}">
        <p14:creationId xmlns:p14="http://schemas.microsoft.com/office/powerpoint/2010/main" val="622375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62788E9E-02BC-441C-87D8-D45FC38B2B23}" type="datetime1">
              <a:rPr lang="pt-BR" smtClean="0"/>
              <a:pPr/>
              <a:t>14/06/2017</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5615B99A-8563-429D-849F-7CD9F5391844}" type="slidenum">
              <a:rPr lang="pt-BR" smtClean="0"/>
              <a:pPr/>
              <a:t>‹nº›</a:t>
            </a:fld>
            <a:endParaRPr lang="pt-BR" dirty="0"/>
          </a:p>
        </p:txBody>
      </p:sp>
    </p:spTree>
    <p:extLst>
      <p:ext uri="{BB962C8B-B14F-4D97-AF65-F5344CB8AC3E}">
        <p14:creationId xmlns:p14="http://schemas.microsoft.com/office/powerpoint/2010/main" val="2455532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D382B389-E279-4CCF-8760-E6E3DAC24F1C}" type="datetime1">
              <a:rPr lang="pt-BR" smtClean="0"/>
              <a:pPr/>
              <a:t>14/06/2017</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5615B99A-8563-429D-849F-7CD9F5391844}" type="slidenum">
              <a:rPr lang="pt-BR" smtClean="0"/>
              <a:pPr/>
              <a:t>‹nº›</a:t>
            </a:fld>
            <a:endParaRPr lang="pt-BR" dirty="0"/>
          </a:p>
        </p:txBody>
      </p:sp>
    </p:spTree>
    <p:extLst>
      <p:ext uri="{BB962C8B-B14F-4D97-AF65-F5344CB8AC3E}">
        <p14:creationId xmlns:p14="http://schemas.microsoft.com/office/powerpoint/2010/main" val="291605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065DE52B-62ED-41C7-896E-D6FE36F695DC}" type="datetime1">
              <a:rPr lang="pt-BR" smtClean="0"/>
              <a:pPr/>
              <a:t>14/06/2017</a:t>
            </a:fld>
            <a:endParaRPr lang="pt-BR" dirty="0"/>
          </a:p>
        </p:txBody>
      </p:sp>
      <p:sp>
        <p:nvSpPr>
          <p:cNvPr id="8" name="Espaço Reservado para Rodapé 7"/>
          <p:cNvSpPr>
            <a:spLocks noGrp="1"/>
          </p:cNvSpPr>
          <p:nvPr>
            <p:ph type="ftr" sz="quarter" idx="11"/>
          </p:nvPr>
        </p:nvSpPr>
        <p:spPr/>
        <p:txBody>
          <a:bodyPr/>
          <a:lstStyle/>
          <a:p>
            <a:endParaRPr lang="pt-BR" dirty="0"/>
          </a:p>
        </p:txBody>
      </p:sp>
      <p:sp>
        <p:nvSpPr>
          <p:cNvPr id="9" name="Espaço Reservado para Número de Slide 8"/>
          <p:cNvSpPr>
            <a:spLocks noGrp="1"/>
          </p:cNvSpPr>
          <p:nvPr>
            <p:ph type="sldNum" sz="quarter" idx="12"/>
          </p:nvPr>
        </p:nvSpPr>
        <p:spPr/>
        <p:txBody>
          <a:bodyPr/>
          <a:lstStyle/>
          <a:p>
            <a:fld id="{5615B99A-8563-429D-849F-7CD9F5391844}" type="slidenum">
              <a:rPr lang="pt-BR" smtClean="0"/>
              <a:pPr/>
              <a:t>‹nº›</a:t>
            </a:fld>
            <a:endParaRPr lang="pt-BR" dirty="0"/>
          </a:p>
        </p:txBody>
      </p:sp>
    </p:spTree>
    <p:extLst>
      <p:ext uri="{BB962C8B-B14F-4D97-AF65-F5344CB8AC3E}">
        <p14:creationId xmlns:p14="http://schemas.microsoft.com/office/powerpoint/2010/main" val="2657531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BD0CCB78-6912-4154-9F12-9468D4702624}" type="datetime1">
              <a:rPr lang="pt-BR" smtClean="0"/>
              <a:pPr/>
              <a:t>14/06/2017</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5615B99A-8563-429D-849F-7CD9F5391844}" type="slidenum">
              <a:rPr lang="pt-BR" smtClean="0"/>
              <a:pPr/>
              <a:t>‹nº›</a:t>
            </a:fld>
            <a:endParaRPr lang="pt-BR" dirty="0"/>
          </a:p>
        </p:txBody>
      </p:sp>
    </p:spTree>
    <p:extLst>
      <p:ext uri="{BB962C8B-B14F-4D97-AF65-F5344CB8AC3E}">
        <p14:creationId xmlns:p14="http://schemas.microsoft.com/office/powerpoint/2010/main" val="2942046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7C4C756-8103-415F-8A23-D7FAE94D515A}" type="datetime1">
              <a:rPr lang="pt-BR" smtClean="0"/>
              <a:pPr/>
              <a:t>14/06/2017</a:t>
            </a:fld>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p>
            <a:fld id="{5615B99A-8563-429D-849F-7CD9F5391844}" type="slidenum">
              <a:rPr lang="pt-BR" smtClean="0"/>
              <a:pPr/>
              <a:t>‹nº›</a:t>
            </a:fld>
            <a:endParaRPr lang="pt-BR" dirty="0"/>
          </a:p>
        </p:txBody>
      </p:sp>
    </p:spTree>
    <p:extLst>
      <p:ext uri="{BB962C8B-B14F-4D97-AF65-F5344CB8AC3E}">
        <p14:creationId xmlns:p14="http://schemas.microsoft.com/office/powerpoint/2010/main" val="2271234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CEC10E49-9E0E-4432-A262-46D4CAD60B40}" type="datetime1">
              <a:rPr lang="pt-BR" smtClean="0"/>
              <a:pPr/>
              <a:t>14/06/2017</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5615B99A-8563-429D-849F-7CD9F5391844}" type="slidenum">
              <a:rPr lang="pt-BR" smtClean="0"/>
              <a:pPr/>
              <a:t>‹nº›</a:t>
            </a:fld>
            <a:endParaRPr lang="pt-BR" dirty="0"/>
          </a:p>
        </p:txBody>
      </p:sp>
    </p:spTree>
    <p:extLst>
      <p:ext uri="{BB962C8B-B14F-4D97-AF65-F5344CB8AC3E}">
        <p14:creationId xmlns:p14="http://schemas.microsoft.com/office/powerpoint/2010/main" val="1060999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EF6D40A-0A45-4C52-81FB-FB3AC9674FFD}" type="datetime1">
              <a:rPr lang="pt-BR" smtClean="0"/>
              <a:pPr/>
              <a:t>14/06/2017</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5615B99A-8563-429D-849F-7CD9F5391844}" type="slidenum">
              <a:rPr lang="pt-BR" smtClean="0"/>
              <a:pPr/>
              <a:t>‹nº›</a:t>
            </a:fld>
            <a:endParaRPr lang="pt-BR" dirty="0"/>
          </a:p>
        </p:txBody>
      </p:sp>
    </p:spTree>
    <p:extLst>
      <p:ext uri="{BB962C8B-B14F-4D97-AF65-F5344CB8AC3E}">
        <p14:creationId xmlns:p14="http://schemas.microsoft.com/office/powerpoint/2010/main" val="612852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526B5A-9D66-47B4-9F69-E8979D30E7CA}" type="datetime1">
              <a:rPr lang="pt-BR" smtClean="0"/>
              <a:pPr/>
              <a:t>14/06/2017</a:t>
            </a:fld>
            <a:endParaRPr lang="pt-BR" dirty="0"/>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15B99A-8563-429D-849F-7CD9F5391844}" type="slidenum">
              <a:rPr lang="pt-BR" smtClean="0"/>
              <a:pPr/>
              <a:t>‹nº›</a:t>
            </a:fld>
            <a:endParaRPr lang="pt-BR" dirty="0"/>
          </a:p>
        </p:txBody>
      </p:sp>
    </p:spTree>
    <p:extLst>
      <p:ext uri="{BB962C8B-B14F-4D97-AF65-F5344CB8AC3E}">
        <p14:creationId xmlns:p14="http://schemas.microsoft.com/office/powerpoint/2010/main" val="1032631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secretaria@cisab.com.br" TargetMode="External"/><Relationship Id="rId7" Type="http://schemas.openxmlformats.org/officeDocument/2006/relationships/image" Target="../media/image7.png"/><Relationship Id="rId2" Type="http://schemas.openxmlformats.org/officeDocument/2006/relationships/hyperlink" Target="mailto:contabilidade@cisab.com.br"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www.cisab.com.br/"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3602831"/>
          </a:xfrm>
        </p:spPr>
        <p:txBody>
          <a:bodyPr>
            <a:normAutofit fontScale="90000"/>
          </a:bodyPr>
          <a:lstStyle/>
          <a:p>
            <a:r>
              <a:rPr lang="pt-BR" b="1" dirty="0" smtClean="0"/>
              <a:t/>
            </a:r>
            <a:br>
              <a:rPr lang="pt-BR" b="1" dirty="0" smtClean="0"/>
            </a:br>
            <a:r>
              <a:rPr lang="pt-BR" b="1" dirty="0" smtClean="0"/>
              <a:t>A </a:t>
            </a:r>
            <a:r>
              <a:rPr lang="pt-BR" b="1" dirty="0"/>
              <a:t>MODICIDADE NA RECUPERAÇÃO DA RECEITA COM TARIFAS DE ÁGUA E ESGOTO NO MUNICÍPIO DE VIÇOSA – MG</a:t>
            </a:r>
            <a:r>
              <a:rPr lang="pt-BR" dirty="0"/>
              <a:t/>
            </a:r>
            <a:br>
              <a:rPr lang="pt-BR" dirty="0"/>
            </a:br>
            <a:endParaRPr lang="pt-BR" dirty="0"/>
          </a:p>
        </p:txBody>
      </p:sp>
      <p:sp>
        <p:nvSpPr>
          <p:cNvPr id="4" name="CaixaDeTexto 3"/>
          <p:cNvSpPr txBox="1"/>
          <p:nvPr/>
        </p:nvSpPr>
        <p:spPr>
          <a:xfrm>
            <a:off x="4499992" y="5805264"/>
            <a:ext cx="4464496" cy="830997"/>
          </a:xfrm>
          <a:prstGeom prst="rect">
            <a:avLst/>
          </a:prstGeom>
          <a:noFill/>
        </p:spPr>
        <p:txBody>
          <a:bodyPr wrap="square" rtlCol="0">
            <a:spAutoFit/>
          </a:bodyPr>
          <a:lstStyle/>
          <a:p>
            <a:pPr algn="r"/>
            <a:r>
              <a:rPr lang="pt-BR" sz="2400" dirty="0" err="1" smtClean="0"/>
              <a:t>Cleyde</a:t>
            </a:r>
            <a:r>
              <a:rPr lang="pt-BR" sz="2400" dirty="0" smtClean="0"/>
              <a:t> Maria Bitencourt</a:t>
            </a:r>
          </a:p>
          <a:p>
            <a:pPr algn="r"/>
            <a:r>
              <a:rPr lang="pt-BR" sz="2400" dirty="0" smtClean="0"/>
              <a:t>Larissa Elias Netto</a:t>
            </a:r>
            <a:endParaRPr lang="pt-BR" sz="2400" dirty="0"/>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8370" y="476672"/>
            <a:ext cx="6922268" cy="1860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03438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normAutofit fontScale="90000"/>
          </a:bodyPr>
          <a:lstStyle/>
          <a:p>
            <a:r>
              <a:rPr lang="pt-BR" dirty="0" smtClean="0"/>
              <a:t>MATERIAL E</a:t>
            </a:r>
            <a:br>
              <a:rPr lang="pt-BR" dirty="0" smtClean="0"/>
            </a:br>
            <a:r>
              <a:rPr lang="pt-BR" dirty="0" smtClean="0"/>
              <a:t>MÉTODOS</a:t>
            </a:r>
            <a:endParaRPr lang="pt-BR" dirty="0"/>
          </a:p>
        </p:txBody>
      </p:sp>
      <p:sp>
        <p:nvSpPr>
          <p:cNvPr id="3" name="Espaço Reservado para Conteúdo 2"/>
          <p:cNvSpPr>
            <a:spLocks noGrp="1"/>
          </p:cNvSpPr>
          <p:nvPr>
            <p:ph idx="1"/>
          </p:nvPr>
        </p:nvSpPr>
        <p:spPr>
          <a:xfrm>
            <a:off x="457200" y="1600200"/>
            <a:ext cx="8229600" cy="4997152"/>
          </a:xfrm>
        </p:spPr>
        <p:txBody>
          <a:bodyPr>
            <a:normAutofit fontScale="85000" lnSpcReduction="10000"/>
          </a:bodyPr>
          <a:lstStyle/>
          <a:p>
            <a:pPr algn="just"/>
            <a:r>
              <a:rPr lang="pt-BR" dirty="0" smtClean="0"/>
              <a:t>Hipótese</a:t>
            </a:r>
          </a:p>
          <a:p>
            <a:pPr lvl="1" algn="just">
              <a:buFont typeface="Arial" pitchFamily="34" charset="0"/>
              <a:buChar char="•"/>
            </a:pPr>
            <a:r>
              <a:rPr lang="pt-BR" dirty="0"/>
              <a:t>A</a:t>
            </a:r>
            <a:r>
              <a:rPr lang="pt-BR" dirty="0" smtClean="0"/>
              <a:t> </a:t>
            </a:r>
            <a:r>
              <a:rPr lang="pt-BR" dirty="0"/>
              <a:t>falta de investimentos para melhoria da prestação dos serviços se deve à defasagem das tarifas de água e </a:t>
            </a:r>
            <a:r>
              <a:rPr lang="pt-BR" dirty="0" smtClean="0"/>
              <a:t>esgoto</a:t>
            </a:r>
            <a:r>
              <a:rPr lang="pt-BR" dirty="0"/>
              <a:t>.</a:t>
            </a:r>
            <a:endParaRPr lang="pt-BR" dirty="0" smtClean="0"/>
          </a:p>
          <a:p>
            <a:pPr lvl="1" algn="just">
              <a:buFont typeface="Arial" pitchFamily="34" charset="0"/>
              <a:buChar char="•"/>
            </a:pPr>
            <a:endParaRPr lang="pt-BR" dirty="0" smtClean="0"/>
          </a:p>
          <a:p>
            <a:pPr algn="just"/>
            <a:r>
              <a:rPr lang="pt-BR" dirty="0" smtClean="0"/>
              <a:t>Objetivo</a:t>
            </a:r>
          </a:p>
          <a:p>
            <a:pPr lvl="1" algn="just">
              <a:buFont typeface="Arial" pitchFamily="34" charset="0"/>
              <a:buChar char="•"/>
            </a:pPr>
            <a:r>
              <a:rPr lang="pt-BR" dirty="0" smtClean="0"/>
              <a:t>Demonstrar </a:t>
            </a:r>
            <a:r>
              <a:rPr lang="pt-BR" dirty="0"/>
              <a:t>de que forma o órgão de regulação do CISAB Zona da Mata avaliou a correção das tarifas da autarquia. </a:t>
            </a:r>
            <a:endParaRPr lang="pt-BR" dirty="0" smtClean="0"/>
          </a:p>
          <a:p>
            <a:pPr lvl="1" algn="just">
              <a:buFont typeface="Arial" pitchFamily="34" charset="0"/>
              <a:buChar char="•"/>
            </a:pPr>
            <a:endParaRPr lang="pt-BR" dirty="0"/>
          </a:p>
          <a:p>
            <a:pPr algn="just"/>
            <a:r>
              <a:rPr lang="pt-BR" dirty="0" smtClean="0"/>
              <a:t>Problema</a:t>
            </a:r>
          </a:p>
          <a:p>
            <a:pPr lvl="1" algn="just">
              <a:buFont typeface="Arial" pitchFamily="34" charset="0"/>
              <a:buChar char="•"/>
            </a:pPr>
            <a:r>
              <a:rPr lang="pt-BR" dirty="0" smtClean="0"/>
              <a:t>A </a:t>
            </a:r>
            <a:r>
              <a:rPr lang="pt-BR" dirty="0"/>
              <a:t>necessidade de recuperar as receitas com tarifas, para que o serviço seja prestado com qualidade e sustentabilidade, mantendo a modicidade </a:t>
            </a:r>
            <a:r>
              <a:rPr lang="pt-BR" dirty="0" smtClean="0"/>
              <a:t>tarifária. </a:t>
            </a:r>
            <a:endParaRPr lang="pt-BR" dirty="0"/>
          </a:p>
          <a:p>
            <a:pPr algn="just"/>
            <a:endParaRPr lang="pt-B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spaço Reservado para Número de Slide 4"/>
          <p:cNvSpPr>
            <a:spLocks noGrp="1"/>
          </p:cNvSpPr>
          <p:nvPr>
            <p:ph type="sldNum" sz="quarter" idx="12"/>
          </p:nvPr>
        </p:nvSpPr>
        <p:spPr/>
        <p:txBody>
          <a:bodyPr/>
          <a:lstStyle/>
          <a:p>
            <a:fld id="{5615B99A-8563-429D-849F-7CD9F5391844}" type="slidenum">
              <a:rPr lang="pt-BR" smtClean="0"/>
              <a:pPr/>
              <a:t>10</a:t>
            </a:fld>
            <a:endParaRPr lang="pt-BR" dirty="0"/>
          </a:p>
        </p:txBody>
      </p:sp>
    </p:spTree>
    <p:extLst>
      <p:ext uri="{BB962C8B-B14F-4D97-AF65-F5344CB8AC3E}">
        <p14:creationId xmlns:p14="http://schemas.microsoft.com/office/powerpoint/2010/main" val="7675089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normAutofit fontScale="90000"/>
          </a:bodyPr>
          <a:lstStyle/>
          <a:p>
            <a:r>
              <a:rPr lang="pt-BR" dirty="0" smtClean="0"/>
              <a:t>MATERIAL E</a:t>
            </a:r>
            <a:br>
              <a:rPr lang="pt-BR" dirty="0" smtClean="0"/>
            </a:br>
            <a:r>
              <a:rPr lang="pt-BR" dirty="0" smtClean="0"/>
              <a:t>MÉTODOS</a:t>
            </a:r>
            <a:endParaRPr lang="pt-BR" dirty="0"/>
          </a:p>
        </p:txBody>
      </p:sp>
      <p:sp>
        <p:nvSpPr>
          <p:cNvPr id="3" name="Espaço Reservado para Conteúdo 2"/>
          <p:cNvSpPr>
            <a:spLocks noGrp="1"/>
          </p:cNvSpPr>
          <p:nvPr>
            <p:ph idx="1"/>
          </p:nvPr>
        </p:nvSpPr>
        <p:spPr>
          <a:xfrm>
            <a:off x="457200" y="1600200"/>
            <a:ext cx="8229600" cy="4997152"/>
          </a:xfrm>
        </p:spPr>
        <p:txBody>
          <a:bodyPr>
            <a:normAutofit/>
          </a:bodyPr>
          <a:lstStyle/>
          <a:p>
            <a:pPr marL="0" indent="0" algn="ctr">
              <a:buNone/>
            </a:pPr>
            <a:r>
              <a:rPr lang="pt-BR" dirty="0" smtClean="0"/>
              <a:t>Forma de cobrança atual</a:t>
            </a:r>
          </a:p>
          <a:p>
            <a:pPr lvl="1" algn="just">
              <a:buFont typeface="Arial" pitchFamily="34" charset="0"/>
              <a:buChar char="•"/>
            </a:pPr>
            <a:r>
              <a:rPr lang="pt-BR" dirty="0" smtClean="0"/>
              <a:t>Consumo real</a:t>
            </a:r>
          </a:p>
          <a:p>
            <a:pPr lvl="2" algn="just"/>
            <a:r>
              <a:rPr lang="pt-BR" dirty="0" smtClean="0"/>
              <a:t>É o valor aplicável ao consumo medido para o cálculo de faturamento dos serviços.</a:t>
            </a:r>
          </a:p>
          <a:p>
            <a:pPr lvl="2" algn="just"/>
            <a:endParaRPr lang="pt-BR" dirty="0" smtClean="0"/>
          </a:p>
          <a:p>
            <a:pPr lvl="1" algn="just">
              <a:buFont typeface="Arial" pitchFamily="34" charset="0"/>
              <a:buChar char="•"/>
            </a:pPr>
            <a:r>
              <a:rPr lang="pt-BR" dirty="0" smtClean="0"/>
              <a:t>Tarifa básica operacional</a:t>
            </a:r>
          </a:p>
          <a:p>
            <a:pPr lvl="2" algn="just"/>
            <a:r>
              <a:rPr lang="pt-BR" dirty="0" smtClean="0"/>
              <a:t>É </a:t>
            </a:r>
            <a:r>
              <a:rPr lang="pt-BR" dirty="0"/>
              <a:t>o valor fixo a ser cobrado por unidade usuária, independentemente do volume utilizado de água, referente à cobertura de uma parcela dos custos fixos que viabilizam a prestação dos </a:t>
            </a:r>
            <a:r>
              <a:rPr lang="pt-BR" dirty="0" smtClean="0"/>
              <a:t>serviços.</a:t>
            </a:r>
            <a:endParaRPr lang="pt-BR" dirty="0"/>
          </a:p>
          <a:p>
            <a:pPr lvl="1">
              <a:buFont typeface="Arial" pitchFamily="34" charset="0"/>
              <a:buChar char="•"/>
            </a:pPr>
            <a:endParaRPr lang="pt-BR" dirty="0"/>
          </a:p>
          <a:p>
            <a:pPr lvl="1"/>
            <a:endParaRPr lang="pt-B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spaço Reservado para Número de Slide 4"/>
          <p:cNvSpPr>
            <a:spLocks noGrp="1"/>
          </p:cNvSpPr>
          <p:nvPr>
            <p:ph type="sldNum" sz="quarter" idx="12"/>
          </p:nvPr>
        </p:nvSpPr>
        <p:spPr/>
        <p:txBody>
          <a:bodyPr/>
          <a:lstStyle/>
          <a:p>
            <a:fld id="{5615B99A-8563-429D-849F-7CD9F5391844}" type="slidenum">
              <a:rPr lang="pt-BR" smtClean="0"/>
              <a:pPr/>
              <a:t>11</a:t>
            </a:fld>
            <a:endParaRPr lang="pt-BR" dirty="0"/>
          </a:p>
        </p:txBody>
      </p:sp>
    </p:spTree>
    <p:extLst>
      <p:ext uri="{BB962C8B-B14F-4D97-AF65-F5344CB8AC3E}">
        <p14:creationId xmlns:p14="http://schemas.microsoft.com/office/powerpoint/2010/main" val="29948294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normAutofit fontScale="90000"/>
          </a:bodyPr>
          <a:lstStyle/>
          <a:p>
            <a:r>
              <a:rPr lang="pt-BR" dirty="0" smtClean="0"/>
              <a:t>MATERIAL E</a:t>
            </a:r>
            <a:br>
              <a:rPr lang="pt-BR" dirty="0" smtClean="0"/>
            </a:br>
            <a:r>
              <a:rPr lang="pt-BR" dirty="0" smtClean="0"/>
              <a:t>MÉTODOS</a:t>
            </a:r>
            <a:endParaRPr lang="pt-BR" dirty="0"/>
          </a:p>
        </p:txBody>
      </p:sp>
      <p:sp>
        <p:nvSpPr>
          <p:cNvPr id="3" name="Espaço Reservado para Conteúdo 2"/>
          <p:cNvSpPr>
            <a:spLocks noGrp="1"/>
          </p:cNvSpPr>
          <p:nvPr>
            <p:ph idx="1"/>
          </p:nvPr>
        </p:nvSpPr>
        <p:spPr>
          <a:xfrm>
            <a:off x="457200" y="1600200"/>
            <a:ext cx="8229600" cy="4997152"/>
          </a:xfrm>
        </p:spPr>
        <p:txBody>
          <a:bodyPr>
            <a:normAutofit/>
          </a:bodyPr>
          <a:lstStyle/>
          <a:p>
            <a:pPr marL="0" indent="0" algn="ctr">
              <a:buNone/>
            </a:pPr>
            <a:r>
              <a:rPr lang="pt-BR" dirty="0" smtClean="0"/>
              <a:t>Modicidade tarifária</a:t>
            </a:r>
          </a:p>
          <a:p>
            <a:pPr marL="0" indent="0" algn="ctr">
              <a:buNone/>
            </a:pPr>
            <a:endParaRPr lang="pt-BR" dirty="0" smtClean="0"/>
          </a:p>
          <a:p>
            <a:pPr marL="742950" lvl="2" indent="-342900" algn="just"/>
            <a:r>
              <a:rPr lang="pt-BR" sz="2800" dirty="0" smtClean="0"/>
              <a:t>Equilíbrio entre a necessidade da cobrança pela prestação dos serviços e a garantia de acesso ao serviço pela população.</a:t>
            </a:r>
          </a:p>
          <a:p>
            <a:pPr lvl="1" algn="just">
              <a:buFont typeface="Arial" pitchFamily="34" charset="0"/>
              <a:buChar char="•"/>
            </a:pPr>
            <a:r>
              <a:rPr lang="pt-BR" dirty="0" smtClean="0"/>
              <a:t>Significa aplicar preços ao alcance dos usuários e compatíveis com as suas condições financeiras.</a:t>
            </a:r>
          </a:p>
          <a:p>
            <a:pPr lvl="1" algn="just">
              <a:buFont typeface="Arial" pitchFamily="34" charset="0"/>
              <a:buChar char="•"/>
            </a:pPr>
            <a:endParaRPr lang="pt-B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spaço Reservado para Número de Slide 4"/>
          <p:cNvSpPr>
            <a:spLocks noGrp="1"/>
          </p:cNvSpPr>
          <p:nvPr>
            <p:ph type="sldNum" sz="quarter" idx="12"/>
          </p:nvPr>
        </p:nvSpPr>
        <p:spPr/>
        <p:txBody>
          <a:bodyPr/>
          <a:lstStyle/>
          <a:p>
            <a:fld id="{5615B99A-8563-429D-849F-7CD9F5391844}" type="slidenum">
              <a:rPr lang="pt-BR" smtClean="0"/>
              <a:pPr/>
              <a:t>12</a:t>
            </a:fld>
            <a:endParaRPr lang="pt-BR" dirty="0"/>
          </a:p>
        </p:txBody>
      </p:sp>
    </p:spTree>
    <p:extLst>
      <p:ext uri="{BB962C8B-B14F-4D97-AF65-F5344CB8AC3E}">
        <p14:creationId xmlns:p14="http://schemas.microsoft.com/office/powerpoint/2010/main" val="26134780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normAutofit fontScale="90000"/>
          </a:bodyPr>
          <a:lstStyle/>
          <a:p>
            <a:r>
              <a:rPr lang="pt-BR" dirty="0" smtClean="0"/>
              <a:t>MATERIAL E</a:t>
            </a:r>
            <a:br>
              <a:rPr lang="pt-BR" dirty="0" smtClean="0"/>
            </a:br>
            <a:r>
              <a:rPr lang="pt-BR" dirty="0" smtClean="0"/>
              <a:t>MÉTODOS</a:t>
            </a:r>
            <a:endParaRPr lang="pt-BR" dirty="0"/>
          </a:p>
        </p:txBody>
      </p:sp>
      <p:sp>
        <p:nvSpPr>
          <p:cNvPr id="3" name="Espaço Reservado para Conteúdo 2"/>
          <p:cNvSpPr>
            <a:spLocks noGrp="1"/>
          </p:cNvSpPr>
          <p:nvPr>
            <p:ph idx="1"/>
          </p:nvPr>
        </p:nvSpPr>
        <p:spPr>
          <a:xfrm>
            <a:off x="457200" y="1600200"/>
            <a:ext cx="8229600" cy="4997152"/>
          </a:xfrm>
        </p:spPr>
        <p:txBody>
          <a:bodyPr>
            <a:normAutofit fontScale="92500" lnSpcReduction="10000"/>
          </a:bodyPr>
          <a:lstStyle/>
          <a:p>
            <a:pPr marL="0" indent="0" algn="ctr">
              <a:buNone/>
            </a:pPr>
            <a:r>
              <a:rPr lang="pt-BR" dirty="0" smtClean="0"/>
              <a:t>Documentos avaliados</a:t>
            </a:r>
          </a:p>
          <a:p>
            <a:pPr lvl="1" algn="just">
              <a:buFont typeface="Arial" pitchFamily="34" charset="0"/>
              <a:buChar char="•"/>
            </a:pPr>
            <a:r>
              <a:rPr lang="pt-BR" dirty="0"/>
              <a:t>R</a:t>
            </a:r>
            <a:r>
              <a:rPr lang="pt-BR" dirty="0" smtClean="0"/>
              <a:t>elatórios </a:t>
            </a:r>
            <a:r>
              <a:rPr lang="pt-BR" dirty="0"/>
              <a:t>de faturamento (estrutura tarifária atual, do SAAE de Viçosa, mapa de faturamento dos exercícios de 2015/2016 [setembro a agosto] e histograma por consumo real e por consumo faturado, por economias, dos exercícios de 2015/2016 [setembro a agosto</a:t>
            </a:r>
            <a:r>
              <a:rPr lang="pt-BR" dirty="0" smtClean="0"/>
              <a:t>]). </a:t>
            </a:r>
          </a:p>
          <a:p>
            <a:pPr lvl="1" algn="just">
              <a:buFont typeface="Arial" pitchFamily="34" charset="0"/>
              <a:buChar char="•"/>
            </a:pPr>
            <a:r>
              <a:rPr lang="pt-BR" dirty="0"/>
              <a:t>D</a:t>
            </a:r>
            <a:r>
              <a:rPr lang="pt-BR" dirty="0" smtClean="0"/>
              <a:t>emonstrativos </a:t>
            </a:r>
            <a:r>
              <a:rPr lang="pt-BR" dirty="0"/>
              <a:t>contábeis (balancete das receitas e despesas mês a mês [set/2015 a </a:t>
            </a:r>
            <a:r>
              <a:rPr lang="pt-BR" dirty="0" err="1"/>
              <a:t>ago</a:t>
            </a:r>
            <a:r>
              <a:rPr lang="pt-BR" dirty="0"/>
              <a:t>/2016</a:t>
            </a:r>
            <a:r>
              <a:rPr lang="pt-BR" dirty="0" smtClean="0"/>
              <a:t>]. </a:t>
            </a:r>
          </a:p>
          <a:p>
            <a:pPr lvl="1" algn="just">
              <a:buFont typeface="Arial" pitchFamily="34" charset="0"/>
              <a:buChar char="•"/>
            </a:pPr>
            <a:r>
              <a:rPr lang="pt-BR" dirty="0" smtClean="0"/>
              <a:t>Lei Orçamentária </a:t>
            </a:r>
            <a:r>
              <a:rPr lang="pt-BR" dirty="0"/>
              <a:t>de 2017 </a:t>
            </a:r>
            <a:r>
              <a:rPr lang="pt-BR" dirty="0" smtClean="0"/>
              <a:t>e </a:t>
            </a:r>
            <a:r>
              <a:rPr lang="pt-BR" dirty="0"/>
              <a:t>Plano Plurianual 2014-2017</a:t>
            </a:r>
            <a:r>
              <a:rPr lang="pt-BR" dirty="0" smtClean="0"/>
              <a:t>).</a:t>
            </a:r>
          </a:p>
          <a:p>
            <a:pPr lvl="1" algn="just">
              <a:buFont typeface="Arial" pitchFamily="34" charset="0"/>
              <a:buChar char="•"/>
            </a:pPr>
            <a:r>
              <a:rPr lang="pt-BR" dirty="0" smtClean="0"/>
              <a:t>Informações </a:t>
            </a:r>
            <a:r>
              <a:rPr lang="pt-BR" dirty="0"/>
              <a:t>sobre investimentos </a:t>
            </a:r>
            <a:r>
              <a:rPr lang="pt-BR" dirty="0" smtClean="0"/>
              <a:t>necessários.</a:t>
            </a:r>
            <a:endParaRPr lang="pt-B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spaço Reservado para Número de Slide 4"/>
          <p:cNvSpPr>
            <a:spLocks noGrp="1"/>
          </p:cNvSpPr>
          <p:nvPr>
            <p:ph type="sldNum" sz="quarter" idx="12"/>
          </p:nvPr>
        </p:nvSpPr>
        <p:spPr/>
        <p:txBody>
          <a:bodyPr/>
          <a:lstStyle/>
          <a:p>
            <a:fld id="{5615B99A-8563-429D-849F-7CD9F5391844}" type="slidenum">
              <a:rPr lang="pt-BR" smtClean="0"/>
              <a:pPr/>
              <a:t>13</a:t>
            </a:fld>
            <a:endParaRPr lang="pt-BR" dirty="0"/>
          </a:p>
        </p:txBody>
      </p:sp>
    </p:spTree>
    <p:extLst>
      <p:ext uri="{BB962C8B-B14F-4D97-AF65-F5344CB8AC3E}">
        <p14:creationId xmlns:p14="http://schemas.microsoft.com/office/powerpoint/2010/main" val="40976960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normAutofit fontScale="90000"/>
          </a:bodyPr>
          <a:lstStyle/>
          <a:p>
            <a:r>
              <a:rPr lang="pt-BR" dirty="0" smtClean="0"/>
              <a:t>MATERIAL E</a:t>
            </a:r>
            <a:br>
              <a:rPr lang="pt-BR" dirty="0" smtClean="0"/>
            </a:br>
            <a:r>
              <a:rPr lang="pt-BR" dirty="0" smtClean="0"/>
              <a:t>MÉTODOS</a:t>
            </a:r>
            <a:endParaRPr lang="pt-BR" dirty="0"/>
          </a:p>
        </p:txBody>
      </p:sp>
      <p:sp>
        <p:nvSpPr>
          <p:cNvPr id="3" name="Espaço Reservado para Conteúdo 2"/>
          <p:cNvSpPr>
            <a:spLocks noGrp="1"/>
          </p:cNvSpPr>
          <p:nvPr>
            <p:ph idx="1"/>
          </p:nvPr>
        </p:nvSpPr>
        <p:spPr>
          <a:xfrm>
            <a:off x="457200" y="1600200"/>
            <a:ext cx="8229600" cy="4997152"/>
          </a:xfrm>
        </p:spPr>
        <p:txBody>
          <a:bodyPr>
            <a:normAutofit fontScale="85000" lnSpcReduction="10000"/>
          </a:bodyPr>
          <a:lstStyle/>
          <a:p>
            <a:pPr marL="0" indent="0" algn="ctr">
              <a:buNone/>
            </a:pPr>
            <a:r>
              <a:rPr lang="pt-BR" dirty="0" smtClean="0"/>
              <a:t>Fórmula para </a:t>
            </a:r>
            <a:r>
              <a:rPr lang="pt-BR" dirty="0"/>
              <a:t>o cálculo da porcentagem de </a:t>
            </a:r>
            <a:r>
              <a:rPr lang="pt-BR" dirty="0" smtClean="0"/>
              <a:t>defasagem</a:t>
            </a:r>
          </a:p>
          <a:p>
            <a:pPr algn="just"/>
            <a:endParaRPr lang="pt-BR" dirty="0"/>
          </a:p>
          <a:p>
            <a:pPr algn="just"/>
            <a:endParaRPr lang="pt-BR" dirty="0" smtClean="0"/>
          </a:p>
          <a:p>
            <a:pPr algn="just"/>
            <a:r>
              <a:rPr lang="pt-BR" dirty="0"/>
              <a:t>PRTP: Percentual de Revisão Tarifária Periódica</a:t>
            </a:r>
            <a:r>
              <a:rPr lang="pt-BR" dirty="0" smtClean="0"/>
              <a:t>;</a:t>
            </a:r>
          </a:p>
          <a:p>
            <a:pPr algn="just"/>
            <a:r>
              <a:rPr lang="pt-BR" dirty="0" smtClean="0"/>
              <a:t>RMAS</a:t>
            </a:r>
            <a:r>
              <a:rPr lang="pt-BR" dirty="0"/>
              <a:t>: Receita Mensal Atual dos Serviços; </a:t>
            </a:r>
            <a:endParaRPr lang="pt-BR" dirty="0" smtClean="0"/>
          </a:p>
          <a:p>
            <a:pPr algn="just"/>
            <a:r>
              <a:rPr lang="pt-BR" dirty="0" smtClean="0"/>
              <a:t>RMNS</a:t>
            </a:r>
            <a:r>
              <a:rPr lang="pt-BR" dirty="0"/>
              <a:t>: Receita Mensal Necessária dos Serviços, composta por “COI + DFN + RT – EA</a:t>
            </a:r>
            <a:r>
              <a:rPr lang="pt-BR" dirty="0" smtClean="0"/>
              <a:t>”</a:t>
            </a:r>
          </a:p>
          <a:p>
            <a:pPr lvl="1" algn="just">
              <a:buFont typeface="Arial" pitchFamily="34" charset="0"/>
              <a:buChar char="•"/>
            </a:pPr>
            <a:r>
              <a:rPr lang="pt-BR" dirty="0" smtClean="0"/>
              <a:t>COI</a:t>
            </a:r>
            <a:r>
              <a:rPr lang="pt-BR" dirty="0"/>
              <a:t>: Custos Operacionais Incorridos; </a:t>
            </a:r>
            <a:endParaRPr lang="pt-BR" dirty="0" smtClean="0"/>
          </a:p>
          <a:p>
            <a:pPr lvl="1" algn="just">
              <a:buFont typeface="Arial" pitchFamily="34" charset="0"/>
              <a:buChar char="•"/>
            </a:pPr>
            <a:r>
              <a:rPr lang="pt-BR" dirty="0" smtClean="0"/>
              <a:t>DFN</a:t>
            </a:r>
            <a:r>
              <a:rPr lang="pt-BR" dirty="0"/>
              <a:t>: Despesas Futuras Necessárias; </a:t>
            </a:r>
            <a:endParaRPr lang="pt-BR" dirty="0" smtClean="0"/>
          </a:p>
          <a:p>
            <a:pPr lvl="1" algn="just">
              <a:buFont typeface="Arial" pitchFamily="34" charset="0"/>
              <a:buChar char="•"/>
            </a:pPr>
            <a:r>
              <a:rPr lang="pt-BR" dirty="0" smtClean="0"/>
              <a:t>RT</a:t>
            </a:r>
            <a:r>
              <a:rPr lang="pt-BR" dirty="0"/>
              <a:t>: Reserva Técnica; </a:t>
            </a:r>
            <a:endParaRPr lang="pt-BR" dirty="0" smtClean="0"/>
          </a:p>
          <a:p>
            <a:pPr lvl="1" algn="just">
              <a:buFont typeface="Arial" pitchFamily="34" charset="0"/>
              <a:buChar char="•"/>
            </a:pPr>
            <a:r>
              <a:rPr lang="pt-BR" dirty="0" smtClean="0"/>
              <a:t>EA</a:t>
            </a:r>
            <a:r>
              <a:rPr lang="pt-BR" dirty="0"/>
              <a:t>: Excesso de Arrecadação.</a:t>
            </a:r>
          </a:p>
          <a:p>
            <a:pPr algn="just"/>
            <a:endParaRPr lang="pt-BR" dirty="0" smtClean="0"/>
          </a:p>
          <a:p>
            <a:pPr algn="just"/>
            <a:endParaRPr lang="pt-B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Tabela 3"/>
          <p:cNvGraphicFramePr>
            <a:graphicFrameLocks noGrp="1"/>
          </p:cNvGraphicFramePr>
          <p:nvPr>
            <p:extLst>
              <p:ext uri="{D42A27DB-BD31-4B8C-83A1-F6EECF244321}">
                <p14:modId xmlns:p14="http://schemas.microsoft.com/office/powerpoint/2010/main" val="2897453849"/>
              </p:ext>
            </p:extLst>
          </p:nvPr>
        </p:nvGraphicFramePr>
        <p:xfrm>
          <a:off x="2483769" y="2060849"/>
          <a:ext cx="4536504" cy="792088"/>
        </p:xfrm>
        <a:graphic>
          <a:graphicData uri="http://schemas.openxmlformats.org/drawingml/2006/table">
            <a:tbl>
              <a:tblPr firstRow="1" firstCol="1" bandRow="1">
                <a:tableStyleId>{5C22544A-7EE6-4342-B048-85BDC9FD1C3A}</a:tableStyleId>
              </a:tblPr>
              <a:tblGrid>
                <a:gridCol w="4536504"/>
              </a:tblGrid>
              <a:tr h="792088">
                <a:tc>
                  <a:txBody>
                    <a:bodyPr/>
                    <a:lstStyle/>
                    <a:p>
                      <a:pPr algn="ctr">
                        <a:lnSpc>
                          <a:spcPct val="150000"/>
                        </a:lnSpc>
                        <a:spcAft>
                          <a:spcPts val="0"/>
                        </a:spcAft>
                      </a:pPr>
                      <a:r>
                        <a:rPr lang="pt-BR" sz="2000" dirty="0">
                          <a:solidFill>
                            <a:schemeClr val="tx1"/>
                          </a:solidFill>
                          <a:effectLst/>
                        </a:rPr>
                        <a:t>PRTP = (RMNS – RMAS) * 100/RMAS</a:t>
                      </a:r>
                      <a:endParaRPr lang="pt-BR" sz="2000" dirty="0">
                        <a:solidFill>
                          <a:schemeClr val="tx1"/>
                        </a:solidFill>
                        <a:effectLst/>
                        <a:latin typeface="Calibri"/>
                        <a:ea typeface="Calibri"/>
                        <a:cs typeface="Times New Roman"/>
                      </a:endParaRPr>
                    </a:p>
                  </a:txBody>
                  <a:tcPr marL="68580" marR="68580" marT="0" marB="0" anchor="ctr">
                    <a:solidFill>
                      <a:schemeClr val="bg1"/>
                    </a:solidFill>
                  </a:tcPr>
                </a:tc>
              </a:tr>
            </a:tbl>
          </a:graphicData>
        </a:graphic>
      </p:graphicFrame>
      <p:sp>
        <p:nvSpPr>
          <p:cNvPr id="6" name="Espaço Reservado para Número de Slide 5"/>
          <p:cNvSpPr>
            <a:spLocks noGrp="1"/>
          </p:cNvSpPr>
          <p:nvPr>
            <p:ph type="sldNum" sz="quarter" idx="12"/>
          </p:nvPr>
        </p:nvSpPr>
        <p:spPr/>
        <p:txBody>
          <a:bodyPr/>
          <a:lstStyle/>
          <a:p>
            <a:fld id="{5615B99A-8563-429D-849F-7CD9F5391844}" type="slidenum">
              <a:rPr lang="pt-BR" smtClean="0"/>
              <a:pPr/>
              <a:t>14</a:t>
            </a:fld>
            <a:endParaRPr lang="pt-BR" dirty="0"/>
          </a:p>
        </p:txBody>
      </p:sp>
    </p:spTree>
    <p:extLst>
      <p:ext uri="{BB962C8B-B14F-4D97-AF65-F5344CB8AC3E}">
        <p14:creationId xmlns:p14="http://schemas.microsoft.com/office/powerpoint/2010/main" val="5090359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normAutofit fontScale="90000"/>
          </a:bodyPr>
          <a:lstStyle/>
          <a:p>
            <a:r>
              <a:rPr lang="pt-BR" dirty="0" smtClean="0"/>
              <a:t>RESULTADOS E</a:t>
            </a:r>
            <a:br>
              <a:rPr lang="pt-BR" dirty="0" smtClean="0"/>
            </a:br>
            <a:r>
              <a:rPr lang="pt-BR" dirty="0" smtClean="0"/>
              <a:t>DISCUSSÃO</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2393617385"/>
              </p:ext>
            </p:extLst>
          </p:nvPr>
        </p:nvGraphicFramePr>
        <p:xfrm>
          <a:off x="615663" y="2924944"/>
          <a:ext cx="7920880" cy="3456383"/>
        </p:xfrm>
        <a:graphic>
          <a:graphicData uri="http://schemas.openxmlformats.org/drawingml/2006/table">
            <a:tbl>
              <a:tblPr firstRow="1" firstCol="1" bandRow="1">
                <a:tableStyleId>{5C22544A-7EE6-4342-B048-85BDC9FD1C3A}</a:tableStyleId>
              </a:tblPr>
              <a:tblGrid>
                <a:gridCol w="887745"/>
                <a:gridCol w="887745"/>
                <a:gridCol w="919723"/>
                <a:gridCol w="919723"/>
                <a:gridCol w="919723"/>
                <a:gridCol w="919723"/>
                <a:gridCol w="887049"/>
                <a:gridCol w="887049"/>
                <a:gridCol w="692400"/>
              </a:tblGrid>
              <a:tr h="386937">
                <a:tc rowSpan="2">
                  <a:txBody>
                    <a:bodyPr/>
                    <a:lstStyle/>
                    <a:p>
                      <a:pPr algn="ctr">
                        <a:lnSpc>
                          <a:spcPct val="115000"/>
                        </a:lnSpc>
                        <a:spcAft>
                          <a:spcPts val="0"/>
                        </a:spcAft>
                      </a:pPr>
                      <a:r>
                        <a:rPr lang="pt-BR" sz="1400" b="1" dirty="0">
                          <a:effectLst/>
                        </a:rPr>
                        <a:t> </a:t>
                      </a:r>
                    </a:p>
                    <a:p>
                      <a:pPr>
                        <a:lnSpc>
                          <a:spcPct val="115000"/>
                        </a:lnSpc>
                        <a:spcAft>
                          <a:spcPts val="0"/>
                        </a:spcAft>
                      </a:pPr>
                      <a:r>
                        <a:rPr lang="pt-BR" sz="1400" b="1" dirty="0">
                          <a:effectLst/>
                        </a:rPr>
                        <a:t>Mês/ano   </a:t>
                      </a:r>
                      <a:endParaRPr lang="pt-BR" sz="1400" b="1" dirty="0">
                        <a:effectLst/>
                        <a:latin typeface="Calibri"/>
                        <a:ea typeface="Calibri"/>
                        <a:cs typeface="Times New Roman"/>
                      </a:endParaRPr>
                    </a:p>
                  </a:txBody>
                  <a:tcPr marL="44450" marR="44450" marT="0" marB="0" anchor="ctr"/>
                </a:tc>
                <a:tc gridSpan="2">
                  <a:txBody>
                    <a:bodyPr/>
                    <a:lstStyle/>
                    <a:p>
                      <a:pPr algn="ctr">
                        <a:lnSpc>
                          <a:spcPct val="115000"/>
                        </a:lnSpc>
                        <a:spcAft>
                          <a:spcPts val="0"/>
                        </a:spcAft>
                      </a:pPr>
                      <a:r>
                        <a:rPr lang="pt-BR" sz="1400" b="1">
                          <a:effectLst/>
                        </a:rPr>
                        <a:t>Residencial</a:t>
                      </a:r>
                      <a:endParaRPr lang="pt-BR" sz="1400" b="1">
                        <a:effectLst/>
                        <a:latin typeface="Calibri"/>
                        <a:ea typeface="Calibri"/>
                        <a:cs typeface="Times New Roman"/>
                      </a:endParaRPr>
                    </a:p>
                  </a:txBody>
                  <a:tcPr marL="44450" marR="44450" marT="0" marB="0" anchor="ctr"/>
                </a:tc>
                <a:tc hMerge="1">
                  <a:txBody>
                    <a:bodyPr/>
                    <a:lstStyle/>
                    <a:p>
                      <a:endParaRPr lang="pt-BR"/>
                    </a:p>
                  </a:txBody>
                  <a:tcPr/>
                </a:tc>
                <a:tc gridSpan="2">
                  <a:txBody>
                    <a:bodyPr/>
                    <a:lstStyle/>
                    <a:p>
                      <a:pPr algn="ctr">
                        <a:lnSpc>
                          <a:spcPct val="115000"/>
                        </a:lnSpc>
                        <a:spcAft>
                          <a:spcPts val="0"/>
                        </a:spcAft>
                      </a:pPr>
                      <a:r>
                        <a:rPr lang="pt-BR" sz="1400" b="1">
                          <a:effectLst/>
                        </a:rPr>
                        <a:t>Social</a:t>
                      </a:r>
                      <a:endParaRPr lang="pt-BR" sz="1400" b="1">
                        <a:effectLst/>
                        <a:latin typeface="Calibri"/>
                        <a:ea typeface="Calibri"/>
                        <a:cs typeface="Times New Roman"/>
                      </a:endParaRPr>
                    </a:p>
                  </a:txBody>
                  <a:tcPr marL="44450" marR="44450" marT="0" marB="0" anchor="ctr"/>
                </a:tc>
                <a:tc hMerge="1">
                  <a:txBody>
                    <a:bodyPr/>
                    <a:lstStyle/>
                    <a:p>
                      <a:endParaRPr lang="pt-BR"/>
                    </a:p>
                  </a:txBody>
                  <a:tcPr/>
                </a:tc>
                <a:tc gridSpan="2">
                  <a:txBody>
                    <a:bodyPr/>
                    <a:lstStyle/>
                    <a:p>
                      <a:pPr algn="ctr">
                        <a:lnSpc>
                          <a:spcPct val="115000"/>
                        </a:lnSpc>
                        <a:spcAft>
                          <a:spcPts val="0"/>
                        </a:spcAft>
                      </a:pPr>
                      <a:r>
                        <a:rPr lang="pt-BR" sz="1400" b="1">
                          <a:effectLst/>
                        </a:rPr>
                        <a:t>Comercial</a:t>
                      </a:r>
                      <a:endParaRPr lang="pt-BR" sz="1400" b="1">
                        <a:effectLst/>
                        <a:latin typeface="Calibri"/>
                        <a:ea typeface="Calibri"/>
                        <a:cs typeface="Times New Roman"/>
                      </a:endParaRPr>
                    </a:p>
                  </a:txBody>
                  <a:tcPr marL="44450" marR="44450" marT="0" marB="0" anchor="ctr"/>
                </a:tc>
                <a:tc hMerge="1">
                  <a:txBody>
                    <a:bodyPr/>
                    <a:lstStyle/>
                    <a:p>
                      <a:endParaRPr lang="pt-BR"/>
                    </a:p>
                  </a:txBody>
                  <a:tcPr/>
                </a:tc>
                <a:tc gridSpan="2">
                  <a:txBody>
                    <a:bodyPr/>
                    <a:lstStyle/>
                    <a:p>
                      <a:pPr algn="ctr">
                        <a:lnSpc>
                          <a:spcPct val="115000"/>
                        </a:lnSpc>
                        <a:spcAft>
                          <a:spcPts val="0"/>
                        </a:spcAft>
                      </a:pPr>
                      <a:r>
                        <a:rPr lang="pt-BR" sz="1400" b="1">
                          <a:effectLst/>
                        </a:rPr>
                        <a:t>Industrial</a:t>
                      </a:r>
                      <a:endParaRPr lang="pt-BR" sz="1400" b="1">
                        <a:effectLst/>
                        <a:latin typeface="Calibri"/>
                        <a:ea typeface="Calibri"/>
                        <a:cs typeface="Times New Roman"/>
                      </a:endParaRPr>
                    </a:p>
                  </a:txBody>
                  <a:tcPr marL="44450" marR="44450" marT="0" marB="0" anchor="ctr"/>
                </a:tc>
                <a:tc hMerge="1">
                  <a:txBody>
                    <a:bodyPr/>
                    <a:lstStyle/>
                    <a:p>
                      <a:endParaRPr lang="pt-BR"/>
                    </a:p>
                  </a:txBody>
                  <a:tcPr/>
                </a:tc>
              </a:tr>
              <a:tr h="691070">
                <a:tc vMerge="1">
                  <a:txBody>
                    <a:bodyPr/>
                    <a:lstStyle/>
                    <a:p>
                      <a:endParaRPr lang="pt-BR"/>
                    </a:p>
                  </a:txBody>
                  <a:tcPr/>
                </a:tc>
                <a:tc>
                  <a:txBody>
                    <a:bodyPr/>
                    <a:lstStyle/>
                    <a:p>
                      <a:pPr algn="ctr">
                        <a:lnSpc>
                          <a:spcPct val="115000"/>
                        </a:lnSpc>
                        <a:spcAft>
                          <a:spcPts val="0"/>
                        </a:spcAft>
                      </a:pPr>
                      <a:r>
                        <a:rPr lang="pt-BR" sz="1400" b="1">
                          <a:effectLst/>
                        </a:rPr>
                        <a:t>Nº de economias</a:t>
                      </a:r>
                      <a:endParaRPr lang="pt-BR" sz="14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400" b="1" dirty="0" smtClean="0">
                          <a:effectLst/>
                        </a:rPr>
                        <a:t>Volume</a:t>
                      </a:r>
                    </a:p>
                    <a:p>
                      <a:pPr algn="ctr">
                        <a:lnSpc>
                          <a:spcPct val="115000"/>
                        </a:lnSpc>
                        <a:spcAft>
                          <a:spcPts val="0"/>
                        </a:spcAft>
                      </a:pPr>
                      <a:r>
                        <a:rPr lang="pt-BR" sz="1400" b="1" dirty="0" smtClean="0">
                          <a:effectLst/>
                          <a:latin typeface="Calibri"/>
                          <a:ea typeface="Calibri"/>
                          <a:cs typeface="Times New Roman"/>
                        </a:rPr>
                        <a:t>m³ </a:t>
                      </a:r>
                      <a:endParaRPr lang="pt-BR" sz="14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400" b="1">
                          <a:effectLst/>
                        </a:rPr>
                        <a:t>Nº de economias</a:t>
                      </a:r>
                      <a:endParaRPr lang="pt-BR" sz="14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400" b="1" dirty="0" smtClean="0">
                          <a:effectLst/>
                        </a:rPr>
                        <a:t>Volume</a:t>
                      </a:r>
                    </a:p>
                    <a:p>
                      <a:pPr marL="0" marR="0" indent="0" algn="ctr" defTabSz="914400" rtl="0" eaLnBrk="1" fontAlgn="auto" latinLnBrk="0" hangingPunct="1">
                        <a:lnSpc>
                          <a:spcPct val="115000"/>
                        </a:lnSpc>
                        <a:spcBef>
                          <a:spcPts val="0"/>
                        </a:spcBef>
                        <a:spcAft>
                          <a:spcPts val="0"/>
                        </a:spcAft>
                        <a:buClrTx/>
                        <a:buSzTx/>
                        <a:buFontTx/>
                        <a:buNone/>
                        <a:tabLst/>
                        <a:defRPr/>
                      </a:pPr>
                      <a:r>
                        <a:rPr lang="pt-BR" sz="1400" b="1" dirty="0" smtClean="0">
                          <a:effectLst/>
                          <a:latin typeface="+mn-lt"/>
                          <a:ea typeface="Calibri"/>
                          <a:cs typeface="Times New Roman"/>
                        </a:rPr>
                        <a:t>m³ </a:t>
                      </a:r>
                    </a:p>
                  </a:txBody>
                  <a:tcPr marL="44450" marR="44450" marT="0" marB="0" anchor="ctr"/>
                </a:tc>
                <a:tc>
                  <a:txBody>
                    <a:bodyPr/>
                    <a:lstStyle/>
                    <a:p>
                      <a:pPr algn="ctr">
                        <a:lnSpc>
                          <a:spcPct val="115000"/>
                        </a:lnSpc>
                        <a:spcAft>
                          <a:spcPts val="0"/>
                        </a:spcAft>
                      </a:pPr>
                      <a:r>
                        <a:rPr lang="pt-BR" sz="1400" b="1">
                          <a:effectLst/>
                        </a:rPr>
                        <a:t>Nº de economias</a:t>
                      </a:r>
                      <a:endParaRPr lang="pt-BR" sz="14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400" b="1" dirty="0" smtClean="0">
                          <a:effectLst/>
                        </a:rPr>
                        <a:t>Volume</a:t>
                      </a:r>
                    </a:p>
                    <a:p>
                      <a:pPr marL="0" marR="0" indent="0" algn="ctr" defTabSz="914400" rtl="0" eaLnBrk="1" fontAlgn="auto" latinLnBrk="0" hangingPunct="1">
                        <a:lnSpc>
                          <a:spcPct val="115000"/>
                        </a:lnSpc>
                        <a:spcBef>
                          <a:spcPts val="0"/>
                        </a:spcBef>
                        <a:spcAft>
                          <a:spcPts val="0"/>
                        </a:spcAft>
                        <a:buClrTx/>
                        <a:buSzTx/>
                        <a:buFontTx/>
                        <a:buNone/>
                        <a:tabLst/>
                        <a:defRPr/>
                      </a:pPr>
                      <a:r>
                        <a:rPr lang="pt-BR" sz="1400" b="1" dirty="0" smtClean="0">
                          <a:effectLst/>
                          <a:latin typeface="+mn-lt"/>
                          <a:ea typeface="Calibri"/>
                          <a:cs typeface="Times New Roman"/>
                        </a:rPr>
                        <a:t>m³ </a:t>
                      </a:r>
                    </a:p>
                  </a:txBody>
                  <a:tcPr marL="44450" marR="44450" marT="0" marB="0" anchor="ctr"/>
                </a:tc>
                <a:tc>
                  <a:txBody>
                    <a:bodyPr/>
                    <a:lstStyle/>
                    <a:p>
                      <a:pPr algn="ctr">
                        <a:lnSpc>
                          <a:spcPct val="115000"/>
                        </a:lnSpc>
                        <a:spcAft>
                          <a:spcPts val="0"/>
                        </a:spcAft>
                      </a:pPr>
                      <a:r>
                        <a:rPr lang="pt-BR" sz="1400" b="1">
                          <a:effectLst/>
                        </a:rPr>
                        <a:t>Nº de economias</a:t>
                      </a:r>
                      <a:endParaRPr lang="pt-BR" sz="14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400" b="1" dirty="0" smtClean="0">
                          <a:effectLst/>
                        </a:rPr>
                        <a:t>Volume</a:t>
                      </a:r>
                    </a:p>
                    <a:p>
                      <a:pPr marL="0" marR="0" indent="0" algn="ctr" defTabSz="914400" rtl="0" eaLnBrk="1" fontAlgn="auto" latinLnBrk="0" hangingPunct="1">
                        <a:lnSpc>
                          <a:spcPct val="115000"/>
                        </a:lnSpc>
                        <a:spcBef>
                          <a:spcPts val="0"/>
                        </a:spcBef>
                        <a:spcAft>
                          <a:spcPts val="0"/>
                        </a:spcAft>
                        <a:buClrTx/>
                        <a:buSzTx/>
                        <a:buFontTx/>
                        <a:buNone/>
                        <a:tabLst/>
                        <a:defRPr/>
                      </a:pPr>
                      <a:r>
                        <a:rPr lang="pt-BR" sz="1400" b="1" dirty="0" smtClean="0">
                          <a:effectLst/>
                          <a:latin typeface="+mn-lt"/>
                          <a:ea typeface="Calibri"/>
                          <a:cs typeface="Times New Roman"/>
                        </a:rPr>
                        <a:t>m³ </a:t>
                      </a:r>
                    </a:p>
                  </a:txBody>
                  <a:tcPr marL="44450" marR="44450" marT="0" marB="0" anchor="ctr"/>
                </a:tc>
              </a:tr>
              <a:tr h="1189188">
                <a:tc>
                  <a:txBody>
                    <a:bodyPr/>
                    <a:lstStyle/>
                    <a:p>
                      <a:pPr algn="ctr">
                        <a:lnSpc>
                          <a:spcPct val="115000"/>
                        </a:lnSpc>
                        <a:spcAft>
                          <a:spcPts val="1000"/>
                        </a:spcAft>
                      </a:pPr>
                      <a:r>
                        <a:rPr lang="pt-BR" sz="1400" b="1">
                          <a:effectLst/>
                        </a:rPr>
                        <a:t>Média dez/2015 a ago/2016</a:t>
                      </a:r>
                      <a:endParaRPr lang="pt-BR" sz="1400" b="1">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pt-BR" sz="1400" b="1">
                          <a:effectLst/>
                        </a:rPr>
                        <a:t>32.130</a:t>
                      </a:r>
                      <a:endParaRPr lang="pt-BR" sz="1400" b="1">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pt-BR" sz="1400" b="1">
                          <a:effectLst/>
                        </a:rPr>
                        <a:t>305.576</a:t>
                      </a:r>
                      <a:endParaRPr lang="pt-BR" sz="1400" b="1">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pt-BR" sz="1400" b="1" dirty="0">
                          <a:effectLst/>
                        </a:rPr>
                        <a:t>178</a:t>
                      </a:r>
                      <a:endParaRPr lang="pt-BR" sz="1400" b="1"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pt-BR" sz="1400" b="1">
                          <a:effectLst/>
                        </a:rPr>
                        <a:t>1.066</a:t>
                      </a:r>
                      <a:endParaRPr lang="pt-BR" sz="1400" b="1">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pt-BR" sz="1400" b="1">
                          <a:effectLst/>
                        </a:rPr>
                        <a:t>354</a:t>
                      </a:r>
                      <a:endParaRPr lang="pt-BR" sz="1400" b="1">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pt-BR" sz="1400" b="1" dirty="0">
                          <a:effectLst/>
                        </a:rPr>
                        <a:t>4.773</a:t>
                      </a:r>
                      <a:endParaRPr lang="pt-BR" sz="1400" b="1" dirty="0">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pt-BR" sz="1400" b="1">
                          <a:effectLst/>
                        </a:rPr>
                        <a:t>38</a:t>
                      </a:r>
                      <a:endParaRPr lang="pt-BR" sz="1400" b="1">
                        <a:effectLst/>
                        <a:latin typeface="Calibri"/>
                        <a:ea typeface="Calibri"/>
                        <a:cs typeface="Times New Roman"/>
                      </a:endParaRPr>
                    </a:p>
                  </a:txBody>
                  <a:tcPr marL="44450" marR="44450" marT="0" marB="0" anchor="ctr"/>
                </a:tc>
                <a:tc>
                  <a:txBody>
                    <a:bodyPr/>
                    <a:lstStyle/>
                    <a:p>
                      <a:pPr algn="ctr">
                        <a:lnSpc>
                          <a:spcPct val="115000"/>
                        </a:lnSpc>
                        <a:spcAft>
                          <a:spcPts val="1000"/>
                        </a:spcAft>
                      </a:pPr>
                      <a:r>
                        <a:rPr lang="pt-BR" sz="1400" b="1">
                          <a:effectLst/>
                        </a:rPr>
                        <a:t>1.256</a:t>
                      </a:r>
                      <a:endParaRPr lang="pt-BR" sz="1400" b="1">
                        <a:effectLst/>
                        <a:latin typeface="Calibri"/>
                        <a:ea typeface="Calibri"/>
                        <a:cs typeface="Times New Roman"/>
                      </a:endParaRPr>
                    </a:p>
                  </a:txBody>
                  <a:tcPr marL="44450" marR="44450" marT="0" marB="0" anchor="ctr"/>
                </a:tc>
              </a:tr>
              <a:tr h="1189188">
                <a:tc>
                  <a:txBody>
                    <a:bodyPr/>
                    <a:lstStyle/>
                    <a:p>
                      <a:pPr algn="ctr">
                        <a:lnSpc>
                          <a:spcPct val="115000"/>
                        </a:lnSpc>
                        <a:spcAft>
                          <a:spcPts val="0"/>
                        </a:spcAft>
                      </a:pPr>
                      <a:r>
                        <a:rPr lang="pt-BR" sz="1400" b="1">
                          <a:effectLst/>
                        </a:rPr>
                        <a:t>%</a:t>
                      </a:r>
                      <a:endParaRPr lang="pt-BR" sz="14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400" b="1">
                          <a:effectLst/>
                        </a:rPr>
                        <a:t>98,26%</a:t>
                      </a:r>
                      <a:endParaRPr lang="pt-BR" sz="14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400" b="1" dirty="0">
                          <a:effectLst/>
                        </a:rPr>
                        <a:t>97,73%</a:t>
                      </a:r>
                      <a:endParaRPr lang="pt-BR" sz="14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400" b="1">
                          <a:effectLst/>
                        </a:rPr>
                        <a:t>0,54%</a:t>
                      </a:r>
                      <a:endParaRPr lang="pt-BR" sz="14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400" b="1">
                          <a:effectLst/>
                        </a:rPr>
                        <a:t>0,34%</a:t>
                      </a:r>
                      <a:endParaRPr lang="pt-BR" sz="14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400" b="1" dirty="0">
                          <a:effectLst/>
                        </a:rPr>
                        <a:t>1,08%</a:t>
                      </a:r>
                      <a:endParaRPr lang="pt-BR" sz="14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400" b="1" dirty="0">
                          <a:effectLst/>
                        </a:rPr>
                        <a:t>1,53%</a:t>
                      </a:r>
                      <a:endParaRPr lang="pt-BR" sz="14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400" b="1">
                          <a:effectLst/>
                        </a:rPr>
                        <a:t>0,12%</a:t>
                      </a:r>
                      <a:endParaRPr lang="pt-BR" sz="14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400" b="1" dirty="0">
                          <a:effectLst/>
                        </a:rPr>
                        <a:t>0,40%</a:t>
                      </a:r>
                      <a:endParaRPr lang="pt-BR" sz="1400" b="1" dirty="0">
                        <a:effectLst/>
                        <a:latin typeface="Calibri"/>
                        <a:ea typeface="Calibri"/>
                        <a:cs typeface="Times New Roman"/>
                      </a:endParaRPr>
                    </a:p>
                  </a:txBody>
                  <a:tcPr marL="44450" marR="44450" marT="0" marB="0" anchor="ctr"/>
                </a:tc>
              </a:tr>
            </a:tbl>
          </a:graphicData>
        </a:graphic>
      </p:graphicFrame>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ixaDeTexto 4"/>
          <p:cNvSpPr txBox="1"/>
          <p:nvPr/>
        </p:nvSpPr>
        <p:spPr>
          <a:xfrm>
            <a:off x="0" y="1988840"/>
            <a:ext cx="9152206" cy="523220"/>
          </a:xfrm>
          <a:prstGeom prst="rect">
            <a:avLst/>
          </a:prstGeom>
          <a:noFill/>
        </p:spPr>
        <p:txBody>
          <a:bodyPr wrap="square" rtlCol="0">
            <a:spAutoFit/>
          </a:bodyPr>
          <a:lstStyle/>
          <a:p>
            <a:r>
              <a:rPr lang="pt-BR" sz="2800" dirty="0"/>
              <a:t>Relação entre o número de economias e volume por categoria</a:t>
            </a:r>
          </a:p>
        </p:txBody>
      </p:sp>
      <p:sp>
        <p:nvSpPr>
          <p:cNvPr id="6" name="Espaço Reservado para Número de Slide 5"/>
          <p:cNvSpPr>
            <a:spLocks noGrp="1"/>
          </p:cNvSpPr>
          <p:nvPr>
            <p:ph type="sldNum" sz="quarter" idx="12"/>
          </p:nvPr>
        </p:nvSpPr>
        <p:spPr/>
        <p:txBody>
          <a:bodyPr/>
          <a:lstStyle/>
          <a:p>
            <a:fld id="{5615B99A-8563-429D-849F-7CD9F5391844}" type="slidenum">
              <a:rPr lang="pt-BR" smtClean="0"/>
              <a:pPr/>
              <a:t>15</a:t>
            </a:fld>
            <a:endParaRPr lang="pt-BR" dirty="0"/>
          </a:p>
        </p:txBody>
      </p:sp>
    </p:spTree>
    <p:extLst>
      <p:ext uri="{BB962C8B-B14F-4D97-AF65-F5344CB8AC3E}">
        <p14:creationId xmlns:p14="http://schemas.microsoft.com/office/powerpoint/2010/main" val="32891257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normAutofit fontScale="90000"/>
          </a:bodyPr>
          <a:lstStyle/>
          <a:p>
            <a:r>
              <a:rPr lang="pt-BR" dirty="0" smtClean="0"/>
              <a:t>RESULTADOS E</a:t>
            </a:r>
            <a:br>
              <a:rPr lang="pt-BR" dirty="0" smtClean="0"/>
            </a:br>
            <a:r>
              <a:rPr lang="pt-BR" dirty="0" smtClean="0"/>
              <a:t>DISCUSSÃO</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469100812"/>
              </p:ext>
            </p:extLst>
          </p:nvPr>
        </p:nvGraphicFramePr>
        <p:xfrm>
          <a:off x="539554" y="2852936"/>
          <a:ext cx="8064893" cy="2779486"/>
        </p:xfrm>
        <a:graphic>
          <a:graphicData uri="http://schemas.openxmlformats.org/drawingml/2006/table">
            <a:tbl>
              <a:tblPr firstRow="1" firstCol="1" bandRow="1">
                <a:tableStyleId>{5C22544A-7EE6-4342-B048-85BDC9FD1C3A}</a:tableStyleId>
              </a:tblPr>
              <a:tblGrid>
                <a:gridCol w="2227748"/>
                <a:gridCol w="1794399"/>
                <a:gridCol w="1685071"/>
                <a:gridCol w="2357675"/>
              </a:tblGrid>
              <a:tr h="1096990">
                <a:tc>
                  <a:txBody>
                    <a:bodyPr/>
                    <a:lstStyle/>
                    <a:p>
                      <a:pPr algn="ctr">
                        <a:lnSpc>
                          <a:spcPct val="115000"/>
                        </a:lnSpc>
                        <a:spcAft>
                          <a:spcPts val="0"/>
                        </a:spcAft>
                      </a:pPr>
                      <a:r>
                        <a:rPr lang="pt-BR" sz="1600" b="1" dirty="0">
                          <a:effectLst/>
                        </a:rPr>
                        <a:t>Receitas - dez/2015 a </a:t>
                      </a:r>
                      <a:r>
                        <a:rPr lang="pt-BR" sz="1600" b="1" dirty="0" err="1">
                          <a:effectLst/>
                        </a:rPr>
                        <a:t>ago</a:t>
                      </a:r>
                      <a:r>
                        <a:rPr lang="pt-BR" sz="1600" b="1" dirty="0">
                          <a:effectLst/>
                        </a:rPr>
                        <a:t>/2016 </a:t>
                      </a:r>
                      <a:endParaRPr lang="pt-BR" sz="16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600" b="1">
                          <a:effectLst/>
                        </a:rPr>
                        <a:t>Total</a:t>
                      </a:r>
                      <a:endParaRPr lang="pt-BR" sz="16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600" b="1">
                          <a:effectLst/>
                        </a:rPr>
                        <a:t>Água + esgoto</a:t>
                      </a:r>
                      <a:endParaRPr lang="pt-BR" sz="16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600" b="1">
                          <a:effectLst/>
                        </a:rPr>
                        <a:t>Porcentagem da receita total sobre a receita de água + esgoto</a:t>
                      </a:r>
                      <a:endParaRPr lang="pt-BR" sz="1600" b="1">
                        <a:effectLst/>
                        <a:latin typeface="Calibri"/>
                        <a:ea typeface="Calibri"/>
                        <a:cs typeface="Times New Roman"/>
                      </a:endParaRPr>
                    </a:p>
                  </a:txBody>
                  <a:tcPr marL="44450" marR="44450" marT="0" marB="0" anchor="ctr"/>
                </a:tc>
              </a:tr>
              <a:tr h="463517">
                <a:tc>
                  <a:txBody>
                    <a:bodyPr/>
                    <a:lstStyle/>
                    <a:p>
                      <a:pPr algn="ctr">
                        <a:lnSpc>
                          <a:spcPct val="115000"/>
                        </a:lnSpc>
                        <a:spcAft>
                          <a:spcPts val="0"/>
                        </a:spcAft>
                      </a:pPr>
                      <a:r>
                        <a:rPr lang="pt-BR" sz="1600" b="1">
                          <a:effectLst/>
                        </a:rPr>
                        <a:t>Receita faturada média mensal</a:t>
                      </a:r>
                      <a:endParaRPr lang="pt-BR" sz="16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600" b="1" dirty="0">
                          <a:effectLst/>
                        </a:rPr>
                        <a:t>R$ </a:t>
                      </a:r>
                      <a:r>
                        <a:rPr lang="pt-BR" sz="1600" b="1" dirty="0" smtClean="0">
                          <a:effectLst/>
                        </a:rPr>
                        <a:t> 1.537.240,60</a:t>
                      </a:r>
                      <a:endParaRPr lang="pt-BR" sz="16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600" b="1" dirty="0">
                          <a:effectLst/>
                        </a:rPr>
                        <a:t>R$ </a:t>
                      </a:r>
                      <a:r>
                        <a:rPr lang="pt-BR" sz="1600" b="1" dirty="0" smtClean="0">
                          <a:effectLst/>
                        </a:rPr>
                        <a:t> 1.045.008,71</a:t>
                      </a:r>
                      <a:endParaRPr lang="pt-BR" sz="16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600" b="1" dirty="0">
                          <a:effectLst/>
                        </a:rPr>
                        <a:t>67,98%</a:t>
                      </a:r>
                      <a:endParaRPr lang="pt-BR" sz="1600" b="1" dirty="0">
                        <a:effectLst/>
                        <a:latin typeface="Calibri"/>
                        <a:ea typeface="Calibri"/>
                        <a:cs typeface="Times New Roman"/>
                      </a:endParaRPr>
                    </a:p>
                  </a:txBody>
                  <a:tcPr marL="44450" marR="44450" marT="0" marB="0" anchor="ctr"/>
                </a:tc>
              </a:tr>
              <a:tr h="551894">
                <a:tc>
                  <a:txBody>
                    <a:bodyPr/>
                    <a:lstStyle/>
                    <a:p>
                      <a:pPr algn="ctr">
                        <a:lnSpc>
                          <a:spcPct val="115000"/>
                        </a:lnSpc>
                        <a:spcAft>
                          <a:spcPts val="0"/>
                        </a:spcAft>
                      </a:pPr>
                      <a:r>
                        <a:rPr lang="pt-BR" sz="1600" b="1">
                          <a:effectLst/>
                        </a:rPr>
                        <a:t>Receita arrecadada média mensal</a:t>
                      </a:r>
                      <a:endParaRPr lang="pt-BR" sz="16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600" b="1" dirty="0">
                          <a:effectLst/>
                        </a:rPr>
                        <a:t>R$ </a:t>
                      </a:r>
                      <a:r>
                        <a:rPr lang="pt-BR" sz="1600" b="1" dirty="0" smtClean="0">
                          <a:effectLst/>
                        </a:rPr>
                        <a:t> 1.537.244,98</a:t>
                      </a:r>
                      <a:endParaRPr lang="pt-BR" sz="16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600" b="1" dirty="0">
                          <a:effectLst/>
                        </a:rPr>
                        <a:t>R</a:t>
                      </a:r>
                      <a:r>
                        <a:rPr lang="pt-BR" sz="1600" b="1" dirty="0" smtClean="0">
                          <a:effectLst/>
                        </a:rPr>
                        <a:t>$ 1.002.232,79</a:t>
                      </a:r>
                      <a:endParaRPr lang="pt-BR" sz="16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600" b="1" dirty="0">
                          <a:effectLst/>
                        </a:rPr>
                        <a:t>65,20%</a:t>
                      </a:r>
                      <a:endParaRPr lang="pt-BR" sz="1600" b="1" dirty="0">
                        <a:effectLst/>
                        <a:latin typeface="Calibri"/>
                        <a:ea typeface="Calibri"/>
                        <a:cs typeface="Times New Roman"/>
                      </a:endParaRPr>
                    </a:p>
                  </a:txBody>
                  <a:tcPr marL="44450" marR="44450" marT="0" marB="0" anchor="ctr"/>
                </a:tc>
              </a:tr>
              <a:tr h="551894">
                <a:tc>
                  <a:txBody>
                    <a:bodyPr/>
                    <a:lstStyle/>
                    <a:p>
                      <a:pPr algn="ctr">
                        <a:lnSpc>
                          <a:spcPct val="115000"/>
                        </a:lnSpc>
                        <a:spcAft>
                          <a:spcPts val="0"/>
                        </a:spcAft>
                      </a:pPr>
                      <a:r>
                        <a:rPr lang="pt-BR" sz="1600" b="1" dirty="0">
                          <a:effectLst/>
                        </a:rPr>
                        <a:t>Porcentagem da receita faturada arrecadada</a:t>
                      </a:r>
                      <a:endParaRPr lang="pt-BR" sz="16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600" b="1" dirty="0">
                          <a:effectLst/>
                        </a:rPr>
                        <a:t>100,00%</a:t>
                      </a:r>
                      <a:endParaRPr lang="pt-BR" sz="16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600" b="1" dirty="0">
                          <a:effectLst/>
                        </a:rPr>
                        <a:t>95,90%</a:t>
                      </a:r>
                      <a:endParaRPr lang="pt-BR" sz="1600" b="1" dirty="0">
                        <a:effectLst/>
                        <a:latin typeface="Calibri"/>
                        <a:ea typeface="Calibri"/>
                        <a:cs typeface="Times New Roman"/>
                      </a:endParaRPr>
                    </a:p>
                  </a:txBody>
                  <a:tcPr marL="44450" marR="44450" marT="0" marB="0" anchor="ctr"/>
                </a:tc>
                <a:tc>
                  <a:txBody>
                    <a:bodyPr/>
                    <a:lstStyle/>
                    <a:p>
                      <a:endParaRPr lang="pt-BR" sz="1600" b="1" dirty="0">
                        <a:effectLst/>
                        <a:latin typeface="Calibri"/>
                      </a:endParaRPr>
                    </a:p>
                  </a:txBody>
                  <a:tcPr marL="44450" marR="44450" marT="0" marB="0" anchor="ctr"/>
                </a:tc>
              </a:tr>
            </a:tbl>
          </a:graphicData>
        </a:graphic>
      </p:graphicFrame>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ixaDeTexto 4"/>
          <p:cNvSpPr txBox="1"/>
          <p:nvPr/>
        </p:nvSpPr>
        <p:spPr>
          <a:xfrm>
            <a:off x="971600" y="2001396"/>
            <a:ext cx="8856984" cy="523220"/>
          </a:xfrm>
          <a:prstGeom prst="rect">
            <a:avLst/>
          </a:prstGeom>
          <a:noFill/>
        </p:spPr>
        <p:txBody>
          <a:bodyPr wrap="square" rtlCol="0">
            <a:spAutoFit/>
          </a:bodyPr>
          <a:lstStyle/>
          <a:p>
            <a:r>
              <a:rPr lang="pt-BR" sz="2800" dirty="0"/>
              <a:t>Comparativo receita faturada X receita arrecadada </a:t>
            </a:r>
          </a:p>
        </p:txBody>
      </p:sp>
      <p:sp>
        <p:nvSpPr>
          <p:cNvPr id="6" name="CaixaDeTexto 5"/>
          <p:cNvSpPr txBox="1"/>
          <p:nvPr/>
        </p:nvSpPr>
        <p:spPr>
          <a:xfrm>
            <a:off x="539552" y="5949280"/>
            <a:ext cx="8136904" cy="738664"/>
          </a:xfrm>
          <a:prstGeom prst="rect">
            <a:avLst/>
          </a:prstGeom>
          <a:noFill/>
        </p:spPr>
        <p:txBody>
          <a:bodyPr wrap="square" rtlCol="0">
            <a:spAutoFit/>
          </a:bodyPr>
          <a:lstStyle/>
          <a:p>
            <a:pPr marL="285750" indent="-285750" algn="ctr"/>
            <a:r>
              <a:rPr lang="pt-BR" sz="2400" dirty="0" smtClean="0"/>
              <a:t>O </a:t>
            </a:r>
            <a:r>
              <a:rPr lang="pt-BR" sz="2400" dirty="0"/>
              <a:t>índice de inadimplência da autarquia é de 4,10%.</a:t>
            </a:r>
          </a:p>
          <a:p>
            <a:endParaRPr lang="pt-BR" dirty="0"/>
          </a:p>
        </p:txBody>
      </p:sp>
      <p:sp>
        <p:nvSpPr>
          <p:cNvPr id="7" name="Espaço Reservado para Número de Slide 6"/>
          <p:cNvSpPr>
            <a:spLocks noGrp="1"/>
          </p:cNvSpPr>
          <p:nvPr>
            <p:ph type="sldNum" sz="quarter" idx="12"/>
          </p:nvPr>
        </p:nvSpPr>
        <p:spPr/>
        <p:txBody>
          <a:bodyPr/>
          <a:lstStyle/>
          <a:p>
            <a:fld id="{5615B99A-8563-429D-849F-7CD9F5391844}" type="slidenum">
              <a:rPr lang="pt-BR" smtClean="0"/>
              <a:pPr/>
              <a:t>16</a:t>
            </a:fld>
            <a:endParaRPr lang="pt-BR" dirty="0"/>
          </a:p>
        </p:txBody>
      </p:sp>
    </p:spTree>
    <p:extLst>
      <p:ext uri="{BB962C8B-B14F-4D97-AF65-F5344CB8AC3E}">
        <p14:creationId xmlns:p14="http://schemas.microsoft.com/office/powerpoint/2010/main" val="20780498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2398"/>
            <a:ext cx="4572000" cy="1256362"/>
          </a:xfrm>
        </p:spPr>
        <p:txBody>
          <a:bodyPr>
            <a:normAutofit fontScale="90000"/>
          </a:bodyPr>
          <a:lstStyle/>
          <a:p>
            <a:r>
              <a:rPr lang="pt-BR" dirty="0" smtClean="0"/>
              <a:t>RESULTADOS E</a:t>
            </a:r>
            <a:br>
              <a:rPr lang="pt-BR" dirty="0" smtClean="0"/>
            </a:br>
            <a:r>
              <a:rPr lang="pt-BR" dirty="0" smtClean="0"/>
              <a:t>DISCUSSÃO</a:t>
            </a:r>
            <a:endParaRPr lang="pt-B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ixaDeTexto 4"/>
          <p:cNvSpPr txBox="1"/>
          <p:nvPr/>
        </p:nvSpPr>
        <p:spPr>
          <a:xfrm>
            <a:off x="539552" y="1628800"/>
            <a:ext cx="8352928" cy="4001095"/>
          </a:xfrm>
          <a:prstGeom prst="rect">
            <a:avLst/>
          </a:prstGeom>
          <a:noFill/>
        </p:spPr>
        <p:txBody>
          <a:bodyPr wrap="square" rtlCol="0">
            <a:spAutoFit/>
          </a:bodyPr>
          <a:lstStyle/>
          <a:p>
            <a:pPr algn="just"/>
            <a:r>
              <a:rPr lang="pt-BR" sz="2800" dirty="0" smtClean="0"/>
              <a:t>Despesas correntes e despesas de capital</a:t>
            </a:r>
          </a:p>
          <a:p>
            <a:pPr algn="just"/>
            <a:endParaRPr lang="pt-BR" sz="2800" dirty="0" smtClean="0"/>
          </a:p>
          <a:p>
            <a:pPr marL="457200" indent="-457200" algn="just">
              <a:buFont typeface="Arial" pitchFamily="34" charset="0"/>
              <a:buChar char="•"/>
            </a:pPr>
            <a:r>
              <a:rPr lang="pt-BR" sz="2200" dirty="0" smtClean="0"/>
              <a:t>As </a:t>
            </a:r>
            <a:r>
              <a:rPr lang="pt-BR" sz="2200" dirty="0"/>
              <a:t>despesas correntes consideradas se referem somente aos custos operacionais do sistema de abastecimento de água e esgotamento sanitário, assim como as despesas de capital, e suas médias mensais correspondem a R$ 989.127,78 e R$ 37.463,48 respectivamente. </a:t>
            </a:r>
            <a:endParaRPr lang="pt-BR" sz="2200" dirty="0" smtClean="0"/>
          </a:p>
          <a:p>
            <a:pPr marL="457200" indent="-457200" algn="just">
              <a:buFont typeface="Arial" pitchFamily="34" charset="0"/>
              <a:buChar char="•"/>
            </a:pPr>
            <a:endParaRPr lang="pt-BR" sz="2200" dirty="0" smtClean="0"/>
          </a:p>
          <a:p>
            <a:pPr marL="457200" indent="-457200" algn="just">
              <a:buFont typeface="Arial" pitchFamily="34" charset="0"/>
              <a:buChar char="•"/>
            </a:pPr>
            <a:r>
              <a:rPr lang="pt-BR" sz="2200" dirty="0" smtClean="0"/>
              <a:t>O </a:t>
            </a:r>
            <a:r>
              <a:rPr lang="pt-BR" sz="2200" dirty="0"/>
              <a:t>valor de investimento é relativamente baixo se comparado ao apresentado como necessário pela autarquia para o próximo </a:t>
            </a:r>
            <a:r>
              <a:rPr lang="pt-BR" sz="2200" dirty="0" smtClean="0"/>
              <a:t>exercício.</a:t>
            </a:r>
            <a:endParaRPr lang="pt-BR" sz="2200" dirty="0"/>
          </a:p>
        </p:txBody>
      </p:sp>
      <p:sp>
        <p:nvSpPr>
          <p:cNvPr id="6" name="Espaço Reservado para Número de Slide 5"/>
          <p:cNvSpPr>
            <a:spLocks noGrp="1"/>
          </p:cNvSpPr>
          <p:nvPr>
            <p:ph type="sldNum" sz="quarter" idx="12"/>
          </p:nvPr>
        </p:nvSpPr>
        <p:spPr/>
        <p:txBody>
          <a:bodyPr/>
          <a:lstStyle/>
          <a:p>
            <a:fld id="{5615B99A-8563-429D-849F-7CD9F5391844}" type="slidenum">
              <a:rPr lang="pt-BR" smtClean="0"/>
              <a:pPr/>
              <a:t>17</a:t>
            </a:fld>
            <a:endParaRPr lang="pt-BR" dirty="0"/>
          </a:p>
        </p:txBody>
      </p:sp>
    </p:spTree>
    <p:extLst>
      <p:ext uri="{BB962C8B-B14F-4D97-AF65-F5344CB8AC3E}">
        <p14:creationId xmlns:p14="http://schemas.microsoft.com/office/powerpoint/2010/main" val="2795634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normAutofit fontScale="90000"/>
          </a:bodyPr>
          <a:lstStyle/>
          <a:p>
            <a:r>
              <a:rPr lang="pt-BR" dirty="0" smtClean="0"/>
              <a:t>RESULTADOS E</a:t>
            </a:r>
            <a:br>
              <a:rPr lang="pt-BR" dirty="0" smtClean="0"/>
            </a:br>
            <a:r>
              <a:rPr lang="pt-BR" dirty="0" smtClean="0"/>
              <a:t>DISCUSSÃO</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3901007843"/>
              </p:ext>
            </p:extLst>
          </p:nvPr>
        </p:nvGraphicFramePr>
        <p:xfrm>
          <a:off x="591499" y="2924944"/>
          <a:ext cx="7888994" cy="1318994"/>
        </p:xfrm>
        <a:graphic>
          <a:graphicData uri="http://schemas.openxmlformats.org/drawingml/2006/table">
            <a:tbl>
              <a:tblPr rtl="1" bandRow="1">
                <a:tableStyleId>{5C22544A-7EE6-4342-B048-85BDC9FD1C3A}</a:tableStyleId>
              </a:tblPr>
              <a:tblGrid>
                <a:gridCol w="1750393"/>
                <a:gridCol w="2479263"/>
                <a:gridCol w="2117194"/>
                <a:gridCol w="1542144"/>
              </a:tblGrid>
              <a:tr h="576064">
                <a:tc>
                  <a:txBody>
                    <a:bodyPr/>
                    <a:lstStyle/>
                    <a:p>
                      <a:pPr algn="ctr" rtl="0">
                        <a:lnSpc>
                          <a:spcPct val="115000"/>
                        </a:lnSpc>
                        <a:spcAft>
                          <a:spcPts val="0"/>
                        </a:spcAft>
                      </a:pPr>
                      <a:r>
                        <a:rPr lang="pt-BR" sz="1600" b="1" dirty="0">
                          <a:effectLst/>
                        </a:rPr>
                        <a:t>Receita média mensal arrecada </a:t>
                      </a:r>
                      <a:r>
                        <a:rPr lang="pt-BR" sz="1600" b="1" dirty="0" smtClean="0">
                          <a:effectLst/>
                        </a:rPr>
                        <a:t> de água </a:t>
                      </a:r>
                      <a:r>
                        <a:rPr lang="pt-BR" sz="1600" b="1" dirty="0">
                          <a:effectLst/>
                        </a:rPr>
                        <a:t>e esgoto</a:t>
                      </a:r>
                      <a:endParaRPr lang="pt-BR" sz="1600" b="1" dirty="0">
                        <a:solidFill>
                          <a:srgbClr val="000000"/>
                        </a:solidFill>
                        <a:effectLst/>
                        <a:latin typeface="Calibri"/>
                        <a:ea typeface="Calibri"/>
                        <a:cs typeface="Calibri"/>
                      </a:endParaRPr>
                    </a:p>
                  </a:txBody>
                  <a:tcPr marL="68580" marR="68580" marT="0" marB="0" anchor="b"/>
                </a:tc>
                <a:tc>
                  <a:txBody>
                    <a:bodyPr/>
                    <a:lstStyle/>
                    <a:p>
                      <a:pPr algn="ctr" rtl="0">
                        <a:lnSpc>
                          <a:spcPct val="115000"/>
                        </a:lnSpc>
                        <a:spcAft>
                          <a:spcPts val="0"/>
                        </a:spcAft>
                      </a:pPr>
                      <a:r>
                        <a:rPr lang="pt-BR" sz="1600" b="1" dirty="0" smtClean="0">
                          <a:effectLst/>
                        </a:rPr>
                        <a:t>Despesa corrente </a:t>
                      </a:r>
                      <a:r>
                        <a:rPr lang="pt-BR" sz="1600" b="1" dirty="0">
                          <a:effectLst/>
                        </a:rPr>
                        <a:t>média mensal de água e esgoto</a:t>
                      </a:r>
                      <a:endParaRPr lang="pt-BR" sz="1600" b="1" dirty="0">
                        <a:solidFill>
                          <a:srgbClr val="000000"/>
                        </a:solidFill>
                        <a:effectLst/>
                        <a:latin typeface="Calibri"/>
                        <a:ea typeface="Calibri"/>
                        <a:cs typeface="Calibri"/>
                      </a:endParaRPr>
                    </a:p>
                  </a:txBody>
                  <a:tcPr marL="68580" marR="68580" marT="0" marB="0" anchor="b"/>
                </a:tc>
                <a:tc>
                  <a:txBody>
                    <a:bodyPr/>
                    <a:lstStyle/>
                    <a:p>
                      <a:pPr algn="ctr" rtl="0">
                        <a:lnSpc>
                          <a:spcPct val="115000"/>
                        </a:lnSpc>
                        <a:spcAft>
                          <a:spcPts val="0"/>
                        </a:spcAft>
                      </a:pPr>
                      <a:r>
                        <a:rPr lang="pt-BR" sz="1600" b="1" dirty="0">
                          <a:effectLst/>
                        </a:rPr>
                        <a:t>Despesa de capital média mensal </a:t>
                      </a:r>
                      <a:r>
                        <a:rPr lang="pt-BR" sz="1600" b="1" dirty="0" smtClean="0">
                          <a:effectLst/>
                        </a:rPr>
                        <a:t> de água </a:t>
                      </a:r>
                      <a:r>
                        <a:rPr lang="pt-BR" sz="1600" b="1" dirty="0">
                          <a:effectLst/>
                        </a:rPr>
                        <a:t>e esgoto</a:t>
                      </a:r>
                      <a:endParaRPr lang="pt-BR" sz="1600" b="1" dirty="0">
                        <a:solidFill>
                          <a:srgbClr val="000000"/>
                        </a:solidFill>
                        <a:effectLst/>
                        <a:latin typeface="Calibri"/>
                        <a:ea typeface="Calibri"/>
                        <a:cs typeface="Calibri"/>
                      </a:endParaRPr>
                    </a:p>
                  </a:txBody>
                  <a:tcPr marL="68580" marR="68580" marT="0" marB="0" anchor="b"/>
                </a:tc>
                <a:tc>
                  <a:txBody>
                    <a:bodyPr/>
                    <a:lstStyle/>
                    <a:p>
                      <a:pPr algn="ctr" rtl="0">
                        <a:lnSpc>
                          <a:spcPct val="115000"/>
                        </a:lnSpc>
                        <a:spcAft>
                          <a:spcPts val="0"/>
                        </a:spcAft>
                      </a:pPr>
                      <a:r>
                        <a:rPr lang="pt-BR" sz="1600" b="1" dirty="0" smtClean="0">
                          <a:effectLst/>
                        </a:rPr>
                        <a:t>Déficit </a:t>
                      </a:r>
                      <a:r>
                        <a:rPr lang="pt-BR" sz="1600" b="1" dirty="0">
                          <a:effectLst/>
                        </a:rPr>
                        <a:t>médio mensal </a:t>
                      </a:r>
                      <a:r>
                        <a:rPr lang="pt-BR" sz="1600" b="1" dirty="0" smtClean="0">
                          <a:effectLst/>
                        </a:rPr>
                        <a:t>água </a:t>
                      </a:r>
                      <a:r>
                        <a:rPr lang="pt-BR" sz="1600" b="1" dirty="0">
                          <a:effectLst/>
                        </a:rPr>
                        <a:t>e esgoto</a:t>
                      </a:r>
                      <a:endParaRPr lang="pt-BR" sz="1600" b="1" dirty="0">
                        <a:solidFill>
                          <a:srgbClr val="000000"/>
                        </a:solidFill>
                        <a:effectLst/>
                        <a:latin typeface="Calibri"/>
                        <a:ea typeface="Calibri"/>
                        <a:cs typeface="Calibri"/>
                      </a:endParaRPr>
                    </a:p>
                  </a:txBody>
                  <a:tcPr marL="68580" marR="68580" marT="0" marB="0" anchor="b"/>
                </a:tc>
              </a:tr>
              <a:tr h="477746">
                <a:tc>
                  <a:txBody>
                    <a:bodyPr/>
                    <a:lstStyle/>
                    <a:p>
                      <a:pPr algn="ctr" rtl="0">
                        <a:lnSpc>
                          <a:spcPct val="115000"/>
                        </a:lnSpc>
                        <a:spcAft>
                          <a:spcPts val="0"/>
                        </a:spcAft>
                      </a:pPr>
                      <a:r>
                        <a:rPr lang="pt-BR" sz="1600" b="1" dirty="0">
                          <a:effectLst/>
                        </a:rPr>
                        <a:t>R$ 1.002.232,79</a:t>
                      </a:r>
                      <a:endParaRPr lang="pt-BR" sz="1600" b="1" dirty="0">
                        <a:solidFill>
                          <a:srgbClr val="000000"/>
                        </a:solidFill>
                        <a:effectLst/>
                        <a:latin typeface="Calibri"/>
                        <a:ea typeface="Calibri"/>
                        <a:cs typeface="Calibri"/>
                      </a:endParaRPr>
                    </a:p>
                  </a:txBody>
                  <a:tcPr marL="68580" marR="68580" marT="0" marB="0" anchor="b"/>
                </a:tc>
                <a:tc>
                  <a:txBody>
                    <a:bodyPr/>
                    <a:lstStyle/>
                    <a:p>
                      <a:pPr algn="ctr" rtl="0">
                        <a:lnSpc>
                          <a:spcPct val="115000"/>
                        </a:lnSpc>
                        <a:spcAft>
                          <a:spcPts val="0"/>
                        </a:spcAft>
                      </a:pPr>
                      <a:r>
                        <a:rPr lang="pt-BR" sz="1600" b="1" dirty="0">
                          <a:effectLst/>
                        </a:rPr>
                        <a:t>R$ 989.127,78</a:t>
                      </a:r>
                      <a:endParaRPr lang="pt-BR" sz="1600" b="1" dirty="0">
                        <a:solidFill>
                          <a:srgbClr val="000000"/>
                        </a:solidFill>
                        <a:effectLst/>
                        <a:latin typeface="Calibri"/>
                        <a:ea typeface="Calibri"/>
                        <a:cs typeface="Calibri"/>
                      </a:endParaRPr>
                    </a:p>
                  </a:txBody>
                  <a:tcPr marL="68580" marR="68580" marT="0" marB="0" anchor="b"/>
                </a:tc>
                <a:tc>
                  <a:txBody>
                    <a:bodyPr/>
                    <a:lstStyle/>
                    <a:p>
                      <a:pPr algn="ctr" rtl="0">
                        <a:lnSpc>
                          <a:spcPct val="115000"/>
                        </a:lnSpc>
                        <a:spcAft>
                          <a:spcPts val="0"/>
                        </a:spcAft>
                      </a:pPr>
                      <a:r>
                        <a:rPr lang="pt-BR" sz="1600" b="1" dirty="0">
                          <a:effectLst/>
                        </a:rPr>
                        <a:t>R$ 37.463,48</a:t>
                      </a:r>
                      <a:endParaRPr lang="pt-BR" sz="1600" b="1" dirty="0">
                        <a:solidFill>
                          <a:srgbClr val="000000"/>
                        </a:solidFill>
                        <a:effectLst/>
                        <a:latin typeface="Calibri"/>
                        <a:ea typeface="Calibri"/>
                        <a:cs typeface="Calibri"/>
                      </a:endParaRPr>
                    </a:p>
                  </a:txBody>
                  <a:tcPr marL="68580" marR="68580" marT="0" marB="0" anchor="b"/>
                </a:tc>
                <a:tc>
                  <a:txBody>
                    <a:bodyPr/>
                    <a:lstStyle/>
                    <a:p>
                      <a:pPr algn="ctr" rtl="0">
                        <a:lnSpc>
                          <a:spcPct val="115000"/>
                        </a:lnSpc>
                        <a:spcAft>
                          <a:spcPts val="0"/>
                        </a:spcAft>
                      </a:pPr>
                      <a:r>
                        <a:rPr lang="pt-BR" sz="1600" b="1" dirty="0">
                          <a:effectLst/>
                        </a:rPr>
                        <a:t>-R$ 24.358,47</a:t>
                      </a:r>
                      <a:endParaRPr lang="pt-BR" sz="1600" b="1" dirty="0">
                        <a:solidFill>
                          <a:srgbClr val="000000"/>
                        </a:solidFill>
                        <a:effectLst/>
                        <a:latin typeface="Calibri"/>
                        <a:ea typeface="Calibri"/>
                        <a:cs typeface="Calibri"/>
                      </a:endParaRPr>
                    </a:p>
                  </a:txBody>
                  <a:tcPr marL="68580" marR="68580" marT="0" marB="0" anchor="b"/>
                </a:tc>
              </a:tr>
            </a:tbl>
          </a:graphicData>
        </a:graphic>
      </p:graphicFrame>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ixaDeTexto 4"/>
          <p:cNvSpPr txBox="1"/>
          <p:nvPr/>
        </p:nvSpPr>
        <p:spPr>
          <a:xfrm>
            <a:off x="179512" y="4797152"/>
            <a:ext cx="8712968" cy="1200329"/>
          </a:xfrm>
          <a:prstGeom prst="rect">
            <a:avLst/>
          </a:prstGeom>
          <a:noFill/>
        </p:spPr>
        <p:txBody>
          <a:bodyPr wrap="square" rtlCol="0">
            <a:spAutoFit/>
          </a:bodyPr>
          <a:lstStyle/>
          <a:p>
            <a:pPr marL="342900" indent="-342900" algn="just">
              <a:buFont typeface="Arial" pitchFamily="34" charset="0"/>
              <a:buChar char="•"/>
            </a:pPr>
            <a:r>
              <a:rPr lang="pt-BR" sz="2400" dirty="0" smtClean="0"/>
              <a:t>Art. </a:t>
            </a:r>
            <a:r>
              <a:rPr lang="pt-BR" sz="2400" dirty="0"/>
              <a:t>29, §1º, V da </a:t>
            </a:r>
            <a:r>
              <a:rPr lang="pt-BR" sz="2400" dirty="0" smtClean="0"/>
              <a:t>LNSB: A </a:t>
            </a:r>
            <a:r>
              <a:rPr lang="pt-BR" sz="2400" dirty="0"/>
              <a:t>sustentabilidade econômico-financeira deve abranger a “recuperação dos custos incorridos na prestação do serviço, em regime de eficiência</a:t>
            </a:r>
            <a:r>
              <a:rPr lang="pt-BR" sz="2400" dirty="0" smtClean="0"/>
              <a:t>”.</a:t>
            </a:r>
            <a:endParaRPr lang="pt-BR" sz="2400" dirty="0"/>
          </a:p>
        </p:txBody>
      </p:sp>
      <p:sp>
        <p:nvSpPr>
          <p:cNvPr id="6" name="CaixaDeTexto 5"/>
          <p:cNvSpPr txBox="1"/>
          <p:nvPr/>
        </p:nvSpPr>
        <p:spPr>
          <a:xfrm>
            <a:off x="1619672" y="2132856"/>
            <a:ext cx="6408712" cy="523220"/>
          </a:xfrm>
          <a:prstGeom prst="rect">
            <a:avLst/>
          </a:prstGeom>
          <a:noFill/>
        </p:spPr>
        <p:txBody>
          <a:bodyPr wrap="square" rtlCol="0">
            <a:spAutoFit/>
          </a:bodyPr>
          <a:lstStyle/>
          <a:p>
            <a:r>
              <a:rPr lang="pt-BR" sz="2800" dirty="0"/>
              <a:t>Receitas x Despesas com água e esgoto</a:t>
            </a:r>
          </a:p>
        </p:txBody>
      </p:sp>
      <p:sp>
        <p:nvSpPr>
          <p:cNvPr id="7" name="Espaço Reservado para Número de Slide 6"/>
          <p:cNvSpPr>
            <a:spLocks noGrp="1"/>
          </p:cNvSpPr>
          <p:nvPr>
            <p:ph type="sldNum" sz="quarter" idx="12"/>
          </p:nvPr>
        </p:nvSpPr>
        <p:spPr/>
        <p:txBody>
          <a:bodyPr/>
          <a:lstStyle/>
          <a:p>
            <a:fld id="{5615B99A-8563-429D-849F-7CD9F5391844}" type="slidenum">
              <a:rPr lang="pt-BR" smtClean="0"/>
              <a:pPr/>
              <a:t>18</a:t>
            </a:fld>
            <a:endParaRPr lang="pt-BR" dirty="0"/>
          </a:p>
        </p:txBody>
      </p:sp>
    </p:spTree>
    <p:extLst>
      <p:ext uri="{BB962C8B-B14F-4D97-AF65-F5344CB8AC3E}">
        <p14:creationId xmlns:p14="http://schemas.microsoft.com/office/powerpoint/2010/main" val="14123497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normAutofit fontScale="90000"/>
          </a:bodyPr>
          <a:lstStyle/>
          <a:p>
            <a:r>
              <a:rPr lang="pt-BR" dirty="0" smtClean="0"/>
              <a:t>RESULTADOS E</a:t>
            </a:r>
            <a:br>
              <a:rPr lang="pt-BR" dirty="0" smtClean="0"/>
            </a:br>
            <a:r>
              <a:rPr lang="pt-BR" dirty="0" smtClean="0"/>
              <a:t>DISCUSSÃO</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3755437210"/>
              </p:ext>
            </p:extLst>
          </p:nvPr>
        </p:nvGraphicFramePr>
        <p:xfrm>
          <a:off x="1259632" y="3075928"/>
          <a:ext cx="6192688" cy="2523744"/>
        </p:xfrm>
        <a:graphic>
          <a:graphicData uri="http://schemas.openxmlformats.org/drawingml/2006/table">
            <a:tbl>
              <a:tblPr firstRow="1" firstCol="1" bandRow="1">
                <a:tableStyleId>{5C22544A-7EE6-4342-B048-85BDC9FD1C3A}</a:tableStyleId>
              </a:tblPr>
              <a:tblGrid>
                <a:gridCol w="2073789"/>
                <a:gridCol w="4118899"/>
              </a:tblGrid>
              <a:tr h="197424">
                <a:tc gridSpan="2">
                  <a:txBody>
                    <a:bodyPr/>
                    <a:lstStyle/>
                    <a:p>
                      <a:pPr algn="ctr">
                        <a:lnSpc>
                          <a:spcPct val="115000"/>
                        </a:lnSpc>
                        <a:spcAft>
                          <a:spcPts val="0"/>
                        </a:spcAft>
                      </a:pPr>
                      <a:r>
                        <a:rPr lang="pt-BR" sz="1800" b="1" dirty="0">
                          <a:effectLst/>
                        </a:rPr>
                        <a:t>PRTP = (RMNS – RMAS) * 100/RMAS</a:t>
                      </a:r>
                      <a:endParaRPr lang="pt-BR" sz="1800" b="1" dirty="0">
                        <a:effectLst/>
                        <a:latin typeface="Calibri"/>
                        <a:ea typeface="Calibri"/>
                        <a:cs typeface="Times New Roman"/>
                      </a:endParaRPr>
                    </a:p>
                  </a:txBody>
                  <a:tcPr marL="44450" marR="44450" marT="0" marB="0" anchor="ctr"/>
                </a:tc>
                <a:tc hMerge="1">
                  <a:txBody>
                    <a:bodyPr/>
                    <a:lstStyle/>
                    <a:p>
                      <a:endParaRPr lang="pt-BR"/>
                    </a:p>
                  </a:txBody>
                  <a:tcPr/>
                </a:tc>
              </a:tr>
              <a:tr h="227973">
                <a:tc>
                  <a:txBody>
                    <a:bodyPr/>
                    <a:lstStyle/>
                    <a:p>
                      <a:pPr algn="ctr">
                        <a:lnSpc>
                          <a:spcPct val="115000"/>
                        </a:lnSpc>
                        <a:spcAft>
                          <a:spcPts val="0"/>
                        </a:spcAft>
                      </a:pPr>
                      <a:r>
                        <a:rPr lang="pt-BR" sz="1800" b="1">
                          <a:effectLst/>
                        </a:rPr>
                        <a:t>RMNS  =</a:t>
                      </a:r>
                      <a:endParaRPr lang="pt-BR" sz="18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800" b="1" dirty="0">
                          <a:effectLst/>
                        </a:rPr>
                        <a:t>R$                                      1.606.989,57</a:t>
                      </a:r>
                      <a:endParaRPr lang="pt-BR" sz="1800" b="1" dirty="0">
                        <a:effectLst/>
                        <a:latin typeface="Calibri"/>
                        <a:ea typeface="Calibri"/>
                        <a:cs typeface="Times New Roman"/>
                      </a:endParaRPr>
                    </a:p>
                  </a:txBody>
                  <a:tcPr marL="44450" marR="44450" marT="0" marB="0" anchor="ctr"/>
                </a:tc>
              </a:tr>
              <a:tr h="227973">
                <a:tc>
                  <a:txBody>
                    <a:bodyPr/>
                    <a:lstStyle/>
                    <a:p>
                      <a:pPr algn="ctr">
                        <a:lnSpc>
                          <a:spcPct val="115000"/>
                        </a:lnSpc>
                        <a:spcAft>
                          <a:spcPts val="0"/>
                        </a:spcAft>
                      </a:pPr>
                      <a:r>
                        <a:rPr lang="pt-BR" sz="1800" b="1">
                          <a:effectLst/>
                        </a:rPr>
                        <a:t>RMAS =</a:t>
                      </a:r>
                      <a:endParaRPr lang="pt-BR" sz="18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800" b="1" dirty="0">
                          <a:effectLst/>
                        </a:rPr>
                        <a:t>R$                                      1.045.008,71</a:t>
                      </a:r>
                      <a:endParaRPr lang="pt-BR" sz="1800" b="1" dirty="0">
                        <a:effectLst/>
                        <a:latin typeface="Calibri"/>
                        <a:ea typeface="Calibri"/>
                        <a:cs typeface="Times New Roman"/>
                      </a:endParaRPr>
                    </a:p>
                  </a:txBody>
                  <a:tcPr marL="44450" marR="44450" marT="0" marB="0" anchor="ctr"/>
                </a:tc>
              </a:tr>
              <a:tr h="227973">
                <a:tc>
                  <a:txBody>
                    <a:bodyPr/>
                    <a:lstStyle/>
                    <a:p>
                      <a:pPr algn="ctr">
                        <a:lnSpc>
                          <a:spcPct val="115000"/>
                        </a:lnSpc>
                        <a:spcAft>
                          <a:spcPts val="0"/>
                        </a:spcAft>
                      </a:pPr>
                      <a:r>
                        <a:rPr lang="pt-BR" sz="1800" b="1">
                          <a:effectLst/>
                        </a:rPr>
                        <a:t>COI =</a:t>
                      </a:r>
                      <a:endParaRPr lang="pt-BR" sz="18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800" b="1" dirty="0">
                          <a:effectLst/>
                        </a:rPr>
                        <a:t>R$                                         989.127,78</a:t>
                      </a:r>
                      <a:endParaRPr lang="pt-BR" sz="1800" b="1" dirty="0">
                        <a:effectLst/>
                        <a:latin typeface="Calibri"/>
                        <a:ea typeface="Calibri"/>
                        <a:cs typeface="Times New Roman"/>
                      </a:endParaRPr>
                    </a:p>
                  </a:txBody>
                  <a:tcPr marL="44450" marR="44450" marT="0" marB="0" anchor="ctr"/>
                </a:tc>
              </a:tr>
              <a:tr h="227973">
                <a:tc>
                  <a:txBody>
                    <a:bodyPr/>
                    <a:lstStyle/>
                    <a:p>
                      <a:pPr algn="ctr">
                        <a:lnSpc>
                          <a:spcPct val="115000"/>
                        </a:lnSpc>
                        <a:spcAft>
                          <a:spcPts val="0"/>
                        </a:spcAft>
                      </a:pPr>
                      <a:r>
                        <a:rPr lang="pt-BR" sz="1800" b="1">
                          <a:effectLst/>
                        </a:rPr>
                        <a:t>DFN =</a:t>
                      </a:r>
                      <a:endParaRPr lang="pt-BR" sz="18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800" b="1" dirty="0">
                          <a:effectLst/>
                        </a:rPr>
                        <a:t>R$                                         541.338,48</a:t>
                      </a:r>
                      <a:endParaRPr lang="pt-BR" sz="1800" b="1" dirty="0">
                        <a:effectLst/>
                        <a:latin typeface="Calibri"/>
                        <a:ea typeface="Calibri"/>
                        <a:cs typeface="Times New Roman"/>
                      </a:endParaRPr>
                    </a:p>
                  </a:txBody>
                  <a:tcPr marL="44450" marR="44450" marT="0" marB="0" anchor="ctr"/>
                </a:tc>
              </a:tr>
              <a:tr h="227973">
                <a:tc>
                  <a:txBody>
                    <a:bodyPr/>
                    <a:lstStyle/>
                    <a:p>
                      <a:pPr algn="ctr">
                        <a:lnSpc>
                          <a:spcPct val="115000"/>
                        </a:lnSpc>
                        <a:spcAft>
                          <a:spcPts val="0"/>
                        </a:spcAft>
                      </a:pPr>
                      <a:r>
                        <a:rPr lang="pt-BR" sz="1800" b="1">
                          <a:effectLst/>
                        </a:rPr>
                        <a:t>RT =</a:t>
                      </a:r>
                      <a:endParaRPr lang="pt-BR" sz="18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800" b="1" dirty="0">
                          <a:effectLst/>
                        </a:rPr>
                        <a:t>R$                                            76.523,31</a:t>
                      </a:r>
                      <a:endParaRPr lang="pt-BR" sz="1800" b="1" dirty="0">
                        <a:effectLst/>
                        <a:latin typeface="Calibri"/>
                        <a:ea typeface="Calibri"/>
                        <a:cs typeface="Times New Roman"/>
                      </a:endParaRPr>
                    </a:p>
                  </a:txBody>
                  <a:tcPr marL="44450" marR="44450" marT="0" marB="0" anchor="ctr"/>
                </a:tc>
              </a:tr>
              <a:tr h="227973">
                <a:tc>
                  <a:txBody>
                    <a:bodyPr/>
                    <a:lstStyle/>
                    <a:p>
                      <a:pPr algn="ctr">
                        <a:lnSpc>
                          <a:spcPct val="115000"/>
                        </a:lnSpc>
                        <a:spcAft>
                          <a:spcPts val="0"/>
                        </a:spcAft>
                      </a:pPr>
                      <a:r>
                        <a:rPr lang="pt-BR" sz="1800" b="1">
                          <a:effectLst/>
                        </a:rPr>
                        <a:t>EA =</a:t>
                      </a:r>
                      <a:endParaRPr lang="pt-BR" sz="18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800" b="1">
                          <a:effectLst/>
                        </a:rPr>
                        <a:t>R$                                                           -</a:t>
                      </a:r>
                      <a:endParaRPr lang="pt-BR" sz="1800" b="1">
                        <a:effectLst/>
                        <a:latin typeface="Calibri"/>
                        <a:ea typeface="Calibri"/>
                        <a:cs typeface="Times New Roman"/>
                      </a:endParaRPr>
                    </a:p>
                  </a:txBody>
                  <a:tcPr marL="44450" marR="44450" marT="0" marB="0" anchor="ctr"/>
                </a:tc>
              </a:tr>
              <a:tr h="227973">
                <a:tc>
                  <a:txBody>
                    <a:bodyPr/>
                    <a:lstStyle/>
                    <a:p>
                      <a:pPr algn="ctr">
                        <a:lnSpc>
                          <a:spcPct val="115000"/>
                        </a:lnSpc>
                        <a:spcAft>
                          <a:spcPts val="0"/>
                        </a:spcAft>
                      </a:pPr>
                      <a:r>
                        <a:rPr lang="pt-BR" sz="1800" b="1">
                          <a:effectLst/>
                        </a:rPr>
                        <a:t>PRTP =</a:t>
                      </a:r>
                      <a:endParaRPr lang="pt-BR" sz="18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800" b="1" dirty="0">
                          <a:effectLst/>
                        </a:rPr>
                        <a:t>53,78%</a:t>
                      </a:r>
                      <a:endParaRPr lang="pt-BR" sz="1800" b="1" dirty="0">
                        <a:effectLst/>
                        <a:latin typeface="Calibri"/>
                        <a:ea typeface="Calibri"/>
                        <a:cs typeface="Times New Roman"/>
                      </a:endParaRPr>
                    </a:p>
                  </a:txBody>
                  <a:tcPr marL="44450" marR="44450" marT="0" marB="0" anchor="ctr"/>
                </a:tc>
              </a:tr>
            </a:tbl>
          </a:graphicData>
        </a:graphic>
      </p:graphicFrame>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ixaDeTexto 4"/>
          <p:cNvSpPr txBox="1"/>
          <p:nvPr/>
        </p:nvSpPr>
        <p:spPr>
          <a:xfrm>
            <a:off x="0" y="1844824"/>
            <a:ext cx="8892480" cy="1231106"/>
          </a:xfrm>
          <a:prstGeom prst="rect">
            <a:avLst/>
          </a:prstGeom>
          <a:noFill/>
        </p:spPr>
        <p:txBody>
          <a:bodyPr wrap="square" rtlCol="0">
            <a:spAutoFit/>
          </a:bodyPr>
          <a:lstStyle/>
          <a:p>
            <a:pPr algn="ctr"/>
            <a:r>
              <a:rPr lang="pt-BR" sz="2800" dirty="0"/>
              <a:t>Fórmula para cálculo do percentual de defasagem/reajuste necessário</a:t>
            </a:r>
          </a:p>
          <a:p>
            <a:endParaRPr lang="pt-BR" dirty="0"/>
          </a:p>
        </p:txBody>
      </p:sp>
      <p:sp>
        <p:nvSpPr>
          <p:cNvPr id="6" name="Espaço Reservado para Número de Slide 5"/>
          <p:cNvSpPr>
            <a:spLocks noGrp="1"/>
          </p:cNvSpPr>
          <p:nvPr>
            <p:ph type="sldNum" sz="quarter" idx="12"/>
          </p:nvPr>
        </p:nvSpPr>
        <p:spPr/>
        <p:txBody>
          <a:bodyPr/>
          <a:lstStyle/>
          <a:p>
            <a:fld id="{5615B99A-8563-429D-849F-7CD9F5391844}" type="slidenum">
              <a:rPr lang="pt-BR" smtClean="0"/>
              <a:pPr/>
              <a:t>19</a:t>
            </a:fld>
            <a:endParaRPr lang="pt-BR" dirty="0"/>
          </a:p>
        </p:txBody>
      </p:sp>
    </p:spTree>
    <p:extLst>
      <p:ext uri="{BB962C8B-B14F-4D97-AF65-F5344CB8AC3E}">
        <p14:creationId xmlns:p14="http://schemas.microsoft.com/office/powerpoint/2010/main" val="2829713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lstStyle/>
          <a:p>
            <a:r>
              <a:rPr lang="pt-BR" dirty="0" smtClean="0"/>
              <a:t>INTRODUÇÃO</a:t>
            </a:r>
            <a:endParaRPr lang="pt-BR" dirty="0"/>
          </a:p>
        </p:txBody>
      </p:sp>
      <p:sp>
        <p:nvSpPr>
          <p:cNvPr id="3" name="Espaço Reservado para Conteúdo 2"/>
          <p:cNvSpPr>
            <a:spLocks noGrp="1"/>
          </p:cNvSpPr>
          <p:nvPr>
            <p:ph idx="1"/>
          </p:nvPr>
        </p:nvSpPr>
        <p:spPr>
          <a:xfrm>
            <a:off x="457200" y="1600200"/>
            <a:ext cx="8229600" cy="4997152"/>
          </a:xfrm>
        </p:spPr>
        <p:txBody>
          <a:bodyPr>
            <a:normAutofit/>
          </a:bodyPr>
          <a:lstStyle/>
          <a:p>
            <a:pPr algn="just"/>
            <a:endParaRPr lang="pt-BR" dirty="0" smtClean="0"/>
          </a:p>
          <a:p>
            <a:pPr marL="0" indent="0" algn="ctr">
              <a:buNone/>
            </a:pPr>
            <a:r>
              <a:rPr lang="pt-BR" dirty="0" smtClean="0"/>
              <a:t>Lei </a:t>
            </a:r>
            <a:r>
              <a:rPr lang="pt-BR" dirty="0"/>
              <a:t>Federal nº 11.445 de 5 de janeiro de </a:t>
            </a:r>
            <a:r>
              <a:rPr lang="pt-BR" dirty="0" smtClean="0"/>
              <a:t>2007  Lei </a:t>
            </a:r>
            <a:r>
              <a:rPr lang="pt-BR" dirty="0"/>
              <a:t>Nacional de Saneamento Básico (LNSB</a:t>
            </a:r>
            <a:r>
              <a:rPr lang="pt-BR" dirty="0" smtClean="0"/>
              <a:t>)</a:t>
            </a:r>
          </a:p>
          <a:p>
            <a:pPr algn="ctr"/>
            <a:endParaRPr lang="pt-BR" dirty="0" smtClean="0"/>
          </a:p>
          <a:p>
            <a:pPr lvl="1" algn="just">
              <a:buFont typeface="Arial" pitchFamily="34" charset="0"/>
              <a:buChar char="•"/>
            </a:pPr>
            <a:r>
              <a:rPr lang="pt-BR" dirty="0"/>
              <a:t>P</a:t>
            </a:r>
            <a:r>
              <a:rPr lang="pt-BR" dirty="0" smtClean="0"/>
              <a:t>reservação </a:t>
            </a:r>
            <a:r>
              <a:rPr lang="pt-BR" dirty="0"/>
              <a:t>da sustentabilidade </a:t>
            </a:r>
            <a:r>
              <a:rPr lang="pt-BR" dirty="0" smtClean="0"/>
              <a:t>econômico-financeira e eficiência</a:t>
            </a:r>
          </a:p>
          <a:p>
            <a:pPr marL="457200" lvl="1" indent="0" algn="just">
              <a:buNone/>
            </a:pPr>
            <a:endParaRPr lang="pt-BR" dirty="0" smtClean="0"/>
          </a:p>
          <a:p>
            <a:pPr lvl="2" algn="just"/>
            <a:r>
              <a:rPr lang="pt-BR" dirty="0" smtClean="0"/>
              <a:t>Autonomia financeira </a:t>
            </a:r>
            <a:r>
              <a:rPr lang="pt-BR" dirty="0" smtClean="0">
                <a:sym typeface="Wingdings" pitchFamily="2" charset="2"/>
              </a:rPr>
              <a:t> atendimento de qualidade</a:t>
            </a:r>
            <a:r>
              <a:rPr lang="pt-BR" dirty="0">
                <a:sym typeface="Wingdings" pitchFamily="2" charset="2"/>
              </a:rPr>
              <a:t> </a:t>
            </a:r>
            <a:r>
              <a:rPr lang="pt-BR" dirty="0" smtClean="0">
                <a:sym typeface="Wingdings" pitchFamily="2" charset="2"/>
              </a:rPr>
              <a:t>e modernização</a:t>
            </a:r>
            <a:endParaRPr lang="pt-BR" dirty="0" smtClean="0"/>
          </a:p>
          <a:p>
            <a:pPr lvl="1" algn="just"/>
            <a:endParaRPr lang="pt-BR" dirty="0" smtClean="0"/>
          </a:p>
          <a:p>
            <a:pPr marL="0" indent="0">
              <a:buNone/>
            </a:pPr>
            <a:endParaRPr lang="pt-BR" dirty="0"/>
          </a:p>
          <a:p>
            <a:pPr lvl="1"/>
            <a:endParaRPr lang="pt-B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spaço Reservado para Número de Slide 4"/>
          <p:cNvSpPr>
            <a:spLocks noGrp="1"/>
          </p:cNvSpPr>
          <p:nvPr>
            <p:ph type="sldNum" sz="quarter" idx="12"/>
          </p:nvPr>
        </p:nvSpPr>
        <p:spPr/>
        <p:txBody>
          <a:bodyPr/>
          <a:lstStyle/>
          <a:p>
            <a:fld id="{5615B99A-8563-429D-849F-7CD9F5391844}" type="slidenum">
              <a:rPr lang="pt-BR" smtClean="0"/>
              <a:pPr/>
              <a:t>2</a:t>
            </a:fld>
            <a:endParaRPr lang="pt-BR" dirty="0"/>
          </a:p>
        </p:txBody>
      </p:sp>
    </p:spTree>
    <p:extLst>
      <p:ext uri="{BB962C8B-B14F-4D97-AF65-F5344CB8AC3E}">
        <p14:creationId xmlns:p14="http://schemas.microsoft.com/office/powerpoint/2010/main" val="33478238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normAutofit fontScale="90000"/>
          </a:bodyPr>
          <a:lstStyle/>
          <a:p>
            <a:r>
              <a:rPr lang="pt-BR" dirty="0" smtClean="0"/>
              <a:t>RESULTADOS E</a:t>
            </a:r>
            <a:br>
              <a:rPr lang="pt-BR" dirty="0" smtClean="0"/>
            </a:br>
            <a:r>
              <a:rPr lang="pt-BR" dirty="0" smtClean="0"/>
              <a:t>DISCUSSÃO</a:t>
            </a:r>
            <a:endParaRPr lang="pt-B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Espaço Reservado para Conteúdo 2"/>
          <p:cNvSpPr>
            <a:spLocks noGrp="1"/>
          </p:cNvSpPr>
          <p:nvPr>
            <p:ph idx="1"/>
          </p:nvPr>
        </p:nvSpPr>
        <p:spPr>
          <a:xfrm>
            <a:off x="457200" y="1772816"/>
            <a:ext cx="8229600" cy="4353347"/>
          </a:xfrm>
        </p:spPr>
        <p:txBody>
          <a:bodyPr>
            <a:normAutofit fontScale="85000" lnSpcReduction="10000"/>
          </a:bodyPr>
          <a:lstStyle/>
          <a:p>
            <a:pPr algn="just"/>
            <a:r>
              <a:rPr lang="pt-BR" dirty="0"/>
              <a:t>O órgão de regulação definiu um limite </a:t>
            </a:r>
            <a:r>
              <a:rPr lang="pt-BR" dirty="0" smtClean="0"/>
              <a:t>máximo de </a:t>
            </a:r>
            <a:r>
              <a:rPr lang="pt-BR" dirty="0"/>
              <a:t>30%  para que seja feito o reajuste ou a revisão tarifária</a:t>
            </a:r>
          </a:p>
          <a:p>
            <a:pPr algn="just"/>
            <a:endParaRPr lang="pt-BR" dirty="0" smtClean="0"/>
          </a:p>
          <a:p>
            <a:pPr lvl="1" algn="just">
              <a:buFont typeface="Arial" pitchFamily="34" charset="0"/>
              <a:buChar char="•"/>
            </a:pPr>
            <a:r>
              <a:rPr lang="pt-BR" dirty="0"/>
              <a:t>N</a:t>
            </a:r>
            <a:r>
              <a:rPr lang="pt-BR" dirty="0" smtClean="0"/>
              <a:t>ão </a:t>
            </a:r>
            <a:r>
              <a:rPr lang="pt-BR" dirty="0"/>
              <a:t>impactar o usuário de forma </a:t>
            </a:r>
            <a:r>
              <a:rPr lang="pt-BR" dirty="0" smtClean="0"/>
              <a:t>brusca, </a:t>
            </a:r>
            <a:r>
              <a:rPr lang="pt-BR" dirty="0"/>
              <a:t>bem como </a:t>
            </a:r>
            <a:r>
              <a:rPr lang="pt-BR" dirty="0" smtClean="0"/>
              <a:t>cumprir </a:t>
            </a:r>
            <a:r>
              <a:rPr lang="pt-BR" dirty="0"/>
              <a:t>com o inciso IV do art. 22 da LNSB que dispõe sobre a observância ao princípio de que o regulador deve “definir tarifas que assegurem tanto o equilíbrio econômico e financeiro dos contratos como a </a:t>
            </a:r>
            <a:r>
              <a:rPr lang="pt-BR" b="1" dirty="0"/>
              <a:t>modicidade tarifária</a:t>
            </a:r>
            <a:r>
              <a:rPr lang="pt-BR" dirty="0"/>
              <a:t>, mediante mecanismos que induzam a eficiência e eficácia dos serviços e que permitam a apropriação social dos ganhos de produtividade</a:t>
            </a:r>
            <a:r>
              <a:rPr lang="pt-BR" dirty="0" smtClean="0"/>
              <a:t>”.</a:t>
            </a:r>
            <a:endParaRPr lang="pt-BR" dirty="0"/>
          </a:p>
        </p:txBody>
      </p:sp>
      <p:sp>
        <p:nvSpPr>
          <p:cNvPr id="5" name="Espaço Reservado para Número de Slide 4"/>
          <p:cNvSpPr>
            <a:spLocks noGrp="1"/>
          </p:cNvSpPr>
          <p:nvPr>
            <p:ph type="sldNum" sz="quarter" idx="12"/>
          </p:nvPr>
        </p:nvSpPr>
        <p:spPr/>
        <p:txBody>
          <a:bodyPr/>
          <a:lstStyle/>
          <a:p>
            <a:fld id="{5615B99A-8563-429D-849F-7CD9F5391844}" type="slidenum">
              <a:rPr lang="pt-BR" smtClean="0"/>
              <a:pPr/>
              <a:t>20</a:t>
            </a:fld>
            <a:endParaRPr lang="pt-BR" dirty="0"/>
          </a:p>
        </p:txBody>
      </p:sp>
    </p:spTree>
    <p:extLst>
      <p:ext uri="{BB962C8B-B14F-4D97-AF65-F5344CB8AC3E}">
        <p14:creationId xmlns:p14="http://schemas.microsoft.com/office/powerpoint/2010/main" val="37544324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normAutofit fontScale="90000"/>
          </a:bodyPr>
          <a:lstStyle/>
          <a:p>
            <a:r>
              <a:rPr lang="pt-BR" dirty="0" smtClean="0"/>
              <a:t>RESULTADOS E</a:t>
            </a:r>
            <a:br>
              <a:rPr lang="pt-BR" dirty="0" smtClean="0"/>
            </a:br>
            <a:r>
              <a:rPr lang="pt-BR" dirty="0" smtClean="0"/>
              <a:t>DISCUSSÃO</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1614058039"/>
              </p:ext>
            </p:extLst>
          </p:nvPr>
        </p:nvGraphicFramePr>
        <p:xfrm>
          <a:off x="539551" y="2636909"/>
          <a:ext cx="8208912" cy="2088234"/>
        </p:xfrm>
        <a:graphic>
          <a:graphicData uri="http://schemas.openxmlformats.org/drawingml/2006/table">
            <a:tbl>
              <a:tblPr firstRow="1" firstCol="1" bandRow="1">
                <a:tableStyleId>{5C22544A-7EE6-4342-B048-85BDC9FD1C3A}</a:tableStyleId>
              </a:tblPr>
              <a:tblGrid>
                <a:gridCol w="1273728"/>
                <a:gridCol w="738364"/>
                <a:gridCol w="738364"/>
                <a:gridCol w="738364"/>
                <a:gridCol w="738364"/>
                <a:gridCol w="738364"/>
                <a:gridCol w="738364"/>
                <a:gridCol w="688610"/>
                <a:gridCol w="592255"/>
                <a:gridCol w="681474"/>
                <a:gridCol w="542661"/>
              </a:tblGrid>
              <a:tr h="348039">
                <a:tc rowSpan="2">
                  <a:txBody>
                    <a:bodyPr/>
                    <a:lstStyle/>
                    <a:p>
                      <a:pPr algn="ctr">
                        <a:lnSpc>
                          <a:spcPct val="115000"/>
                        </a:lnSpc>
                        <a:spcAft>
                          <a:spcPts val="0"/>
                        </a:spcAft>
                      </a:pPr>
                      <a:r>
                        <a:rPr lang="pt-BR" sz="1200" b="1" dirty="0">
                          <a:effectLst/>
                        </a:rPr>
                        <a:t>Categorias</a:t>
                      </a:r>
                      <a:endParaRPr lang="pt-BR" sz="1200" b="1" dirty="0">
                        <a:effectLst/>
                        <a:latin typeface="Calibri"/>
                        <a:ea typeface="Calibri"/>
                        <a:cs typeface="Times New Roman"/>
                      </a:endParaRPr>
                    </a:p>
                  </a:txBody>
                  <a:tcPr marL="44450" marR="44450" marT="0" marB="0" anchor="ctr"/>
                </a:tc>
                <a:tc gridSpan="2">
                  <a:txBody>
                    <a:bodyPr/>
                    <a:lstStyle/>
                    <a:p>
                      <a:pPr algn="ctr">
                        <a:lnSpc>
                          <a:spcPct val="115000"/>
                        </a:lnSpc>
                        <a:spcAft>
                          <a:spcPts val="0"/>
                        </a:spcAft>
                      </a:pPr>
                      <a:r>
                        <a:rPr lang="pt-BR" sz="1200" b="1">
                          <a:effectLst/>
                        </a:rPr>
                        <a:t>Viçosa</a:t>
                      </a:r>
                      <a:endParaRPr lang="pt-BR" sz="1200" b="1">
                        <a:effectLst/>
                        <a:latin typeface="Calibri"/>
                        <a:ea typeface="Calibri"/>
                        <a:cs typeface="Times New Roman"/>
                      </a:endParaRPr>
                    </a:p>
                  </a:txBody>
                  <a:tcPr marL="44450" marR="44450" marT="0" marB="0" anchor="ctr"/>
                </a:tc>
                <a:tc hMerge="1">
                  <a:txBody>
                    <a:bodyPr/>
                    <a:lstStyle/>
                    <a:p>
                      <a:endParaRPr lang="pt-BR"/>
                    </a:p>
                  </a:txBody>
                  <a:tcPr/>
                </a:tc>
                <a:tc gridSpan="2">
                  <a:txBody>
                    <a:bodyPr/>
                    <a:lstStyle/>
                    <a:p>
                      <a:pPr algn="ctr">
                        <a:lnSpc>
                          <a:spcPct val="115000"/>
                        </a:lnSpc>
                        <a:spcAft>
                          <a:spcPts val="0"/>
                        </a:spcAft>
                      </a:pPr>
                      <a:r>
                        <a:rPr lang="pt-BR" sz="1200" b="1" dirty="0" smtClean="0">
                          <a:effectLst/>
                        </a:rPr>
                        <a:t>Companhia</a:t>
                      </a:r>
                      <a:r>
                        <a:rPr lang="pt-BR" sz="1200" b="1" baseline="0" dirty="0" smtClean="0">
                          <a:effectLst/>
                        </a:rPr>
                        <a:t> Estadual</a:t>
                      </a:r>
                      <a:endParaRPr lang="pt-BR" sz="1200" b="1" dirty="0">
                        <a:effectLst/>
                        <a:latin typeface="Calibri"/>
                        <a:ea typeface="Calibri"/>
                        <a:cs typeface="Times New Roman"/>
                      </a:endParaRPr>
                    </a:p>
                  </a:txBody>
                  <a:tcPr marL="44450" marR="44450" marT="0" marB="0" anchor="ctr"/>
                </a:tc>
                <a:tc hMerge="1">
                  <a:txBody>
                    <a:bodyPr/>
                    <a:lstStyle/>
                    <a:p>
                      <a:endParaRPr lang="pt-BR"/>
                    </a:p>
                  </a:txBody>
                  <a:tcPr/>
                </a:tc>
                <a:tc gridSpan="2">
                  <a:txBody>
                    <a:bodyPr/>
                    <a:lstStyle/>
                    <a:p>
                      <a:pPr algn="ctr">
                        <a:lnSpc>
                          <a:spcPct val="115000"/>
                        </a:lnSpc>
                        <a:spcAft>
                          <a:spcPts val="0"/>
                        </a:spcAft>
                      </a:pPr>
                      <a:r>
                        <a:rPr lang="pt-BR" sz="1200" b="1">
                          <a:effectLst/>
                        </a:rPr>
                        <a:t>Passos</a:t>
                      </a:r>
                      <a:endParaRPr lang="pt-BR" sz="1200" b="1">
                        <a:effectLst/>
                        <a:latin typeface="Calibri"/>
                        <a:ea typeface="Calibri"/>
                        <a:cs typeface="Times New Roman"/>
                      </a:endParaRPr>
                    </a:p>
                  </a:txBody>
                  <a:tcPr marL="44450" marR="44450" marT="0" marB="0" anchor="ctr"/>
                </a:tc>
                <a:tc hMerge="1">
                  <a:txBody>
                    <a:bodyPr/>
                    <a:lstStyle/>
                    <a:p>
                      <a:endParaRPr lang="pt-BR"/>
                    </a:p>
                  </a:txBody>
                  <a:tcPr/>
                </a:tc>
                <a:tc gridSpan="2">
                  <a:txBody>
                    <a:bodyPr/>
                    <a:lstStyle/>
                    <a:p>
                      <a:pPr algn="ctr">
                        <a:lnSpc>
                          <a:spcPct val="115000"/>
                        </a:lnSpc>
                        <a:spcAft>
                          <a:spcPts val="0"/>
                        </a:spcAft>
                      </a:pPr>
                      <a:r>
                        <a:rPr lang="pt-BR" sz="1200" b="1">
                          <a:effectLst/>
                        </a:rPr>
                        <a:t>Oliveira</a:t>
                      </a:r>
                      <a:endParaRPr lang="pt-BR" sz="1200" b="1">
                        <a:effectLst/>
                        <a:latin typeface="Calibri"/>
                        <a:ea typeface="Calibri"/>
                        <a:cs typeface="Times New Roman"/>
                      </a:endParaRPr>
                    </a:p>
                  </a:txBody>
                  <a:tcPr marL="44450" marR="44450" marT="0" marB="0" anchor="ctr"/>
                </a:tc>
                <a:tc hMerge="1">
                  <a:txBody>
                    <a:bodyPr/>
                    <a:lstStyle/>
                    <a:p>
                      <a:endParaRPr lang="pt-BR"/>
                    </a:p>
                  </a:txBody>
                  <a:tcPr/>
                </a:tc>
                <a:tc gridSpan="2">
                  <a:txBody>
                    <a:bodyPr/>
                    <a:lstStyle/>
                    <a:p>
                      <a:pPr algn="ctr">
                        <a:lnSpc>
                          <a:spcPct val="115000"/>
                        </a:lnSpc>
                        <a:spcAft>
                          <a:spcPts val="0"/>
                        </a:spcAft>
                      </a:pPr>
                      <a:r>
                        <a:rPr lang="pt-BR" sz="1200" b="1">
                          <a:effectLst/>
                        </a:rPr>
                        <a:t>Itabirito</a:t>
                      </a:r>
                      <a:endParaRPr lang="pt-BR" sz="1200" b="1">
                        <a:effectLst/>
                        <a:latin typeface="Calibri"/>
                        <a:ea typeface="Calibri"/>
                        <a:cs typeface="Times New Roman"/>
                      </a:endParaRPr>
                    </a:p>
                  </a:txBody>
                  <a:tcPr marL="44450" marR="44450" marT="0" marB="0" anchor="ctr"/>
                </a:tc>
                <a:tc hMerge="1">
                  <a:txBody>
                    <a:bodyPr/>
                    <a:lstStyle/>
                    <a:p>
                      <a:endParaRPr lang="pt-BR"/>
                    </a:p>
                  </a:txBody>
                  <a:tcPr/>
                </a:tc>
              </a:tr>
              <a:tr h="348039">
                <a:tc vMerge="1">
                  <a:txBody>
                    <a:bodyPr/>
                    <a:lstStyle/>
                    <a:p>
                      <a:endParaRPr lang="pt-BR"/>
                    </a:p>
                  </a:txBody>
                  <a:tcPr/>
                </a:tc>
                <a:tc>
                  <a:txBody>
                    <a:bodyPr/>
                    <a:lstStyle/>
                    <a:p>
                      <a:pPr algn="ctr">
                        <a:lnSpc>
                          <a:spcPct val="115000"/>
                        </a:lnSpc>
                        <a:spcAft>
                          <a:spcPts val="0"/>
                        </a:spcAft>
                      </a:pPr>
                      <a:r>
                        <a:rPr lang="pt-BR" sz="1200" b="1">
                          <a:effectLst/>
                        </a:rPr>
                        <a:t>Água</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Esgoto</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Água</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Esgoto</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Água</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Esgoto</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Água</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Esgoto</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Água</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Esgoto</a:t>
                      </a:r>
                      <a:endParaRPr lang="pt-BR" sz="1200" b="1">
                        <a:effectLst/>
                        <a:latin typeface="Calibri"/>
                        <a:ea typeface="Calibri"/>
                        <a:cs typeface="Times New Roman"/>
                      </a:endParaRPr>
                    </a:p>
                  </a:txBody>
                  <a:tcPr marL="44450" marR="44450" marT="0" marB="0" anchor="ctr"/>
                </a:tc>
              </a:tr>
              <a:tr h="348039">
                <a:tc>
                  <a:txBody>
                    <a:bodyPr/>
                    <a:lstStyle/>
                    <a:p>
                      <a:pPr algn="ctr">
                        <a:lnSpc>
                          <a:spcPct val="115000"/>
                        </a:lnSpc>
                        <a:spcAft>
                          <a:spcPts val="0"/>
                        </a:spcAft>
                      </a:pPr>
                      <a:r>
                        <a:rPr lang="pt-BR" sz="1200" b="1">
                          <a:effectLst/>
                        </a:rPr>
                        <a:t>TBO - Social</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4,480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2,240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8,490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4,250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6,470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3,250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8,8100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4,400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9,4190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5,6514</a:t>
                      </a:r>
                      <a:endParaRPr lang="pt-BR" sz="1200" b="1">
                        <a:effectLst/>
                        <a:latin typeface="Calibri"/>
                        <a:ea typeface="Calibri"/>
                        <a:cs typeface="Times New Roman"/>
                      </a:endParaRPr>
                    </a:p>
                  </a:txBody>
                  <a:tcPr marL="44450" marR="44450" marT="0" marB="0" anchor="ctr"/>
                </a:tc>
              </a:tr>
              <a:tr h="348039">
                <a:tc>
                  <a:txBody>
                    <a:bodyPr/>
                    <a:lstStyle/>
                    <a:p>
                      <a:pPr algn="ctr">
                        <a:lnSpc>
                          <a:spcPct val="115000"/>
                        </a:lnSpc>
                        <a:spcAft>
                          <a:spcPts val="0"/>
                        </a:spcAft>
                      </a:pPr>
                      <a:r>
                        <a:rPr lang="pt-BR" sz="1200" b="1">
                          <a:effectLst/>
                        </a:rPr>
                        <a:t>TBO - Residencial</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dirty="0">
                          <a:effectLst/>
                        </a:rPr>
                        <a:t>7,430</a:t>
                      </a:r>
                      <a:endParaRPr lang="pt-BR" sz="12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dirty="0">
                          <a:effectLst/>
                        </a:rPr>
                        <a:t>3,715</a:t>
                      </a:r>
                      <a:endParaRPr lang="pt-BR" sz="12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dirty="0">
                          <a:effectLst/>
                        </a:rPr>
                        <a:t>14,150</a:t>
                      </a:r>
                      <a:endParaRPr lang="pt-BR" sz="12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7,080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dirty="0">
                          <a:effectLst/>
                        </a:rPr>
                        <a:t>10,790</a:t>
                      </a:r>
                      <a:endParaRPr lang="pt-BR" sz="12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5,400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dirty="0">
                          <a:effectLst/>
                        </a:rPr>
                        <a:t>18,4400</a:t>
                      </a:r>
                      <a:endParaRPr lang="pt-BR" sz="12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9,220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dirty="0">
                          <a:effectLst/>
                        </a:rPr>
                        <a:t>9,4190</a:t>
                      </a:r>
                      <a:endParaRPr lang="pt-BR" sz="12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5,6514</a:t>
                      </a:r>
                      <a:endParaRPr lang="pt-BR" sz="1200" b="1">
                        <a:effectLst/>
                        <a:latin typeface="Calibri"/>
                        <a:ea typeface="Calibri"/>
                        <a:cs typeface="Times New Roman"/>
                      </a:endParaRPr>
                    </a:p>
                  </a:txBody>
                  <a:tcPr marL="44450" marR="44450" marT="0" marB="0" anchor="ctr"/>
                </a:tc>
              </a:tr>
              <a:tr h="348039">
                <a:tc>
                  <a:txBody>
                    <a:bodyPr/>
                    <a:lstStyle/>
                    <a:p>
                      <a:pPr algn="ctr">
                        <a:lnSpc>
                          <a:spcPct val="115000"/>
                        </a:lnSpc>
                        <a:spcAft>
                          <a:spcPts val="0"/>
                        </a:spcAft>
                      </a:pPr>
                      <a:r>
                        <a:rPr lang="pt-BR" sz="1200" b="1">
                          <a:effectLst/>
                        </a:rPr>
                        <a:t>TBO - Comercial</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dirty="0">
                          <a:effectLst/>
                        </a:rPr>
                        <a:t>19,650</a:t>
                      </a:r>
                      <a:endParaRPr lang="pt-BR" sz="12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9,825</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dirty="0">
                          <a:effectLst/>
                        </a:rPr>
                        <a:t>21,610</a:t>
                      </a:r>
                      <a:endParaRPr lang="pt-BR" sz="12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10,810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dirty="0">
                          <a:effectLst/>
                        </a:rPr>
                        <a:t>13,730</a:t>
                      </a:r>
                      <a:endParaRPr lang="pt-BR" sz="12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6,870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dirty="0">
                          <a:effectLst/>
                        </a:rPr>
                        <a:t>34,3200</a:t>
                      </a:r>
                      <a:endParaRPr lang="pt-BR" sz="12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17,160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dirty="0">
                          <a:effectLst/>
                        </a:rPr>
                        <a:t>12,7027</a:t>
                      </a:r>
                      <a:endParaRPr lang="pt-BR" sz="12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7,6216</a:t>
                      </a:r>
                      <a:endParaRPr lang="pt-BR" sz="1200" b="1">
                        <a:effectLst/>
                        <a:latin typeface="Calibri"/>
                        <a:ea typeface="Calibri"/>
                        <a:cs typeface="Times New Roman"/>
                      </a:endParaRPr>
                    </a:p>
                  </a:txBody>
                  <a:tcPr marL="44450" marR="44450" marT="0" marB="0" anchor="ctr"/>
                </a:tc>
              </a:tr>
              <a:tr h="348039">
                <a:tc>
                  <a:txBody>
                    <a:bodyPr/>
                    <a:lstStyle/>
                    <a:p>
                      <a:pPr algn="ctr">
                        <a:lnSpc>
                          <a:spcPct val="115000"/>
                        </a:lnSpc>
                        <a:spcAft>
                          <a:spcPts val="0"/>
                        </a:spcAft>
                      </a:pPr>
                      <a:r>
                        <a:rPr lang="pt-BR" sz="1200" b="1">
                          <a:effectLst/>
                        </a:rPr>
                        <a:t>TBO - Industrial</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31,890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15,945</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21,610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10,810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13,730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6,870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71,3900</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35,695</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a:effectLst/>
                        </a:rPr>
                        <a:t>12,7027</a:t>
                      </a:r>
                      <a:endParaRPr lang="pt-BR" sz="12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pt-BR" sz="1200" b="1" dirty="0">
                          <a:effectLst/>
                        </a:rPr>
                        <a:t>7,6216</a:t>
                      </a:r>
                      <a:endParaRPr lang="pt-BR" sz="1200" b="1" dirty="0">
                        <a:effectLst/>
                        <a:latin typeface="Calibri"/>
                        <a:ea typeface="Calibri"/>
                        <a:cs typeface="Times New Roman"/>
                      </a:endParaRPr>
                    </a:p>
                  </a:txBody>
                  <a:tcPr marL="44450" marR="44450" marT="0" marB="0" anchor="ctr"/>
                </a:tc>
              </a:tr>
            </a:tbl>
          </a:graphicData>
        </a:graphic>
      </p:graphicFrame>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ixaDeTexto 4"/>
          <p:cNvSpPr txBox="1"/>
          <p:nvPr/>
        </p:nvSpPr>
        <p:spPr>
          <a:xfrm>
            <a:off x="1331640" y="1876866"/>
            <a:ext cx="7200800" cy="523220"/>
          </a:xfrm>
          <a:prstGeom prst="rect">
            <a:avLst/>
          </a:prstGeom>
          <a:noFill/>
        </p:spPr>
        <p:txBody>
          <a:bodyPr wrap="square" rtlCol="0">
            <a:spAutoFit/>
          </a:bodyPr>
          <a:lstStyle/>
          <a:p>
            <a:r>
              <a:rPr lang="pt-BR" sz="2800" dirty="0"/>
              <a:t>Comparativo entre tarifas básicas operacionais</a:t>
            </a:r>
          </a:p>
        </p:txBody>
      </p:sp>
      <p:sp>
        <p:nvSpPr>
          <p:cNvPr id="7" name="CaixaDeTexto 6"/>
          <p:cNvSpPr txBox="1"/>
          <p:nvPr/>
        </p:nvSpPr>
        <p:spPr>
          <a:xfrm>
            <a:off x="611560" y="5134451"/>
            <a:ext cx="8208912" cy="1723549"/>
          </a:xfrm>
          <a:prstGeom prst="rect">
            <a:avLst/>
          </a:prstGeom>
          <a:noFill/>
        </p:spPr>
        <p:txBody>
          <a:bodyPr wrap="square" rtlCol="0">
            <a:spAutoFit/>
          </a:bodyPr>
          <a:lstStyle/>
          <a:p>
            <a:pPr marL="285750" indent="-285750" algn="just">
              <a:buFont typeface="Arial" pitchFamily="34" charset="0"/>
              <a:buChar char="•"/>
            </a:pPr>
            <a:r>
              <a:rPr lang="pt-BR" sz="2200" dirty="0"/>
              <a:t>Manutenção da TBO nas categorias comercial e industrial</a:t>
            </a:r>
            <a:r>
              <a:rPr lang="pt-BR" sz="2200" dirty="0" smtClean="0"/>
              <a:t>.</a:t>
            </a:r>
          </a:p>
          <a:p>
            <a:pPr marL="285750" indent="-285750" algn="just">
              <a:buFont typeface="Arial" pitchFamily="34" charset="0"/>
              <a:buChar char="•"/>
            </a:pPr>
            <a:endParaRPr lang="pt-BR" sz="2200" dirty="0"/>
          </a:p>
          <a:p>
            <a:pPr marL="285750" indent="-285750" algn="just">
              <a:buFont typeface="Arial" pitchFamily="34" charset="0"/>
              <a:buChar char="•"/>
            </a:pPr>
            <a:r>
              <a:rPr lang="pt-BR" sz="2200" dirty="0"/>
              <a:t>Atualização nos valores da TBO das categorias residencial e social em 30%.</a:t>
            </a:r>
          </a:p>
          <a:p>
            <a:endParaRPr lang="pt-BR" dirty="0"/>
          </a:p>
        </p:txBody>
      </p:sp>
      <p:sp>
        <p:nvSpPr>
          <p:cNvPr id="8" name="Espaço Reservado para Número de Slide 7"/>
          <p:cNvSpPr>
            <a:spLocks noGrp="1"/>
          </p:cNvSpPr>
          <p:nvPr>
            <p:ph type="sldNum" sz="quarter" idx="12"/>
          </p:nvPr>
        </p:nvSpPr>
        <p:spPr/>
        <p:txBody>
          <a:bodyPr/>
          <a:lstStyle/>
          <a:p>
            <a:fld id="{5615B99A-8563-429D-849F-7CD9F5391844}" type="slidenum">
              <a:rPr lang="pt-BR" smtClean="0"/>
              <a:pPr/>
              <a:t>21</a:t>
            </a:fld>
            <a:endParaRPr lang="pt-BR" dirty="0"/>
          </a:p>
        </p:txBody>
      </p:sp>
    </p:spTree>
    <p:extLst>
      <p:ext uri="{BB962C8B-B14F-4D97-AF65-F5344CB8AC3E}">
        <p14:creationId xmlns:p14="http://schemas.microsoft.com/office/powerpoint/2010/main" val="15535787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normAutofit fontScale="90000"/>
          </a:bodyPr>
          <a:lstStyle/>
          <a:p>
            <a:r>
              <a:rPr lang="pt-BR" dirty="0" smtClean="0"/>
              <a:t>RESULTADOS E</a:t>
            </a:r>
            <a:br>
              <a:rPr lang="pt-BR" dirty="0" smtClean="0"/>
            </a:br>
            <a:r>
              <a:rPr lang="pt-BR" dirty="0" smtClean="0"/>
              <a:t>DISCUSSÃO</a:t>
            </a:r>
            <a:endParaRPr lang="pt-B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Espaço Reservado para Conteúdo 2"/>
          <p:cNvSpPr>
            <a:spLocks noGrp="1"/>
          </p:cNvSpPr>
          <p:nvPr>
            <p:ph idx="1"/>
          </p:nvPr>
        </p:nvSpPr>
        <p:spPr/>
        <p:txBody>
          <a:bodyPr>
            <a:normAutofit fontScale="70000" lnSpcReduction="20000"/>
          </a:bodyPr>
          <a:lstStyle/>
          <a:p>
            <a:pPr algn="just"/>
            <a:r>
              <a:rPr lang="pt-BR" dirty="0" smtClean="0"/>
              <a:t>As </a:t>
            </a:r>
            <a:r>
              <a:rPr lang="pt-BR" dirty="0"/>
              <a:t>faixas de consumo da categoria social e a faixa de consumo até 10 metros cúbicos da categoria residencial tiveram seus valores mantidos, utilizando-se os critérios sociais previstos no art. 30, I e III da </a:t>
            </a:r>
            <a:r>
              <a:rPr lang="pt-BR" dirty="0" smtClean="0"/>
              <a:t>LNSB.</a:t>
            </a:r>
          </a:p>
          <a:p>
            <a:pPr algn="just"/>
            <a:endParaRPr lang="pt-BR" dirty="0"/>
          </a:p>
          <a:p>
            <a:pPr algn="just"/>
            <a:r>
              <a:rPr lang="pt-BR" dirty="0" smtClean="0"/>
              <a:t>Adequação </a:t>
            </a:r>
            <a:r>
              <a:rPr lang="pt-BR" dirty="0"/>
              <a:t>progressiva nos valores das faixas de consumo das categorias residencial (acima de 10m³), comercial e industrial, conciliando a sustentabilidade econômico-financeira com a reavaliação das condições de </a:t>
            </a:r>
            <a:r>
              <a:rPr lang="pt-BR" dirty="0" smtClean="0"/>
              <a:t>mercado.</a:t>
            </a:r>
          </a:p>
          <a:p>
            <a:pPr algn="just"/>
            <a:endParaRPr lang="pt-BR" dirty="0" smtClean="0"/>
          </a:p>
          <a:p>
            <a:pPr algn="just"/>
            <a:endParaRPr lang="pt-BR" dirty="0" smtClean="0"/>
          </a:p>
          <a:p>
            <a:pPr marL="0" indent="0" algn="just">
              <a:buNone/>
            </a:pPr>
            <a:r>
              <a:rPr lang="pt-BR" dirty="0" smtClean="0"/>
              <a:t>Incentivando </a:t>
            </a:r>
            <a:r>
              <a:rPr lang="pt-BR" dirty="0"/>
              <a:t>a diminuição do consumo de água, dando amparo ao disposto no art. 29, §1º, IV da LNSB, o qual preceitua como diretriz tarifária a </a:t>
            </a:r>
            <a:r>
              <a:rPr lang="pt-BR" b="1" dirty="0"/>
              <a:t>inibição do consumo supérfluo e do desperdício de </a:t>
            </a:r>
            <a:r>
              <a:rPr lang="pt-BR" b="1" dirty="0" smtClean="0"/>
              <a:t>recursos</a:t>
            </a:r>
            <a:r>
              <a:rPr lang="pt-BR" dirty="0" smtClean="0"/>
              <a:t>.</a:t>
            </a:r>
            <a:endParaRPr lang="pt-BR" dirty="0"/>
          </a:p>
          <a:p>
            <a:endParaRPr lang="pt-BR" dirty="0"/>
          </a:p>
        </p:txBody>
      </p:sp>
      <p:sp>
        <p:nvSpPr>
          <p:cNvPr id="5" name="Espaço Reservado para Número de Slide 4"/>
          <p:cNvSpPr>
            <a:spLocks noGrp="1"/>
          </p:cNvSpPr>
          <p:nvPr>
            <p:ph type="sldNum" sz="quarter" idx="12"/>
          </p:nvPr>
        </p:nvSpPr>
        <p:spPr/>
        <p:txBody>
          <a:bodyPr/>
          <a:lstStyle/>
          <a:p>
            <a:fld id="{5615B99A-8563-429D-849F-7CD9F5391844}" type="slidenum">
              <a:rPr lang="pt-BR" smtClean="0"/>
              <a:pPr/>
              <a:t>22</a:t>
            </a:fld>
            <a:endParaRPr lang="pt-BR" dirty="0"/>
          </a:p>
        </p:txBody>
      </p:sp>
    </p:spTree>
    <p:extLst>
      <p:ext uri="{BB962C8B-B14F-4D97-AF65-F5344CB8AC3E}">
        <p14:creationId xmlns:p14="http://schemas.microsoft.com/office/powerpoint/2010/main" val="19153774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normAutofit fontScale="90000"/>
          </a:bodyPr>
          <a:lstStyle/>
          <a:p>
            <a:r>
              <a:rPr lang="pt-BR" dirty="0" smtClean="0"/>
              <a:t>RESULTADOS E</a:t>
            </a:r>
            <a:br>
              <a:rPr lang="pt-BR" dirty="0" smtClean="0"/>
            </a:br>
            <a:r>
              <a:rPr lang="pt-BR" dirty="0" smtClean="0"/>
              <a:t>DISCUSSÃO</a:t>
            </a:r>
            <a:endParaRPr lang="pt-BR" dirty="0"/>
          </a:p>
        </p:txBody>
      </p:sp>
      <p:sp>
        <p:nvSpPr>
          <p:cNvPr id="3" name="Espaço Reservado para Conteúdo 2"/>
          <p:cNvSpPr>
            <a:spLocks noGrp="1"/>
          </p:cNvSpPr>
          <p:nvPr>
            <p:ph idx="1"/>
          </p:nvPr>
        </p:nvSpPr>
        <p:spPr>
          <a:xfrm>
            <a:off x="457200" y="1700808"/>
            <a:ext cx="8229600" cy="4896544"/>
          </a:xfrm>
        </p:spPr>
        <p:txBody>
          <a:bodyPr>
            <a:normAutofit lnSpcReduction="10000"/>
          </a:bodyPr>
          <a:lstStyle/>
          <a:p>
            <a:pPr algn="just"/>
            <a:r>
              <a:rPr lang="pt-BR" dirty="0"/>
              <a:t>S</a:t>
            </a:r>
            <a:r>
              <a:rPr lang="pt-BR" dirty="0" smtClean="0"/>
              <a:t>imulações </a:t>
            </a:r>
            <a:r>
              <a:rPr lang="pt-BR" dirty="0"/>
              <a:t>sobre o valor faturado em três meses (março/2016, junho/2016 e agosto/2016</a:t>
            </a:r>
            <a:r>
              <a:rPr lang="pt-BR" dirty="0" smtClean="0"/>
              <a:t>):</a:t>
            </a:r>
          </a:p>
          <a:p>
            <a:pPr lvl="1" algn="just">
              <a:buFont typeface="Arial" pitchFamily="34" charset="0"/>
              <a:buChar char="•"/>
            </a:pPr>
            <a:r>
              <a:rPr lang="pt-BR" dirty="0"/>
              <a:t>aumento médio da receita em 23,06%, que é inferior à defasagem </a:t>
            </a:r>
            <a:r>
              <a:rPr lang="pt-BR" dirty="0" smtClean="0"/>
              <a:t>apontada</a:t>
            </a:r>
          </a:p>
          <a:p>
            <a:pPr lvl="1" algn="just"/>
            <a:endParaRPr lang="pt-BR" dirty="0" smtClean="0"/>
          </a:p>
          <a:p>
            <a:pPr algn="just"/>
            <a:r>
              <a:rPr lang="pt-BR" dirty="0"/>
              <a:t>O</a:t>
            </a:r>
            <a:r>
              <a:rPr lang="pt-BR" dirty="0" smtClean="0"/>
              <a:t> </a:t>
            </a:r>
            <a:r>
              <a:rPr lang="pt-BR" dirty="0"/>
              <a:t>impacto médio do aumento para o usuário </a:t>
            </a:r>
            <a:r>
              <a:rPr lang="pt-BR" dirty="0" smtClean="0"/>
              <a:t>foi </a:t>
            </a:r>
            <a:r>
              <a:rPr lang="pt-BR" dirty="0"/>
              <a:t>de 16,25%, levando em consideração a proporção do reajuste em cada uma das </a:t>
            </a:r>
            <a:r>
              <a:rPr lang="pt-BR" dirty="0" smtClean="0"/>
              <a:t>categorias</a:t>
            </a:r>
            <a:r>
              <a:rPr lang="pt-BR" dirty="0"/>
              <a:t>.</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spaço Reservado para Número de Slide 4"/>
          <p:cNvSpPr>
            <a:spLocks noGrp="1"/>
          </p:cNvSpPr>
          <p:nvPr>
            <p:ph type="sldNum" sz="quarter" idx="12"/>
          </p:nvPr>
        </p:nvSpPr>
        <p:spPr/>
        <p:txBody>
          <a:bodyPr/>
          <a:lstStyle/>
          <a:p>
            <a:fld id="{5615B99A-8563-429D-849F-7CD9F5391844}" type="slidenum">
              <a:rPr lang="pt-BR" smtClean="0"/>
              <a:pPr/>
              <a:t>23</a:t>
            </a:fld>
            <a:endParaRPr lang="pt-BR" dirty="0"/>
          </a:p>
        </p:txBody>
      </p:sp>
    </p:spTree>
    <p:extLst>
      <p:ext uri="{BB962C8B-B14F-4D97-AF65-F5344CB8AC3E}">
        <p14:creationId xmlns:p14="http://schemas.microsoft.com/office/powerpoint/2010/main" val="7269882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normAutofit fontScale="90000"/>
          </a:bodyPr>
          <a:lstStyle/>
          <a:p>
            <a:r>
              <a:rPr lang="pt-BR" dirty="0" smtClean="0"/>
              <a:t>RESULTADOS E</a:t>
            </a:r>
            <a:br>
              <a:rPr lang="pt-BR" dirty="0" smtClean="0"/>
            </a:br>
            <a:r>
              <a:rPr lang="pt-BR" dirty="0" smtClean="0"/>
              <a:t>DISCUSSÃO</a:t>
            </a:r>
            <a:endParaRPr lang="pt-BR" dirty="0"/>
          </a:p>
        </p:txBody>
      </p:sp>
      <p:sp>
        <p:nvSpPr>
          <p:cNvPr id="3" name="Espaço Reservado para Conteúdo 2"/>
          <p:cNvSpPr>
            <a:spLocks noGrp="1"/>
          </p:cNvSpPr>
          <p:nvPr>
            <p:ph idx="1"/>
          </p:nvPr>
        </p:nvSpPr>
        <p:spPr>
          <a:xfrm>
            <a:off x="457200" y="1600200"/>
            <a:ext cx="8229600" cy="4997152"/>
          </a:xfrm>
        </p:spPr>
        <p:txBody>
          <a:bodyPr>
            <a:normAutofit/>
          </a:bodyPr>
          <a:lstStyle/>
          <a:p>
            <a:pPr marL="0" indent="0" algn="just">
              <a:buNone/>
            </a:pPr>
            <a:endParaRPr lang="pt-BR" dirty="0" smtClean="0"/>
          </a:p>
          <a:p>
            <a:pPr marL="0" indent="0" algn="just">
              <a:buNone/>
            </a:pPr>
            <a:r>
              <a:rPr lang="pt-BR" dirty="0" smtClean="0"/>
              <a:t>A </a:t>
            </a:r>
            <a:r>
              <a:rPr lang="pt-BR" dirty="0"/>
              <a:t>recuperação total da defasagem apontada depende, no entanto, que a autarquia </a:t>
            </a:r>
            <a:r>
              <a:rPr lang="pt-BR" b="1" dirty="0"/>
              <a:t>mantenha reajustes anuais periódicos</a:t>
            </a:r>
            <a:r>
              <a:rPr lang="pt-BR" dirty="0"/>
              <a:t>. Dessa forma, será possível atender, ao longo do tempo, a eficiência e a qualidade na prestação dos serviços, sem causar impactos bruscos aos usuários.</a:t>
            </a:r>
          </a:p>
          <a:p>
            <a:pPr algn="just"/>
            <a:endParaRPr lang="pt-B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spaço Reservado para Número de Slide 4"/>
          <p:cNvSpPr>
            <a:spLocks noGrp="1"/>
          </p:cNvSpPr>
          <p:nvPr>
            <p:ph type="sldNum" sz="quarter" idx="12"/>
          </p:nvPr>
        </p:nvSpPr>
        <p:spPr/>
        <p:txBody>
          <a:bodyPr/>
          <a:lstStyle/>
          <a:p>
            <a:fld id="{5615B99A-8563-429D-849F-7CD9F5391844}" type="slidenum">
              <a:rPr lang="pt-BR" smtClean="0"/>
              <a:pPr/>
              <a:t>24</a:t>
            </a:fld>
            <a:endParaRPr lang="pt-BR" dirty="0"/>
          </a:p>
        </p:txBody>
      </p:sp>
    </p:spTree>
    <p:extLst>
      <p:ext uri="{BB962C8B-B14F-4D97-AF65-F5344CB8AC3E}">
        <p14:creationId xmlns:p14="http://schemas.microsoft.com/office/powerpoint/2010/main" val="20157835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normAutofit/>
          </a:bodyPr>
          <a:lstStyle/>
          <a:p>
            <a:r>
              <a:rPr lang="pt-BR" dirty="0" smtClean="0"/>
              <a:t>CONCLUSÃO</a:t>
            </a:r>
            <a:endParaRPr lang="pt-BR" dirty="0"/>
          </a:p>
        </p:txBody>
      </p:sp>
      <p:sp>
        <p:nvSpPr>
          <p:cNvPr id="3" name="Espaço Reservado para Conteúdo 2"/>
          <p:cNvSpPr>
            <a:spLocks noGrp="1"/>
          </p:cNvSpPr>
          <p:nvPr>
            <p:ph idx="1"/>
          </p:nvPr>
        </p:nvSpPr>
        <p:spPr>
          <a:xfrm>
            <a:off x="457200" y="1412776"/>
            <a:ext cx="8229600" cy="5184576"/>
          </a:xfrm>
        </p:spPr>
        <p:txBody>
          <a:bodyPr>
            <a:normAutofit fontScale="77500" lnSpcReduction="20000"/>
          </a:bodyPr>
          <a:lstStyle/>
          <a:p>
            <a:pPr algn="just"/>
            <a:r>
              <a:rPr lang="pt-BR" dirty="0" smtClean="0"/>
              <a:t>Pontos importantes:</a:t>
            </a:r>
          </a:p>
          <a:p>
            <a:pPr algn="just"/>
            <a:endParaRPr lang="pt-BR" dirty="0" smtClean="0"/>
          </a:p>
          <a:p>
            <a:pPr lvl="1" algn="just">
              <a:buFont typeface="Arial" pitchFamily="34" charset="0"/>
              <a:buChar char="•"/>
            </a:pPr>
            <a:r>
              <a:rPr lang="pt-BR" dirty="0" smtClean="0"/>
              <a:t>Adequação </a:t>
            </a:r>
            <a:r>
              <a:rPr lang="pt-BR" dirty="0"/>
              <a:t>tarifária que não ficasse adstrita puramente ao critério econômico, mas que também levasse em consideração outros fatores não-econômicos previstos na LNSB, </a:t>
            </a:r>
            <a:endParaRPr lang="pt-BR" dirty="0" smtClean="0"/>
          </a:p>
          <a:p>
            <a:pPr lvl="1" algn="just"/>
            <a:endParaRPr lang="pt-BR" dirty="0"/>
          </a:p>
          <a:p>
            <a:pPr lvl="2" algn="just"/>
            <a:r>
              <a:rPr lang="pt-BR" dirty="0" smtClean="0"/>
              <a:t>Reavaliação </a:t>
            </a:r>
            <a:r>
              <a:rPr lang="pt-BR" dirty="0"/>
              <a:t>das condições de mercado (art. 38, caput, I da LNSB</a:t>
            </a:r>
            <a:r>
              <a:rPr lang="pt-BR" dirty="0" smtClean="0"/>
              <a:t>).</a:t>
            </a:r>
          </a:p>
          <a:p>
            <a:pPr lvl="1" algn="just"/>
            <a:endParaRPr lang="pt-BR" dirty="0"/>
          </a:p>
          <a:p>
            <a:pPr lvl="2" algn="just"/>
            <a:r>
              <a:rPr lang="pt-BR" dirty="0" smtClean="0"/>
              <a:t>Critérios </a:t>
            </a:r>
            <a:r>
              <a:rPr lang="pt-BR" dirty="0"/>
              <a:t>sociais previstos no art. 29, §1º, I e II (prioridade para atendimento das funções essenciais relacionadas à </a:t>
            </a:r>
            <a:r>
              <a:rPr lang="pt-BR" b="1" dirty="0"/>
              <a:t>saúde pública </a:t>
            </a:r>
            <a:r>
              <a:rPr lang="pt-BR" dirty="0"/>
              <a:t>e </a:t>
            </a:r>
            <a:r>
              <a:rPr lang="pt-BR" b="1" dirty="0"/>
              <a:t>ampliação do acesso dos cidadãos e localidades de baixa renda </a:t>
            </a:r>
            <a:r>
              <a:rPr lang="pt-BR" dirty="0"/>
              <a:t>aos serviços); e art. 30, I e III (categorias de usuários, distribuídas por </a:t>
            </a:r>
            <a:r>
              <a:rPr lang="pt-BR" b="1" dirty="0"/>
              <a:t>faixas ou quantidades crescentes </a:t>
            </a:r>
            <a:r>
              <a:rPr lang="pt-BR" dirty="0"/>
              <a:t>de utilização ou de consumo, e quantidade mínima de consumo ou de utilização do serviço, visando à garantia de objetivos sociais, como a preservação da saúde pública, o adequado atendimento dos usuários de menor renda e a proteção do meio ambiente).</a:t>
            </a:r>
          </a:p>
          <a:p>
            <a:pPr algn="just"/>
            <a:endParaRPr lang="pt-B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spaço Reservado para Número de Slide 4"/>
          <p:cNvSpPr>
            <a:spLocks noGrp="1"/>
          </p:cNvSpPr>
          <p:nvPr>
            <p:ph type="sldNum" sz="quarter" idx="12"/>
          </p:nvPr>
        </p:nvSpPr>
        <p:spPr/>
        <p:txBody>
          <a:bodyPr/>
          <a:lstStyle/>
          <a:p>
            <a:fld id="{5615B99A-8563-429D-849F-7CD9F5391844}" type="slidenum">
              <a:rPr lang="pt-BR" smtClean="0"/>
              <a:pPr/>
              <a:t>25</a:t>
            </a:fld>
            <a:endParaRPr lang="pt-BR" dirty="0"/>
          </a:p>
        </p:txBody>
      </p:sp>
    </p:spTree>
    <p:extLst>
      <p:ext uri="{BB962C8B-B14F-4D97-AF65-F5344CB8AC3E}">
        <p14:creationId xmlns:p14="http://schemas.microsoft.com/office/powerpoint/2010/main" val="41860526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2398"/>
            <a:ext cx="5076056" cy="1112346"/>
          </a:xfrm>
        </p:spPr>
        <p:txBody>
          <a:bodyPr>
            <a:normAutofit/>
          </a:bodyPr>
          <a:lstStyle/>
          <a:p>
            <a:r>
              <a:rPr lang="pt-BR" dirty="0" smtClean="0"/>
              <a:t>REFERÊNCIAS</a:t>
            </a:r>
            <a:endParaRPr lang="pt-BR" dirty="0"/>
          </a:p>
        </p:txBody>
      </p:sp>
      <p:sp>
        <p:nvSpPr>
          <p:cNvPr id="3" name="Espaço Reservado para Conteúdo 2"/>
          <p:cNvSpPr>
            <a:spLocks noGrp="1"/>
          </p:cNvSpPr>
          <p:nvPr>
            <p:ph idx="1"/>
          </p:nvPr>
        </p:nvSpPr>
        <p:spPr>
          <a:xfrm>
            <a:off x="467544" y="1196752"/>
            <a:ext cx="8219256" cy="5661248"/>
          </a:xfrm>
        </p:spPr>
        <p:txBody>
          <a:bodyPr>
            <a:normAutofit fontScale="25000" lnSpcReduction="20000"/>
          </a:bodyPr>
          <a:lstStyle/>
          <a:p>
            <a:pPr marL="0" indent="0" algn="just">
              <a:buNone/>
            </a:pPr>
            <a:r>
              <a:rPr lang="pt-BR" sz="6200" dirty="0"/>
              <a:t>BRASIL. Lei </a:t>
            </a:r>
            <a:r>
              <a:rPr lang="pt-BR" sz="6200" dirty="0" err="1"/>
              <a:t>n.°</a:t>
            </a:r>
            <a:r>
              <a:rPr lang="pt-BR" sz="6200" dirty="0"/>
              <a:t> 11.445, de 5 de janeiro de 2007. Estabelece diretrizes nacionais para o saneamento básico; altera as Leis nos 6.766, de 19 de dezembro de 1979, 8.036, de 11 de maio de 1990, 8.666, de 21 de junho de 1993, 8.987, de 13 de fevereiro de 1995; revoga a Lei no6.528, de 11 de maio de 1978; e dá outras providências. Diário Oficial [da] República Federativa do Brasil. Brasília, DF, n. 8, p. 1, 11 jan., 2007. Seção 1</a:t>
            </a:r>
            <a:r>
              <a:rPr lang="pt-BR" sz="6200" dirty="0" smtClean="0"/>
              <a:t>.</a:t>
            </a:r>
          </a:p>
          <a:p>
            <a:pPr marL="0" indent="0" algn="just">
              <a:buNone/>
            </a:pPr>
            <a:endParaRPr lang="pt-BR" sz="6200" dirty="0"/>
          </a:p>
          <a:p>
            <a:pPr marL="0" indent="0" algn="just">
              <a:buNone/>
            </a:pPr>
            <a:r>
              <a:rPr lang="pt-BR" sz="6200" dirty="0" smtClean="0"/>
              <a:t>BRITTO</a:t>
            </a:r>
            <a:r>
              <a:rPr lang="pt-BR" sz="6200" dirty="0"/>
              <a:t>, A.L.N.P. A Regulação dos serviços de saneamento no Brasil: perspectiva histórica, contexto atual e novas exigências de uma regulação pública. In: ENCONTRO NACIONAL DA ANPUR, 9, 2001, Rio de Janeiro. Anais... Rio de Janeiro: ANPUR, 2001. p. 1080-93</a:t>
            </a:r>
            <a:r>
              <a:rPr lang="pt-BR" sz="6200" dirty="0" smtClean="0"/>
              <a:t>.</a:t>
            </a:r>
          </a:p>
          <a:p>
            <a:pPr marL="0" indent="0" algn="just">
              <a:buNone/>
            </a:pPr>
            <a:endParaRPr lang="pt-BR" sz="6200" dirty="0"/>
          </a:p>
          <a:p>
            <a:pPr marL="0" indent="0" algn="just">
              <a:buNone/>
            </a:pPr>
            <a:r>
              <a:rPr lang="pt-BR" sz="6200" dirty="0"/>
              <a:t>CONSÓRCIO INTERMUNICIPAL DE SANEAMENTO BÁSICO DA ZONA DA MATA DE MINAS GERAIS. Dispõe sobre procedimentos de reajuste e revisões tarifárias. Resolução n. 008 de 31 de março de 2016</a:t>
            </a:r>
            <a:r>
              <a:rPr lang="pt-BR" sz="6200" dirty="0" smtClean="0"/>
              <a:t>.</a:t>
            </a:r>
          </a:p>
          <a:p>
            <a:pPr marL="0" indent="0" algn="just">
              <a:buNone/>
            </a:pPr>
            <a:endParaRPr lang="pt-BR" sz="6200" dirty="0"/>
          </a:p>
          <a:p>
            <a:pPr marL="0" indent="0" algn="just">
              <a:buNone/>
            </a:pPr>
            <a:r>
              <a:rPr lang="pt-BR" sz="6200" dirty="0"/>
              <a:t>DI PIETRO, M. S. Z. Limites da função reguladora das agências diante do Princípio da Legalidade. Direito Regulatório: temas polêmicos. Coordenado por Maria Sylvia Zanella Di Pietro. 2.ed. Rev. </a:t>
            </a:r>
            <a:r>
              <a:rPr lang="pt-BR" sz="6200" dirty="0" err="1"/>
              <a:t>Ampl</a:t>
            </a:r>
            <a:r>
              <a:rPr lang="pt-BR" sz="6200" dirty="0"/>
              <a:t>. Belo Horizonte: Fórum, 2004</a:t>
            </a:r>
            <a:r>
              <a:rPr lang="pt-BR" sz="6200" dirty="0" smtClean="0"/>
              <a:t>.</a:t>
            </a:r>
          </a:p>
          <a:p>
            <a:pPr marL="0" indent="0" algn="just">
              <a:buNone/>
            </a:pPr>
            <a:endParaRPr lang="pt-BR" sz="6200" dirty="0"/>
          </a:p>
          <a:p>
            <a:pPr marL="0" indent="0" algn="just">
              <a:buNone/>
            </a:pPr>
            <a:r>
              <a:rPr lang="pt-BR" sz="6200" dirty="0"/>
              <a:t>GALVÃO JÚNIOR, A. C. &amp; PAGANINI, W.S. Aspectos conceituais da regulação dos serviços de água e esgoto no Brasil. Eng. </a:t>
            </a:r>
            <a:r>
              <a:rPr lang="pt-BR" sz="6200" dirty="0" err="1"/>
              <a:t>Sanit</a:t>
            </a:r>
            <a:r>
              <a:rPr lang="pt-BR" sz="6200" dirty="0"/>
              <a:t>. </a:t>
            </a:r>
            <a:r>
              <a:rPr lang="pt-BR" sz="6200" dirty="0" err="1"/>
              <a:t>Ambient</a:t>
            </a:r>
            <a:r>
              <a:rPr lang="pt-BR" sz="6200" dirty="0"/>
              <a:t>., v.14 n.1, </a:t>
            </a:r>
            <a:r>
              <a:rPr lang="pt-BR" sz="6200" dirty="0" err="1"/>
              <a:t>jan</a:t>
            </a:r>
            <a:r>
              <a:rPr lang="pt-BR" sz="6200" dirty="0"/>
              <a:t>/mar. 2009. Disponível em: http://www.scielo.br/pdf/esa/v14n1/v14n1a09.pdf. Data de acesso: 07 de fevereiro de 2017</a:t>
            </a:r>
            <a:r>
              <a:rPr lang="pt-BR" sz="6200" dirty="0" smtClean="0"/>
              <a:t>.</a:t>
            </a:r>
          </a:p>
          <a:p>
            <a:pPr marL="0" indent="0" algn="just">
              <a:buNone/>
            </a:pPr>
            <a:endParaRPr lang="pt-BR" sz="6200" dirty="0"/>
          </a:p>
          <a:p>
            <a:pPr marL="0" indent="0" algn="just">
              <a:buNone/>
            </a:pPr>
            <a:r>
              <a:rPr lang="pt-BR" sz="6200" dirty="0"/>
              <a:t>GIL, A. C. Como elaborar projetos de pesquisa. 5. ed. São Paulo: Atlas, 2008</a:t>
            </a:r>
            <a:r>
              <a:rPr lang="pt-BR" sz="6200" dirty="0" smtClean="0"/>
              <a:t>.</a:t>
            </a:r>
          </a:p>
          <a:p>
            <a:pPr marL="0" indent="0" algn="just">
              <a:buNone/>
            </a:pPr>
            <a:endParaRPr lang="pt-BR" sz="6200" dirty="0"/>
          </a:p>
          <a:p>
            <a:pPr marL="0" indent="0" algn="just">
              <a:buNone/>
            </a:pPr>
            <a:r>
              <a:rPr lang="pt-BR" sz="6200" dirty="0"/>
              <a:t>YIN, R. K. Estudo de caso: planejamento e métodos. 2ª Ed. Porto Alegre. Editora: </a:t>
            </a:r>
            <a:r>
              <a:rPr lang="pt-BR" sz="6200" dirty="0" err="1"/>
              <a:t>Bookmam</a:t>
            </a:r>
            <a:r>
              <a:rPr lang="pt-BR" sz="6200" dirty="0"/>
              <a:t>. 2001.</a:t>
            </a:r>
          </a:p>
          <a:p>
            <a:pPr marL="0" indent="0">
              <a:buNone/>
            </a:pPr>
            <a:endParaRPr lang="pt-B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spaço Reservado para Número de Slide 4"/>
          <p:cNvSpPr>
            <a:spLocks noGrp="1"/>
          </p:cNvSpPr>
          <p:nvPr>
            <p:ph type="sldNum" sz="quarter" idx="12"/>
          </p:nvPr>
        </p:nvSpPr>
        <p:spPr/>
        <p:txBody>
          <a:bodyPr/>
          <a:lstStyle/>
          <a:p>
            <a:fld id="{5615B99A-8563-429D-849F-7CD9F5391844}" type="slidenum">
              <a:rPr lang="pt-BR" smtClean="0"/>
              <a:pPr/>
              <a:t>26</a:t>
            </a:fld>
            <a:endParaRPr lang="pt-BR" dirty="0"/>
          </a:p>
        </p:txBody>
      </p:sp>
    </p:spTree>
    <p:extLst>
      <p:ext uri="{BB962C8B-B14F-4D97-AF65-F5344CB8AC3E}">
        <p14:creationId xmlns:p14="http://schemas.microsoft.com/office/powerpoint/2010/main" val="17002879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600200"/>
            <a:ext cx="8229600" cy="5257800"/>
          </a:xfrm>
        </p:spPr>
        <p:txBody>
          <a:bodyPr>
            <a:normAutofit fontScale="92500" lnSpcReduction="10000"/>
          </a:bodyPr>
          <a:lstStyle/>
          <a:p>
            <a:pPr marL="0" indent="0" algn="ctr">
              <a:buNone/>
            </a:pPr>
            <a:endParaRPr lang="pt-BR" dirty="0" smtClean="0"/>
          </a:p>
          <a:p>
            <a:pPr marL="0" indent="0" algn="ctr">
              <a:buNone/>
            </a:pPr>
            <a:endParaRPr lang="pt-BR" dirty="0"/>
          </a:p>
          <a:p>
            <a:pPr marL="0" indent="0" algn="ctr">
              <a:buNone/>
            </a:pPr>
            <a:r>
              <a:rPr lang="pt-BR" sz="4800" dirty="0" smtClean="0"/>
              <a:t>OBRIGADA!</a:t>
            </a:r>
          </a:p>
          <a:p>
            <a:pPr marL="0" indent="0" algn="ctr">
              <a:buNone/>
            </a:pPr>
            <a:endParaRPr lang="pt-BR" dirty="0"/>
          </a:p>
          <a:p>
            <a:pPr marL="0" indent="0" algn="ctr">
              <a:buNone/>
            </a:pPr>
            <a:endParaRPr lang="pt-BR" dirty="0" smtClean="0"/>
          </a:p>
          <a:p>
            <a:pPr marL="0" indent="0" algn="ctr">
              <a:buNone/>
            </a:pPr>
            <a:endParaRPr lang="pt-BR" dirty="0" smtClean="0"/>
          </a:p>
          <a:p>
            <a:pPr marL="2419350" indent="0" algn="just">
              <a:buNone/>
            </a:pPr>
            <a:r>
              <a:rPr lang="pt-BR" sz="2000" dirty="0" err="1" smtClean="0"/>
              <a:t>Cleyde</a:t>
            </a:r>
            <a:r>
              <a:rPr lang="pt-BR" sz="2000" dirty="0" smtClean="0"/>
              <a:t> Maria Bitencourt </a:t>
            </a:r>
            <a:r>
              <a:rPr lang="pt-BR" sz="2000" dirty="0" smtClean="0"/>
              <a:t>– </a:t>
            </a:r>
            <a:r>
              <a:rPr lang="pt-BR" sz="2000" dirty="0" smtClean="0">
                <a:hlinkClick r:id="rId2"/>
              </a:rPr>
              <a:t>contabilidade@cisab.com.br</a:t>
            </a:r>
            <a:endParaRPr lang="pt-BR" sz="2000" dirty="0" smtClean="0"/>
          </a:p>
          <a:p>
            <a:pPr marL="2419350" indent="0" algn="just">
              <a:buNone/>
            </a:pPr>
            <a:r>
              <a:rPr lang="pt-BR" sz="2000" dirty="0" smtClean="0"/>
              <a:t>Larissa Elias Netto </a:t>
            </a:r>
            <a:r>
              <a:rPr lang="pt-BR" sz="2000" dirty="0" smtClean="0"/>
              <a:t>– </a:t>
            </a:r>
            <a:r>
              <a:rPr lang="pt-BR" sz="2000" dirty="0" smtClean="0">
                <a:hlinkClick r:id="rId3"/>
              </a:rPr>
              <a:t>secretaria@cisab.com.br</a:t>
            </a:r>
            <a:endParaRPr lang="pt-BR" sz="2000" dirty="0" smtClean="0"/>
          </a:p>
          <a:p>
            <a:pPr marL="2419350" indent="0" algn="ctr">
              <a:buNone/>
            </a:pPr>
            <a:r>
              <a:rPr lang="pt-BR" sz="2000" dirty="0" smtClean="0"/>
              <a:t>CISAB Zona da Mata (31) 3891-5636</a:t>
            </a:r>
          </a:p>
          <a:p>
            <a:pPr marL="2419350" indent="0" algn="ctr">
              <a:buNone/>
            </a:pPr>
            <a:r>
              <a:rPr lang="pt-BR" sz="2000" dirty="0" smtClean="0">
                <a:hlinkClick r:id="rId4"/>
              </a:rPr>
              <a:t>www.cisab.com.br</a:t>
            </a:r>
            <a:endParaRPr lang="pt-BR" sz="2000" dirty="0" smtClean="0"/>
          </a:p>
          <a:p>
            <a:pPr marL="0" indent="0" algn="r">
              <a:buNone/>
            </a:pPr>
            <a:r>
              <a:rPr lang="pt-BR" sz="2000" dirty="0" smtClean="0"/>
              <a:t> </a:t>
            </a:r>
            <a:endParaRPr lang="pt-BR" sz="2000" dirty="0"/>
          </a:p>
        </p:txBody>
      </p:sp>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690" y="58689"/>
            <a:ext cx="2115038" cy="226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83768" y="188640"/>
            <a:ext cx="5237491" cy="129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940213" y="1505326"/>
            <a:ext cx="6324600" cy="44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Espaço Reservado para Número de Slide 5"/>
          <p:cNvSpPr>
            <a:spLocks noGrp="1"/>
          </p:cNvSpPr>
          <p:nvPr>
            <p:ph type="sldNum" sz="quarter" idx="12"/>
          </p:nvPr>
        </p:nvSpPr>
        <p:spPr/>
        <p:txBody>
          <a:bodyPr/>
          <a:lstStyle/>
          <a:p>
            <a:fld id="{5615B99A-8563-429D-849F-7CD9F5391844}" type="slidenum">
              <a:rPr lang="pt-BR" smtClean="0"/>
              <a:pPr/>
              <a:t>27</a:t>
            </a:fld>
            <a:endParaRPr lang="pt-BR" dirty="0"/>
          </a:p>
        </p:txBody>
      </p:sp>
    </p:spTree>
    <p:extLst>
      <p:ext uri="{BB962C8B-B14F-4D97-AF65-F5344CB8AC3E}">
        <p14:creationId xmlns:p14="http://schemas.microsoft.com/office/powerpoint/2010/main" val="3488611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lstStyle/>
          <a:p>
            <a:r>
              <a:rPr lang="pt-BR" dirty="0" smtClean="0"/>
              <a:t>INTRODUÇÃO</a:t>
            </a:r>
            <a:endParaRPr lang="pt-BR" dirty="0"/>
          </a:p>
        </p:txBody>
      </p:sp>
      <p:sp>
        <p:nvSpPr>
          <p:cNvPr id="3" name="Espaço Reservado para Conteúdo 2"/>
          <p:cNvSpPr>
            <a:spLocks noGrp="1"/>
          </p:cNvSpPr>
          <p:nvPr>
            <p:ph idx="1"/>
          </p:nvPr>
        </p:nvSpPr>
        <p:spPr>
          <a:xfrm>
            <a:off x="457200" y="1600200"/>
            <a:ext cx="8229600" cy="4997152"/>
          </a:xfrm>
        </p:spPr>
        <p:txBody>
          <a:bodyPr>
            <a:normAutofit/>
          </a:bodyPr>
          <a:lstStyle/>
          <a:p>
            <a:endParaRPr lang="pt-BR" dirty="0"/>
          </a:p>
          <a:p>
            <a:pPr lvl="1"/>
            <a:endParaRPr lang="pt-B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aixaDeTexto 3"/>
          <p:cNvSpPr txBox="1"/>
          <p:nvPr/>
        </p:nvSpPr>
        <p:spPr>
          <a:xfrm>
            <a:off x="376745" y="1916832"/>
            <a:ext cx="8496944" cy="5312223"/>
          </a:xfrm>
          <a:prstGeom prst="rect">
            <a:avLst/>
          </a:prstGeom>
          <a:noFill/>
        </p:spPr>
        <p:txBody>
          <a:bodyPr wrap="square" rtlCol="0">
            <a:spAutoFit/>
          </a:bodyPr>
          <a:lstStyle/>
          <a:p>
            <a:pPr algn="ctr">
              <a:spcBef>
                <a:spcPct val="20000"/>
              </a:spcBef>
            </a:pPr>
            <a:r>
              <a:rPr lang="pt-BR" sz="3200" dirty="0"/>
              <a:t>Regulação dos serviços de saneamento </a:t>
            </a:r>
            <a:r>
              <a:rPr lang="pt-BR" sz="3200" dirty="0" smtClean="0"/>
              <a:t>básico</a:t>
            </a:r>
          </a:p>
          <a:p>
            <a:pPr marL="742950" lvl="1" indent="-285750" algn="just">
              <a:spcBef>
                <a:spcPct val="20000"/>
              </a:spcBef>
              <a:buFont typeface="Arial" pitchFamily="34" charset="0"/>
              <a:buChar char="•"/>
            </a:pPr>
            <a:endParaRPr lang="pt-BR" sz="2800" dirty="0" smtClean="0"/>
          </a:p>
          <a:p>
            <a:pPr marL="742950" lvl="1" indent="-285750" algn="just">
              <a:spcBef>
                <a:spcPct val="20000"/>
              </a:spcBef>
              <a:buFont typeface="Arial" pitchFamily="34" charset="0"/>
              <a:buChar char="•"/>
            </a:pPr>
            <a:r>
              <a:rPr lang="pt-BR" sz="2800" dirty="0" smtClean="0"/>
              <a:t>Inclui </a:t>
            </a:r>
            <a:r>
              <a:rPr lang="pt-BR" sz="2800" dirty="0"/>
              <a:t>a normatização, o controle e a </a:t>
            </a:r>
            <a:r>
              <a:rPr lang="pt-BR" sz="2800" dirty="0" smtClean="0"/>
              <a:t>fiscalização.</a:t>
            </a:r>
          </a:p>
          <a:p>
            <a:pPr marL="742950" lvl="1" indent="-285750" algn="just">
              <a:spcBef>
                <a:spcPct val="20000"/>
              </a:spcBef>
              <a:buFont typeface="Arial" pitchFamily="34" charset="0"/>
              <a:buChar char="•"/>
            </a:pPr>
            <a:endParaRPr lang="pt-BR" sz="2800" dirty="0" smtClean="0"/>
          </a:p>
          <a:p>
            <a:pPr marL="742950" lvl="1" indent="-285750" algn="just">
              <a:spcBef>
                <a:spcPct val="20000"/>
              </a:spcBef>
              <a:buFont typeface="Arial" pitchFamily="34" charset="0"/>
              <a:buChar char="•"/>
            </a:pPr>
            <a:r>
              <a:rPr lang="pt-BR" sz="2800" dirty="0" smtClean="0"/>
              <a:t>Objetivos:</a:t>
            </a:r>
          </a:p>
          <a:p>
            <a:pPr marL="1200150" lvl="2" indent="-285750" algn="just">
              <a:spcBef>
                <a:spcPct val="20000"/>
              </a:spcBef>
              <a:buFont typeface="Arial" pitchFamily="34" charset="0"/>
              <a:buChar char="•"/>
            </a:pPr>
            <a:r>
              <a:rPr lang="pt-BR" sz="2400" dirty="0" smtClean="0"/>
              <a:t>Proteger </a:t>
            </a:r>
            <a:r>
              <a:rPr lang="pt-BR" sz="2400" dirty="0"/>
              <a:t>os interesses dos usuários quanto às obrigações (princípios) da prestação do serviço público; </a:t>
            </a:r>
            <a:endParaRPr lang="pt-BR" sz="2400" dirty="0" smtClean="0"/>
          </a:p>
          <a:p>
            <a:pPr marL="1200150" lvl="2" indent="-285750" algn="just">
              <a:spcBef>
                <a:spcPct val="20000"/>
              </a:spcBef>
              <a:buFont typeface="Arial" pitchFamily="34" charset="0"/>
              <a:buChar char="•"/>
            </a:pPr>
            <a:r>
              <a:rPr lang="pt-BR" sz="2400" dirty="0" smtClean="0"/>
              <a:t>promover </a:t>
            </a:r>
            <a:r>
              <a:rPr lang="pt-BR" sz="2400" dirty="0"/>
              <a:t>a eficiência e a inovação e</a:t>
            </a:r>
            <a:r>
              <a:rPr lang="pt-BR" sz="2400" dirty="0" smtClean="0"/>
              <a:t>;</a:t>
            </a:r>
          </a:p>
          <a:p>
            <a:pPr marL="1200150" lvl="2" indent="-285750" algn="just">
              <a:spcBef>
                <a:spcPct val="20000"/>
              </a:spcBef>
              <a:buFont typeface="Arial" pitchFamily="34" charset="0"/>
              <a:buChar char="•"/>
            </a:pPr>
            <a:r>
              <a:rPr lang="pt-BR" sz="2400" dirty="0" smtClean="0"/>
              <a:t>assegurar </a:t>
            </a:r>
            <a:r>
              <a:rPr lang="pt-BR" sz="2400" dirty="0"/>
              <a:t>a estabilidade, a sustentabilidade e a robustez dos serviços prestados.</a:t>
            </a:r>
            <a:endParaRPr lang="pt-BR" sz="2400" dirty="0" smtClean="0"/>
          </a:p>
          <a:p>
            <a:pPr marL="742950" lvl="1" indent="-285750" algn="just">
              <a:spcBef>
                <a:spcPct val="20000"/>
              </a:spcBef>
              <a:buFont typeface="Arial" pitchFamily="34" charset="0"/>
              <a:buChar char="•"/>
            </a:pPr>
            <a:endParaRPr lang="pt-BR" sz="3200" dirty="0"/>
          </a:p>
        </p:txBody>
      </p:sp>
      <p:sp>
        <p:nvSpPr>
          <p:cNvPr id="6" name="Espaço Reservado para Número de Slide 5"/>
          <p:cNvSpPr>
            <a:spLocks noGrp="1"/>
          </p:cNvSpPr>
          <p:nvPr>
            <p:ph type="sldNum" sz="quarter" idx="12"/>
          </p:nvPr>
        </p:nvSpPr>
        <p:spPr/>
        <p:txBody>
          <a:bodyPr/>
          <a:lstStyle/>
          <a:p>
            <a:fld id="{5615B99A-8563-429D-849F-7CD9F5391844}" type="slidenum">
              <a:rPr lang="pt-BR" smtClean="0"/>
              <a:pPr/>
              <a:t>3</a:t>
            </a:fld>
            <a:endParaRPr lang="pt-BR" dirty="0"/>
          </a:p>
        </p:txBody>
      </p:sp>
    </p:spTree>
    <p:extLst>
      <p:ext uri="{BB962C8B-B14F-4D97-AF65-F5344CB8AC3E}">
        <p14:creationId xmlns:p14="http://schemas.microsoft.com/office/powerpoint/2010/main" val="2210450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lstStyle/>
          <a:p>
            <a:r>
              <a:rPr lang="pt-BR" dirty="0" smtClean="0"/>
              <a:t>INTRODUÇÃO</a:t>
            </a:r>
            <a:endParaRPr lang="pt-BR" dirty="0"/>
          </a:p>
        </p:txBody>
      </p:sp>
      <p:sp>
        <p:nvSpPr>
          <p:cNvPr id="3" name="Espaço Reservado para Conteúdo 2"/>
          <p:cNvSpPr>
            <a:spLocks noGrp="1"/>
          </p:cNvSpPr>
          <p:nvPr>
            <p:ph idx="1"/>
          </p:nvPr>
        </p:nvSpPr>
        <p:spPr>
          <a:xfrm>
            <a:off x="457200" y="1600200"/>
            <a:ext cx="8229600" cy="4997152"/>
          </a:xfrm>
        </p:spPr>
        <p:txBody>
          <a:bodyPr>
            <a:normAutofit lnSpcReduction="10000"/>
          </a:bodyPr>
          <a:lstStyle/>
          <a:p>
            <a:pPr marL="0" indent="0" algn="ctr">
              <a:buNone/>
            </a:pPr>
            <a:r>
              <a:rPr lang="pt-BR" dirty="0"/>
              <a:t>Função das agências </a:t>
            </a:r>
            <a:r>
              <a:rPr lang="pt-BR" dirty="0" smtClean="0"/>
              <a:t>reguladoras</a:t>
            </a:r>
          </a:p>
          <a:p>
            <a:pPr marL="0" indent="0" algn="ctr">
              <a:buNone/>
            </a:pPr>
            <a:endParaRPr lang="pt-BR" dirty="0"/>
          </a:p>
          <a:p>
            <a:pPr lvl="1" algn="just">
              <a:buFont typeface="Arial" pitchFamily="34" charset="0"/>
              <a:buChar char="•"/>
            </a:pPr>
            <a:r>
              <a:rPr lang="pt-BR" dirty="0"/>
              <a:t>Organizar e manter o equilíbrio do mercado regulado, já que busca maior eficiência e bem-estar (Di Pietro, 2004);</a:t>
            </a:r>
          </a:p>
          <a:p>
            <a:pPr lvl="2" algn="just"/>
            <a:r>
              <a:rPr lang="pt-BR" dirty="0"/>
              <a:t>estabelecer padrões e normas para a adequada prestação dos serviços e para a satisfação dos usuários;</a:t>
            </a:r>
          </a:p>
          <a:p>
            <a:pPr lvl="2" algn="just"/>
            <a:r>
              <a:rPr lang="pt-BR" dirty="0"/>
              <a:t>garantir o cumprimento das condições e metas estabelecidas;</a:t>
            </a:r>
          </a:p>
          <a:p>
            <a:pPr lvl="2" algn="just"/>
            <a:r>
              <a:rPr lang="pt-BR" dirty="0"/>
              <a:t>prevenir e reprimir o abuso do poder econômico e;</a:t>
            </a:r>
          </a:p>
          <a:p>
            <a:pPr lvl="2" algn="just"/>
            <a:r>
              <a:rPr lang="pt-BR" dirty="0"/>
              <a:t>definir tarifas.</a:t>
            </a:r>
          </a:p>
          <a:p>
            <a:pPr marL="457200" lvl="1" indent="0">
              <a:buNone/>
            </a:pPr>
            <a:endParaRPr lang="pt-B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spaço Reservado para Número de Slide 4"/>
          <p:cNvSpPr>
            <a:spLocks noGrp="1"/>
          </p:cNvSpPr>
          <p:nvPr>
            <p:ph type="sldNum" sz="quarter" idx="12"/>
          </p:nvPr>
        </p:nvSpPr>
        <p:spPr/>
        <p:txBody>
          <a:bodyPr/>
          <a:lstStyle/>
          <a:p>
            <a:fld id="{5615B99A-8563-429D-849F-7CD9F5391844}" type="slidenum">
              <a:rPr lang="pt-BR" smtClean="0"/>
              <a:pPr/>
              <a:t>4</a:t>
            </a:fld>
            <a:endParaRPr lang="pt-BR" dirty="0"/>
          </a:p>
        </p:txBody>
      </p:sp>
    </p:spTree>
    <p:extLst>
      <p:ext uri="{BB962C8B-B14F-4D97-AF65-F5344CB8AC3E}">
        <p14:creationId xmlns:p14="http://schemas.microsoft.com/office/powerpoint/2010/main" val="1760523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lstStyle/>
          <a:p>
            <a:r>
              <a:rPr lang="pt-BR" dirty="0" smtClean="0"/>
              <a:t>INTRODUÇÃO</a:t>
            </a:r>
            <a:endParaRPr lang="pt-BR" dirty="0"/>
          </a:p>
        </p:txBody>
      </p:sp>
      <p:sp>
        <p:nvSpPr>
          <p:cNvPr id="3" name="Espaço Reservado para Conteúdo 2"/>
          <p:cNvSpPr>
            <a:spLocks noGrp="1"/>
          </p:cNvSpPr>
          <p:nvPr>
            <p:ph idx="1"/>
          </p:nvPr>
        </p:nvSpPr>
        <p:spPr>
          <a:xfrm>
            <a:off x="457200" y="1600200"/>
            <a:ext cx="8229600" cy="4997152"/>
          </a:xfrm>
        </p:spPr>
        <p:txBody>
          <a:bodyPr>
            <a:normAutofit/>
          </a:bodyPr>
          <a:lstStyle/>
          <a:p>
            <a:pPr marL="0" indent="0" algn="ctr">
              <a:buNone/>
            </a:pPr>
            <a:r>
              <a:rPr lang="pt-BR" dirty="0" smtClean="0"/>
              <a:t>Estudos </a:t>
            </a:r>
            <a:r>
              <a:rPr lang="pt-BR" dirty="0"/>
              <a:t>de tarifas </a:t>
            </a:r>
            <a:endParaRPr lang="pt-BR" dirty="0" smtClean="0"/>
          </a:p>
          <a:p>
            <a:pPr lvl="1" algn="just">
              <a:buFont typeface="Arial" pitchFamily="34" charset="0"/>
              <a:buChar char="•"/>
            </a:pPr>
            <a:endParaRPr lang="pt-BR" dirty="0" smtClean="0"/>
          </a:p>
          <a:p>
            <a:pPr lvl="1" algn="just">
              <a:buFont typeface="Arial" pitchFamily="34" charset="0"/>
              <a:buChar char="•"/>
            </a:pPr>
            <a:r>
              <a:rPr lang="pt-BR" dirty="0" smtClean="0"/>
              <a:t>Objetivo: </a:t>
            </a:r>
            <a:r>
              <a:rPr lang="pt-BR" dirty="0"/>
              <a:t>fazer uma análise </a:t>
            </a:r>
            <a:r>
              <a:rPr lang="pt-BR" dirty="0" smtClean="0"/>
              <a:t>da </a:t>
            </a:r>
            <a:r>
              <a:rPr lang="pt-BR" dirty="0"/>
              <a:t>relação do valor das tarifas </a:t>
            </a:r>
            <a:r>
              <a:rPr lang="pt-BR" dirty="0" smtClean="0"/>
              <a:t>para </a:t>
            </a:r>
            <a:r>
              <a:rPr lang="pt-BR" dirty="0"/>
              <a:t>viabilizar projetos, organizar e proporcionar a recuperação de receitas, de forma que as prestadoras tenham recursos necessários para melhoria da eficiência, sem que isso cause grande impacto nos usuários.</a:t>
            </a:r>
          </a:p>
          <a:p>
            <a:pPr marL="0" lvl="2" algn="just"/>
            <a:endParaRPr lang="pt-BR" sz="3200" dirty="0" smtClean="0"/>
          </a:p>
          <a:p>
            <a:pPr lvl="1">
              <a:buFont typeface="Arial" pitchFamily="34" charset="0"/>
              <a:buChar char="•"/>
            </a:pPr>
            <a:endParaRPr lang="pt-B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spaço Reservado para Número de Slide 4"/>
          <p:cNvSpPr>
            <a:spLocks noGrp="1"/>
          </p:cNvSpPr>
          <p:nvPr>
            <p:ph type="sldNum" sz="quarter" idx="12"/>
          </p:nvPr>
        </p:nvSpPr>
        <p:spPr/>
        <p:txBody>
          <a:bodyPr/>
          <a:lstStyle/>
          <a:p>
            <a:fld id="{5615B99A-8563-429D-849F-7CD9F5391844}" type="slidenum">
              <a:rPr lang="pt-BR" smtClean="0"/>
              <a:pPr/>
              <a:t>5</a:t>
            </a:fld>
            <a:endParaRPr lang="pt-BR" dirty="0"/>
          </a:p>
        </p:txBody>
      </p:sp>
    </p:spTree>
    <p:extLst>
      <p:ext uri="{BB962C8B-B14F-4D97-AF65-F5344CB8AC3E}">
        <p14:creationId xmlns:p14="http://schemas.microsoft.com/office/powerpoint/2010/main" val="241988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lstStyle/>
          <a:p>
            <a:r>
              <a:rPr lang="pt-BR" dirty="0" smtClean="0"/>
              <a:t>INTRODUÇÃO</a:t>
            </a:r>
            <a:endParaRPr lang="pt-BR" dirty="0"/>
          </a:p>
        </p:txBody>
      </p:sp>
      <p:sp>
        <p:nvSpPr>
          <p:cNvPr id="3" name="Espaço Reservado para Conteúdo 2"/>
          <p:cNvSpPr>
            <a:spLocks noGrp="1"/>
          </p:cNvSpPr>
          <p:nvPr>
            <p:ph idx="1"/>
          </p:nvPr>
        </p:nvSpPr>
        <p:spPr>
          <a:xfrm>
            <a:off x="457200" y="1600200"/>
            <a:ext cx="8229600" cy="5257800"/>
          </a:xfrm>
        </p:spPr>
        <p:txBody>
          <a:bodyPr>
            <a:normAutofit/>
          </a:bodyPr>
          <a:lstStyle/>
          <a:p>
            <a:pPr marL="457200" lvl="1" indent="0" algn="ctr">
              <a:buNone/>
            </a:pPr>
            <a:r>
              <a:rPr lang="pt-BR" sz="3200" dirty="0" smtClean="0"/>
              <a:t>Serviço </a:t>
            </a:r>
            <a:r>
              <a:rPr lang="pt-BR" sz="3200" dirty="0"/>
              <a:t>Autônomo de Água e Esgoto – SAAE </a:t>
            </a:r>
            <a:r>
              <a:rPr lang="pt-BR" sz="3200" dirty="0" smtClean="0"/>
              <a:t>Viçosa </a:t>
            </a:r>
            <a:r>
              <a:rPr lang="pt-BR" sz="3200" dirty="0"/>
              <a:t>- MG </a:t>
            </a:r>
            <a:endParaRPr lang="pt-BR" sz="3200" dirty="0" smtClean="0"/>
          </a:p>
          <a:p>
            <a:pPr lvl="2" algn="just"/>
            <a:r>
              <a:rPr lang="pt-BR" sz="2800" dirty="0" smtClean="0"/>
              <a:t>Autarquia </a:t>
            </a:r>
            <a:r>
              <a:rPr lang="pt-BR" sz="2800" dirty="0"/>
              <a:t>municipal, criada pela Lei nº 541/69, </a:t>
            </a:r>
            <a:r>
              <a:rPr lang="pt-BR" sz="2800" dirty="0" smtClean="0"/>
              <a:t> possui</a:t>
            </a:r>
            <a:r>
              <a:rPr lang="pt-BR" sz="2800"/>
              <a:t>, </a:t>
            </a:r>
            <a:r>
              <a:rPr lang="pt-BR" sz="2800" smtClean="0"/>
              <a:t>aproximadamente, </a:t>
            </a:r>
            <a:r>
              <a:rPr lang="pt-BR" sz="2800" dirty="0"/>
              <a:t>32.986 </a:t>
            </a:r>
            <a:r>
              <a:rPr lang="pt-BR" sz="2800" dirty="0" smtClean="0"/>
              <a:t>economias e 77 </a:t>
            </a:r>
            <a:r>
              <a:rPr lang="pt-BR" sz="2800" smtClean="0"/>
              <a:t>mil habitantes.</a:t>
            </a:r>
            <a:endParaRPr lang="pt-BR" sz="28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Image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95736" y="4085150"/>
            <a:ext cx="4680520" cy="2697923"/>
          </a:xfrm>
          <a:prstGeom prst="rect">
            <a:avLst/>
          </a:prstGeom>
        </p:spPr>
      </p:pic>
      <p:sp>
        <p:nvSpPr>
          <p:cNvPr id="6" name="Espaço Reservado para Número de Slide 5"/>
          <p:cNvSpPr>
            <a:spLocks noGrp="1"/>
          </p:cNvSpPr>
          <p:nvPr>
            <p:ph type="sldNum" sz="quarter" idx="12"/>
          </p:nvPr>
        </p:nvSpPr>
        <p:spPr/>
        <p:txBody>
          <a:bodyPr/>
          <a:lstStyle/>
          <a:p>
            <a:fld id="{5615B99A-8563-429D-849F-7CD9F5391844}" type="slidenum">
              <a:rPr lang="pt-BR" smtClean="0"/>
              <a:pPr/>
              <a:t>6</a:t>
            </a:fld>
            <a:endParaRPr lang="pt-BR" dirty="0"/>
          </a:p>
        </p:txBody>
      </p:sp>
    </p:spTree>
    <p:extLst>
      <p:ext uri="{BB962C8B-B14F-4D97-AF65-F5344CB8AC3E}">
        <p14:creationId xmlns:p14="http://schemas.microsoft.com/office/powerpoint/2010/main" val="36568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lstStyle/>
          <a:p>
            <a:r>
              <a:rPr lang="pt-BR" dirty="0" smtClean="0"/>
              <a:t>INTRODUÇÃO</a:t>
            </a:r>
            <a:endParaRPr lang="pt-BR" dirty="0"/>
          </a:p>
        </p:txBody>
      </p:sp>
      <p:sp>
        <p:nvSpPr>
          <p:cNvPr id="3" name="Espaço Reservado para Conteúdo 2"/>
          <p:cNvSpPr>
            <a:spLocks noGrp="1"/>
          </p:cNvSpPr>
          <p:nvPr>
            <p:ph idx="1"/>
          </p:nvPr>
        </p:nvSpPr>
        <p:spPr>
          <a:xfrm>
            <a:off x="457200" y="1600200"/>
            <a:ext cx="8229600" cy="4997152"/>
          </a:xfrm>
        </p:spPr>
        <p:txBody>
          <a:bodyPr>
            <a:normAutofit/>
          </a:bodyPr>
          <a:lstStyle/>
          <a:p>
            <a:pPr marL="457200" lvl="1" indent="0" algn="ctr">
              <a:buNone/>
            </a:pPr>
            <a:r>
              <a:rPr lang="pt-BR" sz="3200" dirty="0" smtClean="0"/>
              <a:t>Regulação no SAAE de Viçosa</a:t>
            </a:r>
          </a:p>
          <a:p>
            <a:pPr lvl="2" algn="just"/>
            <a:r>
              <a:rPr lang="pt-BR" sz="2800" dirty="0" smtClean="0"/>
              <a:t>Delegada ao CISAB Zona da Mata por meio de convênio, firmado no ano de 2016.</a:t>
            </a:r>
          </a:p>
          <a:p>
            <a:pPr marL="914400" lvl="2" indent="0">
              <a:buNone/>
            </a:pPr>
            <a:endParaRPr lang="pt-BR" dirty="0" smtClean="0"/>
          </a:p>
          <a:p>
            <a:pPr lvl="2"/>
            <a:endParaRPr lang="pt-BR" dirty="0" smtClean="0"/>
          </a:p>
          <a:p>
            <a:pPr lvl="2"/>
            <a:endParaRPr lang="pt-BR" dirty="0" smtClean="0"/>
          </a:p>
          <a:p>
            <a:pPr lvl="2"/>
            <a:endParaRPr lang="pt-BR" sz="2800" dirty="0" smtClean="0"/>
          </a:p>
          <a:p>
            <a:pPr lvl="2" algn="just"/>
            <a:r>
              <a:rPr lang="pt-BR" sz="2800" dirty="0" smtClean="0"/>
              <a:t>Solicitação de estudo tarifário</a:t>
            </a:r>
          </a:p>
          <a:p>
            <a:pPr lvl="3" algn="just">
              <a:buFont typeface="Arial" pitchFamily="34" charset="0"/>
              <a:buChar char="•"/>
            </a:pPr>
            <a:r>
              <a:rPr lang="pt-BR" sz="2800" dirty="0" smtClean="0"/>
              <a:t>Dificuldade em investir em infraestrutura e tecnologias.</a:t>
            </a:r>
            <a:endParaRPr lang="pt-BR" sz="28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Imagem 5"/>
          <p:cNvPicPr/>
          <p:nvPr/>
        </p:nvPicPr>
        <p:blipFill>
          <a:blip r:embed="rId3" cstate="print"/>
          <a:srcRect/>
          <a:stretch>
            <a:fillRect/>
          </a:stretch>
        </p:blipFill>
        <p:spPr bwMode="auto">
          <a:xfrm>
            <a:off x="2558750" y="3284984"/>
            <a:ext cx="4605538" cy="1440160"/>
          </a:xfrm>
          <a:prstGeom prst="rect">
            <a:avLst/>
          </a:prstGeom>
          <a:noFill/>
          <a:ln w="9525">
            <a:noFill/>
            <a:miter lim="800000"/>
            <a:headEnd/>
            <a:tailEnd/>
          </a:ln>
        </p:spPr>
      </p:pic>
      <p:sp>
        <p:nvSpPr>
          <p:cNvPr id="7" name="Espaço Reservado para Número de Slide 6"/>
          <p:cNvSpPr>
            <a:spLocks noGrp="1"/>
          </p:cNvSpPr>
          <p:nvPr>
            <p:ph type="sldNum" sz="quarter" idx="12"/>
          </p:nvPr>
        </p:nvSpPr>
        <p:spPr/>
        <p:txBody>
          <a:bodyPr/>
          <a:lstStyle/>
          <a:p>
            <a:fld id="{5615B99A-8563-429D-849F-7CD9F5391844}" type="slidenum">
              <a:rPr lang="pt-BR" smtClean="0"/>
              <a:pPr/>
              <a:t>7</a:t>
            </a:fld>
            <a:endParaRPr lang="pt-BR" dirty="0"/>
          </a:p>
        </p:txBody>
      </p:sp>
    </p:spTree>
    <p:extLst>
      <p:ext uri="{BB962C8B-B14F-4D97-AF65-F5344CB8AC3E}">
        <p14:creationId xmlns:p14="http://schemas.microsoft.com/office/powerpoint/2010/main" val="37487512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lstStyle/>
          <a:p>
            <a:r>
              <a:rPr lang="pt-BR" dirty="0" smtClean="0"/>
              <a:t>INTRODUÇÃO</a:t>
            </a:r>
            <a:endParaRPr lang="pt-BR" dirty="0"/>
          </a:p>
        </p:txBody>
      </p:sp>
      <p:sp>
        <p:nvSpPr>
          <p:cNvPr id="3" name="Espaço Reservado para Conteúdo 2"/>
          <p:cNvSpPr>
            <a:spLocks noGrp="1"/>
          </p:cNvSpPr>
          <p:nvPr>
            <p:ph idx="1"/>
          </p:nvPr>
        </p:nvSpPr>
        <p:spPr>
          <a:xfrm>
            <a:off x="457200" y="1600200"/>
            <a:ext cx="8229600" cy="4997152"/>
          </a:xfrm>
        </p:spPr>
        <p:txBody>
          <a:bodyPr>
            <a:normAutofit lnSpcReduction="10000"/>
          </a:bodyPr>
          <a:lstStyle/>
          <a:p>
            <a:pPr marL="457200" lvl="1" indent="0" algn="ctr">
              <a:buNone/>
            </a:pPr>
            <a:r>
              <a:rPr lang="pt-BR" sz="3200" dirty="0" smtClean="0"/>
              <a:t>Justificativa </a:t>
            </a:r>
            <a:r>
              <a:rPr lang="pt-BR" sz="3200" dirty="0"/>
              <a:t>para a realização do </a:t>
            </a:r>
            <a:r>
              <a:rPr lang="pt-BR" sz="3200" dirty="0" smtClean="0"/>
              <a:t>estudo</a:t>
            </a:r>
          </a:p>
          <a:p>
            <a:pPr marL="457200" lvl="1" indent="0" algn="ctr">
              <a:buNone/>
            </a:pPr>
            <a:endParaRPr lang="pt-BR" sz="3200" dirty="0" smtClean="0"/>
          </a:p>
          <a:p>
            <a:pPr lvl="2" algn="just"/>
            <a:r>
              <a:rPr lang="pt-BR" dirty="0" smtClean="0"/>
              <a:t>V</a:t>
            </a:r>
            <a:r>
              <a:rPr lang="pt-BR" sz="2800" dirty="0" smtClean="0"/>
              <a:t>iabilizar </a:t>
            </a:r>
            <a:r>
              <a:rPr lang="pt-BR" sz="2800" dirty="0"/>
              <a:t>o controle da aplicação dos recursos públicos e a avaliação de eficiência da prestação dos </a:t>
            </a:r>
            <a:r>
              <a:rPr lang="pt-BR" sz="2800" dirty="0" smtClean="0"/>
              <a:t>serviços;</a:t>
            </a:r>
          </a:p>
          <a:p>
            <a:pPr lvl="2" algn="just"/>
            <a:r>
              <a:rPr lang="pt-BR" sz="2800" dirty="0" smtClean="0"/>
              <a:t>permitir </a:t>
            </a:r>
            <a:r>
              <a:rPr lang="pt-BR" sz="2800" dirty="0"/>
              <a:t>o planejamento econômico financeiro da expansão dos serviços e da reposição dos ativos degradados pelo </a:t>
            </a:r>
            <a:r>
              <a:rPr lang="pt-BR" sz="2800" dirty="0" smtClean="0"/>
              <a:t>uso;</a:t>
            </a:r>
          </a:p>
          <a:p>
            <a:pPr lvl="2" algn="just"/>
            <a:r>
              <a:rPr lang="pt-BR" sz="2800" dirty="0" smtClean="0"/>
              <a:t>informar </a:t>
            </a:r>
            <a:r>
              <a:rPr lang="pt-BR" sz="2800" dirty="0"/>
              <a:t>elementos necessários para a definição das tarifas a serem praticadas e dos subsídios </a:t>
            </a:r>
            <a:r>
              <a:rPr lang="pt-BR" sz="2800" dirty="0" smtClean="0"/>
              <a:t>respectivos.</a:t>
            </a:r>
            <a:endParaRPr lang="pt-BR" sz="2800" dirty="0"/>
          </a:p>
          <a:p>
            <a:pPr lvl="1"/>
            <a:endParaRPr lang="pt-B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spaço Reservado para Número de Slide 4"/>
          <p:cNvSpPr>
            <a:spLocks noGrp="1"/>
          </p:cNvSpPr>
          <p:nvPr>
            <p:ph type="sldNum" sz="quarter" idx="12"/>
          </p:nvPr>
        </p:nvSpPr>
        <p:spPr/>
        <p:txBody>
          <a:bodyPr/>
          <a:lstStyle/>
          <a:p>
            <a:fld id="{5615B99A-8563-429D-849F-7CD9F5391844}" type="slidenum">
              <a:rPr lang="pt-BR" smtClean="0"/>
              <a:pPr/>
              <a:t>8</a:t>
            </a:fld>
            <a:endParaRPr lang="pt-BR" dirty="0"/>
          </a:p>
        </p:txBody>
      </p:sp>
    </p:spTree>
    <p:extLst>
      <p:ext uri="{BB962C8B-B14F-4D97-AF65-F5344CB8AC3E}">
        <p14:creationId xmlns:p14="http://schemas.microsoft.com/office/powerpoint/2010/main" val="4166346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274638"/>
            <a:ext cx="5076056" cy="1282154"/>
          </a:xfrm>
        </p:spPr>
        <p:txBody>
          <a:bodyPr>
            <a:normAutofit fontScale="90000"/>
          </a:bodyPr>
          <a:lstStyle/>
          <a:p>
            <a:r>
              <a:rPr lang="pt-BR" dirty="0" smtClean="0"/>
              <a:t>MATERIAL E </a:t>
            </a:r>
            <a:br>
              <a:rPr lang="pt-BR" dirty="0" smtClean="0"/>
            </a:br>
            <a:r>
              <a:rPr lang="pt-BR" dirty="0" smtClean="0"/>
              <a:t>MÉTODOS</a:t>
            </a:r>
            <a:endParaRPr lang="pt-BR" dirty="0"/>
          </a:p>
        </p:txBody>
      </p:sp>
      <p:sp>
        <p:nvSpPr>
          <p:cNvPr id="3" name="Espaço Reservado para Conteúdo 2"/>
          <p:cNvSpPr>
            <a:spLocks noGrp="1"/>
          </p:cNvSpPr>
          <p:nvPr>
            <p:ph idx="1"/>
          </p:nvPr>
        </p:nvSpPr>
        <p:spPr>
          <a:xfrm>
            <a:off x="457200" y="1600200"/>
            <a:ext cx="8229600" cy="4997152"/>
          </a:xfrm>
        </p:spPr>
        <p:txBody>
          <a:bodyPr>
            <a:normAutofit/>
          </a:bodyPr>
          <a:lstStyle/>
          <a:p>
            <a:pPr marL="0" indent="0" algn="ctr">
              <a:buNone/>
            </a:pPr>
            <a:r>
              <a:rPr lang="pt-BR" dirty="0" smtClean="0"/>
              <a:t>Caracterização do estudo</a:t>
            </a:r>
          </a:p>
          <a:p>
            <a:pPr lvl="1" algn="just">
              <a:buFont typeface="Arial" pitchFamily="34" charset="0"/>
              <a:buChar char="•"/>
            </a:pPr>
            <a:r>
              <a:rPr lang="pt-BR" dirty="0"/>
              <a:t>Q</a:t>
            </a:r>
            <a:r>
              <a:rPr lang="pt-BR" dirty="0" smtClean="0"/>
              <a:t>ualitativo </a:t>
            </a:r>
            <a:r>
              <a:rPr lang="pt-BR" dirty="0"/>
              <a:t>descritivo </a:t>
            </a:r>
            <a:endParaRPr lang="pt-BR" dirty="0" smtClean="0"/>
          </a:p>
          <a:p>
            <a:pPr lvl="2" algn="just"/>
            <a:r>
              <a:rPr lang="pt-BR" dirty="0" smtClean="0"/>
              <a:t>busca </a:t>
            </a:r>
            <a:r>
              <a:rPr lang="pt-BR" dirty="0"/>
              <a:t>aprofundar as constatações feitas no relatório conclusivo elaborado pelo grupo técnico de regulação. </a:t>
            </a:r>
            <a:endParaRPr lang="pt-BR" dirty="0" smtClean="0"/>
          </a:p>
          <a:p>
            <a:pPr lvl="1" algn="just">
              <a:buFont typeface="Arial" pitchFamily="34" charset="0"/>
              <a:buChar char="•"/>
            </a:pPr>
            <a:r>
              <a:rPr lang="pt-BR" dirty="0" smtClean="0"/>
              <a:t>Estudo de caso</a:t>
            </a:r>
          </a:p>
          <a:p>
            <a:pPr lvl="2" algn="just"/>
            <a:r>
              <a:rPr lang="pt-BR" dirty="0" smtClean="0"/>
              <a:t>É um </a:t>
            </a:r>
            <a:r>
              <a:rPr lang="pt-BR" dirty="0"/>
              <a:t>método que </a:t>
            </a:r>
            <a:r>
              <a:rPr lang="pt-BR" dirty="0" smtClean="0"/>
              <a:t>investiga </a:t>
            </a:r>
            <a:r>
              <a:rPr lang="pt-BR" dirty="0"/>
              <a:t>um fenômeno contemporâneo partindo do seu contexto real, utilizando de múltiplas fontes de evidências. </a:t>
            </a:r>
          </a:p>
          <a:p>
            <a:pPr lvl="2" algn="just"/>
            <a:r>
              <a:rPr lang="pt-BR" dirty="0" smtClean="0"/>
              <a:t>Trata </a:t>
            </a:r>
            <a:r>
              <a:rPr lang="pt-BR" dirty="0"/>
              <a:t>sobre uma situação específica, procurando encontrar as características e o que há de essencial nela. </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12398"/>
            <a:ext cx="5084262" cy="737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Espaço Reservado para Número de Slide 4"/>
          <p:cNvSpPr>
            <a:spLocks noGrp="1"/>
          </p:cNvSpPr>
          <p:nvPr>
            <p:ph type="sldNum" sz="quarter" idx="12"/>
          </p:nvPr>
        </p:nvSpPr>
        <p:spPr/>
        <p:txBody>
          <a:bodyPr/>
          <a:lstStyle/>
          <a:p>
            <a:fld id="{5615B99A-8563-429D-849F-7CD9F5391844}" type="slidenum">
              <a:rPr lang="pt-BR" smtClean="0"/>
              <a:pPr/>
              <a:t>9</a:t>
            </a:fld>
            <a:endParaRPr lang="pt-BR" dirty="0"/>
          </a:p>
        </p:txBody>
      </p:sp>
    </p:spTree>
    <p:extLst>
      <p:ext uri="{BB962C8B-B14F-4D97-AF65-F5344CB8AC3E}">
        <p14:creationId xmlns:p14="http://schemas.microsoft.com/office/powerpoint/2010/main" val="168698697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399</TotalTime>
  <Words>1954</Words>
  <Application>Microsoft Office PowerPoint</Application>
  <PresentationFormat>Apresentação na tela (4:3)</PresentationFormat>
  <Paragraphs>329</Paragraphs>
  <Slides>27</Slides>
  <Notes>0</Notes>
  <HiddenSlides>0</HiddenSlides>
  <MMClips>0</MMClips>
  <ScaleCrop>false</ScaleCrop>
  <HeadingPairs>
    <vt:vector size="4" baseType="variant">
      <vt:variant>
        <vt:lpstr>Tema</vt:lpstr>
      </vt:variant>
      <vt:variant>
        <vt:i4>1</vt:i4>
      </vt:variant>
      <vt:variant>
        <vt:lpstr>Títulos de slides</vt:lpstr>
      </vt:variant>
      <vt:variant>
        <vt:i4>27</vt:i4>
      </vt:variant>
    </vt:vector>
  </HeadingPairs>
  <TitlesOfParts>
    <vt:vector size="28" baseType="lpstr">
      <vt:lpstr>Tema do Office</vt:lpstr>
      <vt:lpstr> A MODICIDADE NA RECUPERAÇÃO DA RECEITA COM TARIFAS DE ÁGUA E ESGOTO NO MUNICÍPIO DE VIÇOSA – MG </vt:lpstr>
      <vt:lpstr>INTRODUÇÃO</vt:lpstr>
      <vt:lpstr>INTRODUÇÃO</vt:lpstr>
      <vt:lpstr>INTRODUÇÃO</vt:lpstr>
      <vt:lpstr>INTRODUÇÃO</vt:lpstr>
      <vt:lpstr>INTRODUÇÃO</vt:lpstr>
      <vt:lpstr>INTRODUÇÃO</vt:lpstr>
      <vt:lpstr>INTRODUÇÃO</vt:lpstr>
      <vt:lpstr>MATERIAL E  MÉTODOS</vt:lpstr>
      <vt:lpstr>MATERIAL E MÉTODOS</vt:lpstr>
      <vt:lpstr>MATERIAL E MÉTODOS</vt:lpstr>
      <vt:lpstr>MATERIAL E MÉTODOS</vt:lpstr>
      <vt:lpstr>MATERIAL E MÉTODOS</vt:lpstr>
      <vt:lpstr>MATERIAL E MÉTODOS</vt:lpstr>
      <vt:lpstr>RESULTADOS E DISCUSSÃO</vt:lpstr>
      <vt:lpstr>RESULTADOS E DISCUSSÃO</vt:lpstr>
      <vt:lpstr>RESULTADOS E DISCUSSÃO</vt:lpstr>
      <vt:lpstr>RESULTADOS E DISCUSSÃO</vt:lpstr>
      <vt:lpstr>RESULTADOS E DISCUSSÃO</vt:lpstr>
      <vt:lpstr>RESULTADOS E DISCUSSÃO</vt:lpstr>
      <vt:lpstr>RESULTADOS E DISCUSSÃO</vt:lpstr>
      <vt:lpstr>RESULTADOS E DISCUSSÃO</vt:lpstr>
      <vt:lpstr>RESULTADOS E DISCUSSÃO</vt:lpstr>
      <vt:lpstr>RESULTADOS E DISCUSSÃO</vt:lpstr>
      <vt:lpstr>CONCLUSÃO</vt:lpstr>
      <vt:lpstr>REFERÊNCIAS</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MODICIDADE NA RECUPERAÇÃO DA RECEITA COM TARIFAS DE ÁGUA E ESGOTO NO MUNICÍPIO DE VIÇOSA – MG</dc:title>
  <dc:creator>Usuario</dc:creator>
  <cp:lastModifiedBy>Usuario</cp:lastModifiedBy>
  <cp:revision>37</cp:revision>
  <dcterms:created xsi:type="dcterms:W3CDTF">2017-05-25T17:04:31Z</dcterms:created>
  <dcterms:modified xsi:type="dcterms:W3CDTF">2017-06-14T12:29:55Z</dcterms:modified>
</cp:coreProperties>
</file>