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9" r:id="rId1"/>
  </p:sldMasterIdLst>
  <p:notesMasterIdLst>
    <p:notesMasterId r:id="rId17"/>
  </p:notesMasterIdLst>
  <p:sldIdLst>
    <p:sldId id="256" r:id="rId2"/>
    <p:sldId id="266" r:id="rId3"/>
    <p:sldId id="261" r:id="rId4"/>
    <p:sldId id="260" r:id="rId5"/>
    <p:sldId id="258" r:id="rId6"/>
    <p:sldId id="262" r:id="rId7"/>
    <p:sldId id="263" r:id="rId8"/>
    <p:sldId id="267" r:id="rId9"/>
    <p:sldId id="264" r:id="rId10"/>
    <p:sldId id="265" r:id="rId11"/>
    <p:sldId id="274" r:id="rId12"/>
    <p:sldId id="268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5C43F-B791-4340-9B16-9B0133EBFB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123D2F-A25F-4E86-BD7A-9DB13D20E971}">
      <dgm:prSet custT="1"/>
      <dgm:spPr/>
      <dgm:t>
        <a:bodyPr/>
        <a:lstStyle/>
        <a:p>
          <a:pPr algn="ctr" rtl="0"/>
          <a:r>
            <a:rPr lang="pt-BR" sz="1400" dirty="0" smtClean="0">
              <a:solidFill>
                <a:srgbClr val="FFFF00"/>
              </a:solidFill>
            </a:rPr>
            <a:t>Tarifas Justas + Qualidade dos  serviços  + agilidade</a:t>
          </a:r>
          <a:endParaRPr lang="pt-BR" sz="1400" dirty="0">
            <a:solidFill>
              <a:srgbClr val="FFFF00"/>
            </a:solidFill>
          </a:endParaRPr>
        </a:p>
      </dgm:t>
    </dgm:pt>
    <dgm:pt modelId="{4EC548B5-BA9A-4343-964A-6429A6235887}" type="parTrans" cxnId="{DEAF6548-3BB9-49D5-8FCA-7789F76D3E46}">
      <dgm:prSet/>
      <dgm:spPr/>
      <dgm:t>
        <a:bodyPr/>
        <a:lstStyle/>
        <a:p>
          <a:endParaRPr lang="pt-BR"/>
        </a:p>
      </dgm:t>
    </dgm:pt>
    <dgm:pt modelId="{D91D3871-206C-4A1E-AC84-01355B1E63C1}" type="sibTrans" cxnId="{DEAF6548-3BB9-49D5-8FCA-7789F76D3E46}">
      <dgm:prSet/>
      <dgm:spPr/>
      <dgm:t>
        <a:bodyPr/>
        <a:lstStyle/>
        <a:p>
          <a:endParaRPr lang="pt-BR"/>
        </a:p>
      </dgm:t>
    </dgm:pt>
    <dgm:pt modelId="{F41697CF-3765-41F1-8BA2-AF43BC8F2BDC}" type="pres">
      <dgm:prSet presAssocID="{D355C43F-B791-4340-9B16-9B0133EBFB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63DEFE-1D9A-43B1-80E5-C2F221FC0B0E}" type="pres">
      <dgm:prSet presAssocID="{67123D2F-A25F-4E86-BD7A-9DB13D20E971}" presName="parentText" presStyleLbl="node1" presStyleIdx="0" presStyleCnt="1" custLinFactNeighborX="88" custLinFactNeighborY="-1202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B62850-C90C-B849-BAC5-91014AED8DF1}" type="presOf" srcId="{D355C43F-B791-4340-9B16-9B0133EBFB3F}" destId="{F41697CF-3765-41F1-8BA2-AF43BC8F2BDC}" srcOrd="0" destOrd="0" presId="urn:microsoft.com/office/officeart/2005/8/layout/vList2"/>
    <dgm:cxn modelId="{DEAF6548-3BB9-49D5-8FCA-7789F76D3E46}" srcId="{D355C43F-B791-4340-9B16-9B0133EBFB3F}" destId="{67123D2F-A25F-4E86-BD7A-9DB13D20E971}" srcOrd="0" destOrd="0" parTransId="{4EC548B5-BA9A-4343-964A-6429A6235887}" sibTransId="{D91D3871-206C-4A1E-AC84-01355B1E63C1}"/>
    <dgm:cxn modelId="{96B87CE7-EF77-D94E-88C7-4415D42D7D88}" type="presOf" srcId="{67123D2F-A25F-4E86-BD7A-9DB13D20E971}" destId="{6763DEFE-1D9A-43B1-80E5-C2F221FC0B0E}" srcOrd="0" destOrd="0" presId="urn:microsoft.com/office/officeart/2005/8/layout/vList2"/>
    <dgm:cxn modelId="{D59CF708-E4F7-BE48-B833-2E67809AFD43}" type="presParOf" srcId="{F41697CF-3765-41F1-8BA2-AF43BC8F2BDC}" destId="{6763DEFE-1D9A-43B1-80E5-C2F221FC0B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7C34E-7D6F-4013-8364-E65F333BC9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2C1EFA6-116B-44FC-92A2-17C527729F30}">
      <dgm:prSet/>
      <dgm:spPr/>
      <dgm:t>
        <a:bodyPr/>
        <a:lstStyle/>
        <a:p>
          <a:pPr rtl="0"/>
          <a:r>
            <a:rPr lang="pt-BR" b="1" dirty="0" smtClean="0">
              <a:solidFill>
                <a:srgbClr val="FFFF00"/>
              </a:solidFill>
            </a:rPr>
            <a:t>Cumprimento dos Planos e Normas </a:t>
          </a:r>
          <a:endParaRPr lang="pt-BR" b="1" dirty="0">
            <a:solidFill>
              <a:srgbClr val="FFFF00"/>
            </a:solidFill>
          </a:endParaRPr>
        </a:p>
      </dgm:t>
    </dgm:pt>
    <dgm:pt modelId="{536303EF-CD4A-414E-BE0A-162DB1F39A5C}" type="parTrans" cxnId="{E3C392BA-A058-468D-B4D1-A8824C9A3F51}">
      <dgm:prSet/>
      <dgm:spPr/>
      <dgm:t>
        <a:bodyPr/>
        <a:lstStyle/>
        <a:p>
          <a:endParaRPr lang="pt-BR"/>
        </a:p>
      </dgm:t>
    </dgm:pt>
    <dgm:pt modelId="{6A5EA10F-61D0-4B80-BCA0-0813790D5D7E}" type="sibTrans" cxnId="{E3C392BA-A058-468D-B4D1-A8824C9A3F51}">
      <dgm:prSet/>
      <dgm:spPr/>
      <dgm:t>
        <a:bodyPr/>
        <a:lstStyle/>
        <a:p>
          <a:endParaRPr lang="pt-BR"/>
        </a:p>
      </dgm:t>
    </dgm:pt>
    <dgm:pt modelId="{D4030099-2B1E-4B66-8F5D-BE67F659BF6A}" type="pres">
      <dgm:prSet presAssocID="{7D67C34E-7D6F-4013-8364-E65F333BC9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291125-47CD-4C15-BB52-25833BCBCB80}" type="pres">
      <dgm:prSet presAssocID="{A2C1EFA6-116B-44FC-92A2-17C527729F30}" presName="parentText" presStyleLbl="node1" presStyleIdx="0" presStyleCnt="1" custLinFactNeighborX="-35331" custLinFactNeighborY="-199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C392BA-A058-468D-B4D1-A8824C9A3F51}" srcId="{7D67C34E-7D6F-4013-8364-E65F333BC932}" destId="{A2C1EFA6-116B-44FC-92A2-17C527729F30}" srcOrd="0" destOrd="0" parTransId="{536303EF-CD4A-414E-BE0A-162DB1F39A5C}" sibTransId="{6A5EA10F-61D0-4B80-BCA0-0813790D5D7E}"/>
    <dgm:cxn modelId="{00AFCABB-5359-6743-A191-0109D1EE7F2A}" type="presOf" srcId="{7D67C34E-7D6F-4013-8364-E65F333BC932}" destId="{D4030099-2B1E-4B66-8F5D-BE67F659BF6A}" srcOrd="0" destOrd="0" presId="urn:microsoft.com/office/officeart/2005/8/layout/vList2"/>
    <dgm:cxn modelId="{8D9FB01D-4477-5547-9202-988A2CB08E53}" type="presOf" srcId="{A2C1EFA6-116B-44FC-92A2-17C527729F30}" destId="{41291125-47CD-4C15-BB52-25833BCBCB80}" srcOrd="0" destOrd="0" presId="urn:microsoft.com/office/officeart/2005/8/layout/vList2"/>
    <dgm:cxn modelId="{4E3B9285-77DC-0A49-A451-9246BCF85A9B}" type="presParOf" srcId="{D4030099-2B1E-4B66-8F5D-BE67F659BF6A}" destId="{41291125-47CD-4C15-BB52-25833BCBCB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3DEFE-1D9A-43B1-80E5-C2F221FC0B0E}">
      <dsp:nvSpPr>
        <dsp:cNvPr id="0" name=""/>
        <dsp:cNvSpPr/>
      </dsp:nvSpPr>
      <dsp:spPr>
        <a:xfrm>
          <a:off x="0" y="0"/>
          <a:ext cx="1978709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FFFF00"/>
              </a:solidFill>
            </a:rPr>
            <a:t>Tarifas Justas + Qualidade dos  serviços  + agilidade</a:t>
          </a:r>
          <a:endParaRPr lang="pt-BR" sz="1400" kern="1200" dirty="0">
            <a:solidFill>
              <a:srgbClr val="FFFF00"/>
            </a:solidFill>
          </a:endParaRPr>
        </a:p>
      </dsp:txBody>
      <dsp:txXfrm>
        <a:off x="42036" y="42036"/>
        <a:ext cx="1894637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91125-47CD-4C15-BB52-25833BCBCB80}">
      <dsp:nvSpPr>
        <dsp:cNvPr id="0" name=""/>
        <dsp:cNvSpPr/>
      </dsp:nvSpPr>
      <dsp:spPr>
        <a:xfrm>
          <a:off x="0" y="0"/>
          <a:ext cx="3101279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FFFF00"/>
              </a:solidFill>
            </a:rPr>
            <a:t>Cumprimento dos Planos e Normas </a:t>
          </a:r>
          <a:endParaRPr lang="pt-BR" sz="1500" b="1" kern="1200" dirty="0">
            <a:solidFill>
              <a:srgbClr val="FFFF00"/>
            </a:solidFill>
          </a:endParaRPr>
        </a:p>
      </dsp:txBody>
      <dsp:txXfrm>
        <a:off x="17563" y="17563"/>
        <a:ext cx="3066153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1FB0-D858-074B-98B0-E9E7B578B1BD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B3738-5479-2945-89A2-7C03C314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1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3738-5479-2945-89A2-7C03C314E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14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63595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dirty="0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D729E8-C4FB-A743-B838-54D8F844737C}" type="slidenum">
              <a:rPr lang="pt-BR" sz="1200"/>
              <a:pPr eaLnBrk="1" hangingPunct="1"/>
              <a:t>15</a:t>
            </a:fld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1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2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2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0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DDBA-4192-3A4D-B871-1DC7D1DB2AE3}" type="datetimeFigureOut">
              <a:rPr lang="en-US" smtClean="0"/>
              <a:t>21/06/17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B744B-2F30-294E-BE07-5A39A76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3" Type="http://schemas.openxmlformats.org/officeDocument/2006/relationships/diagramQuickStyle" Target="../diagrams/quickStyle2.xml"/><Relationship Id="rId14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857" y="1471255"/>
            <a:ext cx="7279995" cy="2779040"/>
          </a:xfrm>
        </p:spPr>
        <p:txBody>
          <a:bodyPr>
            <a:noAutofit/>
          </a:bodyPr>
          <a:lstStyle/>
          <a:p>
            <a:r>
              <a:rPr lang="pt-BR" sz="3600" b="1" dirty="0" err="1" smtClean="0"/>
              <a:t>Agência</a:t>
            </a:r>
            <a:r>
              <a:rPr lang="pt-BR" sz="3600" b="1" dirty="0" smtClean="0"/>
              <a:t> intermunicipal de </a:t>
            </a:r>
            <a:r>
              <a:rPr lang="pt-BR" sz="3600" b="1" dirty="0" err="1" smtClean="0"/>
              <a:t>regulação</a:t>
            </a:r>
            <a:r>
              <a:rPr lang="pt-BR" sz="3600" b="1" dirty="0" smtClean="0"/>
              <a:t> de </a:t>
            </a:r>
            <a:r>
              <a:rPr lang="pt-BR" sz="3600" b="1" dirty="0" err="1" smtClean="0"/>
              <a:t>serviços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públicos</a:t>
            </a:r>
            <a:r>
              <a:rPr lang="pt-BR" sz="3600" b="1" dirty="0" smtClean="0"/>
              <a:t>: </a:t>
            </a:r>
            <a:r>
              <a:rPr lang="pt-BR" sz="3600" b="1" dirty="0" err="1" smtClean="0"/>
              <a:t>análise</a:t>
            </a:r>
            <a:r>
              <a:rPr lang="pt-BR" sz="3600" b="1" dirty="0" smtClean="0"/>
              <a:t> da efetividade de </a:t>
            </a:r>
            <a:r>
              <a:rPr lang="pt-BR" sz="3600" b="1" dirty="0" err="1" smtClean="0"/>
              <a:t>regulação</a:t>
            </a:r>
            <a:r>
              <a:rPr lang="pt-BR" sz="3600" b="1" dirty="0" smtClean="0"/>
              <a:t> via </a:t>
            </a:r>
            <a:r>
              <a:rPr lang="pt-BR" sz="3600" b="1" dirty="0" err="1" smtClean="0"/>
              <a:t>consórcio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público</a:t>
            </a:r>
            <a:r>
              <a:rPr lang="pt-BR" sz="3600" b="1" dirty="0" smtClean="0"/>
              <a:t> </a:t>
            </a:r>
            <a:br>
              <a:rPr lang="pt-BR" sz="3600" b="1" dirty="0" smtClean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8357" y="3697577"/>
            <a:ext cx="4188983" cy="2300618"/>
          </a:xfrm>
        </p:spPr>
        <p:txBody>
          <a:bodyPr>
            <a:normAutofit fontScale="85000" lnSpcReduction="10000"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r>
              <a:rPr lang="pt-B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 Claudia Hafemann</a:t>
            </a:r>
            <a:endParaRPr lang="pt-BR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Vanessa Fernanda </a:t>
            </a:r>
            <a:r>
              <a:rPr lang="pt-B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Schmitt</a:t>
            </a:r>
            <a:endParaRPr lang="pt-BR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Oklinger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Mantovaneli Junior</a:t>
            </a:r>
            <a:r>
              <a:rPr lang="pt-B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 </a:t>
            </a:r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219759"/>
            <a:ext cx="8591550" cy="515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ustentável</a:t>
            </a:r>
            <a:r>
              <a:rPr lang="en-US" dirty="0" smtClean="0"/>
              <a:t> no </a:t>
            </a:r>
            <a:r>
              <a:rPr lang="en-US" dirty="0" err="1" smtClean="0"/>
              <a:t>território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4" y="2200596"/>
            <a:ext cx="9018266" cy="30431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Os </a:t>
            </a:r>
            <a:r>
              <a:rPr lang="pt-BR" dirty="0"/>
              <a:t>princípios da sustentabilidade se fazem presentes à medida que um ente federado (municípios e estados) quando atuante de forma isolada, pode apresentar algumas dificuldades em garantir solução para os problemas mais </a:t>
            </a:r>
            <a:r>
              <a:rPr lang="pt-BR" dirty="0" smtClean="0"/>
              <a:t>complexos.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Sachs (2007</a:t>
            </a:r>
            <a:r>
              <a:rPr lang="pt-BR" dirty="0" smtClean="0"/>
              <a:t>)</a:t>
            </a:r>
            <a:r>
              <a:rPr lang="pt-BR" dirty="0"/>
              <a:t> </a:t>
            </a:r>
            <a:r>
              <a:rPr lang="pt-BR" dirty="0" smtClean="0"/>
              <a:t>discorre que o </a:t>
            </a:r>
            <a:r>
              <a:rPr lang="pt-BR" dirty="0"/>
              <a:t>desenvolvimento sustentável necessita de planejamento participativo e local, com a participação da população e suas autoridades. </a:t>
            </a:r>
            <a:r>
              <a:rPr lang="pt-BR" dirty="0" smtClean="0"/>
              <a:t>Para que ocorra um desenvolvimento </a:t>
            </a:r>
            <a:r>
              <a:rPr lang="pt-BR" dirty="0"/>
              <a:t>sustentável de forma plena, este dependerá de três critérios, a eficiência econômica, a prudência ecológica e a equidade social. </a:t>
            </a:r>
            <a:endParaRPr lang="pt-BR" dirty="0" smtClean="0"/>
          </a:p>
          <a:p>
            <a:pPr algn="just"/>
            <a:endParaRPr lang="pt-B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9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327"/>
            <a:ext cx="8229600" cy="4390836"/>
          </a:xfrm>
        </p:spPr>
        <p:txBody>
          <a:bodyPr/>
          <a:lstStyle/>
          <a:p>
            <a:pPr algn="ctr"/>
            <a:r>
              <a:rPr lang="pt-BR" dirty="0"/>
              <a:t>O consórcio público da AGIR vem atuar com um tipo particular de finalidade de política pública, a política reguladora. Objetivo regular a atividade econômica mediante leis e disposições administrativas (estabelecimento de controle de preços, regulação dos mercados, proteção dos consumidores etc.)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7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968263"/>
            <a:ext cx="8591550" cy="739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Considerações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inais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7926"/>
            <a:ext cx="9144000" cy="3711828"/>
          </a:xfrm>
        </p:spPr>
        <p:txBody>
          <a:bodyPr>
            <a:normAutofit fontScale="92500" lnSpcReduction="10000"/>
          </a:bodyPr>
          <a:lstStyle/>
          <a:p>
            <a:pPr marL="342900" indent="-342900" algn="just"/>
            <a:r>
              <a:rPr lang="pt-BR" dirty="0" smtClean="0"/>
              <a:t>Importante </a:t>
            </a:r>
            <a:r>
              <a:rPr lang="pt-BR" dirty="0"/>
              <a:t>relação entre a atividade regulatória em saneamento básico para os municípios e estados de um lado e o planejamento/implementação das políticas públicas do outro. </a:t>
            </a:r>
            <a:endParaRPr lang="pt-BR" dirty="0" smtClean="0"/>
          </a:p>
          <a:p>
            <a:pPr marL="342900" indent="-342900" algn="just"/>
            <a:endParaRPr lang="pt-BR" dirty="0"/>
          </a:p>
          <a:p>
            <a:pPr marL="342900" indent="-342900" algn="just"/>
            <a:r>
              <a:rPr lang="pt-BR" dirty="0"/>
              <a:t>V</a:t>
            </a:r>
            <a:r>
              <a:rPr lang="pt-BR" dirty="0" smtClean="0"/>
              <a:t>alorizar </a:t>
            </a:r>
            <a:r>
              <a:rPr lang="pt-BR" dirty="0"/>
              <a:t>e incentivar a participação popular é de igual necessidade para o diálogo entre sociedade e órgão público e um facilitador para as políticas </a:t>
            </a:r>
            <a:r>
              <a:rPr lang="pt-BR" dirty="0" smtClean="0"/>
              <a:t>públicas.</a:t>
            </a:r>
          </a:p>
          <a:p>
            <a:pPr marL="342900" indent="-342900" algn="just"/>
            <a:endParaRPr lang="pt-BR" dirty="0"/>
          </a:p>
          <a:p>
            <a:pPr marL="342900" indent="-342900" algn="just"/>
            <a:endParaRPr lang="pt-BR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4034"/>
            <a:ext cx="8595643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Agência Reguladora atuante como mediadora e conciliadora do poder público, usuários e prestadores de serviços.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Viabilidade da atuação de uma agência de regulação de serviços públicos de saneamento básico instituída sob a forma de consórcio público apresentou-se totalmente adequada ao cenário brasileiro, serviços fiscalizados rigorosamente de forma técnica e imparcial, controle de cobranças tarifárias é avaliado sob olhar econômico-financeiro e da modicidade tarifária (tarifa justa).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Convite: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0" y="3054386"/>
            <a:ext cx="9143999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Char char="-"/>
            </a:pPr>
            <a:endParaRPr lang="en-US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3FF6579-1AD4-4CBE-AB64-98CE8DB7F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198"/>
            <a:ext cx="9144000" cy="56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1208"/>
            <a:ext cx="2457931" cy="16758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" y="642367"/>
            <a:ext cx="8595360" cy="55938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2800" dirty="0"/>
          </a:p>
          <a:p>
            <a:pPr marL="0" indent="0" algn="ctr">
              <a:buFont typeface="Arial" charset="0"/>
              <a:buNone/>
            </a:pPr>
            <a:r>
              <a:rPr lang="en-US" sz="7200" dirty="0" err="1"/>
              <a:t>Muito</a:t>
            </a:r>
            <a:r>
              <a:rPr lang="en-US" sz="7200" dirty="0"/>
              <a:t> </a:t>
            </a:r>
            <a:r>
              <a:rPr lang="en-US" sz="7200" dirty="0" err="1"/>
              <a:t>obrigada</a:t>
            </a:r>
            <a:r>
              <a:rPr lang="en-US" sz="7200" dirty="0"/>
              <a:t>!</a:t>
            </a:r>
          </a:p>
          <a:p>
            <a:pPr marL="0" indent="0" algn="ctr">
              <a:buFont typeface="Arial" charset="0"/>
              <a:buNone/>
            </a:pPr>
            <a:endParaRPr lang="en-US" sz="2000" dirty="0"/>
          </a:p>
          <a:p>
            <a:pPr algn="ctr">
              <a:spcBef>
                <a:spcPct val="0"/>
              </a:spcBef>
              <a:buNone/>
            </a:pPr>
            <a:r>
              <a:rPr lang="pt-BR" altLang="pt-BR" sz="2000" dirty="0">
                <a:latin typeface="Arial" pitchFamily="34" charset="0"/>
              </a:rPr>
              <a:t>Ana Claudia Hafemann - </a:t>
            </a:r>
            <a:r>
              <a:rPr lang="pt-BR" altLang="pt-BR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ana@agir.sc.gov.br</a:t>
            </a:r>
            <a:endParaRPr lang="pt-BR" altLang="pt-B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t-BR" altLang="pt-BR" sz="2000" dirty="0" smtClean="0">
                <a:latin typeface="Arial" pitchFamily="34" charset="0"/>
              </a:rPr>
              <a:t>Vanessa </a:t>
            </a:r>
            <a:r>
              <a:rPr lang="pt-BR" altLang="pt-BR" sz="2000" dirty="0">
                <a:latin typeface="Arial" pitchFamily="34" charset="0"/>
              </a:rPr>
              <a:t>Fernanda Schmitt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vanessa@agir.sc.gov.br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dirty="0" err="1">
                <a:latin typeface="Arial" pitchFamily="34" charset="0"/>
              </a:rPr>
              <a:t>Oklinger</a:t>
            </a:r>
            <a:r>
              <a:rPr lang="pt-BR" altLang="pt-BR" sz="2000" dirty="0">
                <a:latin typeface="Arial" pitchFamily="34" charset="0"/>
              </a:rPr>
              <a:t> </a:t>
            </a:r>
            <a:r>
              <a:rPr lang="pt-BR" altLang="pt-BR" sz="2000" dirty="0" err="1">
                <a:latin typeface="Arial" pitchFamily="34" charset="0"/>
              </a:rPr>
              <a:t>Mantovaneli</a:t>
            </a:r>
            <a:r>
              <a:rPr lang="pt-BR" altLang="pt-BR" sz="2000" dirty="0">
                <a:latin typeface="Arial" pitchFamily="34" charset="0"/>
              </a:rPr>
              <a:t> Junior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oklinger@furb.br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0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Telefone: (47) 3331-5827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Site: www.agir.sc.gov.br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Nos siga nas redes sociais: </a:t>
            </a: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marL="0" indent="0" algn="ctr">
              <a:buFont typeface="Arial" charset="0"/>
              <a:buNone/>
            </a:pPr>
            <a:endParaRPr lang="en-US" sz="2000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3A92934-5FBC-4B8A-A507-3EDDFF6497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33" y="5216249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F53E0A8-7FA5-4F5F-96C7-A3D894D3A8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61" y="5136874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D970E29-26E3-4685-AA24-667ECFE5D1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52" y="5216249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8996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Histórico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335"/>
            <a:ext cx="8229600" cy="4394374"/>
          </a:xfrm>
        </p:spPr>
        <p:txBody>
          <a:bodyPr>
            <a:normAutofit fontScale="70000" lnSpcReduction="20000"/>
          </a:bodyPr>
          <a:lstStyle/>
          <a:p>
            <a:pPr marL="342900" indent="-342900" algn="just"/>
            <a:r>
              <a:rPr lang="pt-BR" dirty="0" smtClean="0"/>
              <a:t>As </a:t>
            </a:r>
            <a:r>
              <a:rPr lang="pt-BR" dirty="0"/>
              <a:t>políticas públicas devem responder às demandas da sociedade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marL="342900" indent="-342900" algn="just"/>
            <a:r>
              <a:rPr lang="pt-BR" dirty="0" smtClean="0"/>
              <a:t>Precariedade </a:t>
            </a:r>
            <a:r>
              <a:rPr lang="pt-BR" dirty="0"/>
              <a:t>do sistema de saneamento </a:t>
            </a:r>
            <a:r>
              <a:rPr lang="pt-BR" dirty="0" smtClean="0"/>
              <a:t>nacional.</a:t>
            </a:r>
          </a:p>
          <a:p>
            <a:pPr algn="just"/>
            <a:endParaRPr lang="pt-BR" dirty="0"/>
          </a:p>
          <a:p>
            <a:pPr marL="342900" indent="-342900" algn="just"/>
            <a:r>
              <a:rPr lang="pt-BR" dirty="0"/>
              <a:t>Lei Federal nº 11.445/2007 também conhecida como o marco regulatório do saneamento </a:t>
            </a:r>
            <a:r>
              <a:rPr lang="pt-BR" dirty="0" smtClean="0"/>
              <a:t>básico.</a:t>
            </a:r>
          </a:p>
          <a:p>
            <a:endParaRPr lang="en-US" dirty="0" smtClean="0"/>
          </a:p>
          <a:p>
            <a:pPr marL="342900" indent="-342900" algn="just"/>
            <a:r>
              <a:rPr lang="pt-BR" dirty="0"/>
              <a:t>Com a aprovação desta legislação, iniciaram-se com maior intensidade os debates sobre a questão ambiental e saúde pública, tendo como foco principal alguns indicadores como a água tratada, resíduos sólidos e esgotamento sanitário.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1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Slide_Power_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008" y="1307782"/>
            <a:ext cx="7299142" cy="492842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Aos Municípios atribuiu-se a titularidade </a:t>
            </a:r>
            <a:r>
              <a:rPr lang="pt-BR" dirty="0"/>
              <a:t>do serviço. </a:t>
            </a:r>
            <a:endParaRPr lang="pt-BR" dirty="0" smtClean="0"/>
          </a:p>
          <a:p>
            <a:pPr algn="just"/>
            <a:endParaRPr lang="pt-BR" altLang="pt-BR" dirty="0">
              <a:latin typeface="Arial" pitchFamily="34" charset="0"/>
            </a:endParaRPr>
          </a:p>
          <a:p>
            <a:pPr algn="just"/>
            <a:r>
              <a:rPr lang="pt-BR" altLang="pt-BR" dirty="0" smtClean="0"/>
              <a:t>A Lei </a:t>
            </a:r>
            <a:r>
              <a:rPr lang="pt-BR" altLang="pt-BR" dirty="0"/>
              <a:t>nº 11.445/2007 </a:t>
            </a:r>
            <a:r>
              <a:rPr lang="pt-BR" altLang="pt-BR" b="1" u="sng" dirty="0"/>
              <a:t>autoriza a delegação da função regulatória dos serviços públicos de saneamento básico</a:t>
            </a:r>
            <a:r>
              <a:rPr lang="pt-BR" altLang="pt-BR" dirty="0"/>
              <a:t>. Os titulares da competência para tais serviços poderão delegar a função reguladora para qualquer entidade reguladora constituída nos limites do respectivo Estado. </a:t>
            </a:r>
            <a:r>
              <a:rPr lang="pt-BR" altLang="pt-BR" dirty="0" smtClean="0"/>
              <a:t>P</a:t>
            </a:r>
            <a:r>
              <a:rPr lang="pt-BR" dirty="0" smtClean="0"/>
              <a:t>odendo </a:t>
            </a:r>
            <a:r>
              <a:rPr lang="pt-BR" dirty="0"/>
              <a:t>esta ser municipal, intermunicipal ou também, estadual. </a:t>
            </a:r>
            <a:endParaRPr lang="pt-BR" altLang="pt-BR" dirty="0"/>
          </a:p>
          <a:p>
            <a:pPr algn="just"/>
            <a:endParaRPr lang="en-US" dirty="0" smtClean="0"/>
          </a:p>
          <a:p>
            <a:pPr algn="just"/>
            <a:r>
              <a:rPr lang="pt-BR" altLang="pt-BR" dirty="0" smtClean="0"/>
              <a:t>Criação </a:t>
            </a:r>
            <a:r>
              <a:rPr lang="pt-BR" altLang="pt-BR" dirty="0"/>
              <a:t>de um ente de regulação regional para os serviços públicos de </a:t>
            </a:r>
            <a:r>
              <a:rPr lang="pt-BR" altLang="pt-BR" dirty="0" smtClean="0"/>
              <a:t>saneamento básico, </a:t>
            </a:r>
            <a:r>
              <a:rPr lang="pt-BR" altLang="pt-BR" b="1" dirty="0" smtClean="0"/>
              <a:t>em atendimento às exigências da legislação, além </a:t>
            </a:r>
            <a:r>
              <a:rPr lang="pt-BR" altLang="pt-BR" b="1" dirty="0"/>
              <a:t>de pensar no desenvolvimento regional por meio de soluções integradas com redução do custo operacional e tecnicidade das ações</a:t>
            </a:r>
            <a:r>
              <a:rPr lang="pt-BR" altLang="pt-BR" dirty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t="26466" b="26466"/>
          <a:stretch>
            <a:fillRect/>
          </a:stretch>
        </p:blipFill>
        <p:spPr>
          <a:xfrm>
            <a:off x="2087554" y="1222354"/>
            <a:ext cx="2979524" cy="140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77759" y="2624769"/>
            <a:ext cx="385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Agência</a:t>
            </a:r>
            <a:r>
              <a:rPr lang="en-US" sz="2800" dirty="0" smtClean="0"/>
              <a:t> </a:t>
            </a:r>
            <a:r>
              <a:rPr lang="en-US" sz="2800" dirty="0" err="1" smtClean="0"/>
              <a:t>Reguladora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910" y="1746614"/>
            <a:ext cx="2539815" cy="27507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90053" y="4425310"/>
            <a:ext cx="385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Consórcio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Público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55" y="4263728"/>
            <a:ext cx="2363471" cy="156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-250292" y="5827491"/>
            <a:ext cx="385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/>
              <a:t>Saneamento</a:t>
            </a:r>
            <a:r>
              <a:rPr lang="en-US" sz="2800" dirty="0" smtClean="0"/>
              <a:t> </a:t>
            </a:r>
            <a:r>
              <a:rPr lang="en-US" sz="2800" dirty="0" err="1" smtClean="0"/>
              <a:t>Básico</a:t>
            </a:r>
            <a:endParaRPr lang="en-US" sz="2800" dirty="0"/>
          </a:p>
        </p:txBody>
      </p:sp>
      <p:sp>
        <p:nvSpPr>
          <p:cNvPr id="3" name="Curved Down Arrow 2"/>
          <p:cNvSpPr/>
          <p:nvPr/>
        </p:nvSpPr>
        <p:spPr>
          <a:xfrm rot="18052157">
            <a:off x="-95683" y="2401984"/>
            <a:ext cx="1935361" cy="624348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9809778">
            <a:off x="3834940" y="5678448"/>
            <a:ext cx="1831799" cy="55566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889257">
            <a:off x="5727629" y="1106172"/>
            <a:ext cx="1969782" cy="673472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3338867" y="3483229"/>
            <a:ext cx="2092839" cy="1094010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38868" y="3583828"/>
            <a:ext cx="209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Desenvolvimento</a:t>
            </a:r>
            <a:r>
              <a:rPr lang="en-US" sz="2000" dirty="0" smtClean="0"/>
              <a:t> no </a:t>
            </a:r>
            <a:r>
              <a:rPr lang="en-US" sz="2000" dirty="0" err="1" smtClean="0"/>
              <a:t>território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685" y="4980608"/>
            <a:ext cx="2484191" cy="16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48951"/>
            <a:ext cx="7876681" cy="5909049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sz="2800" dirty="0" smtClean="0"/>
              <a:t>A </a:t>
            </a:r>
            <a:r>
              <a:rPr lang="pt-BR" sz="2800" dirty="0"/>
              <a:t>AGIR atua no controle, regulação e fiscalização dos serviços públicos municipais do setor de saneamento básico, compreendido como os serviços</a:t>
            </a:r>
            <a:r>
              <a:rPr lang="pt-BR" sz="2800" dirty="0" smtClean="0"/>
              <a:t>:</a:t>
            </a:r>
          </a:p>
          <a:p>
            <a:pPr marL="0" indent="0" algn="just">
              <a:buNone/>
              <a:defRPr/>
            </a:pPr>
            <a:endParaRPr lang="pt-BR" sz="280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Abastecimento </a:t>
            </a:r>
            <a:r>
              <a:rPr lang="pt-BR" sz="2800" dirty="0"/>
              <a:t>de água;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Esgotamento sanitário;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Manejo </a:t>
            </a:r>
            <a:r>
              <a:rPr lang="pt-BR" sz="2800" dirty="0"/>
              <a:t>de resíduos sólidos;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Drenagem e manejo das águas pluviais urbanas.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29" y="974730"/>
            <a:ext cx="5176742" cy="4328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294228" y="233070"/>
            <a:ext cx="46521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  Consorciados</a:t>
            </a: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0963" y="3683224"/>
            <a:ext cx="5980276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Municípios </a:t>
            </a:r>
            <a:r>
              <a:rPr lang="pt-BR" sz="2200" dirty="0"/>
              <a:t>pertencentes ao consórcio público da AGIR realizam suas ações de forma conjunta, </a:t>
            </a:r>
            <a:r>
              <a:rPr lang="pt-BR" sz="2200" dirty="0" smtClean="0"/>
              <a:t>analisando </a:t>
            </a:r>
            <a:r>
              <a:rPr lang="pt-BR" sz="2200" dirty="0"/>
              <a:t>os problemas sob olhar regionalizado. 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92" y="935969"/>
            <a:ext cx="8591550" cy="739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 </a:t>
            </a:r>
            <a:r>
              <a:rPr lang="en-US" dirty="0" err="1"/>
              <a:t>p</a:t>
            </a:r>
            <a:r>
              <a:rPr lang="en-US" dirty="0" err="1" smtClean="0"/>
              <a:t>apel</a:t>
            </a:r>
            <a:r>
              <a:rPr lang="en-US" dirty="0" smtClean="0"/>
              <a:t> da </a:t>
            </a:r>
            <a:r>
              <a:rPr lang="en-US" dirty="0" err="1" smtClean="0"/>
              <a:t>Agência</a:t>
            </a:r>
            <a:r>
              <a:rPr lang="en-US" dirty="0" smtClean="0"/>
              <a:t> </a:t>
            </a:r>
            <a:r>
              <a:rPr lang="en-US" dirty="0" err="1" smtClean="0"/>
              <a:t>Reguladora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7" y="1675631"/>
            <a:ext cx="1824253" cy="143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29"/>
          <p:cNvCxnSpPr/>
          <p:nvPr/>
        </p:nvCxnSpPr>
        <p:spPr>
          <a:xfrm>
            <a:off x="2120752" y="2753715"/>
            <a:ext cx="665820" cy="7073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Elipse 4"/>
          <p:cNvSpPr/>
          <p:nvPr/>
        </p:nvSpPr>
        <p:spPr>
          <a:xfrm>
            <a:off x="2786572" y="3087889"/>
            <a:ext cx="3240360" cy="1870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AGIR</a:t>
            </a:r>
          </a:p>
          <a:p>
            <a:pPr algn="ctr"/>
            <a:endParaRPr lang="pt-BR" sz="2000" b="1" dirty="0">
              <a:solidFill>
                <a:srgbClr val="FFFF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FFFF00"/>
                </a:solidFill>
              </a:rPr>
              <a:t>Árbitro / Moderador</a:t>
            </a:r>
            <a:endParaRPr lang="pt-BR" sz="2000" b="1" dirty="0">
              <a:solidFill>
                <a:srgbClr val="FFFF00"/>
              </a:solidFill>
            </a:endParaRPr>
          </a:p>
        </p:txBody>
      </p:sp>
      <p:cxnSp>
        <p:nvCxnSpPr>
          <p:cNvPr id="8" name="Conector de seta reta 6"/>
          <p:cNvCxnSpPr/>
          <p:nvPr/>
        </p:nvCxnSpPr>
        <p:spPr>
          <a:xfrm>
            <a:off x="2128382" y="2357737"/>
            <a:ext cx="30993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tângulo 12"/>
          <p:cNvSpPr/>
          <p:nvPr/>
        </p:nvSpPr>
        <p:spPr>
          <a:xfrm>
            <a:off x="1986410" y="2357737"/>
            <a:ext cx="243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b="1" dirty="0"/>
              <a:t>USUÁRIOS/SOCIEDADE</a:t>
            </a:r>
          </a:p>
        </p:txBody>
      </p:sp>
      <p:graphicFrame>
        <p:nvGraphicFramePr>
          <p:cNvPr id="11" name="Diagrama 34"/>
          <p:cNvGraphicFramePr/>
          <p:nvPr>
            <p:extLst>
              <p:ext uri="{D42A27DB-BD31-4B8C-83A1-F6EECF244321}">
                <p14:modId xmlns:p14="http://schemas.microsoft.com/office/powerpoint/2010/main" val="238233123"/>
              </p:ext>
            </p:extLst>
          </p:nvPr>
        </p:nvGraphicFramePr>
        <p:xfrm>
          <a:off x="5401603" y="1987839"/>
          <a:ext cx="1978709" cy="87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Conector de seta reta 21"/>
          <p:cNvCxnSpPr/>
          <p:nvPr/>
        </p:nvCxnSpPr>
        <p:spPr>
          <a:xfrm>
            <a:off x="6196077" y="4023007"/>
            <a:ext cx="8962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42" y="3179447"/>
            <a:ext cx="1403542" cy="156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4"/>
          <p:cNvSpPr/>
          <p:nvPr/>
        </p:nvSpPr>
        <p:spPr>
          <a:xfrm>
            <a:off x="6841263" y="511711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PREFEITURAS </a:t>
            </a:r>
            <a:endParaRPr lang="pt-BR" dirty="0"/>
          </a:p>
          <a:p>
            <a:pPr algn="ctr"/>
            <a:r>
              <a:rPr lang="pt-BR" b="1" dirty="0"/>
              <a:t>(Titulares) </a:t>
            </a:r>
            <a:endParaRPr lang="pt-BR" dirty="0"/>
          </a:p>
        </p:txBody>
      </p:sp>
      <p:sp>
        <p:nvSpPr>
          <p:cNvPr id="15" name="Seta em curva para a direita 23"/>
          <p:cNvSpPr/>
          <p:nvPr/>
        </p:nvSpPr>
        <p:spPr>
          <a:xfrm>
            <a:off x="6026932" y="5292667"/>
            <a:ext cx="731520" cy="944645"/>
          </a:xfrm>
          <a:prstGeom prst="curvedRightArrow">
            <a:avLst>
              <a:gd name="adj1" fmla="val 912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7"/>
          <p:cNvSpPr/>
          <p:nvPr/>
        </p:nvSpPr>
        <p:spPr>
          <a:xfrm>
            <a:off x="6843483" y="5778616"/>
            <a:ext cx="2111860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Universalização dos </a:t>
            </a:r>
            <a:endParaRPr lang="pt-BR" b="1" dirty="0" smtClean="0">
              <a:solidFill>
                <a:srgbClr val="FFFF00"/>
              </a:solidFill>
            </a:endParaRPr>
          </a:p>
          <a:p>
            <a:pPr algn="ctr"/>
            <a:r>
              <a:rPr lang="pt-BR" b="1" dirty="0" smtClean="0">
                <a:solidFill>
                  <a:srgbClr val="FFFF00"/>
                </a:solidFill>
              </a:rPr>
              <a:t>Serviços </a:t>
            </a:r>
            <a:endParaRPr lang="pt-BR" b="1" dirty="0">
              <a:solidFill>
                <a:srgbClr val="FFFF00"/>
              </a:solidFill>
            </a:endParaRPr>
          </a:p>
        </p:txBody>
      </p:sp>
      <p:cxnSp>
        <p:nvCxnSpPr>
          <p:cNvPr id="17" name="Conector de seta reta 25"/>
          <p:cNvCxnSpPr/>
          <p:nvPr/>
        </p:nvCxnSpPr>
        <p:spPr>
          <a:xfrm flipV="1">
            <a:off x="1746103" y="4599412"/>
            <a:ext cx="1241721" cy="604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2" y="4307459"/>
            <a:ext cx="1212891" cy="130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9"/>
          <p:cNvSpPr/>
          <p:nvPr/>
        </p:nvSpPr>
        <p:spPr>
          <a:xfrm>
            <a:off x="162157" y="5455450"/>
            <a:ext cx="3689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b="1" dirty="0"/>
              <a:t>PRESTADORES (Entidades Reguladas) </a:t>
            </a:r>
            <a:endParaRPr lang="pt-BR" dirty="0"/>
          </a:p>
        </p:txBody>
      </p:sp>
      <p:graphicFrame>
        <p:nvGraphicFramePr>
          <p:cNvPr id="20" name="Diagrama 33"/>
          <p:cNvGraphicFramePr/>
          <p:nvPr>
            <p:extLst>
              <p:ext uri="{D42A27DB-BD31-4B8C-83A1-F6EECF244321}">
                <p14:modId xmlns:p14="http://schemas.microsoft.com/office/powerpoint/2010/main" val="1573791711"/>
              </p:ext>
            </p:extLst>
          </p:nvPr>
        </p:nvGraphicFramePr>
        <p:xfrm>
          <a:off x="236424" y="6325377"/>
          <a:ext cx="31012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1" name="Seta em curva para a esquerda 26"/>
          <p:cNvSpPr/>
          <p:nvPr/>
        </p:nvSpPr>
        <p:spPr>
          <a:xfrm>
            <a:off x="3486160" y="5888649"/>
            <a:ext cx="731520" cy="767542"/>
          </a:xfrm>
          <a:prstGeom prst="curvedLeftArrow">
            <a:avLst>
              <a:gd name="adj1" fmla="val 1058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2526" y="-285750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7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Graphic spid="11" grpId="0">
        <p:bldAsOne/>
      </p:bldGraphic>
      <p:bldP spid="14" grpId="0"/>
      <p:bldP spid="15" grpId="0" animBg="1"/>
      <p:bldP spid="16" grpId="0" animBg="1"/>
      <p:bldP spid="19" grpId="0"/>
      <p:bldGraphic spid="20" grpId="0">
        <p:bldAsOne/>
      </p:bldGraphic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274320" y="4664354"/>
            <a:ext cx="8595360" cy="1647303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tint val="45000"/>
                  <a:satMod val="200000"/>
                  <a:alpha val="81000"/>
                </a:schemeClr>
              </a:gs>
              <a:gs pos="30000">
                <a:schemeClr val="accent6">
                  <a:tint val="61000"/>
                  <a:satMod val="200000"/>
                  <a:alpha val="81000"/>
                </a:schemeClr>
              </a:gs>
              <a:gs pos="45000">
                <a:schemeClr val="accent6">
                  <a:tint val="66000"/>
                  <a:satMod val="200000"/>
                  <a:alpha val="81000"/>
                </a:schemeClr>
              </a:gs>
              <a:gs pos="55000">
                <a:schemeClr val="accent6">
                  <a:tint val="66000"/>
                  <a:satMod val="200000"/>
                  <a:alpha val="81000"/>
                </a:schemeClr>
              </a:gs>
              <a:gs pos="73000">
                <a:schemeClr val="accent6">
                  <a:tint val="61000"/>
                  <a:satMod val="200000"/>
                  <a:alpha val="81000"/>
                </a:schemeClr>
              </a:gs>
              <a:gs pos="100000">
                <a:schemeClr val="accent6">
                  <a:tint val="45000"/>
                  <a:satMod val="200000"/>
                  <a:alpha val="81000"/>
                </a:schemeClr>
              </a:gs>
            </a:gsLst>
            <a:lin ang="950000" scaled="1"/>
            <a:tileRect/>
          </a:gradFill>
          <a:effectLst>
            <a:outerShdw blurRad="38100" dist="25400" dir="2700000" algn="br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31735"/>
            <a:ext cx="8595360" cy="49913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A regulação visa </a:t>
            </a:r>
            <a:r>
              <a:rPr lang="pt-BR" dirty="0"/>
              <a:t>g</a:t>
            </a:r>
            <a:r>
              <a:rPr lang="pt-BR" dirty="0" smtClean="0"/>
              <a:t>arantir </a:t>
            </a:r>
            <a:r>
              <a:rPr lang="pt-BR" dirty="0"/>
              <a:t>o equilíbrio econômico-financeiro para que seja possível o cumprimento da capacidade, regularidade e universalidade de atendimento a preços ajustados à realidade </a:t>
            </a:r>
            <a:r>
              <a:rPr lang="pt-BR" dirty="0" smtClean="0"/>
              <a:t>local.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consórcios públicos intermunicipais representam uma importante ferramenta de gestão regionalizada, caracterizando-se como um elemento fomentador da implementação de políticas públicas, como nas áreas de: </a:t>
            </a:r>
            <a:r>
              <a:rPr lang="pt-BR" dirty="0" smtClean="0"/>
              <a:t>saneamento básico, </a:t>
            </a:r>
            <a:r>
              <a:rPr lang="pt-BR" dirty="0"/>
              <a:t>transporte público, entre outras.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entes consorciados puderam delegar ao consórcio, e não mais apenas a si, as atividades da regulação tornando maior a representatividade, segurança jurídica, assim como, a </a:t>
            </a:r>
            <a:r>
              <a:rPr lang="pt-BR" b="1" dirty="0"/>
              <a:t>regionalização e a </a:t>
            </a:r>
            <a:r>
              <a:rPr lang="pt-BR" b="1" dirty="0" err="1"/>
              <a:t>territorialização</a:t>
            </a:r>
            <a:r>
              <a:rPr lang="pt-BR" b="1" dirty="0"/>
              <a:t> das políticas </a:t>
            </a:r>
            <a:r>
              <a:rPr lang="pt-BR" b="1" dirty="0" smtClean="0"/>
              <a:t>públicas</a:t>
            </a:r>
            <a:r>
              <a:rPr lang="pt-BR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208" y="-157526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9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Slide_Power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1003023"/>
            <a:ext cx="8591550" cy="76481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Benefícios</a:t>
            </a:r>
            <a:r>
              <a:rPr lang="en-US" dirty="0" smtClean="0"/>
              <a:t> do </a:t>
            </a:r>
            <a:r>
              <a:rPr lang="en-US" dirty="0" err="1" smtClean="0"/>
              <a:t>consórcio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767992"/>
            <a:ext cx="8595360" cy="4060762"/>
          </a:xfrm>
        </p:spPr>
        <p:txBody>
          <a:bodyPr/>
          <a:lstStyle/>
          <a:p>
            <a:pPr marL="457200" indent="-457200">
              <a:defRPr/>
            </a:pPr>
            <a:r>
              <a:rPr lang="pt-BR" sz="3200" dirty="0" smtClean="0"/>
              <a:t>Fortalecimento </a:t>
            </a:r>
            <a:r>
              <a:rPr lang="pt-BR" sz="3200" dirty="0"/>
              <a:t>da autonomia do município;</a:t>
            </a:r>
          </a:p>
          <a:p>
            <a:pPr marL="457200" indent="-457200">
              <a:defRPr/>
            </a:pPr>
            <a:r>
              <a:rPr lang="pt-BR" sz="3200" dirty="0"/>
              <a:t>A</a:t>
            </a:r>
            <a:r>
              <a:rPr lang="pt-BR" sz="3200" dirty="0" smtClean="0"/>
              <a:t>umento </a:t>
            </a:r>
            <a:r>
              <a:rPr lang="pt-BR" sz="3200" dirty="0"/>
              <a:t>da transparência;</a:t>
            </a:r>
          </a:p>
          <a:p>
            <a:pPr marL="457200" indent="-457200">
              <a:defRPr/>
            </a:pPr>
            <a:r>
              <a:rPr lang="pt-BR" sz="3200" dirty="0" smtClean="0"/>
              <a:t>Peso </a:t>
            </a:r>
            <a:r>
              <a:rPr lang="pt-BR" sz="3200" dirty="0"/>
              <a:t>político regional para as demandas locais;</a:t>
            </a:r>
          </a:p>
          <a:p>
            <a:pPr marL="457200" indent="-457200">
              <a:defRPr/>
            </a:pPr>
            <a:r>
              <a:rPr lang="pt-BR" sz="3200" dirty="0" smtClean="0"/>
              <a:t>Agilidade </a:t>
            </a:r>
            <a:r>
              <a:rPr lang="pt-BR" sz="3200" dirty="0"/>
              <a:t>na elaboração de diagnósticos;</a:t>
            </a:r>
          </a:p>
          <a:p>
            <a:pPr marL="457200" indent="-457200">
              <a:defRPr/>
            </a:pPr>
            <a:r>
              <a:rPr lang="pt-BR" sz="3200" dirty="0"/>
              <a:t>E</a:t>
            </a:r>
            <a:r>
              <a:rPr lang="pt-BR" sz="3200" dirty="0" smtClean="0"/>
              <a:t>conomia </a:t>
            </a:r>
            <a:r>
              <a:rPr lang="pt-BR" sz="3200" dirty="0"/>
              <a:t>de </a:t>
            </a:r>
            <a:r>
              <a:rPr lang="pt-BR" sz="3200" dirty="0" smtClean="0"/>
              <a:t>recursos em ganhos de escala;</a:t>
            </a:r>
            <a:endParaRPr lang="pt-BR" sz="3200" dirty="0"/>
          </a:p>
          <a:p>
            <a:pPr marL="457200" indent="-457200">
              <a:defRPr/>
            </a:pPr>
            <a:r>
              <a:rPr lang="pt-BR" sz="3200" dirty="0"/>
              <a:t>D</a:t>
            </a:r>
            <a:r>
              <a:rPr lang="pt-BR" sz="3200" dirty="0" smtClean="0"/>
              <a:t>iminuição </a:t>
            </a:r>
            <a:r>
              <a:rPr lang="pt-BR" sz="3200" dirty="0"/>
              <a:t>das desigualdades regionais.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3607"/>
            <a:ext cx="2682792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5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7849</TotalTime>
  <Words>833</Words>
  <Application>Microsoft Macintosh PowerPoint</Application>
  <PresentationFormat>On-screen Show (4:3)</PresentationFormat>
  <Paragraphs>97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Agência intermunicipal de regulação de serviços públicos: análise da efetividade de regulação via consórcio público  </vt:lpstr>
      <vt:lpstr>Histórico</vt:lpstr>
      <vt:lpstr>PowerPoint Presentation</vt:lpstr>
      <vt:lpstr>PowerPoint Presentation</vt:lpstr>
      <vt:lpstr>PowerPoint Presentation</vt:lpstr>
      <vt:lpstr>PowerPoint Presentation</vt:lpstr>
      <vt:lpstr>O papel da Agência Reguladora</vt:lpstr>
      <vt:lpstr>PowerPoint Presentation</vt:lpstr>
      <vt:lpstr>Benefícios do consórcio público</vt:lpstr>
      <vt:lpstr>Desenvolvimento sustentável no território</vt:lpstr>
      <vt:lpstr>PowerPoint Presentation</vt:lpstr>
      <vt:lpstr>Considerações finais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Desempenho das Agências Reguladoras via consórcio público como fomentadoras do desenvolvimento no território </dc:title>
  <dc:creator>Ana Claudia Hafemann</dc:creator>
  <cp:lastModifiedBy>Ana Claudia Hafemann</cp:lastModifiedBy>
  <cp:revision>22</cp:revision>
  <dcterms:created xsi:type="dcterms:W3CDTF">2016-09-10T12:06:33Z</dcterms:created>
  <dcterms:modified xsi:type="dcterms:W3CDTF">2017-06-22T01:18:41Z</dcterms:modified>
</cp:coreProperties>
</file>