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4" r:id="rId6"/>
    <p:sldId id="261" r:id="rId7"/>
    <p:sldId id="260" r:id="rId8"/>
    <p:sldId id="263" r:id="rId9"/>
    <p:sldId id="265" r:id="rId10"/>
    <p:sldId id="266" r:id="rId11"/>
    <p:sldId id="267" r:id="rId12"/>
    <p:sldId id="269" r:id="rId13"/>
    <p:sldId id="268" r:id="rId14"/>
    <p:sldId id="270" r:id="rId15"/>
    <p:sldId id="25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93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1D43-9A88-4DC0-B0AB-E5E599947E8B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CA588-1B2E-4FDE-98BC-C7DACA8B55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124671" y="1432601"/>
            <a:ext cx="10014384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b="1" dirty="0" smtClean="0"/>
              <a:t>REUTILIZAÇÃO SOLIDARIA NOS ECOPONTOS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120729"/>
            <a:ext cx="10234552" cy="26161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 smtClean="0"/>
              <a:t>Autores:</a:t>
            </a:r>
          </a:p>
          <a:p>
            <a:pPr algn="just"/>
            <a:r>
              <a:rPr lang="pt-BR" sz="2000" b="1" dirty="0" smtClean="0"/>
              <a:t>Mauro Lucio </a:t>
            </a:r>
            <a:r>
              <a:rPr lang="pt-BR" sz="2000" b="1" dirty="0" err="1" smtClean="0"/>
              <a:t>Salmente</a:t>
            </a:r>
            <a:endParaRPr lang="pt-BR" sz="2000" dirty="0" smtClean="0"/>
          </a:p>
          <a:p>
            <a:pPr algn="just"/>
            <a:r>
              <a:rPr lang="x-none" sz="2000" b="1" smtClean="0"/>
              <a:t>Vera Lucia Nogueira</a:t>
            </a:r>
            <a:endParaRPr lang="pt-BR" sz="2000" dirty="0" smtClean="0"/>
          </a:p>
          <a:p>
            <a:pPr algn="just"/>
            <a:r>
              <a:rPr lang="pt-BR" sz="2000" b="1" dirty="0" smtClean="0"/>
              <a:t>Silvia </a:t>
            </a:r>
            <a:r>
              <a:rPr lang="pt-BR" sz="2000" b="1" dirty="0" err="1" smtClean="0"/>
              <a:t>Mayumi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Shinkai</a:t>
            </a:r>
            <a:r>
              <a:rPr lang="pt-BR" sz="2000" b="1" dirty="0" smtClean="0"/>
              <a:t> de Oliveira</a:t>
            </a:r>
            <a:endParaRPr lang="pt-BR" sz="2000" dirty="0" smtClean="0"/>
          </a:p>
          <a:p>
            <a:pPr algn="just"/>
            <a:r>
              <a:rPr lang="pt-BR" sz="2000" b="1" dirty="0" smtClean="0"/>
              <a:t>Eduardo Dias </a:t>
            </a:r>
            <a:r>
              <a:rPr lang="pt-BR" sz="2000" b="1" dirty="0" err="1" smtClean="0"/>
              <a:t>Rueda</a:t>
            </a:r>
            <a:endParaRPr lang="pt-BR" sz="2000" dirty="0" smtClean="0"/>
          </a:p>
          <a:p>
            <a:pPr algn="just">
              <a:buNone/>
            </a:pPr>
            <a:endParaRPr lang="pt-BR" b="1" dirty="0" smtClean="0"/>
          </a:p>
          <a:p>
            <a:pPr algn="just"/>
            <a:endParaRPr lang="pt-BR" dirty="0"/>
          </a:p>
        </p:txBody>
      </p:sp>
      <p:pic>
        <p:nvPicPr>
          <p:cNvPr id="4" name="Picture 16" descr="DAEPVA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6014" y="5584752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613190"/>
            <a:ext cx="6198920" cy="479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QUANTITATIVO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latin typeface="Arial Black" pitchFamily="34" charset="0"/>
                <a:ea typeface="+mj-ea"/>
                <a:cs typeface="+mj-cs"/>
              </a:rPr>
              <a:t>MATERIAIS REUTILIZADOS</a:t>
            </a:r>
            <a:endParaRPr kumimoji="0" lang="pt-BR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3125" y="1641203"/>
          <a:ext cx="4773885" cy="5143500"/>
        </p:xfrm>
        <a:graphic>
          <a:graphicData uri="http://schemas.openxmlformats.org/drawingml/2006/table">
            <a:tbl>
              <a:tblPr/>
              <a:tblGrid>
                <a:gridCol w="1193472"/>
                <a:gridCol w="3580413"/>
              </a:tblGrid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Quantidade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Descrição do Material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08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Motocicleta de brinquedo 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Quadros de parede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Latas contendo tintas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Carrinho de bebe 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Freezer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Rádios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Maquina de lavar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Tubos de ferro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Churrasqueiras (diversos modelos)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Fruteiras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Tabuas de passar roupa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Guarda roupa de madeira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Mesas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Estofados 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818913" y="1641203"/>
          <a:ext cx="5890161" cy="5143500"/>
        </p:xfrm>
        <a:graphic>
          <a:graphicData uri="http://schemas.openxmlformats.org/drawingml/2006/table">
            <a:tbl>
              <a:tblPr/>
              <a:tblGrid>
                <a:gridCol w="1361343"/>
                <a:gridCol w="4528818"/>
              </a:tblGrid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Quantidade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Descrição do Material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Armários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Computadores (peças diversas e impressoras)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Sanitários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Geladeiras 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Lavatório de banheiro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Eletrodomésticos (ventilador, liquidificador, ferro de passar, forno de micro-ondas, entre outros)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Garrafas de vidro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Portas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Pias de cozinha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Bicicletas (quadro e peças diversas)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Pneus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Cadeiras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latin typeface="Arial"/>
                          <a:ea typeface="Times New Roman"/>
                          <a:cs typeface="Times New Roman"/>
                        </a:rPr>
                        <a:t>258</a:t>
                      </a:r>
                      <a:endParaRPr lang="pt-B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/>
                          <a:ea typeface="Times New Roman"/>
                          <a:cs typeface="Times New Roman"/>
                        </a:rPr>
                        <a:t>Madeiras diversas</a:t>
                      </a:r>
                      <a:endParaRPr lang="pt-B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59" marR="50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613190"/>
            <a:ext cx="6198920" cy="479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EXEMPLOS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latin typeface="Arial Black" pitchFamily="34" charset="0"/>
                <a:ea typeface="+mj-ea"/>
                <a:cs typeface="+mj-cs"/>
              </a:rPr>
              <a:t>MATERIAIS REUTILIZADOS</a:t>
            </a:r>
            <a:endParaRPr kumimoji="0" lang="pt-BR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4578" name="Picture 2" descr="IMG_20170225_105341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586335"/>
            <a:ext cx="3484548" cy="52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IMG_20170302_153340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5720" y="1586336"/>
            <a:ext cx="8736280" cy="5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612570" y="577565"/>
            <a:ext cx="6198920" cy="5387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REFLEXÃO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6" y="1254438"/>
            <a:ext cx="11732821" cy="5051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just"/>
            <a:r>
              <a:rPr lang="pt-BR" sz="2800" dirty="0" smtClean="0"/>
              <a:t>Alem da ação de reutilização dos resíduos o ideal seria uma atividade complementar como a triagem dos resíduos volumosos que dificilmente seriam reaproveitados devido o estado de conservação dos mesmos, gerando assim madeira, espuma, tecidos, vidros, plásticos e metais.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Em Penápolis esta triagem não acontece, mas já estudamos conforme a seguinte destinação preliminar: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Madeira – encaminhado para uso como combustível em olarias e outros.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Espuma (poliuretano) – ser estocado no espaço para posterior reutilização ou quando não possível, encaminhado ao aterro sanitário.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Tecidos – quando em boas condições, deverá ser encaminhado para cooperativa/associações de artesãos e quando não possível, encaminhado ao aterro sanitário.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41319" y="613190"/>
            <a:ext cx="6377046" cy="479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FLUXOGRAMA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00" b="1" noProof="0" dirty="0" smtClean="0">
                <a:latin typeface="Arial Black" pitchFamily="34" charset="0"/>
                <a:ea typeface="+mj-ea"/>
                <a:cs typeface="+mj-cs"/>
              </a:rPr>
              <a:t>GESTÃO IDEAL DOS RESIDUOS VOLUMOSOS</a:t>
            </a:r>
            <a:endParaRPr kumimoji="0" lang="pt-BR" sz="19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901" y="1530342"/>
            <a:ext cx="9812364" cy="53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612570" y="577565"/>
            <a:ext cx="6198920" cy="5387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CONCLUSÃO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6" y="1503813"/>
            <a:ext cx="11732821" cy="5051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pt-BR" sz="3100" dirty="0" smtClean="0"/>
              <a:t>- Diante dos resultados quantitativos percebe-se que a população reaproveita diversos tipos de resíduos volumosos, mesmo que ainda não seja um engajamento considerável.</a:t>
            </a:r>
          </a:p>
          <a:p>
            <a:pPr algn="just">
              <a:spcAft>
                <a:spcPts val="1000"/>
              </a:spcAft>
            </a:pPr>
            <a:r>
              <a:rPr lang="pt-BR" sz="3100" dirty="0" smtClean="0"/>
              <a:t>- O projeto tem possibilidades de crescimento e necessita de ampliação da divulgação através do Centro de Educação Ambiental para mudar ao longo do tempo o habito das pessoas para que estas aceitem melhor o conceito de reutilização.</a:t>
            </a:r>
          </a:p>
          <a:p>
            <a:pPr algn="just">
              <a:spcAft>
                <a:spcPts val="1000"/>
              </a:spcAft>
            </a:pPr>
            <a:r>
              <a:rPr lang="pt-BR" sz="3100" dirty="0" smtClean="0"/>
              <a:t>- O PMGIRS levantou varias oportunidades de melhoria para o município, e o projeto aqui exposto é um derivado de uma das proposições. </a:t>
            </a: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51875" y="2834800"/>
            <a:ext cx="9144000" cy="731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www.daep.com.br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151875" y="3620613"/>
            <a:ext cx="9144000" cy="1816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dirty="0" smtClean="0"/>
              <a:t>rs@daep.com.br</a:t>
            </a:r>
            <a:endParaRPr lang="pt-BR" altLang="pt-BR" sz="2800" dirty="0"/>
          </a:p>
          <a:p>
            <a:pPr algn="ctr">
              <a:spcBef>
                <a:spcPct val="50000"/>
              </a:spcBef>
            </a:pPr>
            <a:r>
              <a:rPr lang="pt-BR" altLang="pt-BR" sz="2800" dirty="0"/>
              <a:t>Fone: (18) 3654 - 6100</a:t>
            </a:r>
          </a:p>
          <a:p>
            <a:pPr algn="ctr">
              <a:spcBef>
                <a:spcPct val="50000"/>
              </a:spcBef>
            </a:pPr>
            <a:r>
              <a:rPr lang="pt-BR" altLang="pt-BR" sz="2800" dirty="0"/>
              <a:t>Fax: (18) 3654 – 6109</a:t>
            </a:r>
          </a:p>
        </p:txBody>
      </p:sp>
      <p:sp>
        <p:nvSpPr>
          <p:cNvPr id="8" name="WordArt 42"/>
          <p:cNvSpPr>
            <a:spLocks noChangeArrowheads="1" noChangeShapeType="1" noTextEdit="1"/>
          </p:cNvSpPr>
          <p:nvPr/>
        </p:nvSpPr>
        <p:spPr bwMode="auto">
          <a:xfrm>
            <a:off x="2741365" y="1520028"/>
            <a:ext cx="5891996" cy="125193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 smtClean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OBRIGADO</a:t>
            </a:r>
            <a:endParaRPr lang="pt-BR" sz="3200" kern="10" dirty="0">
              <a:ln w="50800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9" name="Picture 16" descr="DAEPVA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813" y="5595388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pa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762" y="1472541"/>
            <a:ext cx="9618391" cy="48091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8" name="Picture 3" descr="bandeira de Penapol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3340" y="4331376"/>
            <a:ext cx="1548938" cy="17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2565" y="6302669"/>
            <a:ext cx="9641464" cy="507831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População: </a:t>
            </a:r>
            <a:r>
              <a:rPr lang="pt-BR" altLang="pt-BR" sz="1500" dirty="0" smtClean="0">
                <a:solidFill>
                  <a:schemeClr val="bg1"/>
                </a:solidFill>
                <a:latin typeface="Calibri" pitchFamily="34" charset="0"/>
              </a:rPr>
              <a:t>62.000 </a:t>
            </a:r>
            <a:r>
              <a:rPr lang="pt-BR" altLang="pt-BR" sz="1500" dirty="0">
                <a:solidFill>
                  <a:schemeClr val="bg1"/>
                </a:solidFill>
                <a:latin typeface="Calibri" pitchFamily="34" charset="0"/>
              </a:rPr>
              <a:t>habitantes.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80784" y="809543"/>
            <a:ext cx="3229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PENÁPOLIS</a:t>
            </a: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1256" y="3902639"/>
            <a:ext cx="11768447" cy="811851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2400" dirty="0" smtClean="0"/>
              <a:t>Aprovação da Lei Municipal nº 2073 de 19 de Agosto de 2015 – Dispõe sobre a Política Municipal de Resíduos Sólidos do Município de Penápolis:</a:t>
            </a:r>
            <a:endParaRPr lang="pt-BR" sz="2400" b="1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087583" y="351940"/>
            <a:ext cx="5058888" cy="1168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PMGIRS</a:t>
            </a:r>
            <a:r>
              <a:rPr kumimoji="0" lang="pt-B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 a participação popular</a:t>
            </a:r>
            <a:endParaRPr kumimoji="0" lang="pt-BR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7" y="1385064"/>
            <a:ext cx="3740728" cy="419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Discussão com a população: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\\192.168.78.1\comunicacao\Comunicação\Fotos\EVENTOS 2015\Audiência Pública\DSC09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20" y="4643253"/>
            <a:ext cx="2859320" cy="22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\\192.168.78.1\comunicacao\Comunicação\Fotos\EVENTOS 2015\Audiência Pública\DSC095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5863" y="4643253"/>
            <a:ext cx="2859320" cy="22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\\192.168.78.1\comunicacao\Comunicação\Fotos\EVENTOS 2015\Audiência Pública\DSC095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3431" y="4643253"/>
            <a:ext cx="2859320" cy="22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\\192.168.78.1\comunicacao\Comunicação\Fotos\EVENTOS 2015\Audiência Pública\DSC096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2874" y="4643252"/>
            <a:ext cx="2859320" cy="22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:\PROJETOS\ANO2014\PMGIRS\FOTOS 1 dialogo de residuos solidos\PGIRS reunioes maio\DIA 28\NOITE\DSC038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134" y="1718957"/>
            <a:ext cx="2880000" cy="2160000"/>
          </a:xfrm>
          <a:prstGeom prst="rect">
            <a:avLst/>
          </a:prstGeom>
          <a:noFill/>
        </p:spPr>
      </p:pic>
      <p:pic>
        <p:nvPicPr>
          <p:cNvPr id="1027" name="Picture 3" descr="S:\PROJETOS\ANO2014\PMGIRS\FOTOS 1 dialogo de residuos solidos\PGIRS reunioes maio\DIA 28\MANHA\DSC037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1353" y="1730828"/>
            <a:ext cx="2880000" cy="2160000"/>
          </a:xfrm>
          <a:prstGeom prst="rect">
            <a:avLst/>
          </a:prstGeom>
          <a:noFill/>
        </p:spPr>
      </p:pic>
      <p:pic>
        <p:nvPicPr>
          <p:cNvPr id="1028" name="Picture 4" descr="S:\PROJETOS\ANO2014\PMGIRS\FOTOS 1 dialogo de residuos solidos\PGIRS reunioes maio\DIA 30\noite\DSC040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2674" y="1730825"/>
            <a:ext cx="2880000" cy="2160000"/>
          </a:xfrm>
          <a:prstGeom prst="rect">
            <a:avLst/>
          </a:prstGeom>
          <a:noFill/>
        </p:spPr>
      </p:pic>
      <p:pic>
        <p:nvPicPr>
          <p:cNvPr id="1029" name="Picture 5" descr="S:\PROJETOS\ANO2014\PMGIRS\FOTOS 1 dialogo de residuos solidos\PGIRS reunioes agosto\seleção\DSC0599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55806" y="1730819"/>
            <a:ext cx="288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ECOPONTOS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smtClean="0">
                <a:latin typeface="Arial Black" pitchFamily="34" charset="0"/>
                <a:ea typeface="+mj-ea"/>
                <a:cs typeface="+mj-cs"/>
              </a:rPr>
              <a:t>Funcionamento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6" y="1266313"/>
            <a:ext cx="11637819" cy="28781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just">
              <a:spcAft>
                <a:spcPts val="1000"/>
              </a:spcAft>
              <a:buFontTx/>
              <a:buChar char="-"/>
            </a:pPr>
            <a:r>
              <a:rPr lang="pt-BR" sz="3000" dirty="0" smtClean="0"/>
              <a:t> No município de Penápolis os </a:t>
            </a:r>
            <a:r>
              <a:rPr lang="pt-BR" sz="3000" dirty="0" err="1" smtClean="0"/>
              <a:t>ecopontos</a:t>
            </a:r>
            <a:r>
              <a:rPr lang="pt-BR" sz="3000" dirty="0" smtClean="0"/>
              <a:t> funcionam todos os dias das 07:00 as 19:00 e conta com uma infraestrutura de: Cerca e portão, Guarita, Placas de identificação, Rampa para descarga e Caçambas Estacionárias. Estes </a:t>
            </a:r>
            <a:r>
              <a:rPr lang="pt-BR" sz="3000" dirty="0" err="1" smtClean="0"/>
              <a:t>ecopontos</a:t>
            </a:r>
            <a:r>
              <a:rPr lang="pt-BR" sz="3000" dirty="0" smtClean="0"/>
              <a:t> são locais que auxiliam na destinação final adequada dos resíduos sólidos (da construção civil, volumosos e verdes) além de contribuir com a coleta de recicláveis. </a:t>
            </a:r>
          </a:p>
        </p:txBody>
      </p:sp>
      <p:pic>
        <p:nvPicPr>
          <p:cNvPr id="2050" name="Picture 2" descr="\\192.168.78.1\comunicacao\Comunicação\Fotos\Ecopontos\ecopontos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301" y="4097064"/>
            <a:ext cx="3695491" cy="2771618"/>
          </a:xfrm>
          <a:prstGeom prst="rect">
            <a:avLst/>
          </a:prstGeom>
          <a:noFill/>
        </p:spPr>
      </p:pic>
      <p:pic>
        <p:nvPicPr>
          <p:cNvPr id="2051" name="Picture 3" descr="\\192.168.78.1\comunicacao\Comunicação\Fotos\Ecopontos\ecopontos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6147" y="4087866"/>
            <a:ext cx="3695491" cy="2771618"/>
          </a:xfrm>
          <a:prstGeom prst="rect">
            <a:avLst/>
          </a:prstGeom>
          <a:noFill/>
        </p:spPr>
      </p:pic>
      <p:pic>
        <p:nvPicPr>
          <p:cNvPr id="9" name="Picture 4" descr="\\192.168.78.1\comunicacao\Comunicação\Fotos\Ecopontos\DSC09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86" y="4086382"/>
            <a:ext cx="3695491" cy="2771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ECOPONTOS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smtClean="0">
                <a:latin typeface="Arial Black" pitchFamily="34" charset="0"/>
                <a:ea typeface="+mj-ea"/>
                <a:cs typeface="+mj-cs"/>
              </a:rPr>
              <a:t>Localização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custos1\Downloads\0001.jpg"/>
          <p:cNvPicPr>
            <a:picLocks noChangeAspect="1" noChangeArrowheads="1"/>
          </p:cNvPicPr>
          <p:nvPr/>
        </p:nvPicPr>
        <p:blipFill>
          <a:blip r:embed="rId4" cstate="print"/>
          <a:srcRect l="10926" t="14316" r="7780" b="14432"/>
          <a:stretch>
            <a:fillRect/>
          </a:stretch>
        </p:blipFill>
        <p:spPr bwMode="auto">
          <a:xfrm>
            <a:off x="2565069" y="1267070"/>
            <a:ext cx="6483927" cy="5590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075709" y="351939"/>
            <a:ext cx="5070762" cy="1179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PMGIRS</a:t>
            </a:r>
            <a:r>
              <a:rPr kumimoji="0" lang="pt-B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Diagnostico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7" y="1658189"/>
            <a:ext cx="11720946" cy="4766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3000" dirty="0" smtClean="0"/>
              <a:t>Foi detectado a oportunidade de trabalhar com a questão dos resíduos volumosos (Item 8.1.3 do PMGIRS de Penápolis);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endParaRPr lang="pt-BR" sz="2000" dirty="0" smtClean="0"/>
          </a:p>
          <a:p>
            <a:pPr lvl="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sz="3000" dirty="0" smtClean="0"/>
              <a:t>Segundo o MMA (2012) os inventários de alguns municípios revelam uma taxa de geração deste resíduo na ordem de 30 kg/</a:t>
            </a:r>
            <a:r>
              <a:rPr lang="pt-BR" sz="3000" dirty="0" err="1" smtClean="0"/>
              <a:t>hab</a:t>
            </a:r>
            <a:r>
              <a:rPr lang="pt-BR" sz="3000" dirty="0" smtClean="0"/>
              <a:t>/ano e se considerar este parâmetro, pode-se concluir que no município de Penápolis são geradas aproximadamente 28 kg/</a:t>
            </a:r>
            <a:r>
              <a:rPr lang="pt-BR" sz="3000" dirty="0" err="1" smtClean="0"/>
              <a:t>hab</a:t>
            </a:r>
            <a:r>
              <a:rPr lang="pt-BR" sz="3000" dirty="0" smtClean="0"/>
              <a:t>/ano;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Lei 12.305/2010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smtClean="0">
                <a:latin typeface="Arial Black" pitchFamily="34" charset="0"/>
                <a:ea typeface="+mj-ea"/>
                <a:cs typeface="+mj-cs"/>
              </a:rPr>
              <a:t>Política Nacional de Resíduos Sólidos 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6" y="1634438"/>
            <a:ext cx="11732821" cy="46238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Tx/>
              <a:buChar char="-"/>
            </a:pPr>
            <a:r>
              <a:rPr lang="pt-BR" sz="3000" dirty="0" smtClean="0"/>
              <a:t> No item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pt-BR" sz="3000" b="1" dirty="0" smtClean="0"/>
              <a:t> do Artigo 7º </a:t>
            </a:r>
            <a:r>
              <a:rPr lang="pt-BR" sz="3000" dirty="0" smtClean="0"/>
              <a:t>cita entre outros objetivos a não geração e a reutilização;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Tx/>
              <a:buChar char="-"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</a:t>
            </a:r>
            <a:r>
              <a:rPr lang="pt-BR" sz="3000" b="1" dirty="0" smtClean="0"/>
              <a:t>Artigo 9º </a:t>
            </a:r>
            <a:r>
              <a:rPr lang="pt-BR" sz="3000" dirty="0" smtClean="0"/>
              <a:t>a Lei cita que “Na gestão e gerenciamento de resíduos sólidos, deve ser observada a seguinte ordem de prioridade: não geração, redução, reutilização, reciclagem, tratamento dos resíduos sólidos e disposição final ambientalmente adequada dos rejeitos”;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  <a:spcAft>
                <a:spcPts val="2000"/>
              </a:spcAft>
              <a:buFontTx/>
              <a:buChar char="-"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3000" noProof="0" dirty="0" smtClean="0"/>
              <a:t>N</a:t>
            </a:r>
            <a:r>
              <a:rPr lang="pt-BR" sz="3000" dirty="0" smtClean="0"/>
              <a:t>o </a:t>
            </a:r>
            <a:r>
              <a:rPr lang="pt-BR" sz="3000" b="1" dirty="0" smtClean="0"/>
              <a:t>Artigo 19º</a:t>
            </a:r>
            <a:r>
              <a:rPr lang="pt-BR" sz="3000" dirty="0" smtClean="0"/>
              <a:t> que fala sobre o conteúdo mínimo do plano </a:t>
            </a:r>
            <a:r>
              <a:rPr lang="pt-BR" sz="3000" b="1" dirty="0" smtClean="0"/>
              <a:t>cita no item </a:t>
            </a:r>
            <a:r>
              <a:rPr lang="pt-BR" sz="3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3000" b="1" dirty="0" smtClean="0"/>
              <a:t> </a:t>
            </a:r>
            <a:r>
              <a:rPr lang="pt-BR" sz="3000" dirty="0" smtClean="0"/>
              <a:t>“Programas e ações de educação ambiental que promovam a não geração, a redução, a reutilização e a reciclagem de resíduos sólidos”;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351940"/>
            <a:ext cx="6198920" cy="918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ECOPONTOS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dirty="0" smtClean="0">
                <a:latin typeface="Arial Black" pitchFamily="34" charset="0"/>
                <a:ea typeface="+mj-ea"/>
                <a:cs typeface="+mj-cs"/>
              </a:rPr>
              <a:t>Implantação do Projeto de Reutilização</a:t>
            </a: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6" y="1420688"/>
            <a:ext cx="11732821" cy="50513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just">
              <a:spcAft>
                <a:spcPts val="1000"/>
              </a:spcAft>
              <a:buFontTx/>
              <a:buChar char="-"/>
            </a:pPr>
            <a:r>
              <a:rPr lang="pt-BR" sz="2500" dirty="0" smtClean="0"/>
              <a:t> Baseando-se na Lei 12.305/2010, no diagnostico do PMGIRS de Penápolis e na infraestrutura já existente dos </a:t>
            </a:r>
            <a:r>
              <a:rPr lang="pt-BR" sz="2500" dirty="0" err="1" smtClean="0"/>
              <a:t>ecopontos</a:t>
            </a:r>
            <a:r>
              <a:rPr lang="pt-BR" sz="2500" dirty="0" smtClean="0"/>
              <a:t>, foi criado em 2015 um mecanismo simples de reaproveitamento de parte dos resíduos volumosos.</a:t>
            </a:r>
          </a:p>
          <a:p>
            <a:pPr algn="just">
              <a:spcAft>
                <a:spcPts val="1000"/>
              </a:spcAft>
              <a:buFontTx/>
              <a:buChar char="-"/>
            </a:pPr>
            <a:r>
              <a:rPr lang="pt-BR" sz="2500" dirty="0" smtClean="0"/>
              <a:t> Ao descartar os resíduos volumosos o munícipe é orientado a coloca-lo em local especifico dentro do </a:t>
            </a:r>
            <a:r>
              <a:rPr lang="pt-BR" sz="2500" dirty="0" err="1" smtClean="0"/>
              <a:t>ecoponto</a:t>
            </a:r>
            <a:r>
              <a:rPr lang="pt-BR" sz="2500" dirty="0" smtClean="0"/>
              <a:t>. </a:t>
            </a:r>
          </a:p>
          <a:p>
            <a:pPr algn="just">
              <a:spcAft>
                <a:spcPts val="1000"/>
              </a:spcAft>
              <a:buFontTx/>
              <a:buChar char="-"/>
            </a:pPr>
            <a:r>
              <a:rPr lang="pt-BR" sz="2500" dirty="0" smtClean="0"/>
              <a:t> Quando um munícipe entra em algum </a:t>
            </a:r>
            <a:r>
              <a:rPr lang="pt-BR" sz="2500" dirty="0" err="1" smtClean="0"/>
              <a:t>ecoponto</a:t>
            </a:r>
            <a:r>
              <a:rPr lang="pt-BR" sz="2500" dirty="0" smtClean="0"/>
              <a:t> e se interessa por algum resíduo volumoso (sofá, estante, fogão, bicicleta, entre outros) ele pode solicitar a retirada do item diretamente ao vigia do local. </a:t>
            </a:r>
          </a:p>
          <a:p>
            <a:pPr algn="just">
              <a:spcAft>
                <a:spcPts val="1000"/>
              </a:spcAft>
              <a:buFontTx/>
              <a:buChar char="-"/>
            </a:pPr>
            <a:r>
              <a:rPr lang="pt-BR" sz="2500" dirty="0" smtClean="0"/>
              <a:t> Antes de levar o resíduo volumoso o munícipe assina um  “Termo de Responsabilidade para Retirada de Resíduo do </a:t>
            </a:r>
            <a:r>
              <a:rPr lang="pt-BR" sz="2500" dirty="0" err="1" smtClean="0"/>
              <a:t>Ecoponto</a:t>
            </a:r>
            <a:r>
              <a:rPr lang="pt-BR" sz="2500" dirty="0" smtClean="0"/>
              <a:t> para uso Pessoal”.</a:t>
            </a:r>
          </a:p>
          <a:p>
            <a:pPr algn="just">
              <a:spcAft>
                <a:spcPts val="1000"/>
              </a:spcAft>
              <a:buFontTx/>
              <a:buChar char="-"/>
            </a:pPr>
            <a:r>
              <a:rPr lang="pt-BR" sz="2500" dirty="0" smtClean="0"/>
              <a:t> O vigia do local tem a responsabilidade de orientar o munícipe e também de entregar o termo de responsabilidade posteriormente ao Chefe de Resíduos Sólidos do DAEP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719445" y="613190"/>
            <a:ext cx="6198920" cy="479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DIVULGAÇÂO</a:t>
            </a:r>
            <a:endParaRPr kumimoji="0" lang="pt-BR" sz="2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61256" y="1420688"/>
            <a:ext cx="11732821" cy="24150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pt-BR" sz="2800" dirty="0" smtClean="0"/>
              <a:t>Para auxiliar na divulgação deste projeto alguns objetos provenientes dos </a:t>
            </a:r>
            <a:r>
              <a:rPr lang="pt-BR" sz="2800" dirty="0" err="1" smtClean="0"/>
              <a:t>ecopontos</a:t>
            </a:r>
            <a:r>
              <a:rPr lang="pt-BR" sz="2800" dirty="0" smtClean="0"/>
              <a:t> como cadeiras e brinquedos foram expostos em 2016 na feira de troca promovida pelo Centro de Educação Ambiental.</a:t>
            </a:r>
          </a:p>
          <a:p>
            <a:pPr algn="just">
              <a:spcAft>
                <a:spcPts val="1000"/>
              </a:spcAft>
            </a:pPr>
            <a:r>
              <a:rPr lang="pt-BR" sz="2800" dirty="0" smtClean="0"/>
              <a:t>Dia do Meio Ambiente / Dia de Controle da Poluição</a:t>
            </a:r>
            <a:endParaRPr lang="pt-BR" sz="2500" dirty="0"/>
          </a:p>
        </p:txBody>
      </p:sp>
      <p:pic>
        <p:nvPicPr>
          <p:cNvPr id="2050" name="Imagem 1356" descr="I:\8 AGOSTO\Poluição Zero palestra\DSC06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10" y="3344881"/>
            <a:ext cx="4672821" cy="3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SC06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2014" y="3363435"/>
            <a:ext cx="4672821" cy="349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SC061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4016" y="3344881"/>
            <a:ext cx="1781300" cy="351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887</Words>
  <Application>Microsoft Office PowerPoint</Application>
  <PresentationFormat>Personalizar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REUTILIZAÇÃO SOLIDARIA NOS ECOPONTOS</vt:lpstr>
      <vt:lpstr>Slide 2</vt:lpstr>
      <vt:lpstr>Aprovação da Lei Municipal nº 2073 de 19 de Agosto de 2015 – Dispõe sobre a Política Municipal de Resíduos Sólidos do Município de Penápolis: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custos1</cp:lastModifiedBy>
  <cp:revision>40</cp:revision>
  <dcterms:created xsi:type="dcterms:W3CDTF">2017-05-30T09:26:55Z</dcterms:created>
  <dcterms:modified xsi:type="dcterms:W3CDTF">2017-06-14T18:54:32Z</dcterms:modified>
</cp:coreProperties>
</file>