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5" r:id="rId3"/>
    <p:sldId id="277" r:id="rId4"/>
    <p:sldId id="258" r:id="rId5"/>
    <p:sldId id="284" r:id="rId6"/>
    <p:sldId id="286" r:id="rId7"/>
    <p:sldId id="315" r:id="rId8"/>
    <p:sldId id="314" r:id="rId9"/>
    <p:sldId id="316" r:id="rId10"/>
    <p:sldId id="313" r:id="rId11"/>
    <p:sldId id="312" r:id="rId12"/>
    <p:sldId id="308" r:id="rId13"/>
    <p:sldId id="317" r:id="rId14"/>
    <p:sldId id="297" r:id="rId15"/>
    <p:sldId id="271" r:id="rId1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2304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2103BC14-7FD3-3A49-833F-B18A5F7E85A9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AAFBAF5E-89B5-1A47-865B-629FD45298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80782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endParaRPr lang="pt-BR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endParaRPr lang="pt-BR">
              <a:latin typeface="Calibri" charset="0"/>
            </a:endParaRPr>
          </a:p>
        </p:txBody>
      </p:sp>
      <p:sp>
        <p:nvSpPr>
          <p:cNvPr id="15363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6077B7A-ED16-C246-8BB1-5305989358E2}" type="slidenum">
              <a:rPr lang="pt-BR" sz="1200"/>
              <a:pPr eaLnBrk="1" hangingPunct="1"/>
              <a:t>1</a:t>
            </a:fld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3915291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458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endParaRPr lang="pt-BR">
              <a:latin typeface="Calibri" charset="0"/>
            </a:endParaRPr>
          </a:p>
        </p:txBody>
      </p:sp>
      <p:sp>
        <p:nvSpPr>
          <p:cNvPr id="19459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D6CBA3-E587-8448-975E-780622157E9C}" type="slidenum">
              <a:rPr lang="pt-BR" sz="1200"/>
              <a:pPr eaLnBrk="1" hangingPunct="1"/>
              <a:t>4</a:t>
            </a:fld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2199985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506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>
                <a:solidFill>
                  <a:srgbClr val="FF9900"/>
                </a:solidFill>
                <a:latin typeface="Calibri" charset="0"/>
              </a:rPr>
              <a:t>MARCO REGULATÓRIO DO SANEAMENTO BÁSICO E PODER NORMATIVO DAS AGÊNCIAS REGULADORAS</a:t>
            </a:r>
            <a:endParaRPr lang="pt-BR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endParaRPr lang="pt-BR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r>
              <a:rPr lang="pt-BR">
                <a:latin typeface="Calibri" charset="0"/>
              </a:rPr>
              <a:t>MARCO REGULATÓRIO DO SANEAMENTO BÁSICO E PODER NORMATIVO DAS AGÊNCIAS REGULADORAS</a:t>
            </a:r>
          </a:p>
          <a:p>
            <a:pPr eaLnBrk="1" hangingPunct="1">
              <a:spcBef>
                <a:spcPct val="0"/>
              </a:spcBef>
            </a:pPr>
            <a:endParaRPr lang="pt-BR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endParaRPr lang="pt-BR">
              <a:latin typeface="Calibri" charset="0"/>
            </a:endParaRPr>
          </a:p>
        </p:txBody>
      </p:sp>
      <p:sp>
        <p:nvSpPr>
          <p:cNvPr id="21507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56E102B-4ED1-3A4F-8DCF-388D10A6020A}" type="slidenum">
              <a:rPr lang="pt-BR" sz="1200"/>
              <a:pPr eaLnBrk="1" hangingPunct="1"/>
              <a:t>5</a:t>
            </a:fld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2618705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506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>
                <a:solidFill>
                  <a:srgbClr val="FF9900"/>
                </a:solidFill>
                <a:latin typeface="Calibri" charset="0"/>
              </a:rPr>
              <a:t>MARCO REGULATÓRIO DO SANEAMENTO BÁSICO E PODER NORMATIVO DAS AGÊNCIAS REGULADORAS</a:t>
            </a:r>
            <a:endParaRPr lang="pt-BR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endParaRPr lang="pt-BR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r>
              <a:rPr lang="pt-BR">
                <a:latin typeface="Calibri" charset="0"/>
              </a:rPr>
              <a:t>MARCO REGULATÓRIO DO SANEAMENTO BÁSICO E PODER NORMATIVO DAS AGÊNCIAS REGULADORAS</a:t>
            </a:r>
          </a:p>
          <a:p>
            <a:pPr eaLnBrk="1" hangingPunct="1">
              <a:spcBef>
                <a:spcPct val="0"/>
              </a:spcBef>
            </a:pPr>
            <a:endParaRPr lang="pt-BR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endParaRPr lang="pt-BR">
              <a:latin typeface="Calibri" charset="0"/>
            </a:endParaRPr>
          </a:p>
        </p:txBody>
      </p:sp>
      <p:sp>
        <p:nvSpPr>
          <p:cNvPr id="21507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56E102B-4ED1-3A4F-8DCF-388D10A6020A}" type="slidenum">
              <a:rPr lang="pt-BR" sz="1200"/>
              <a:pPr eaLnBrk="1" hangingPunct="1"/>
              <a:t>12</a:t>
            </a:fld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740597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506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>
                <a:solidFill>
                  <a:srgbClr val="FF9900"/>
                </a:solidFill>
                <a:latin typeface="Calibri" charset="0"/>
              </a:rPr>
              <a:t>MARCO REGULATÓRIO DO SANEAMENTO BÁSICO E PODER NORMATIVO DAS AGÊNCIAS REGULADORAS</a:t>
            </a:r>
            <a:endParaRPr lang="pt-BR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endParaRPr lang="pt-BR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r>
              <a:rPr lang="pt-BR">
                <a:latin typeface="Calibri" charset="0"/>
              </a:rPr>
              <a:t>MARCO REGULATÓRIO DO SANEAMENTO BÁSICO E PODER NORMATIVO DAS AGÊNCIAS REGULADORAS</a:t>
            </a:r>
          </a:p>
          <a:p>
            <a:pPr eaLnBrk="1" hangingPunct="1">
              <a:spcBef>
                <a:spcPct val="0"/>
              </a:spcBef>
            </a:pPr>
            <a:endParaRPr lang="pt-BR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endParaRPr lang="pt-BR">
              <a:latin typeface="Calibri" charset="0"/>
            </a:endParaRPr>
          </a:p>
        </p:txBody>
      </p:sp>
      <p:sp>
        <p:nvSpPr>
          <p:cNvPr id="21507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56E102B-4ED1-3A4F-8DCF-388D10A6020A}" type="slidenum">
              <a:rPr lang="pt-BR" sz="1200"/>
              <a:pPr eaLnBrk="1" hangingPunct="1"/>
              <a:t>13</a:t>
            </a:fld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3354359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506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>
                <a:solidFill>
                  <a:srgbClr val="FF9900"/>
                </a:solidFill>
                <a:latin typeface="Calibri" charset="0"/>
              </a:rPr>
              <a:t>MARCO REGULATÓRIO DO SANEAMENTO BÁSICO E PODER NORMATIVO DAS AGÊNCIAS REGULADORAS</a:t>
            </a:r>
            <a:endParaRPr lang="pt-BR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endParaRPr lang="pt-BR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r>
              <a:rPr lang="pt-BR">
                <a:latin typeface="Calibri" charset="0"/>
              </a:rPr>
              <a:t>MARCO REGULATÓRIO DO SANEAMENTO BÁSICO E PODER NORMATIVO DAS AGÊNCIAS REGULADORAS</a:t>
            </a:r>
          </a:p>
          <a:p>
            <a:pPr eaLnBrk="1" hangingPunct="1">
              <a:spcBef>
                <a:spcPct val="0"/>
              </a:spcBef>
            </a:pPr>
            <a:endParaRPr lang="pt-BR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endParaRPr lang="pt-BR">
              <a:latin typeface="Calibri" charset="0"/>
            </a:endParaRPr>
          </a:p>
        </p:txBody>
      </p:sp>
      <p:sp>
        <p:nvSpPr>
          <p:cNvPr id="21507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56E102B-4ED1-3A4F-8DCF-388D10A6020A}" type="slidenum">
              <a:rPr lang="pt-BR" sz="1200"/>
              <a:pPr eaLnBrk="1" hangingPunct="1"/>
              <a:t>14</a:t>
            </a:fld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26359518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301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dirty="0">
                <a:solidFill>
                  <a:srgbClr val="FF9900"/>
                </a:solidFill>
                <a:latin typeface="Calibri" charset="0"/>
              </a:rPr>
              <a:t>MARCO REGULATÓRIO DO SANEAMENTO BÁSICO E PODER NORMATIVO DAS AGÊNCIAS REGULADORAS</a:t>
            </a:r>
            <a:endParaRPr lang="pt-BR" dirty="0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endParaRPr lang="pt-BR" dirty="0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r>
              <a:rPr lang="pt-BR" dirty="0">
                <a:latin typeface="Calibri" charset="0"/>
              </a:rPr>
              <a:t>MARCO REGULATÓRIO DO SANEAMENTO BÁSICO E PODER NORMATIVO DAS AGÊNCIAS REGULADORAS</a:t>
            </a:r>
          </a:p>
          <a:p>
            <a:pPr eaLnBrk="1" hangingPunct="1">
              <a:spcBef>
                <a:spcPct val="0"/>
              </a:spcBef>
            </a:pPr>
            <a:endParaRPr lang="pt-BR" dirty="0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endParaRPr lang="pt-BR" dirty="0">
              <a:latin typeface="Calibri" charset="0"/>
            </a:endParaRPr>
          </a:p>
        </p:txBody>
      </p:sp>
      <p:sp>
        <p:nvSpPr>
          <p:cNvPr id="4301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DD729E8-C4FB-A743-B838-54D8F844737C}" type="slidenum">
              <a:rPr lang="pt-BR" sz="1200"/>
              <a:pPr eaLnBrk="1" hangingPunct="1"/>
              <a:t>15</a:t>
            </a:fld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3163094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0068-A96A-2A4A-9F94-4BA28BBB3282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6A4D4-49B1-F14C-945F-E73B8E8C896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138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E4C7D-ECE8-614F-84A7-B381D0A8A06A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B4BAF-F9FE-5D4C-9C42-3AC8D504A37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36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ACA7B-1DD6-5043-9BE4-6CA70FF22058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C9B48-BBBC-9446-B0BB-18E7FB9D42D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2986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E471F-D5A4-BC43-AEFF-49F8B4A7D62C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A1E02-A5C8-9244-938C-E35B6AFA90D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746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64538-4292-8B48-B9E0-F6561ACEEE0C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FF26A-C97A-BE4E-A329-4FCBEA8B750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6298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77DB7-0779-A346-8BD4-0AB003CA398E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6E72E-8826-5D4D-B466-253ABFD144B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6570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B6592-20E5-6148-AE2A-077C51612ADE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DF015-2AD1-1A4B-A4AE-A3C8AA3322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3816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23F5D-B39C-4347-8DBA-108701CC0695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DD3D6-4721-AB4C-9FDF-20CCECCA1D3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6602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4CF0E-1AE8-614C-89B6-BEBCF9515E8D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1ADE2-2F9A-E248-A048-0CEB9E243C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3471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26F3B-125F-AC47-B4C1-2969E533987B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660AD-67D7-9447-A3AB-D8F18943B6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3982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C2B34-7EA8-9949-91D2-654B88A72822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3A4B7-1305-EC43-9F0B-6A976D1A017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522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965FDDE5-F522-0444-8AC7-F47B331F186E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0A50D6DB-A147-8A49-AFC6-842DE6A801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Imagem 5" descr="Slide_Power_Point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750"/>
            <a:ext cx="9144000" cy="714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ítulo 1"/>
          <p:cNvSpPr>
            <a:spLocks noGrp="1"/>
          </p:cNvSpPr>
          <p:nvPr>
            <p:ph type="ctrTitle"/>
          </p:nvPr>
        </p:nvSpPr>
        <p:spPr>
          <a:xfrm>
            <a:off x="375506" y="1466851"/>
            <a:ext cx="8392988" cy="2571750"/>
          </a:xfrm>
        </p:spPr>
        <p:txBody>
          <a:bodyPr/>
          <a:lstStyle/>
          <a:p>
            <a:r>
              <a:rPr lang="pt-BR" sz="2400" b="1" dirty="0">
                <a:latin typeface="Calibri" charset="0"/>
              </a:rPr>
              <a:t/>
            </a:r>
            <a:br>
              <a:rPr lang="pt-BR" sz="2400" b="1" dirty="0">
                <a:latin typeface="Calibri" charset="0"/>
              </a:rPr>
            </a:br>
            <a:r>
              <a:rPr lang="pt-BR" sz="3600" b="1" dirty="0" smtClean="0">
                <a:solidFill>
                  <a:srgbClr val="002060"/>
                </a:solidFill>
              </a:rPr>
              <a:t>LEVANTAMENTO DE CUSTOS E ANÁLISE DE RESULTADOS DOS SERVIÇOS DE RESÍDUOS RECICLÁVEIS</a:t>
            </a:r>
            <a:r>
              <a:rPr lang="pt-BR" dirty="0"/>
              <a:t/>
            </a:r>
            <a:br>
              <a:rPr lang="pt-BR" dirty="0"/>
            </a:br>
            <a:endParaRPr lang="pt-BR" sz="3600" b="1" dirty="0">
              <a:solidFill>
                <a:schemeClr val="accent1">
                  <a:lumMod val="50000"/>
                </a:schemeClr>
              </a:solidFill>
              <a:latin typeface="Calibri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43063" y="3929063"/>
            <a:ext cx="6400800" cy="17526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2800" b="1" dirty="0">
                <a:solidFill>
                  <a:srgbClr val="002060"/>
                </a:solidFill>
              </a:rPr>
              <a:t>André Domingos </a:t>
            </a:r>
            <a:r>
              <a:rPr lang="pt-BR" sz="2800" b="1" dirty="0" err="1">
                <a:solidFill>
                  <a:srgbClr val="002060"/>
                </a:solidFill>
              </a:rPr>
              <a:t>Goetzinger</a:t>
            </a:r>
            <a:endParaRPr lang="pt-BR" sz="2800" b="1" dirty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28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Vanessa </a:t>
            </a:r>
            <a:r>
              <a:rPr lang="pt-BR" sz="28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Fernanda Schmitt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2800" b="1" dirty="0">
                <a:solidFill>
                  <a:srgbClr val="002060"/>
                </a:solidFill>
              </a:rPr>
              <a:t>Ana Claudia Hafemann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2800" b="1" dirty="0" err="1" smtClean="0">
                <a:solidFill>
                  <a:srgbClr val="002060"/>
                </a:solidFill>
              </a:rPr>
              <a:t>Maurélio</a:t>
            </a:r>
            <a:r>
              <a:rPr lang="pt-BR" sz="2800" b="1" dirty="0" smtClean="0">
                <a:solidFill>
                  <a:srgbClr val="002060"/>
                </a:solidFill>
              </a:rPr>
              <a:t> Soares</a:t>
            </a:r>
            <a:endParaRPr lang="pt-BR" sz="2800" b="1" dirty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pt-BR" sz="28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837" y="5041435"/>
            <a:ext cx="2664296" cy="18165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Slide_Power_Point.jpg">
            <a:extLst>
              <a:ext uri="{FF2B5EF4-FFF2-40B4-BE49-F238E27FC236}">
                <a16:creationId xmlns:a16="http://schemas.microsoft.com/office/drawing/2014/main" xmlns="" id="{EF618146-259B-402C-9A00-1DDBA3E8938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72604"/>
            <a:ext cx="9144000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Gráfico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50779"/>
            <a:ext cx="7643192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0" name="Espaço Reservado para Número de Slide 1">
            <a:extLst>
              <a:ext uri="{FF2B5EF4-FFF2-40B4-BE49-F238E27FC236}">
                <a16:creationId xmlns:a16="http://schemas.microsoft.com/office/drawing/2014/main" xmlns="" id="{160D5630-B89F-4CFF-A759-4E628AE0A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B76178-2962-4456-9548-C6AF56DFFB06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1AD9C177-DBD4-4EE0-8AF3-10425CA94AC2}"/>
              </a:ext>
            </a:extLst>
          </p:cNvPr>
          <p:cNvSpPr txBox="1"/>
          <p:nvPr/>
        </p:nvSpPr>
        <p:spPr>
          <a:xfrm>
            <a:off x="3563888" y="332656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b="1" dirty="0">
                <a:solidFill>
                  <a:schemeClr val="bg1"/>
                </a:solidFill>
                <a:latin typeface="+mj-lt"/>
              </a:rPr>
              <a:t>Resultados:</a:t>
            </a:r>
          </a:p>
        </p:txBody>
      </p:sp>
      <p:sp>
        <p:nvSpPr>
          <p:cNvPr id="3" name="Retângulo 2"/>
          <p:cNvSpPr/>
          <p:nvPr/>
        </p:nvSpPr>
        <p:spPr>
          <a:xfrm>
            <a:off x="3130074" y="1670103"/>
            <a:ext cx="2903359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Custo </a:t>
            </a: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por tonelada.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1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Slide_Power_Point.jpg">
            <a:extLst>
              <a:ext uri="{FF2B5EF4-FFF2-40B4-BE49-F238E27FC236}">
                <a16:creationId xmlns:a16="http://schemas.microsoft.com/office/drawing/2014/main" xmlns="" id="{EF618146-259B-402C-9A00-1DDBA3E8938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51520" y="1769161"/>
            <a:ext cx="77403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Quilos gerados por habitante.</a:t>
            </a:r>
            <a:endParaRPr kumimoji="0" lang="pt-BR" alt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3" name="Gráfico 4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92896"/>
            <a:ext cx="6732240" cy="3863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0" name="Espaço Reservado para Número de Slide 1">
            <a:extLst>
              <a:ext uri="{FF2B5EF4-FFF2-40B4-BE49-F238E27FC236}">
                <a16:creationId xmlns:a16="http://schemas.microsoft.com/office/drawing/2014/main" xmlns="" id="{160D5630-B89F-4CFF-A759-4E628AE0A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B76178-2962-4456-9548-C6AF56DFFB06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1AD9C177-DBD4-4EE0-8AF3-10425CA94AC2}"/>
              </a:ext>
            </a:extLst>
          </p:cNvPr>
          <p:cNvSpPr txBox="1"/>
          <p:nvPr/>
        </p:nvSpPr>
        <p:spPr>
          <a:xfrm>
            <a:off x="3563888" y="359952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b="1" dirty="0">
                <a:solidFill>
                  <a:schemeClr val="bg1"/>
                </a:solidFill>
                <a:latin typeface="+mj-lt"/>
              </a:rPr>
              <a:t>Resultados:</a:t>
            </a:r>
          </a:p>
        </p:txBody>
      </p:sp>
    </p:spTree>
    <p:extLst>
      <p:ext uri="{BB962C8B-B14F-4D97-AF65-F5344CB8AC3E}">
        <p14:creationId xmlns:p14="http://schemas.microsoft.com/office/powerpoint/2010/main" val="2803794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Imagem 5" descr="Slide_Power_Point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385410"/>
            <a:ext cx="2457931" cy="1675862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D3CCD14E-56A0-4742-A033-FED8F643F1BD}"/>
              </a:ext>
            </a:extLst>
          </p:cNvPr>
          <p:cNvSpPr txBox="1"/>
          <p:nvPr/>
        </p:nvSpPr>
        <p:spPr>
          <a:xfrm>
            <a:off x="3563888" y="332656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b="1" dirty="0">
                <a:solidFill>
                  <a:schemeClr val="bg1"/>
                </a:solidFill>
                <a:latin typeface="+mj-lt"/>
              </a:rPr>
              <a:t>Conclusões: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8885B1DC-7A49-489E-9F06-E9FDFA071093}"/>
              </a:ext>
            </a:extLst>
          </p:cNvPr>
          <p:cNvSpPr txBox="1">
            <a:spLocks/>
          </p:cNvSpPr>
          <p:nvPr/>
        </p:nvSpPr>
        <p:spPr bwMode="auto">
          <a:xfrm>
            <a:off x="468313" y="2924175"/>
            <a:ext cx="821848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t-BR" altLang="pt-BR" dirty="0">
              <a:latin typeface="+mn-lt"/>
              <a:cs typeface="Times New Roman" pitchFamily="18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09ED78FF-2216-45AE-BCED-7996BC05E69A}"/>
              </a:ext>
            </a:extLst>
          </p:cNvPr>
          <p:cNvSpPr txBox="1">
            <a:spLocks/>
          </p:cNvSpPr>
          <p:nvPr/>
        </p:nvSpPr>
        <p:spPr bwMode="auto">
          <a:xfrm>
            <a:off x="251519" y="2663753"/>
            <a:ext cx="8640961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0"/>
              </a:spcBef>
            </a:pPr>
            <a:r>
              <a:rPr lang="pt-BR" sz="2700" dirty="0" smtClean="0"/>
              <a:t>Observou-se que dos quatorze municípios apenas sete possuem a atividade permanente de coleta e destinação de reciclável;</a:t>
            </a:r>
            <a:endParaRPr lang="pt-BR" sz="2700" dirty="0"/>
          </a:p>
          <a:p>
            <a:pPr algn="ctr">
              <a:spcBef>
                <a:spcPts val="0"/>
              </a:spcBef>
            </a:pPr>
            <a:r>
              <a:rPr lang="pt-BR" sz="2700" dirty="0" smtClean="0"/>
              <a:t>Aumento em média da geração de resíduo reciclável em 6% (seis por cento) ao ano;</a:t>
            </a:r>
            <a:endParaRPr lang="pt-BR" sz="2700" dirty="0"/>
          </a:p>
          <a:p>
            <a:pPr algn="ctr">
              <a:spcBef>
                <a:spcPts val="0"/>
              </a:spcBef>
            </a:pPr>
            <a:r>
              <a:rPr lang="pt-BR" sz="2700" dirty="0" smtClean="0"/>
              <a:t>Baixo controle interno sobre os processos principalmente quando a mão de obra é aproveitada em outras atividades do município;</a:t>
            </a:r>
          </a:p>
          <a:p>
            <a:pPr algn="ctr">
              <a:spcBef>
                <a:spcPts val="0"/>
              </a:spcBef>
            </a:pPr>
            <a:r>
              <a:rPr lang="pt-BR" altLang="pt-B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Municípios com maior população rural apresentam menor geração de resíduo, salvo aquele com maior universalização da coleta seletiva;</a:t>
            </a:r>
            <a:endParaRPr lang="en-US" altLang="pt-BR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51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Imagem 5" descr="Slide_Power_Point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385410"/>
            <a:ext cx="2457931" cy="1675862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D3CCD14E-56A0-4742-A033-FED8F643F1BD}"/>
              </a:ext>
            </a:extLst>
          </p:cNvPr>
          <p:cNvSpPr txBox="1"/>
          <p:nvPr/>
        </p:nvSpPr>
        <p:spPr>
          <a:xfrm>
            <a:off x="3563888" y="332656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b="1" dirty="0">
                <a:solidFill>
                  <a:schemeClr val="bg1"/>
                </a:solidFill>
                <a:latin typeface="+mj-lt"/>
              </a:rPr>
              <a:t>Conclusões: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8885B1DC-7A49-489E-9F06-E9FDFA071093}"/>
              </a:ext>
            </a:extLst>
          </p:cNvPr>
          <p:cNvSpPr txBox="1">
            <a:spLocks/>
          </p:cNvSpPr>
          <p:nvPr/>
        </p:nvSpPr>
        <p:spPr bwMode="auto">
          <a:xfrm>
            <a:off x="468313" y="2924175"/>
            <a:ext cx="821848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t-BR" altLang="pt-BR" dirty="0">
              <a:latin typeface="+mn-lt"/>
              <a:cs typeface="Times New Roman" pitchFamily="18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09ED78FF-2216-45AE-BCED-7996BC05E69A}"/>
              </a:ext>
            </a:extLst>
          </p:cNvPr>
          <p:cNvSpPr txBox="1">
            <a:spLocks/>
          </p:cNvSpPr>
          <p:nvPr/>
        </p:nvSpPr>
        <p:spPr bwMode="auto">
          <a:xfrm>
            <a:off x="251519" y="2663753"/>
            <a:ext cx="8640961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0"/>
              </a:spcBef>
            </a:pPr>
            <a:r>
              <a:rPr lang="pt-BR" altLang="pt-B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custos sofrem variações de um município a outro devido a forma de contratação de mão de obra (próprio, terceirizado e cooperativa);</a:t>
            </a:r>
          </a:p>
          <a:p>
            <a:pPr algn="ctr">
              <a:spcBef>
                <a:spcPts val="0"/>
              </a:spcBef>
            </a:pPr>
            <a:r>
              <a:rPr lang="pt-BR" altLang="pt-B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informações de custos são dados importantes à gestão pública  pois oferecem parâmetros que fundamentam o planejamento além de apoio a tomada de decisão, avaliação de desempenho por indicadores e a transparência do serviço público.</a:t>
            </a:r>
            <a:endParaRPr lang="en-US" altLang="pt-BR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951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Imagem 5" descr="Slide_Power_Point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385410"/>
            <a:ext cx="2457931" cy="1675862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D3CCD14E-56A0-4742-A033-FED8F643F1BD}"/>
              </a:ext>
            </a:extLst>
          </p:cNvPr>
          <p:cNvSpPr txBox="1"/>
          <p:nvPr/>
        </p:nvSpPr>
        <p:spPr>
          <a:xfrm>
            <a:off x="3563888" y="332656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b="1" dirty="0">
                <a:solidFill>
                  <a:schemeClr val="bg1"/>
                </a:solidFill>
                <a:latin typeface="+mj-lt"/>
              </a:rPr>
              <a:t>Convite: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8885B1DC-7A49-489E-9F06-E9FDFA071093}"/>
              </a:ext>
            </a:extLst>
          </p:cNvPr>
          <p:cNvSpPr txBox="1">
            <a:spLocks/>
          </p:cNvSpPr>
          <p:nvPr/>
        </p:nvSpPr>
        <p:spPr bwMode="auto">
          <a:xfrm>
            <a:off x="468313" y="2924175"/>
            <a:ext cx="821848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t-BR" altLang="pt-BR" dirty="0">
              <a:latin typeface="+mn-lt"/>
              <a:cs typeface="Times New Roman" pitchFamily="18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09ED78FF-2216-45AE-BCED-7996BC05E69A}"/>
              </a:ext>
            </a:extLst>
          </p:cNvPr>
          <p:cNvSpPr txBox="1">
            <a:spLocks/>
          </p:cNvSpPr>
          <p:nvPr/>
        </p:nvSpPr>
        <p:spPr bwMode="auto">
          <a:xfrm>
            <a:off x="0" y="3054386"/>
            <a:ext cx="9143999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Tx/>
              <a:buChar char="-"/>
            </a:pPr>
            <a:endParaRPr lang="en-US" alt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53FF6579-1AD4-4CBE-AB64-98CE8DB7F3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3198"/>
            <a:ext cx="9144000" cy="5688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504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Imagem 5" descr="Slide_Power_Point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301208"/>
            <a:ext cx="2457931" cy="1675862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274320" y="642367"/>
            <a:ext cx="8595360" cy="559384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endParaRPr lang="en-US" sz="2800" dirty="0"/>
          </a:p>
          <a:p>
            <a:pPr marL="0" indent="0" algn="ctr">
              <a:buFont typeface="Arial" charset="0"/>
              <a:buNone/>
            </a:pPr>
            <a:r>
              <a:rPr lang="en-US" sz="7200" dirty="0"/>
              <a:t>Muito obrigado!</a:t>
            </a:r>
          </a:p>
          <a:p>
            <a:pPr marL="0" indent="0" algn="ctr">
              <a:buFont typeface="Arial" charset="0"/>
              <a:buNone/>
            </a:pPr>
            <a:endParaRPr lang="en-US" sz="2000" dirty="0"/>
          </a:p>
          <a:p>
            <a:pPr algn="ctr">
              <a:spcBef>
                <a:spcPct val="0"/>
              </a:spcBef>
              <a:buNone/>
            </a:pPr>
            <a:r>
              <a:rPr lang="pt-BR" altLang="pt-BR" sz="2000" dirty="0">
                <a:latin typeface="Arial" pitchFamily="34" charset="0"/>
              </a:rPr>
              <a:t>André Domingos </a:t>
            </a:r>
            <a:r>
              <a:rPr lang="pt-BR" altLang="pt-BR" sz="2000" dirty="0" err="1">
                <a:latin typeface="Arial" pitchFamily="34" charset="0"/>
              </a:rPr>
              <a:t>Goetzinger</a:t>
            </a:r>
            <a:r>
              <a:rPr lang="pt-BR" altLang="pt-BR" sz="2000" dirty="0">
                <a:latin typeface="Arial" pitchFamily="34" charset="0"/>
              </a:rPr>
              <a:t> - </a:t>
            </a:r>
            <a:r>
              <a:rPr lang="pt-BR" altLang="pt-BR" sz="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rPr>
              <a:t>andre@agir.sc.gov.br</a:t>
            </a:r>
          </a:p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pt-BR" altLang="pt-BR" sz="2000" dirty="0" smtClean="0">
                <a:latin typeface="Arial" pitchFamily="34" charset="0"/>
              </a:rPr>
              <a:t>Vanessa </a:t>
            </a:r>
            <a:r>
              <a:rPr lang="pt-BR" altLang="pt-BR" sz="2000" dirty="0">
                <a:latin typeface="Arial" pitchFamily="34" charset="0"/>
              </a:rPr>
              <a:t>Fernanda Schmitt - </a:t>
            </a:r>
            <a:r>
              <a:rPr lang="pt-BR" altLang="pt-BR" sz="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rPr>
              <a:t>vanessa@agir.sc.gov.br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000" dirty="0">
                <a:latin typeface="Arial" pitchFamily="34" charset="0"/>
              </a:rPr>
              <a:t>Ana Claudia Hafemann - </a:t>
            </a:r>
            <a:r>
              <a:rPr lang="pt-BR" altLang="pt-BR" sz="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rPr>
              <a:t>ana@agir.sc.gov.br</a:t>
            </a:r>
          </a:p>
          <a:p>
            <a:pPr algn="ctr">
              <a:spcBef>
                <a:spcPct val="0"/>
              </a:spcBef>
              <a:buNone/>
            </a:pPr>
            <a:r>
              <a:rPr lang="pt-BR" altLang="pt-BR" sz="2000" dirty="0" err="1" smtClean="0">
                <a:latin typeface="Arial" pitchFamily="34" charset="0"/>
              </a:rPr>
              <a:t>Maurélio</a:t>
            </a:r>
            <a:r>
              <a:rPr lang="pt-BR" altLang="pt-BR" sz="2000" dirty="0" smtClean="0">
                <a:latin typeface="Arial" pitchFamily="34" charset="0"/>
              </a:rPr>
              <a:t> Soares - </a:t>
            </a:r>
            <a:r>
              <a:rPr lang="pt-BR" altLang="pt-BR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rPr>
              <a:t>custos@ammvi.sc.gov.br</a:t>
            </a:r>
            <a:endParaRPr lang="pt-BR" altLang="pt-BR" sz="2000" dirty="0">
              <a:solidFill>
                <a:schemeClr val="accent2">
                  <a:lumMod val="75000"/>
                </a:schemeClr>
              </a:solidFill>
              <a:latin typeface="Arial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t-BR" altLang="pt-BR" sz="2000" b="1" dirty="0">
              <a:solidFill>
                <a:srgbClr val="1F497D">
                  <a:lumMod val="75000"/>
                </a:srgbClr>
              </a:solidFill>
              <a:latin typeface="Arial" panose="020B0604020202020204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t-BR" altLang="pt-BR" sz="20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</a:rPr>
              <a:t>Telefone: (47) 3331-5827</a:t>
            </a:r>
          </a:p>
          <a:p>
            <a:pPr marL="0" indent="0"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t-BR" altLang="pt-BR" sz="20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</a:rPr>
              <a:t>Site: www.agir.sc.gov.br</a:t>
            </a:r>
          </a:p>
          <a:p>
            <a:pPr marL="0" indent="0"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t-BR" altLang="pt-BR" sz="2000" b="1" dirty="0">
                <a:solidFill>
                  <a:srgbClr val="FF0000"/>
                </a:solidFill>
                <a:latin typeface="Arial" panose="020B0604020202020204" pitchFamily="34" charset="0"/>
              </a:rPr>
              <a:t>Nos siga nas redes sociais: </a:t>
            </a:r>
          </a:p>
          <a:p>
            <a:pPr algn="just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endParaRPr lang="pt-BR" altLang="pt-BR" sz="1400" dirty="0">
              <a:latin typeface="Arial" pitchFamily="34" charset="0"/>
            </a:endParaRPr>
          </a:p>
          <a:p>
            <a:pPr algn="just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endParaRPr lang="pt-BR" altLang="pt-BR" sz="1400" dirty="0">
              <a:latin typeface="Arial" pitchFamily="34" charset="0"/>
            </a:endParaRPr>
          </a:p>
          <a:p>
            <a:pPr algn="just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endParaRPr lang="pt-BR" altLang="pt-BR" sz="1400" dirty="0">
              <a:latin typeface="Arial" pitchFamily="34" charset="0"/>
            </a:endParaRPr>
          </a:p>
          <a:p>
            <a:pPr marL="0" indent="0" algn="ctr">
              <a:buFont typeface="Arial" charset="0"/>
              <a:buNone/>
            </a:pPr>
            <a:endParaRPr lang="en-US" sz="2000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93A92934-5FBC-4B8A-A507-3EDDFF649737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033" y="5346296"/>
            <a:ext cx="979487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6F53E0A8-7FA5-4F5F-96C7-A3D894D3A882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3675" y="5266921"/>
            <a:ext cx="1136650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CD970E29-26E3-4685-AA24-667ECFE5D160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772" y="5341990"/>
            <a:ext cx="979487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5" descr="Slide_Power_Poin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5516" y="1412776"/>
            <a:ext cx="8712968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pt-BR" sz="2500" dirty="0" smtClean="0">
                <a:latin typeface="+mn-lt"/>
              </a:rPr>
              <a:t>A necessidade de levantamento das informações físicas e de custos relativas a coleta, transbordo, transporte e triagem e destinação dos resíduos recicláveis;</a:t>
            </a:r>
            <a:endParaRPr lang="pt-BR" altLang="pt-BR" sz="2500" dirty="0">
              <a:latin typeface="+mn-lt"/>
              <a:cs typeface="Times New Roman" panose="02020603050405020304" pitchFamily="18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pt-BR" sz="2500" dirty="0" smtClean="0">
                <a:latin typeface="+mn-lt"/>
              </a:rPr>
              <a:t>Dificuldade na apuração e noção da informação de custos</a:t>
            </a:r>
            <a:r>
              <a:rPr lang="pt-BR" altLang="pt-BR" sz="2500" dirty="0" smtClean="0">
                <a:latin typeface="+mn-lt"/>
                <a:cs typeface="Times New Roman" panose="02020603050405020304" pitchFamily="18" charset="0"/>
              </a:rPr>
              <a:t>;</a:t>
            </a:r>
            <a:endParaRPr lang="pt-BR" altLang="pt-BR" sz="2500" dirty="0">
              <a:latin typeface="+mn-lt"/>
              <a:cs typeface="Times New Roman" panose="02020603050405020304" pitchFamily="18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pt-BR" sz="2500" dirty="0" smtClean="0">
                <a:latin typeface="+mn-lt"/>
              </a:rPr>
              <a:t>A utilização de indicadores para medir, comparar e avaliar os resultados se torna muito importante</a:t>
            </a:r>
            <a:r>
              <a:rPr lang="pt-BR" altLang="pt-BR" sz="2500" dirty="0" smtClean="0">
                <a:latin typeface="+mn-lt"/>
                <a:cs typeface="Times New Roman" panose="02020603050405020304" pitchFamily="18" charset="0"/>
              </a:rPr>
              <a:t>;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pt-BR" altLang="pt-BR" sz="2500" dirty="0" smtClean="0">
                <a:latin typeface="+mn-lt"/>
                <a:cs typeface="Times New Roman" panose="02020603050405020304" pitchFamily="18" charset="0"/>
              </a:rPr>
              <a:t>Os custos tem relação direta com o tamanho da população, a geografia local, estado de conservação dos equipamentos em uso, geração de resíduos específico, mão de obra e encargos e materiais e serviços aplicados;</a:t>
            </a:r>
            <a:endParaRPr lang="pt-BR" altLang="pt-BR" sz="2500" dirty="0">
              <a:latin typeface="+mn-lt"/>
              <a:cs typeface="Times New Roman" panose="02020603050405020304" pitchFamily="18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pt-BR" sz="2500" b="1" u="sng" dirty="0" smtClean="0">
                <a:latin typeface="+mn-lt"/>
              </a:rPr>
              <a:t>Vetor que apresenta em sua maioria desequilíbrio financeiro</a:t>
            </a:r>
            <a:r>
              <a:rPr lang="pt-BR" sz="2500" dirty="0" smtClean="0">
                <a:latin typeface="+mn-lt"/>
              </a:rPr>
              <a:t>.</a:t>
            </a:r>
            <a:endParaRPr lang="pt-BR" sz="25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45224"/>
            <a:ext cx="2457931" cy="1675862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F6C82C27-C1E8-479B-9E6A-9A928F1A2ED8}"/>
              </a:ext>
            </a:extLst>
          </p:cNvPr>
          <p:cNvSpPr txBox="1"/>
          <p:nvPr/>
        </p:nvSpPr>
        <p:spPr>
          <a:xfrm>
            <a:off x="3563888" y="332656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b="1" dirty="0">
                <a:solidFill>
                  <a:schemeClr val="bg1"/>
                </a:solidFill>
                <a:latin typeface="+mj-lt"/>
              </a:rPr>
              <a:t>Introdução:</a:t>
            </a:r>
          </a:p>
        </p:txBody>
      </p:sp>
    </p:spTree>
    <p:extLst>
      <p:ext uri="{BB962C8B-B14F-4D97-AF65-F5344CB8AC3E}">
        <p14:creationId xmlns:p14="http://schemas.microsoft.com/office/powerpoint/2010/main" val="2268306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5" descr="Slide_Power_Poin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5536" y="1620340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pt-BR" sz="2800" dirty="0">
                <a:latin typeface="+mn-lt"/>
              </a:rPr>
              <a:t>Caráter descritivo, abordagem quali-quantitativa, realizada </a:t>
            </a:r>
            <a:r>
              <a:rPr lang="pt-BR" sz="2800" dirty="0" smtClean="0">
                <a:latin typeface="+mn-lt"/>
              </a:rPr>
              <a:t>com entrevista e preenchimento de questionário/planilha, além referencial  </a:t>
            </a:r>
            <a:r>
              <a:rPr lang="pt-BR" sz="2800" dirty="0">
                <a:latin typeface="+mn-lt"/>
              </a:rPr>
              <a:t>bibliográfico,             documental e de campo;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pt-BR" sz="2800" dirty="0">
                <a:latin typeface="+mn-lt"/>
              </a:rPr>
              <a:t>Assuntos pertinentes à pesquisa: </a:t>
            </a:r>
            <a:r>
              <a:rPr lang="pt-BR" sz="2800" dirty="0" smtClean="0">
                <a:latin typeface="+mn-lt"/>
              </a:rPr>
              <a:t>resíduos </a:t>
            </a:r>
            <a:r>
              <a:rPr lang="pt-BR" sz="2800" dirty="0">
                <a:latin typeface="+mn-lt"/>
              </a:rPr>
              <a:t>sólidos</a:t>
            </a:r>
            <a:r>
              <a:rPr lang="pt-BR" sz="2800" dirty="0" smtClean="0">
                <a:latin typeface="+mn-lt"/>
              </a:rPr>
              <a:t>, resíduos recicláveis, custos, resultados;</a:t>
            </a:r>
            <a:endParaRPr lang="pt-BR" sz="2800" dirty="0">
              <a:latin typeface="+mn-lt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pt-BR" sz="2800" dirty="0">
                <a:latin typeface="+mn-lt"/>
              </a:rPr>
              <a:t>Os dados coletados </a:t>
            </a:r>
            <a:r>
              <a:rPr lang="pt-BR" sz="2800" dirty="0" smtClean="0">
                <a:latin typeface="+mn-lt"/>
              </a:rPr>
              <a:t>do ano de 2015 complementa a série histórica de três anos quanto a geração </a:t>
            </a:r>
            <a:r>
              <a:rPr lang="pt-BR" sz="2800" dirty="0">
                <a:latin typeface="+mn-lt"/>
              </a:rPr>
              <a:t>anual </a:t>
            </a:r>
            <a:r>
              <a:rPr lang="pt-BR" sz="2800" dirty="0" smtClean="0">
                <a:latin typeface="+mn-lt"/>
              </a:rPr>
              <a:t>dos </a:t>
            </a:r>
            <a:r>
              <a:rPr lang="pt-BR" sz="2800" dirty="0">
                <a:latin typeface="+mn-lt"/>
              </a:rPr>
              <a:t>resíduos sólidos </a:t>
            </a:r>
            <a:r>
              <a:rPr lang="pt-BR" sz="2800" dirty="0" smtClean="0">
                <a:latin typeface="+mn-lt"/>
              </a:rPr>
              <a:t>domiciliares e recicláveis na Região do </a:t>
            </a:r>
            <a:r>
              <a:rPr lang="pt-BR" sz="2800" dirty="0">
                <a:latin typeface="+mn-lt"/>
              </a:rPr>
              <a:t>Médio Vale do </a:t>
            </a:r>
            <a:r>
              <a:rPr lang="pt-BR" sz="2800" dirty="0" smtClean="0">
                <a:latin typeface="+mn-lt"/>
              </a:rPr>
              <a:t>Itajaí - AMMVI.</a:t>
            </a:r>
            <a:endParaRPr lang="pt-BR" sz="28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45224"/>
            <a:ext cx="2457931" cy="1675862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F6C82C27-C1E8-479B-9E6A-9A928F1A2ED8}"/>
              </a:ext>
            </a:extLst>
          </p:cNvPr>
          <p:cNvSpPr txBox="1"/>
          <p:nvPr/>
        </p:nvSpPr>
        <p:spPr>
          <a:xfrm>
            <a:off x="3563888" y="332656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b="1" dirty="0">
                <a:solidFill>
                  <a:schemeClr val="bg1"/>
                </a:solidFill>
                <a:latin typeface="+mj-lt"/>
              </a:rPr>
              <a:t>Metodologia:</a:t>
            </a:r>
          </a:p>
        </p:txBody>
      </p:sp>
    </p:spTree>
    <p:extLst>
      <p:ext uri="{BB962C8B-B14F-4D97-AF65-F5344CB8AC3E}">
        <p14:creationId xmlns:p14="http://schemas.microsoft.com/office/powerpoint/2010/main" val="720706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Imagem 5" descr="Slide_Power_Point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4" name="Espaço Reservado para Conteúdo 5"/>
          <p:cNvSpPr>
            <a:spLocks noGrp="1"/>
          </p:cNvSpPr>
          <p:nvPr>
            <p:ph idx="4294967295"/>
          </p:nvPr>
        </p:nvSpPr>
        <p:spPr>
          <a:xfrm>
            <a:off x="755576" y="1268760"/>
            <a:ext cx="7670874" cy="3944942"/>
          </a:xfrm>
        </p:spPr>
        <p:txBody>
          <a:bodyPr/>
          <a:lstStyle/>
          <a:p>
            <a:pPr marL="514350" indent="-514350" algn="just">
              <a:buFont typeface="Arial" charset="0"/>
              <a:buNone/>
            </a:pPr>
            <a:endParaRPr lang="pt-BR" sz="2000" dirty="0">
              <a:latin typeface="Calibri" charset="0"/>
            </a:endParaRPr>
          </a:p>
          <a:p>
            <a:pPr marL="514350" indent="-514350" algn="just">
              <a:buFont typeface="Arial" charset="0"/>
              <a:buNone/>
            </a:pPr>
            <a:endParaRPr lang="pt-BR" sz="2000" dirty="0">
              <a:latin typeface="Calibri" charset="0"/>
            </a:endParaRPr>
          </a:p>
          <a:p>
            <a:pPr marL="514350" indent="-514350" algn="just">
              <a:buFont typeface="Arial" charset="0"/>
              <a:buNone/>
            </a:pPr>
            <a:endParaRPr lang="pt-BR" sz="2000" dirty="0">
              <a:latin typeface="Calibri" charset="0"/>
            </a:endParaRPr>
          </a:p>
          <a:p>
            <a:pPr marL="514350" indent="-514350" algn="just">
              <a:buFont typeface="Arial" charset="0"/>
              <a:buNone/>
            </a:pPr>
            <a:endParaRPr lang="pt-BR" sz="2000" dirty="0">
              <a:latin typeface="Calibri" charset="0"/>
            </a:endParaRPr>
          </a:p>
          <a:p>
            <a:pPr marL="514350" indent="-514350" algn="just">
              <a:buFont typeface="Arial" charset="0"/>
              <a:buNone/>
            </a:pPr>
            <a:endParaRPr lang="pt-BR" sz="2000" dirty="0">
              <a:latin typeface="Calibri" charset="0"/>
            </a:endParaRPr>
          </a:p>
          <a:p>
            <a:pPr marL="514350" indent="-514350" algn="just">
              <a:buFont typeface="Arial" charset="0"/>
              <a:buNone/>
            </a:pPr>
            <a:endParaRPr lang="pt-BR" sz="1000" dirty="0">
              <a:latin typeface="Calibri" charset="0"/>
            </a:endParaRPr>
          </a:p>
          <a:p>
            <a:pPr marL="514350" indent="-514350" algn="just">
              <a:buFont typeface="Arial" charset="0"/>
              <a:buNone/>
            </a:pPr>
            <a:endParaRPr lang="pt-BR" sz="1000" dirty="0">
              <a:latin typeface="Calibri" charset="0"/>
            </a:endParaRPr>
          </a:p>
          <a:p>
            <a:pPr marL="514350" indent="-514350" algn="just">
              <a:buFont typeface="Arial" charset="0"/>
              <a:buNone/>
            </a:pPr>
            <a:endParaRPr lang="pt-BR" sz="1000" dirty="0">
              <a:latin typeface="Calibri" charset="0"/>
            </a:endParaRPr>
          </a:p>
          <a:p>
            <a:pPr marL="514350" indent="-514350" algn="just">
              <a:buFont typeface="Arial" charset="0"/>
              <a:buNone/>
            </a:pPr>
            <a:endParaRPr lang="pt-BR" sz="1000" dirty="0">
              <a:latin typeface="Calibri" charset="0"/>
            </a:endParaRPr>
          </a:p>
          <a:p>
            <a:pPr marL="514350" indent="-514350" algn="just">
              <a:buFont typeface="Arial" charset="0"/>
              <a:buNone/>
            </a:pPr>
            <a:endParaRPr lang="pt-BR" sz="1000" dirty="0">
              <a:latin typeface="Calibri" charset="0"/>
            </a:endParaRPr>
          </a:p>
          <a:p>
            <a:pPr marL="514350" indent="-514350" algn="just">
              <a:buFont typeface="Arial" charset="0"/>
              <a:buNone/>
            </a:pPr>
            <a:endParaRPr lang="pt-BR" sz="1000" dirty="0">
              <a:latin typeface="Calibri" charset="0"/>
            </a:endParaRPr>
          </a:p>
          <a:p>
            <a:pPr marL="514350" indent="-514350" algn="just">
              <a:buFont typeface="Arial" charset="0"/>
              <a:buNone/>
            </a:pPr>
            <a:endParaRPr lang="pt-BR" sz="1000" dirty="0">
              <a:latin typeface="Calibri" charset="0"/>
            </a:endParaRPr>
          </a:p>
          <a:p>
            <a:pPr marL="514350" indent="-514350" algn="just">
              <a:buFont typeface="Arial" charset="0"/>
              <a:buNone/>
            </a:pPr>
            <a:endParaRPr lang="pt-BR" sz="800" dirty="0">
              <a:latin typeface="Calibri" charset="0"/>
            </a:endParaRPr>
          </a:p>
          <a:p>
            <a:pPr marL="514350" indent="-514350" algn="just">
              <a:buFont typeface="Arial" charset="0"/>
              <a:buNone/>
            </a:pPr>
            <a:endParaRPr lang="pt-BR" sz="800" dirty="0">
              <a:latin typeface="Calibri" charset="0"/>
            </a:endParaRPr>
          </a:p>
          <a:p>
            <a:pPr marL="514350" indent="-514350" algn="just">
              <a:buFont typeface="Arial" charset="0"/>
              <a:buNone/>
            </a:pPr>
            <a:endParaRPr lang="pt-BR" sz="800" dirty="0">
              <a:latin typeface="Calibri" charset="0"/>
            </a:endParaRPr>
          </a:p>
          <a:p>
            <a:pPr marL="514350" indent="-514350" algn="just">
              <a:buFont typeface="Arial" charset="0"/>
              <a:buNone/>
            </a:pPr>
            <a:endParaRPr lang="pt-BR" sz="800" b="1" dirty="0">
              <a:latin typeface="Calibri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623" y="2021596"/>
            <a:ext cx="4712892" cy="29246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Curved Down Arrow 2"/>
          <p:cNvSpPr/>
          <p:nvPr/>
        </p:nvSpPr>
        <p:spPr>
          <a:xfrm rot="1562927">
            <a:off x="5370909" y="1351575"/>
            <a:ext cx="1872208" cy="792088"/>
          </a:xfrm>
          <a:prstGeom prst="curved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11960" y="2309302"/>
            <a:ext cx="4680520" cy="39630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5213701"/>
            <a:ext cx="2457931" cy="1675862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BE33E896-AA91-4F13-9394-846475F14212}"/>
              </a:ext>
            </a:extLst>
          </p:cNvPr>
          <p:cNvSpPr txBox="1"/>
          <p:nvPr/>
        </p:nvSpPr>
        <p:spPr>
          <a:xfrm>
            <a:off x="3563888" y="332656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b="1" dirty="0">
                <a:solidFill>
                  <a:schemeClr val="bg1"/>
                </a:solidFill>
                <a:latin typeface="+mj-lt"/>
              </a:rPr>
              <a:t>Apresentação AGIR: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F842A25B-D662-4781-B581-908DA590EF89}"/>
              </a:ext>
            </a:extLst>
          </p:cNvPr>
          <p:cNvSpPr txBox="1"/>
          <p:nvPr/>
        </p:nvSpPr>
        <p:spPr>
          <a:xfrm>
            <a:off x="509729" y="4519395"/>
            <a:ext cx="36086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>
                <a:latin typeface="Calibri" charset="0"/>
              </a:rPr>
              <a:t>278.431 habitantes</a:t>
            </a:r>
          </a:p>
          <a:p>
            <a:endParaRPr lang="pt-BR" dirty="0"/>
          </a:p>
        </p:txBody>
      </p:sp>
      <p:pic>
        <p:nvPicPr>
          <p:cNvPr id="11" name="Espaço Reservado para Conteúdo 6" descr="C:\Users\Ana\Desktop\Cimvi com municípios.jpg">
            <a:extLst>
              <a:ext uri="{FF2B5EF4-FFF2-40B4-BE49-F238E27FC236}">
                <a16:creationId xmlns:a16="http://schemas.microsoft.com/office/drawing/2014/main" xmlns="" id="{91C2D59F-CDD1-4CC3-AF60-106D53290371}"/>
              </a:ext>
            </a:extLst>
          </p:cNvPr>
          <p:cNvPicPr>
            <a:picLocks noGrp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356">
            <a:off x="4945567" y="2944633"/>
            <a:ext cx="3481815" cy="3021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Imagem 5" descr="Slide_Power_Point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385410"/>
            <a:ext cx="2457931" cy="1675862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D3CCD14E-56A0-4742-A033-FED8F643F1BD}"/>
              </a:ext>
            </a:extLst>
          </p:cNvPr>
          <p:cNvSpPr txBox="1"/>
          <p:nvPr/>
        </p:nvSpPr>
        <p:spPr>
          <a:xfrm>
            <a:off x="3563888" y="332656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b="1" dirty="0">
                <a:solidFill>
                  <a:schemeClr val="bg1"/>
                </a:solidFill>
                <a:latin typeface="+mj-lt"/>
              </a:rPr>
              <a:t>Resultados:</a:t>
            </a: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xmlns="" id="{5E306599-C489-4154-B1C3-C5D86C484479}"/>
              </a:ext>
            </a:extLst>
          </p:cNvPr>
          <p:cNvSpPr>
            <a:spLocks noGrp="1"/>
          </p:cNvSpPr>
          <p:nvPr/>
        </p:nvSpPr>
        <p:spPr bwMode="auto">
          <a:xfrm>
            <a:off x="251520" y="1543050"/>
            <a:ext cx="8655986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ü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charset="0"/>
              <a:buChar char="•"/>
              <a:defRPr/>
            </a:pPr>
            <a:r>
              <a:rPr lang="pt-BR" sz="2600" dirty="0" smtClean="0"/>
              <a:t>Com o levantamento </a:t>
            </a:r>
            <a:r>
              <a:rPr lang="pt-BR" sz="2600" dirty="0"/>
              <a:t>dos dados </a:t>
            </a:r>
            <a:r>
              <a:rPr lang="pt-BR" sz="2600" dirty="0" smtClean="0"/>
              <a:t>de resíduos recicláveis de </a:t>
            </a:r>
            <a:r>
              <a:rPr lang="pt-BR" sz="2600" dirty="0"/>
              <a:t>cada município </a:t>
            </a:r>
            <a:r>
              <a:rPr lang="pt-BR" sz="2600" dirty="0" smtClean="0"/>
              <a:t>foi possível apurar o custo total, por coleta, por quilometro rodado </a:t>
            </a:r>
            <a:r>
              <a:rPr lang="pt-BR" sz="2600" dirty="0"/>
              <a:t>(Ascurra, Apiúna, Benedito Novo, Doutor Pedrinho, Indaial, Pomerode, Rio dos Cedros, Rodeio e Timbó);</a:t>
            </a:r>
          </a:p>
          <a:p>
            <a:pPr algn="ctr">
              <a:buFont typeface="Arial" charset="0"/>
              <a:buChar char="•"/>
              <a:defRPr/>
            </a:pPr>
            <a:r>
              <a:rPr lang="pt-BR" sz="2600" dirty="0" smtClean="0"/>
              <a:t>Apurar o custo total por população total, por domicílio;</a:t>
            </a:r>
          </a:p>
          <a:p>
            <a:pPr algn="ctr">
              <a:buFont typeface="Arial" charset="0"/>
              <a:buChar char="•"/>
              <a:defRPr/>
            </a:pPr>
            <a:r>
              <a:rPr lang="pt-BR" sz="2600" dirty="0" smtClean="0"/>
              <a:t>Além conhecer os quilos gerados por habitante e por domicílio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877624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Slide_Power_Point.jpg">
            <a:extLst>
              <a:ext uri="{FF2B5EF4-FFF2-40B4-BE49-F238E27FC236}">
                <a16:creationId xmlns:a16="http://schemas.microsoft.com/office/drawing/2014/main" xmlns="" id="{EF618146-259B-402C-9A00-1DDBA3E8938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72604"/>
            <a:ext cx="9144000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0" name="Espaço Reservado para Número de Slide 1">
            <a:extLst>
              <a:ext uri="{FF2B5EF4-FFF2-40B4-BE49-F238E27FC236}">
                <a16:creationId xmlns:a16="http://schemas.microsoft.com/office/drawing/2014/main" xmlns="" id="{160D5630-B89F-4CFF-A759-4E628AE0A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B76178-2962-4456-9548-C6AF56DFFB06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1AD9C177-DBD4-4EE0-8AF3-10425CA94AC2}"/>
              </a:ext>
            </a:extLst>
          </p:cNvPr>
          <p:cNvSpPr txBox="1"/>
          <p:nvPr/>
        </p:nvSpPr>
        <p:spPr>
          <a:xfrm>
            <a:off x="3563888" y="332656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b="1" dirty="0">
                <a:solidFill>
                  <a:schemeClr val="bg1"/>
                </a:solidFill>
                <a:latin typeface="+mj-lt"/>
              </a:rPr>
              <a:t>Resultados:</a:t>
            </a:r>
          </a:p>
        </p:txBody>
      </p:sp>
      <p:sp>
        <p:nvSpPr>
          <p:cNvPr id="3" name="Retângulo 2"/>
          <p:cNvSpPr/>
          <p:nvPr/>
        </p:nvSpPr>
        <p:spPr>
          <a:xfrm>
            <a:off x="2532962" y="1340768"/>
            <a:ext cx="4097597" cy="489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24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Dados por município 2015.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578369"/>
              </p:ext>
            </p:extLst>
          </p:nvPr>
        </p:nvGraphicFramePr>
        <p:xfrm>
          <a:off x="35496" y="1988840"/>
          <a:ext cx="9036495" cy="26670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088232"/>
                <a:gridCol w="1008111"/>
                <a:gridCol w="1080121"/>
                <a:gridCol w="936103"/>
                <a:gridCol w="1008112"/>
                <a:gridCol w="864096"/>
                <a:gridCol w="1031470"/>
                <a:gridCol w="1020250"/>
              </a:tblGrid>
              <a:tr h="36000">
                <a:tc>
                  <a:txBody>
                    <a:bodyPr/>
                    <a:lstStyle/>
                    <a:p>
                      <a:pPr algn="ctr" fontAlgn="ctr"/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u="none" strike="noStrike" dirty="0" err="1">
                          <a:effectLst/>
                        </a:rPr>
                        <a:t>Apiúna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u="none" strike="noStrike" dirty="0">
                          <a:effectLst/>
                        </a:rPr>
                        <a:t>Blumenau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u="none" strike="noStrike" dirty="0">
                          <a:effectLst/>
                        </a:rPr>
                        <a:t>Gaspar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u="none" strike="noStrike" dirty="0">
                          <a:effectLst/>
                        </a:rPr>
                        <a:t>Indaial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u="none" strike="noStrike">
                          <a:effectLst/>
                        </a:rPr>
                        <a:t>Pomerode</a:t>
                      </a:r>
                      <a:endParaRPr lang="pt-BR" sz="1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u="none" strike="noStrike">
                          <a:effectLst/>
                        </a:rPr>
                        <a:t>Rio dos Cedros</a:t>
                      </a:r>
                      <a:endParaRPr lang="pt-BR" sz="1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u="none" strike="noStrike">
                          <a:effectLst/>
                        </a:rPr>
                        <a:t>Timbó</a:t>
                      </a:r>
                      <a:endParaRPr lang="pt-BR" sz="1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700" u="none" strike="noStrike" dirty="0">
                          <a:effectLst/>
                        </a:rPr>
                        <a:t>Total da População (=)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10.322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339.168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 smtClean="0">
                          <a:effectLst/>
                        </a:rPr>
                        <a:t>    </a:t>
                      </a:r>
                      <a:r>
                        <a:rPr lang="pt-BR" sz="1700" u="none" strike="noStrike" dirty="0">
                          <a:effectLst/>
                        </a:rPr>
                        <a:t>65.026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63.488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 smtClean="0">
                          <a:effectLst/>
                        </a:rPr>
                        <a:t>    </a:t>
                      </a:r>
                      <a:r>
                        <a:rPr lang="pt-BR" sz="1700" u="none" strike="noStrike" dirty="0">
                          <a:effectLst/>
                        </a:rPr>
                        <a:t>31.182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11.157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41.282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700" u="none" strike="noStrike" dirty="0">
                          <a:effectLst/>
                        </a:rPr>
                        <a:t>Pop. Urbana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  5.713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323.592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 smtClean="0">
                          <a:effectLst/>
                        </a:rPr>
                        <a:t>    </a:t>
                      </a:r>
                      <a:r>
                        <a:rPr lang="pt-BR" sz="1700" u="none" strike="noStrike" dirty="0">
                          <a:effectLst/>
                        </a:rPr>
                        <a:t>52.851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61.260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 smtClean="0">
                          <a:effectLst/>
                        </a:rPr>
                        <a:t>    </a:t>
                      </a:r>
                      <a:r>
                        <a:rPr lang="pt-BR" sz="1700" u="none" strike="noStrike" dirty="0">
                          <a:effectLst/>
                        </a:rPr>
                        <a:t>26.761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  5.613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38.500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700" u="none" strike="noStrike" dirty="0">
                          <a:effectLst/>
                        </a:rPr>
                        <a:t>Pop. Rural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  4.609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15.576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 smtClean="0">
                          <a:effectLst/>
                        </a:rPr>
                        <a:t>    </a:t>
                      </a:r>
                      <a:r>
                        <a:rPr lang="pt-BR" sz="1700" u="none" strike="noStrike" dirty="0">
                          <a:effectLst/>
                        </a:rPr>
                        <a:t>12.175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  2.228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 smtClean="0">
                          <a:effectLst/>
                        </a:rPr>
                        <a:t>      </a:t>
                      </a:r>
                      <a:r>
                        <a:rPr lang="pt-BR" sz="1700" u="none" strike="noStrike" dirty="0">
                          <a:effectLst/>
                        </a:rPr>
                        <a:t>4.420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  5.544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  2.783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700" u="none" strike="noStrike" dirty="0">
                          <a:effectLst/>
                        </a:rPr>
                        <a:t>Total de Domicílios (=)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  2.473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110.926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 smtClean="0">
                          <a:effectLst/>
                        </a:rPr>
                        <a:t>    </a:t>
                      </a:r>
                      <a:r>
                        <a:rPr lang="pt-BR" sz="1700" u="none" strike="noStrike" dirty="0">
                          <a:effectLst/>
                        </a:rPr>
                        <a:t>20.108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20.101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 smtClean="0">
                          <a:effectLst/>
                        </a:rPr>
                        <a:t>       </a:t>
                      </a:r>
                      <a:r>
                        <a:rPr lang="pt-BR" sz="1700" u="none" strike="noStrike" dirty="0">
                          <a:effectLst/>
                        </a:rPr>
                        <a:t>9.608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  3.505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13.076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700" u="none" strike="noStrike" dirty="0">
                          <a:effectLst/>
                        </a:rPr>
                        <a:t>Domicílios Urbano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  1.290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106.320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 smtClean="0">
                          <a:effectLst/>
                        </a:rPr>
                        <a:t>    </a:t>
                      </a:r>
                      <a:r>
                        <a:rPr lang="pt-BR" sz="1700" u="none" strike="noStrike" dirty="0">
                          <a:effectLst/>
                        </a:rPr>
                        <a:t>16.307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19.390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 smtClean="0">
                          <a:effectLst/>
                        </a:rPr>
                        <a:t>       </a:t>
                      </a:r>
                      <a:r>
                        <a:rPr lang="pt-BR" sz="1700" u="none" strike="noStrike" dirty="0">
                          <a:effectLst/>
                        </a:rPr>
                        <a:t>8.338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  1.772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12.270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700" u="none" strike="noStrike" dirty="0">
                          <a:effectLst/>
                        </a:rPr>
                        <a:t>Domicílios Rural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  1.183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  4.606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 smtClean="0">
                          <a:effectLst/>
                        </a:rPr>
                        <a:t>       </a:t>
                      </a:r>
                      <a:r>
                        <a:rPr lang="pt-BR" sz="1700" u="none" strike="noStrike" dirty="0">
                          <a:effectLst/>
                        </a:rPr>
                        <a:t>3.802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     711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 smtClean="0">
                          <a:effectLst/>
                        </a:rPr>
                        <a:t>       </a:t>
                      </a:r>
                      <a:r>
                        <a:rPr lang="pt-BR" sz="1700" u="none" strike="noStrike" dirty="0">
                          <a:effectLst/>
                        </a:rPr>
                        <a:t>1.269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  1.734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     806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700" u="none" strike="noStrike" dirty="0">
                          <a:effectLst/>
                        </a:rPr>
                        <a:t>Área Total Município (Km2)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493,50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519,80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386,77 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430,54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 215,91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 555,66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u="none" strike="noStrike" dirty="0">
                          <a:effectLst/>
                        </a:rPr>
                        <a:t>      127,25 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244456"/>
              </p:ext>
            </p:extLst>
          </p:nvPr>
        </p:nvGraphicFramePr>
        <p:xfrm>
          <a:off x="35497" y="5461805"/>
          <a:ext cx="9036491" cy="537210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2088231"/>
                <a:gridCol w="1008112"/>
                <a:gridCol w="1080120"/>
                <a:gridCol w="936104"/>
                <a:gridCol w="1008112"/>
                <a:gridCol w="792088"/>
                <a:gridCol w="1080120"/>
                <a:gridCol w="1043604"/>
              </a:tblGrid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700" b="1" u="none" strike="noStrike" dirty="0">
                          <a:effectLst/>
                        </a:rPr>
                        <a:t>Pop. Urbana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b="1" u="none" strike="noStrike" dirty="0">
                          <a:effectLst/>
                        </a:rPr>
                        <a:t>        55,35 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b="1" u="none" strike="noStrike" dirty="0">
                          <a:effectLst/>
                        </a:rPr>
                        <a:t>        95,41 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b="1" u="none" strike="noStrike" dirty="0" smtClean="0">
                          <a:effectLst/>
                        </a:rPr>
                        <a:t>       </a:t>
                      </a:r>
                      <a:r>
                        <a:rPr lang="pt-BR" sz="1700" b="1" u="none" strike="noStrike" dirty="0">
                          <a:effectLst/>
                        </a:rPr>
                        <a:t>81,28 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b="1" u="none" strike="noStrike" dirty="0">
                          <a:effectLst/>
                        </a:rPr>
                        <a:t>        96,49 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b="1" u="none" strike="noStrike" dirty="0" smtClean="0">
                          <a:effectLst/>
                        </a:rPr>
                        <a:t>     </a:t>
                      </a:r>
                      <a:r>
                        <a:rPr lang="pt-BR" sz="1700" b="1" u="none" strike="noStrike" dirty="0">
                          <a:effectLst/>
                        </a:rPr>
                        <a:t>85,82 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b="1" u="none" strike="noStrike" dirty="0">
                          <a:effectLst/>
                        </a:rPr>
                        <a:t>        50,31 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b="1" u="none" strike="noStrike" dirty="0">
                          <a:effectLst/>
                        </a:rPr>
                        <a:t>        93,26 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700" b="1" u="none" strike="noStrike" dirty="0">
                          <a:effectLst/>
                        </a:rPr>
                        <a:t>Pop. Rural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b="1" u="none" strike="noStrike" dirty="0">
                          <a:effectLst/>
                        </a:rPr>
                        <a:t>        44,65 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b="1" u="none" strike="noStrike" dirty="0">
                          <a:effectLst/>
                        </a:rPr>
                        <a:t>          4,59 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b="1" u="none" strike="noStrike" dirty="0" smtClean="0">
                          <a:effectLst/>
                        </a:rPr>
                        <a:t>       </a:t>
                      </a:r>
                      <a:r>
                        <a:rPr lang="pt-BR" sz="1700" b="1" u="none" strike="noStrike" dirty="0">
                          <a:effectLst/>
                        </a:rPr>
                        <a:t>18,72 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b="1" u="none" strike="noStrike" dirty="0">
                          <a:effectLst/>
                        </a:rPr>
                        <a:t>          3,51 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b="1" u="none" strike="noStrike" dirty="0" smtClean="0">
                          <a:effectLst/>
                        </a:rPr>
                        <a:t>     </a:t>
                      </a:r>
                      <a:r>
                        <a:rPr lang="pt-BR" sz="1700" b="1" u="none" strike="noStrike" dirty="0">
                          <a:effectLst/>
                        </a:rPr>
                        <a:t>14,17 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b="1" u="none" strike="noStrike" dirty="0">
                          <a:effectLst/>
                        </a:rPr>
                        <a:t>        49,69 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700" b="1" u="none" strike="noStrike" dirty="0">
                          <a:effectLst/>
                        </a:rPr>
                        <a:t>          6,74 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4" name="Retângulo 13"/>
          <p:cNvSpPr/>
          <p:nvPr/>
        </p:nvSpPr>
        <p:spPr>
          <a:xfrm>
            <a:off x="125137" y="4739451"/>
            <a:ext cx="8848897" cy="489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24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Relação percentual pop. urbana e rural por município 2015.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520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Slide_Power_Point.jpg">
            <a:extLst>
              <a:ext uri="{FF2B5EF4-FFF2-40B4-BE49-F238E27FC236}">
                <a16:creationId xmlns:a16="http://schemas.microsoft.com/office/drawing/2014/main" xmlns="" id="{EF618146-259B-402C-9A00-1DDBA3E8938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72604"/>
            <a:ext cx="9144000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0" name="Espaço Reservado para Número de Slide 1">
            <a:extLst>
              <a:ext uri="{FF2B5EF4-FFF2-40B4-BE49-F238E27FC236}">
                <a16:creationId xmlns:a16="http://schemas.microsoft.com/office/drawing/2014/main" xmlns="" id="{160D5630-B89F-4CFF-A759-4E628AE0A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B76178-2962-4456-9548-C6AF56DFFB06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1AD9C177-DBD4-4EE0-8AF3-10425CA94AC2}"/>
              </a:ext>
            </a:extLst>
          </p:cNvPr>
          <p:cNvSpPr txBox="1"/>
          <p:nvPr/>
        </p:nvSpPr>
        <p:spPr>
          <a:xfrm>
            <a:off x="3563888" y="332656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b="1" dirty="0">
                <a:solidFill>
                  <a:schemeClr val="bg1"/>
                </a:solidFill>
                <a:latin typeface="+mj-lt"/>
              </a:rPr>
              <a:t>Resultados:</a:t>
            </a:r>
          </a:p>
        </p:txBody>
      </p:sp>
      <p:sp>
        <p:nvSpPr>
          <p:cNvPr id="3" name="Retângulo 2"/>
          <p:cNvSpPr/>
          <p:nvPr/>
        </p:nvSpPr>
        <p:spPr>
          <a:xfrm>
            <a:off x="2532962" y="1340768"/>
            <a:ext cx="4097597" cy="489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24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Dados por município 2015.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811852"/>
              </p:ext>
            </p:extLst>
          </p:nvPr>
        </p:nvGraphicFramePr>
        <p:xfrm>
          <a:off x="107504" y="2622631"/>
          <a:ext cx="8928991" cy="2320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6384"/>
                <a:gridCol w="1542142"/>
                <a:gridCol w="1310155"/>
                <a:gridCol w="1310155"/>
                <a:gridCol w="1310155"/>
              </a:tblGrid>
              <a:tr h="33337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INDICADORES FINAIS – RECICLÁVEL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Blumenau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Pomerode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Gaspar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Timbó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Custo Total (Diretos e Indiretos)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 smtClean="0">
                          <a:effectLst/>
                        </a:rPr>
                        <a:t>R$ 882.870,74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 smtClean="0">
                          <a:effectLst/>
                        </a:rPr>
                        <a:t>R$ 757.958,26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 smtClean="0">
                          <a:effectLst/>
                        </a:rPr>
                        <a:t>R$ 615.733,27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 smtClean="0">
                          <a:effectLst/>
                        </a:rPr>
                        <a:t>R$ 486.812,83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Custo Total pela População Total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R$ 2,60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R$ 24,31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R$ 9,47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R$ 11,79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Custo Total pelo Total de Domicílios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R$ 7,96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R$ 78,89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R$ 30,62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R$ 37,23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Custo Total por Tonelada Coletada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R$ 225,54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R$ 486,99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R$ 481,04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R$ 289,77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Custo Total pelo Km Rodado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R$ 9,00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R$ 9,88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R$ 15,16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Quilos gerados por Habitante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            11,54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            49,91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            19,68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            40,70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Quilos gerados por Domicílio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            35,29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           162,00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            63,65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           128,48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841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Slide_Power_Point.jpg">
            <a:extLst>
              <a:ext uri="{FF2B5EF4-FFF2-40B4-BE49-F238E27FC236}">
                <a16:creationId xmlns:a16="http://schemas.microsoft.com/office/drawing/2014/main" xmlns="" id="{EF618146-259B-402C-9A00-1DDBA3E8938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72604"/>
            <a:ext cx="9144000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0" name="Espaço Reservado para Número de Slide 1">
            <a:extLst>
              <a:ext uri="{FF2B5EF4-FFF2-40B4-BE49-F238E27FC236}">
                <a16:creationId xmlns:a16="http://schemas.microsoft.com/office/drawing/2014/main" xmlns="" id="{160D5630-B89F-4CFF-A759-4E628AE0A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B76178-2962-4456-9548-C6AF56DFFB06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1AD9C177-DBD4-4EE0-8AF3-10425CA94AC2}"/>
              </a:ext>
            </a:extLst>
          </p:cNvPr>
          <p:cNvSpPr txBox="1"/>
          <p:nvPr/>
        </p:nvSpPr>
        <p:spPr>
          <a:xfrm>
            <a:off x="3563888" y="332656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b="1" dirty="0">
                <a:solidFill>
                  <a:schemeClr val="bg1"/>
                </a:solidFill>
                <a:latin typeface="+mj-lt"/>
              </a:rPr>
              <a:t>Resultados:</a:t>
            </a:r>
          </a:p>
        </p:txBody>
      </p:sp>
      <p:sp>
        <p:nvSpPr>
          <p:cNvPr id="3" name="Retângulo 2"/>
          <p:cNvSpPr/>
          <p:nvPr/>
        </p:nvSpPr>
        <p:spPr>
          <a:xfrm>
            <a:off x="2532962" y="1340768"/>
            <a:ext cx="4097597" cy="489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24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Dados por município 2015.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424154"/>
              </p:ext>
            </p:extLst>
          </p:nvPr>
        </p:nvGraphicFramePr>
        <p:xfrm>
          <a:off x="179512" y="2562225"/>
          <a:ext cx="8856983" cy="2320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3864"/>
                <a:gridCol w="1514577"/>
                <a:gridCol w="1563965"/>
                <a:gridCol w="1514577"/>
              </a:tblGrid>
              <a:tr h="33337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INDICADORES FINAIS – RECICLÁVEL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Indaial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Rio dos Cedros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Apiúna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Custo Total (Diretos e Indiretos)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R$ 312.781,18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R$ 26.123,99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R$ 8.828,32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Custo Total pela População Total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R$ 4,93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R$ 2,34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R$ 0,86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Custo Total pelo Total de Domicílios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R$ 15,56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R$ 7,45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R$ 3,57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Custo Total por Tonelada Coletada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R$ 183,99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R$ 244,15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R$ 220,71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6211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Custo Total pelo Km Rodado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R$ 13,54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R$ 8,45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R$ 3,68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Quilos gerados por Habitante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            26,78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               9,59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              3,88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Quilos gerados por Domicílio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            84,57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             30,53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            16,18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96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Slide_Power_Point.jpg">
            <a:extLst>
              <a:ext uri="{FF2B5EF4-FFF2-40B4-BE49-F238E27FC236}">
                <a16:creationId xmlns:a16="http://schemas.microsoft.com/office/drawing/2014/main" xmlns="" id="{EF618146-259B-402C-9A00-1DDBA3E8938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72604"/>
            <a:ext cx="9144000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0" name="Espaço Reservado para Número de Slide 1">
            <a:extLst>
              <a:ext uri="{FF2B5EF4-FFF2-40B4-BE49-F238E27FC236}">
                <a16:creationId xmlns:a16="http://schemas.microsoft.com/office/drawing/2014/main" xmlns="" id="{160D5630-B89F-4CFF-A759-4E628AE0A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B76178-2962-4456-9548-C6AF56DFFB06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1AD9C177-DBD4-4EE0-8AF3-10425CA94AC2}"/>
              </a:ext>
            </a:extLst>
          </p:cNvPr>
          <p:cNvSpPr txBox="1"/>
          <p:nvPr/>
        </p:nvSpPr>
        <p:spPr>
          <a:xfrm>
            <a:off x="3563888" y="332656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b="1" dirty="0">
                <a:solidFill>
                  <a:schemeClr val="bg1"/>
                </a:solidFill>
                <a:latin typeface="+mj-lt"/>
              </a:rPr>
              <a:t>Resultados:</a:t>
            </a:r>
          </a:p>
        </p:txBody>
      </p:sp>
      <p:sp>
        <p:nvSpPr>
          <p:cNvPr id="3" name="Retângulo 2"/>
          <p:cNvSpPr/>
          <p:nvPr/>
        </p:nvSpPr>
        <p:spPr>
          <a:xfrm>
            <a:off x="820968" y="1340768"/>
            <a:ext cx="7521611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24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Custos totais da triagem e da coleta seletiva 2015.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37601"/>
              </p:ext>
            </p:extLst>
          </p:nvPr>
        </p:nvGraphicFramePr>
        <p:xfrm>
          <a:off x="179512" y="2694604"/>
          <a:ext cx="8856985" cy="31116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4"/>
                <a:gridCol w="1656184"/>
                <a:gridCol w="1855463"/>
                <a:gridCol w="1936406"/>
                <a:gridCol w="1752748"/>
              </a:tblGrid>
              <a:tr h="8784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MUNICÍPIO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Hab.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CUSTO TOTAL DA TRIAGEM (2015)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CUSTO TOTAL DA COLETA SELETIVA (2015)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CUSTO TOTAL R$ (2015)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7279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Município 1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339.168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636.130,71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882.870,74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1.519.001,45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7279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Município 2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31.182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746.646,46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757.958,26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1.504.604,72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7279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Município 3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41.282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311.025,67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486.812,83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797.838,50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989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1877</TotalTime>
  <Words>1053</Words>
  <Application>Microsoft Office PowerPoint</Application>
  <PresentationFormat>Apresentação na tela (4:3)</PresentationFormat>
  <Paragraphs>271</Paragraphs>
  <Slides>15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MS PGothic</vt:lpstr>
      <vt:lpstr>Arial</vt:lpstr>
      <vt:lpstr>Calibri</vt:lpstr>
      <vt:lpstr>Courier New</vt:lpstr>
      <vt:lpstr>Times New Roman</vt:lpstr>
      <vt:lpstr>Tema do Office</vt:lpstr>
      <vt:lpstr> LEVANTAMENTO DE CUSTOS E ANÁLISE DE RESULTADOS DOS SERVIÇOS DE RESÍDUOS RECICLÁVEIS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Usuario</dc:creator>
  <cp:lastModifiedBy>Andre</cp:lastModifiedBy>
  <cp:revision>121</cp:revision>
  <dcterms:created xsi:type="dcterms:W3CDTF">2015-06-25T00:41:16Z</dcterms:created>
  <dcterms:modified xsi:type="dcterms:W3CDTF">2017-06-21T20:40:08Z</dcterms:modified>
</cp:coreProperties>
</file>