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3" r:id="rId3"/>
    <p:sldId id="260" r:id="rId4"/>
    <p:sldId id="259" r:id="rId5"/>
    <p:sldId id="262" r:id="rId6"/>
    <p:sldId id="264" r:id="rId7"/>
    <p:sldId id="265" r:id="rId8"/>
    <p:sldId id="266" r:id="rId9"/>
    <p:sldId id="267" r:id="rId10"/>
    <p:sldId id="268" r:id="rId11"/>
    <p:sldId id="269" r:id="rId12"/>
    <p:sldId id="270" r:id="rId13"/>
    <p:sldId id="271" r:id="rId14"/>
    <p:sldId id="272" r:id="rId15"/>
    <p:sldId id="276" r:id="rId16"/>
    <p:sldId id="273" r:id="rId17"/>
    <p:sldId id="274" r:id="rId18"/>
    <p:sldId id="277" r:id="rId19"/>
    <p:sldId id="278" r:id="rId20"/>
    <p:sldId id="279" r:id="rId21"/>
    <p:sldId id="285" r:id="rId22"/>
    <p:sldId id="281" r:id="rId23"/>
    <p:sldId id="282" r:id="rId24"/>
    <p:sldId id="283" r:id="rId25"/>
    <p:sldId id="286" r:id="rId26"/>
    <p:sldId id="287" r:id="rId27"/>
    <p:sldId id="261" r:id="rId28"/>
    <p:sldId id="288" r:id="rId29"/>
    <p:sldId id="289" r:id="rId30"/>
    <p:sldId id="290"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8" d="100"/>
          <a:sy n="68" d="100"/>
        </p:scale>
        <p:origin x="1482"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28/05/2018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BCDFE-BF5C-4323-8B78-281A681BF428}" type="datetimeFigureOut">
              <a:rPr lang="pt-BR" smtClean="0"/>
              <a:t>28/05/2018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77CD8-6B56-4ECA-85BA-E0059F568D65}" type="slidenum">
              <a:rPr lang="pt-BR" smtClean="0"/>
              <a:t>‹nº›</a:t>
            </a:fld>
            <a:endParaRPr lang="pt-BR"/>
          </a:p>
        </p:txBody>
      </p:sp>
    </p:spTree>
    <p:extLst>
      <p:ext uri="{BB962C8B-B14F-4D97-AF65-F5344CB8AC3E}">
        <p14:creationId xmlns:p14="http://schemas.microsoft.com/office/powerpoint/2010/main" val="15848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0177CD8-6B56-4ECA-85BA-E0059F568D65}" type="slidenum">
              <a:rPr lang="pt-BR" smtClean="0"/>
              <a:t>1</a:t>
            </a:fld>
            <a:endParaRPr lang="pt-BR"/>
          </a:p>
        </p:txBody>
      </p:sp>
    </p:spTree>
    <p:extLst>
      <p:ext uri="{BB962C8B-B14F-4D97-AF65-F5344CB8AC3E}">
        <p14:creationId xmlns:p14="http://schemas.microsoft.com/office/powerpoint/2010/main" val="10773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28/05/2018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28/05/2018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28/05/2018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hyperlink" Target="mailto:luizmendes@saaeguarulhos.sp.gov.br" TargetMode="External"/><Relationship Id="rId3" Type="http://schemas.openxmlformats.org/officeDocument/2006/relationships/image" Target="../media/image6.png"/><Relationship Id="rId7" Type="http://schemas.openxmlformats.org/officeDocument/2006/relationships/hyperlink" Target="mailto:thiagosantim@saaeguarulhos.sp.gov.br"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rafael@monitora.info" TargetMode="External"/><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idx="4294967295"/>
          </p:nvPr>
        </p:nvSpPr>
        <p:spPr>
          <a:xfrm>
            <a:off x="467544" y="2564904"/>
            <a:ext cx="7937583" cy="1908350"/>
          </a:xfrm>
        </p:spPr>
        <p:txBody>
          <a:bodyPr anchor="ctr" anchorCtr="0">
            <a:normAutofit/>
          </a:bodyPr>
          <a:lstStyle/>
          <a:p>
            <a:r>
              <a:rPr lang="pt-BR" sz="3200" b="1" dirty="0"/>
              <a:t>ANÁLISE COMPARATIVA ENTRE A INCIDÊNCIA DE VAZAMENTOS E A CONDIÇÃO OPERACIONAL DAS </a:t>
            </a:r>
            <a:r>
              <a:rPr lang="pt-BR" sz="3200" b="1" dirty="0" err="1"/>
              <a:t>VRPs</a:t>
            </a:r>
            <a:endParaRPr lang="pt-BR" sz="3200" b="1" dirty="0"/>
          </a:p>
        </p:txBody>
      </p:sp>
      <p:sp>
        <p:nvSpPr>
          <p:cNvPr id="6" name="CaixaDeTexto 5">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7" name="Imagem 6"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10242" name="Picture 2" descr="brasao atualizado 5 cabeç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813" y="126115"/>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SELO_SAAE_50_ANOS_MONOC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1916" y="19856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LOGO_SAA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803" y="243686"/>
            <a:ext cx="6453193" cy="1065600"/>
          </a:xfrm>
        </p:spPr>
        <p:txBody>
          <a:bodyPr>
            <a:normAutofit/>
          </a:bodyPr>
          <a:lstStyle/>
          <a:p>
            <a:r>
              <a:rPr lang="pt-BR" sz="3200" b="1" dirty="0"/>
              <a:t>MATERIAL E MÉTODOS</a:t>
            </a:r>
          </a:p>
        </p:txBody>
      </p:sp>
      <p:sp>
        <p:nvSpPr>
          <p:cNvPr id="3" name="Espaço Reservado para Conteúdo 2"/>
          <p:cNvSpPr>
            <a:spLocks noGrp="1"/>
          </p:cNvSpPr>
          <p:nvPr>
            <p:ph idx="1"/>
          </p:nvPr>
        </p:nvSpPr>
        <p:spPr>
          <a:xfrm>
            <a:off x="443602" y="1772817"/>
            <a:ext cx="8229600" cy="2232248"/>
          </a:xfrm>
        </p:spPr>
        <p:txBody>
          <a:bodyPr>
            <a:normAutofit/>
          </a:bodyPr>
          <a:lstStyle/>
          <a:p>
            <a:pPr marL="0" indent="0" algn="just">
              <a:buNone/>
            </a:pPr>
            <a:r>
              <a:rPr lang="pt-BR" sz="2000" dirty="0"/>
              <a:t>II - </a:t>
            </a:r>
            <a:r>
              <a:rPr lang="pt-BR" sz="2000" b="1" dirty="0">
                <a:solidFill>
                  <a:srgbClr val="FF0000"/>
                </a:solidFill>
              </a:rPr>
              <a:t>Identificação das ligações de água localizadas dentro dessas áreas </a:t>
            </a:r>
            <a:r>
              <a:rPr lang="pt-BR" sz="2000" dirty="0"/>
              <a:t>de atuação da válvula: por meio do SACP – Sistema de Apoio ao Controle de Perdas foi obtido o relatório digital contendo as </a:t>
            </a:r>
            <a:r>
              <a:rPr lang="pt-BR" sz="2000" b="1" dirty="0"/>
              <a:t>setorizações das áreas de </a:t>
            </a:r>
            <a:r>
              <a:rPr lang="pt-BR" sz="2000" b="1" dirty="0" err="1"/>
              <a:t>VRPs</a:t>
            </a:r>
            <a:r>
              <a:rPr lang="pt-BR" sz="2000" b="1" dirty="0"/>
              <a:t> </a:t>
            </a:r>
            <a:r>
              <a:rPr lang="pt-BR" sz="2000" dirty="0"/>
              <a:t>e as ligações de água existentes.</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459906" y="1063238"/>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668344" y="163239"/>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6665"/>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29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52393"/>
            <a:ext cx="8229600" cy="1143000"/>
          </a:xfrm>
        </p:spPr>
        <p:txBody>
          <a:bodyPr/>
          <a:lstStyle/>
          <a:p>
            <a:r>
              <a:rPr lang="pt-BR" b="1" dirty="0"/>
              <a:t>MATERIAL E MÉTODOS</a:t>
            </a:r>
          </a:p>
        </p:txBody>
      </p:sp>
      <p:sp>
        <p:nvSpPr>
          <p:cNvPr id="3" name="Espaço Reservado para Conteúdo 2"/>
          <p:cNvSpPr>
            <a:spLocks noGrp="1"/>
          </p:cNvSpPr>
          <p:nvPr>
            <p:ph idx="1"/>
          </p:nvPr>
        </p:nvSpPr>
        <p:spPr>
          <a:xfrm>
            <a:off x="457200" y="1600203"/>
            <a:ext cx="8229600" cy="1540765"/>
          </a:xfrm>
        </p:spPr>
        <p:txBody>
          <a:bodyPr>
            <a:normAutofit/>
          </a:bodyPr>
          <a:lstStyle/>
          <a:p>
            <a:pPr marL="0" indent="0" algn="just">
              <a:buNone/>
            </a:pPr>
            <a:r>
              <a:rPr lang="pt-BR" sz="2000" dirty="0"/>
              <a:t>III - </a:t>
            </a:r>
            <a:r>
              <a:rPr lang="pt-BR" sz="2000" b="1" dirty="0">
                <a:solidFill>
                  <a:srgbClr val="FF0000"/>
                </a:solidFill>
              </a:rPr>
              <a:t>Levantamento das ordens de serviço para conserto de vazamento </a:t>
            </a:r>
            <a:r>
              <a:rPr lang="pt-BR" sz="2000" dirty="0"/>
              <a:t>em redes e ramais nas áreas em estudo: por meio do SACP foi obtido o relatório digital contendo todas as </a:t>
            </a:r>
            <a:r>
              <a:rPr lang="pt-BR" sz="2000" b="1" dirty="0"/>
              <a:t>manutenções realizadas entre outubro de 2016 e outubro de 2017</a:t>
            </a:r>
            <a:r>
              <a:rPr lang="pt-BR" sz="2000" dirty="0"/>
              <a:t>.</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459906"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668344" y="166980"/>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5393"/>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938" t="6325" r="27735" b="32618"/>
          <a:stretch/>
        </p:blipFill>
        <p:spPr bwMode="auto">
          <a:xfrm>
            <a:off x="2964438" y="166980"/>
            <a:ext cx="5676832" cy="6286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53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MATERIAL E MÉTODOS</a:t>
            </a:r>
          </a:p>
        </p:txBody>
      </p:sp>
      <p:sp>
        <p:nvSpPr>
          <p:cNvPr id="3" name="Espaço Reservado para Conteúdo 2"/>
          <p:cNvSpPr>
            <a:spLocks noGrp="1"/>
          </p:cNvSpPr>
          <p:nvPr>
            <p:ph idx="1"/>
          </p:nvPr>
        </p:nvSpPr>
        <p:spPr>
          <a:xfrm>
            <a:off x="457200" y="1600203"/>
            <a:ext cx="8229600" cy="2476869"/>
          </a:xfrm>
        </p:spPr>
        <p:txBody>
          <a:bodyPr>
            <a:normAutofit/>
          </a:bodyPr>
          <a:lstStyle/>
          <a:p>
            <a:pPr marL="0" indent="0" algn="just">
              <a:buNone/>
            </a:pPr>
            <a:r>
              <a:rPr lang="pt-BR" sz="2400" dirty="0"/>
              <a:t>IV - </a:t>
            </a:r>
            <a:r>
              <a:rPr lang="pt-BR" sz="2400" b="1" dirty="0">
                <a:solidFill>
                  <a:srgbClr val="FF0000"/>
                </a:solidFill>
              </a:rPr>
              <a:t>Levantamento das ordens de serviço para manutenção e aferição de </a:t>
            </a:r>
            <a:r>
              <a:rPr lang="pt-BR" sz="2400" b="1" dirty="0" err="1">
                <a:solidFill>
                  <a:srgbClr val="FF0000"/>
                </a:solidFill>
              </a:rPr>
              <a:t>VRPs</a:t>
            </a:r>
            <a:r>
              <a:rPr lang="pt-BR" sz="2400" b="1" dirty="0">
                <a:solidFill>
                  <a:srgbClr val="FF0000"/>
                </a:solidFill>
              </a:rPr>
              <a:t> nas áreas em estudo</a:t>
            </a:r>
            <a:r>
              <a:rPr lang="pt-BR" sz="2400" dirty="0"/>
              <a:t>: por meio do SACP foi obtido o relatório das ordens de serviço realizadas no período em que a empresa contratada </a:t>
            </a:r>
            <a:r>
              <a:rPr lang="pt-BR" sz="2400" b="1" dirty="0"/>
              <a:t>Monitora Tecnologia e Informação </a:t>
            </a:r>
            <a:r>
              <a:rPr lang="pt-BR" sz="2400" dirty="0"/>
              <a:t>iniciou o monitoramento, regulagem e manutenções nas válvulas. </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18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MATERIAL E MÉTODOS</a:t>
            </a:r>
          </a:p>
        </p:txBody>
      </p:sp>
      <p:sp>
        <p:nvSpPr>
          <p:cNvPr id="3" name="Espaço Reservado para Conteúdo 2"/>
          <p:cNvSpPr>
            <a:spLocks noGrp="1"/>
          </p:cNvSpPr>
          <p:nvPr>
            <p:ph idx="1"/>
          </p:nvPr>
        </p:nvSpPr>
        <p:spPr>
          <a:xfrm>
            <a:off x="457200" y="1600203"/>
            <a:ext cx="8229600" cy="3124941"/>
          </a:xfrm>
        </p:spPr>
        <p:txBody>
          <a:bodyPr>
            <a:normAutofit/>
          </a:bodyPr>
          <a:lstStyle/>
          <a:p>
            <a:pPr marL="0" indent="0" algn="just">
              <a:buNone/>
            </a:pPr>
            <a:r>
              <a:rPr lang="pt-BR" sz="2400" dirty="0"/>
              <a:t>V - </a:t>
            </a:r>
            <a:r>
              <a:rPr lang="pt-BR" sz="2400" b="1" dirty="0">
                <a:solidFill>
                  <a:srgbClr val="FF0000"/>
                </a:solidFill>
              </a:rPr>
              <a:t>Análise comparativa entre a variação nas pressões dos pontos críticos</a:t>
            </a:r>
            <a:r>
              <a:rPr lang="pt-BR" sz="2400" dirty="0"/>
              <a:t>, local em sua maioria com a cota mais alta no setor da VRP em função do qual a válvula é regulada, </a:t>
            </a:r>
            <a:r>
              <a:rPr lang="pt-BR" sz="2400" b="1" dirty="0">
                <a:solidFill>
                  <a:srgbClr val="FF0000"/>
                </a:solidFill>
              </a:rPr>
              <a:t>e o número de reparos de vazamentos executados na área em estudo</a:t>
            </a:r>
            <a:r>
              <a:rPr lang="pt-BR" sz="2400" dirty="0"/>
              <a:t>: as informações das manutenções, tais como condições de operação, pressão de regulagem e pressão no ponto crítico </a:t>
            </a:r>
            <a:r>
              <a:rPr lang="pt-BR" sz="2400" b="1" dirty="0"/>
              <a:t>foram comparadas mensalmente com os dados de conserto de vazamentos</a:t>
            </a:r>
            <a:r>
              <a:rPr lang="pt-BR" sz="2400" dirty="0"/>
              <a:t>.</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502" r="1190" b="3706"/>
          <a:stretch/>
        </p:blipFill>
        <p:spPr bwMode="auto">
          <a:xfrm>
            <a:off x="313976" y="1599314"/>
            <a:ext cx="6768114" cy="472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7282" t="18192" r="13065" b="32199"/>
          <a:stretch/>
        </p:blipFill>
        <p:spPr bwMode="auto">
          <a:xfrm>
            <a:off x="689767" y="648567"/>
            <a:ext cx="7834968" cy="506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6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arn(inVertical)">
                                      <p:cBhvr>
                                        <p:cTn id="1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a:t>MATERIAL E MÉTODOS</a:t>
            </a:r>
          </a:p>
        </p:txBody>
      </p:sp>
      <p:sp>
        <p:nvSpPr>
          <p:cNvPr id="3" name="Espaço Reservado para Conteúdo 2"/>
          <p:cNvSpPr>
            <a:spLocks noGrp="1"/>
          </p:cNvSpPr>
          <p:nvPr>
            <p:ph idx="1"/>
          </p:nvPr>
        </p:nvSpPr>
        <p:spPr>
          <a:xfrm>
            <a:off x="755576" y="1700808"/>
            <a:ext cx="7704856" cy="1468757"/>
          </a:xfrm>
        </p:spPr>
        <p:txBody>
          <a:bodyPr>
            <a:normAutofit/>
          </a:bodyPr>
          <a:lstStyle/>
          <a:p>
            <a:pPr marL="0" indent="0" algn="just">
              <a:buNone/>
            </a:pPr>
            <a:r>
              <a:rPr lang="pt-BR" sz="2400" dirty="0"/>
              <a:t>VI - </a:t>
            </a:r>
            <a:r>
              <a:rPr lang="pt-BR" sz="2400" b="1" dirty="0">
                <a:solidFill>
                  <a:srgbClr val="FF0000"/>
                </a:solidFill>
              </a:rPr>
              <a:t>Análise comparativa </a:t>
            </a:r>
            <a:r>
              <a:rPr lang="pt-BR" sz="2400" dirty="0"/>
              <a:t>entre as cargas de pressões nos pontos críticos </a:t>
            </a:r>
            <a:r>
              <a:rPr lang="pt-BR" sz="2400" b="1" dirty="0"/>
              <a:t>antes e depois da ação de manutenção das </a:t>
            </a:r>
            <a:r>
              <a:rPr lang="pt-BR" sz="2400" b="1" dirty="0" err="1"/>
              <a:t>VRPs</a:t>
            </a:r>
            <a:r>
              <a:rPr lang="pt-BR" sz="2400" dirty="0"/>
              <a:t>.</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8"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71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RESULTADOS/DISCUSSÃO</a:t>
            </a:r>
          </a:p>
        </p:txBody>
      </p:sp>
      <p:sp>
        <p:nvSpPr>
          <p:cNvPr id="3" name="Espaço Reservado para Conteúdo 2"/>
          <p:cNvSpPr>
            <a:spLocks noGrp="1"/>
          </p:cNvSpPr>
          <p:nvPr>
            <p:ph idx="1"/>
          </p:nvPr>
        </p:nvSpPr>
        <p:spPr>
          <a:xfrm>
            <a:off x="457200" y="1600203"/>
            <a:ext cx="8229600" cy="3052933"/>
          </a:xfrm>
        </p:spPr>
        <p:txBody>
          <a:bodyPr>
            <a:noAutofit/>
          </a:bodyPr>
          <a:lstStyle/>
          <a:p>
            <a:pPr marL="0" indent="0" algn="ctr">
              <a:buNone/>
            </a:pPr>
            <a:r>
              <a:rPr lang="pt-BR" sz="2000" b="1" dirty="0">
                <a:solidFill>
                  <a:srgbClr val="FF0000"/>
                </a:solidFill>
              </a:rPr>
              <a:t>VRP 001 – OSMINDA M. RIBEIRO</a:t>
            </a:r>
          </a:p>
          <a:p>
            <a:pPr marL="0" indent="0" algn="just">
              <a:buNone/>
            </a:pPr>
            <a:r>
              <a:rPr lang="pt-BR" sz="2000" dirty="0"/>
              <a:t>Foi realizada uma diminuição na regulagem da válvula no </a:t>
            </a:r>
            <a:r>
              <a:rPr lang="pt-BR" sz="2000" b="1" dirty="0">
                <a:solidFill>
                  <a:srgbClr val="FF0000"/>
                </a:solidFill>
              </a:rPr>
              <a:t>mês de janeiro</a:t>
            </a:r>
            <a:r>
              <a:rPr lang="pt-BR" sz="2000" dirty="0"/>
              <a:t> acarretando na necessidade da manobra do SAAE abrir a válvula deixando-a</a:t>
            </a:r>
          </a:p>
          <a:p>
            <a:pPr marL="0" indent="0" algn="just">
              <a:buNone/>
            </a:pPr>
            <a:r>
              <a:rPr lang="pt-BR" sz="2000" b="1" dirty="0"/>
              <a:t>A operação de abrir a válvula</a:t>
            </a:r>
            <a:r>
              <a:rPr lang="pt-BR" sz="2000" dirty="0"/>
              <a:t>, deixar fora de operação, apesar de aumentar a pressão no ponto crítico,</a:t>
            </a:r>
            <a:r>
              <a:rPr lang="pt-BR" sz="2000" b="1" dirty="0"/>
              <a:t> resultou em um pequeno acréscimo na quantidade de vazamentos no setor da VRP 001</a:t>
            </a:r>
            <a:r>
              <a:rPr lang="pt-BR" sz="2000" dirty="0"/>
              <a:t>. No início do </a:t>
            </a:r>
            <a:r>
              <a:rPr lang="pt-BR" sz="2000" b="1" dirty="0">
                <a:solidFill>
                  <a:srgbClr val="FF0000"/>
                </a:solidFill>
              </a:rPr>
              <a:t>mês de março </a:t>
            </a:r>
            <a:r>
              <a:rPr lang="pt-BR" sz="2000" dirty="0"/>
              <a:t>de 2017 a válvula foi aferida para atender o ponto mais desfavorável com 22mca e os chamados para conserto de vazamentos ficaram abaixo de 7 ao mês. </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5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8738"/>
            <a:ext cx="8229600" cy="1143000"/>
          </a:xfrm>
        </p:spPr>
        <p:txBody>
          <a:bodyPr>
            <a:normAutofit/>
          </a:bodyPr>
          <a:lstStyle/>
          <a:p>
            <a:r>
              <a:rPr lang="pt-BR" sz="3600" b="1" dirty="0"/>
              <a:t>RESULTADOS</a:t>
            </a:r>
          </a:p>
        </p:txBody>
      </p:sp>
      <p:pic>
        <p:nvPicPr>
          <p:cNvPr id="4" name="Imagem 3"/>
          <p:cNvPicPr preferRelativeResize="0">
            <a:picLocks/>
          </p:cNvPicPr>
          <p:nvPr/>
        </p:nvPicPr>
        <p:blipFill>
          <a:blip r:embed="rId2"/>
          <a:stretch>
            <a:fillRect/>
          </a:stretch>
        </p:blipFill>
        <p:spPr>
          <a:xfrm>
            <a:off x="792000" y="1196752"/>
            <a:ext cx="7560000" cy="4320000"/>
          </a:xfrm>
          <a:prstGeom prst="rect">
            <a:avLst/>
          </a:prstGeom>
        </p:spPr>
      </p:pic>
      <p:sp>
        <p:nvSpPr>
          <p:cNvPr id="8" name="CaixaDeTexto 7">
            <a:extLst>
              <a:ext uri="{FF2B5EF4-FFF2-40B4-BE49-F238E27FC236}">
                <a16:creationId xmlns:a16="http://schemas.microsoft.com/office/drawing/2014/main" id="{DFCEB93F-5E93-B64A-9121-4D9BCE3005A0}"/>
              </a:ext>
            </a:extLst>
          </p:cNvPr>
          <p:cNvSpPr txBox="1"/>
          <p:nvPr/>
        </p:nvSpPr>
        <p:spPr>
          <a:xfrm>
            <a:off x="7603834" y="921582"/>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9" name="Imagem 8"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812272" y="56910"/>
            <a:ext cx="1142149" cy="900000"/>
          </a:xfrm>
          <a:prstGeom prst="rect">
            <a:avLst/>
          </a:prstGeom>
          <a:noFill/>
        </p:spPr>
      </p:pic>
      <p:pic>
        <p:nvPicPr>
          <p:cNvPr id="10"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5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352" y="55638"/>
            <a:ext cx="8229600" cy="900917"/>
          </a:xfrm>
        </p:spPr>
        <p:txBody>
          <a:bodyPr>
            <a:normAutofit/>
          </a:bodyPr>
          <a:lstStyle/>
          <a:p>
            <a:r>
              <a:rPr lang="pt-BR" sz="3600" b="1" dirty="0"/>
              <a:t>RESULTADOS</a:t>
            </a:r>
          </a:p>
        </p:txBody>
      </p:sp>
      <p:pic>
        <p:nvPicPr>
          <p:cNvPr id="3074" name="Picture 2" descr="ASSEMAE 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836712"/>
            <a:ext cx="6541368" cy="450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a16="http://schemas.microsoft.com/office/drawing/2014/main" id="{DFCEB93F-5E93-B64A-9121-4D9BCE3005A0}"/>
              </a:ext>
            </a:extLst>
          </p:cNvPr>
          <p:cNvSpPr txBox="1"/>
          <p:nvPr/>
        </p:nvSpPr>
        <p:spPr>
          <a:xfrm>
            <a:off x="7508950" y="850066"/>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9" name="Imagem 8"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763879" y="0"/>
            <a:ext cx="1142149" cy="900000"/>
          </a:xfrm>
          <a:prstGeom prst="rect">
            <a:avLst/>
          </a:prstGeom>
          <a:noFill/>
        </p:spPr>
      </p:pic>
      <p:pic>
        <p:nvPicPr>
          <p:cNvPr id="10"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577"/>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8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50" y="204986"/>
            <a:ext cx="8229600" cy="1143000"/>
          </a:xfrm>
        </p:spPr>
        <p:txBody>
          <a:bodyPr>
            <a:normAutofit/>
          </a:bodyPr>
          <a:lstStyle/>
          <a:p>
            <a:r>
              <a:rPr lang="pt-BR" sz="3600" b="1" dirty="0"/>
              <a:t>RESULTADOS</a:t>
            </a:r>
          </a:p>
        </p:txBody>
      </p:sp>
      <p:sp>
        <p:nvSpPr>
          <p:cNvPr id="3" name="Espaço Reservado para Conteúdo 2"/>
          <p:cNvSpPr>
            <a:spLocks noGrp="1"/>
          </p:cNvSpPr>
          <p:nvPr>
            <p:ph idx="1"/>
          </p:nvPr>
        </p:nvSpPr>
        <p:spPr>
          <a:xfrm>
            <a:off x="457200" y="1600203"/>
            <a:ext cx="8229600" cy="3773014"/>
          </a:xfrm>
        </p:spPr>
        <p:txBody>
          <a:bodyPr>
            <a:normAutofit fontScale="70000" lnSpcReduction="20000"/>
          </a:bodyPr>
          <a:lstStyle/>
          <a:p>
            <a:pPr marL="0" indent="0" algn="ctr">
              <a:buNone/>
            </a:pPr>
            <a:r>
              <a:rPr lang="pt-BR" sz="4400" b="1" dirty="0">
                <a:solidFill>
                  <a:srgbClr val="FF0000"/>
                </a:solidFill>
              </a:rPr>
              <a:t>VRP 103 – LUCIANO BELLINI</a:t>
            </a:r>
          </a:p>
          <a:p>
            <a:pPr marL="0" indent="0" algn="just">
              <a:buNone/>
            </a:pPr>
            <a:r>
              <a:rPr lang="pt-BR" dirty="0"/>
              <a:t>Entre os meses de </a:t>
            </a:r>
            <a:r>
              <a:rPr lang="pt-BR" b="1" dirty="0">
                <a:solidFill>
                  <a:srgbClr val="FF0000"/>
                </a:solidFill>
              </a:rPr>
              <a:t>fevereiro de 2017 e abril de 2017 </a:t>
            </a:r>
            <a:r>
              <a:rPr lang="pt-BR" dirty="0"/>
              <a:t>houve um período de falhas operacionais, decorrentes do constante acúmulo de pedras no filtro da VRP. Nas ocasiões de entupimento do filtro a manobra abria o setor da VRP aumentando carga piezométrica no setor sendo necessário a limpeza do filtro desta válvula com uma frequência maior que as demais do município. </a:t>
            </a:r>
          </a:p>
          <a:p>
            <a:pPr marL="0" indent="0" algn="just">
              <a:buNone/>
            </a:pPr>
            <a:r>
              <a:rPr lang="pt-BR" dirty="0"/>
              <a:t>No entanto, percebe-se o incremento no número de vazamento em cada operação de abertura no setor da VRP. Quando as áreas mais baixas eram atingidas por cargas com mais de 10mca acima da regulagem pré-estabelecida pelo SAAE, os chamados para conserto de vazamentos no setor subiam para valores acima de 20 ao mês.</a:t>
            </a:r>
          </a:p>
          <a:p>
            <a:pPr marL="0" indent="0" algn="just">
              <a:buNone/>
            </a:pPr>
            <a:endParaRPr lang="pt-BR" dirty="0"/>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9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94421"/>
            <a:ext cx="8229600" cy="702545"/>
          </a:xfrm>
        </p:spPr>
        <p:txBody>
          <a:bodyPr>
            <a:normAutofit/>
          </a:bodyPr>
          <a:lstStyle/>
          <a:p>
            <a:r>
              <a:rPr lang="pt-BR" sz="3600" b="1" dirty="0"/>
              <a:t>RESULTADOS</a:t>
            </a:r>
          </a:p>
        </p:txBody>
      </p:sp>
      <p:pic>
        <p:nvPicPr>
          <p:cNvPr id="4" name="Imagem 3"/>
          <p:cNvPicPr preferRelativeResize="0">
            <a:picLocks/>
          </p:cNvPicPr>
          <p:nvPr/>
        </p:nvPicPr>
        <p:blipFill>
          <a:blip r:embed="rId2"/>
          <a:stretch>
            <a:fillRect/>
          </a:stretch>
        </p:blipFill>
        <p:spPr>
          <a:xfrm>
            <a:off x="483201" y="1195186"/>
            <a:ext cx="7339826" cy="4181500"/>
          </a:xfrm>
          <a:prstGeom prst="rect">
            <a:avLst/>
          </a:prstGeom>
        </p:spPr>
      </p:pic>
      <p:sp>
        <p:nvSpPr>
          <p:cNvPr id="8" name="CaixaDeTexto 7">
            <a:extLst>
              <a:ext uri="{FF2B5EF4-FFF2-40B4-BE49-F238E27FC236}">
                <a16:creationId xmlns:a16="http://schemas.microsoft.com/office/drawing/2014/main" id="{DFCEB93F-5E93-B64A-9121-4D9BCE3005A0}"/>
              </a:ext>
            </a:extLst>
          </p:cNvPr>
          <p:cNvSpPr txBox="1"/>
          <p:nvPr/>
        </p:nvSpPr>
        <p:spPr>
          <a:xfrm>
            <a:off x="7536816" y="918452"/>
            <a:ext cx="160718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9" name="Imagem 8"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823027" y="50569"/>
            <a:ext cx="1142149" cy="900000"/>
          </a:xfrm>
          <a:prstGeom prst="rect">
            <a:avLst/>
          </a:prstGeom>
          <a:noFill/>
        </p:spPr>
      </p:pic>
      <p:pic>
        <p:nvPicPr>
          <p:cNvPr id="10"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48" y="123434"/>
            <a:ext cx="720770" cy="105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1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274638"/>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46833" y="2132856"/>
            <a:ext cx="8229600" cy="2548877"/>
          </a:xfrm>
        </p:spPr>
        <p:txBody>
          <a:bodyPr>
            <a:normAutofit/>
          </a:bodyPr>
          <a:lstStyle/>
          <a:p>
            <a:pPr marL="0" indent="0" algn="just">
              <a:buNone/>
            </a:pPr>
            <a:r>
              <a:rPr lang="pt-BR" sz="2000" dirty="0"/>
              <a:t>Segundo TSUTIYA (2006), o </a:t>
            </a:r>
            <a:r>
              <a:rPr lang="pt-BR" sz="2000" b="1" dirty="0">
                <a:solidFill>
                  <a:srgbClr val="FF0000"/>
                </a:solidFill>
              </a:rPr>
              <a:t>controle das cargas de pressão no sistema de abastecimento de água </a:t>
            </a:r>
            <a:r>
              <a:rPr lang="pt-BR" sz="2000" dirty="0"/>
              <a:t>é essencial porque atua de duas maneiras na redução de perdas de água:</a:t>
            </a:r>
          </a:p>
          <a:p>
            <a:pPr algn="just"/>
            <a:r>
              <a:rPr lang="pt-BR" sz="2000" b="1" dirty="0"/>
              <a:t>Diminuindo os riscos de ruptura das tubulações</a:t>
            </a:r>
            <a:r>
              <a:rPr lang="pt-BR" sz="2000" dirty="0"/>
              <a:t>, decorrentes das variações bruscas operacionais, tais como rodízio, desabastecimento e reabastecimento; </a:t>
            </a:r>
          </a:p>
          <a:p>
            <a:pPr algn="just"/>
            <a:r>
              <a:rPr lang="pt-BR" sz="2000" b="1" dirty="0"/>
              <a:t>Diminuindo a vazão de água perdida</a:t>
            </a:r>
            <a:r>
              <a:rPr lang="pt-BR" sz="2000" dirty="0"/>
              <a:t> devido aos vazamentos existentes.</a:t>
            </a:r>
          </a:p>
        </p:txBody>
      </p:sp>
      <p:sp>
        <p:nvSpPr>
          <p:cNvPr id="4" name="CaixaDeTexto 3">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5" name="Imagem 4"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8"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942" y="-66095"/>
            <a:ext cx="7145410" cy="1072527"/>
          </a:xfrm>
        </p:spPr>
        <p:txBody>
          <a:bodyPr>
            <a:normAutofit/>
          </a:bodyPr>
          <a:lstStyle/>
          <a:p>
            <a:r>
              <a:rPr lang="pt-BR" sz="3600" b="1" dirty="0"/>
              <a:t>RESULTADOS</a:t>
            </a:r>
          </a:p>
        </p:txBody>
      </p:sp>
      <p:pic>
        <p:nvPicPr>
          <p:cNvPr id="4097" name="Picture 1" descr="ASSEMAE 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98734"/>
            <a:ext cx="6585101" cy="4436713"/>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DFCEB93F-5E93-B64A-9121-4D9BCE3005A0}"/>
              </a:ext>
            </a:extLst>
          </p:cNvPr>
          <p:cNvSpPr txBox="1"/>
          <p:nvPr/>
        </p:nvSpPr>
        <p:spPr>
          <a:xfrm>
            <a:off x="7584976" y="867933"/>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14" name="Imagem 13"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905880" y="98172"/>
            <a:ext cx="901223" cy="710153"/>
          </a:xfrm>
          <a:prstGeom prst="rect">
            <a:avLst/>
          </a:prstGeom>
          <a:noFill/>
        </p:spPr>
      </p:pic>
      <p:pic>
        <p:nvPicPr>
          <p:cNvPr id="15"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91" y="80238"/>
            <a:ext cx="664994" cy="96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20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146486"/>
            <a:ext cx="7595342" cy="1073581"/>
          </a:xfrm>
        </p:spPr>
        <p:txBody>
          <a:bodyPr>
            <a:normAutofit/>
          </a:bodyPr>
          <a:lstStyle/>
          <a:p>
            <a:r>
              <a:rPr lang="pt-BR" sz="3600" b="1" dirty="0"/>
              <a:t>RESULTADOS</a:t>
            </a:r>
          </a:p>
        </p:txBody>
      </p:sp>
      <p:sp>
        <p:nvSpPr>
          <p:cNvPr id="3" name="Espaço Reservado para Conteúdo 2"/>
          <p:cNvSpPr>
            <a:spLocks noGrp="1"/>
          </p:cNvSpPr>
          <p:nvPr>
            <p:ph idx="1"/>
          </p:nvPr>
        </p:nvSpPr>
        <p:spPr>
          <a:xfrm>
            <a:off x="469250" y="1418922"/>
            <a:ext cx="8229600" cy="3773014"/>
          </a:xfrm>
        </p:spPr>
        <p:txBody>
          <a:bodyPr>
            <a:normAutofit fontScale="70000" lnSpcReduction="20000"/>
          </a:bodyPr>
          <a:lstStyle/>
          <a:p>
            <a:pPr marL="0" indent="0" algn="ctr">
              <a:buNone/>
            </a:pPr>
            <a:r>
              <a:rPr lang="pt-BR" sz="4400" b="1" dirty="0">
                <a:solidFill>
                  <a:srgbClr val="FF0000"/>
                </a:solidFill>
              </a:rPr>
              <a:t>VRP 034 – LUCINDA FERNANDES</a:t>
            </a:r>
          </a:p>
          <a:p>
            <a:pPr marL="0" indent="0" algn="just">
              <a:buNone/>
            </a:pPr>
            <a:r>
              <a:rPr lang="pt-BR" dirty="0"/>
              <a:t>No final do </a:t>
            </a:r>
            <a:r>
              <a:rPr lang="pt-BR" b="1" dirty="0">
                <a:solidFill>
                  <a:srgbClr val="FF0000"/>
                </a:solidFill>
              </a:rPr>
              <a:t>mês de janeiro e de julho </a:t>
            </a:r>
            <a:r>
              <a:rPr lang="pt-BR" dirty="0"/>
              <a:t>de 2017, teve o by-pass, circuito que possibilita deixar a VRP fora de operação sem o controle da pressão a jusante, aberto pela manobra devido ao desabastecimento do ponto crítico, sendo verificado que os problemas de desabastecimento ocorriam durante o retorno do rodízio de água, quando a rede estava vazia e o consumo era maior que o recomendado para uma válvula de diâmetro DN 50mm. </a:t>
            </a:r>
          </a:p>
          <a:p>
            <a:pPr marL="0" indent="0" algn="just">
              <a:buNone/>
            </a:pPr>
            <a:r>
              <a:rPr lang="pt-BR" dirty="0"/>
              <a:t>A válvula fora substituída por uma de DN 75mm e desde então não houve mais falta de água no ponto mais desfavorável e a VRP pode ser controlada para abastecer o ponto crítico com o mínimo possível para a sua área de atuação.</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45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57837"/>
            <a:ext cx="8229600" cy="808131"/>
          </a:xfrm>
        </p:spPr>
        <p:txBody>
          <a:bodyPr>
            <a:normAutofit/>
          </a:bodyPr>
          <a:lstStyle/>
          <a:p>
            <a:r>
              <a:rPr lang="pt-BR" sz="3200" b="1" dirty="0"/>
              <a:t>RESULTADOS</a:t>
            </a:r>
          </a:p>
        </p:txBody>
      </p:sp>
      <p:pic>
        <p:nvPicPr>
          <p:cNvPr id="6" name="Imagem 5"/>
          <p:cNvPicPr preferRelativeResize="0">
            <a:picLocks/>
          </p:cNvPicPr>
          <p:nvPr/>
        </p:nvPicPr>
        <p:blipFill>
          <a:blip r:embed="rId2"/>
          <a:stretch>
            <a:fillRect/>
          </a:stretch>
        </p:blipFill>
        <p:spPr>
          <a:xfrm>
            <a:off x="937886" y="1050550"/>
            <a:ext cx="7560000" cy="4320000"/>
          </a:xfrm>
          <a:prstGeom prst="rect">
            <a:avLst/>
          </a:prstGeom>
        </p:spPr>
      </p:pic>
      <p:sp>
        <p:nvSpPr>
          <p:cNvPr id="9" name="CaixaDeTexto 8">
            <a:extLst>
              <a:ext uri="{FF2B5EF4-FFF2-40B4-BE49-F238E27FC236}">
                <a16:creationId xmlns:a16="http://schemas.microsoft.com/office/drawing/2014/main" id="{DFCEB93F-5E93-B64A-9121-4D9BCE3005A0}"/>
              </a:ext>
            </a:extLst>
          </p:cNvPr>
          <p:cNvSpPr txBox="1"/>
          <p:nvPr/>
        </p:nvSpPr>
        <p:spPr>
          <a:xfrm>
            <a:off x="7668344" y="805770"/>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10" name="Imagem 9"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995009" y="64448"/>
            <a:ext cx="940778" cy="741322"/>
          </a:xfrm>
          <a:prstGeom prst="rect">
            <a:avLst/>
          </a:prstGeom>
          <a:noFill/>
        </p:spPr>
      </p:pic>
      <p:pic>
        <p:nvPicPr>
          <p:cNvPr id="11"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78" y="55893"/>
            <a:ext cx="770187" cy="112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07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5" y="137187"/>
            <a:ext cx="8072411" cy="699525"/>
          </a:xfrm>
        </p:spPr>
        <p:txBody>
          <a:bodyPr>
            <a:normAutofit fontScale="90000"/>
          </a:bodyPr>
          <a:lstStyle/>
          <a:p>
            <a:r>
              <a:rPr lang="pt-BR" dirty="0"/>
              <a:t>RESULTADOS</a:t>
            </a:r>
          </a:p>
        </p:txBody>
      </p:sp>
      <p:pic>
        <p:nvPicPr>
          <p:cNvPr id="6147" name="Picture 3" descr="ASSEMAE 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08720"/>
            <a:ext cx="6912768" cy="457380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DFCEB93F-5E93-B64A-9121-4D9BCE3005A0}"/>
              </a:ext>
            </a:extLst>
          </p:cNvPr>
          <p:cNvSpPr txBox="1"/>
          <p:nvPr/>
        </p:nvSpPr>
        <p:spPr>
          <a:xfrm>
            <a:off x="7741980" y="781762"/>
            <a:ext cx="141288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050" b="1" dirty="0" err="1">
                <a:solidFill>
                  <a:srgbClr val="C00000"/>
                </a:solidFill>
                <a:latin typeface="Arial" panose="020B0604020202020204" pitchFamily="34" charset="0"/>
                <a:cs typeface="Arial" panose="020B0604020202020204" pitchFamily="34" charset="0"/>
              </a:rPr>
              <a:t>www.monitora.info</a:t>
            </a:r>
            <a:endParaRPr lang="pt-BR" sz="1050" b="1" dirty="0">
              <a:solidFill>
                <a:srgbClr val="C00000"/>
              </a:solidFill>
              <a:latin typeface="Arial" panose="020B0604020202020204" pitchFamily="34" charset="0"/>
              <a:cs typeface="Arial" panose="020B0604020202020204" pitchFamily="34" charset="0"/>
            </a:endParaRPr>
          </a:p>
        </p:txBody>
      </p:sp>
      <p:pic>
        <p:nvPicPr>
          <p:cNvPr id="14" name="Imagem 13"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8028384" y="109505"/>
            <a:ext cx="886490" cy="698544"/>
          </a:xfrm>
          <a:prstGeom prst="rect">
            <a:avLst/>
          </a:prstGeom>
          <a:noFill/>
        </p:spPr>
      </p:pic>
      <p:pic>
        <p:nvPicPr>
          <p:cNvPr id="6"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78" y="55893"/>
            <a:ext cx="770187" cy="112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228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a:t>RESULTADOS</a:t>
            </a:r>
          </a:p>
        </p:txBody>
      </p:sp>
      <p:sp>
        <p:nvSpPr>
          <p:cNvPr id="3" name="Espaço Reservado para Conteúdo 2"/>
          <p:cNvSpPr>
            <a:spLocks noGrp="1"/>
          </p:cNvSpPr>
          <p:nvPr>
            <p:ph idx="1"/>
          </p:nvPr>
        </p:nvSpPr>
        <p:spPr>
          <a:xfrm>
            <a:off x="457200" y="1600203"/>
            <a:ext cx="8229600" cy="3773014"/>
          </a:xfrm>
        </p:spPr>
        <p:txBody>
          <a:bodyPr>
            <a:normAutofit fontScale="47500" lnSpcReduction="20000"/>
          </a:bodyPr>
          <a:lstStyle/>
          <a:p>
            <a:pPr marL="0" indent="0" algn="ctr">
              <a:buNone/>
            </a:pPr>
            <a:r>
              <a:rPr lang="pt-BR" sz="4400" b="1" dirty="0">
                <a:solidFill>
                  <a:srgbClr val="FF0000"/>
                </a:solidFill>
              </a:rPr>
              <a:t>VRP 065 – NOSSA SENHORA DE FÁTIMA </a:t>
            </a:r>
          </a:p>
          <a:p>
            <a:pPr marL="0" indent="0" algn="just">
              <a:buNone/>
            </a:pPr>
            <a:r>
              <a:rPr lang="pt-BR" sz="4000" dirty="0"/>
              <a:t>A VRP esteve fora de operação nos meses de </a:t>
            </a:r>
            <a:r>
              <a:rPr lang="pt-BR" sz="4000" b="1" dirty="0">
                <a:solidFill>
                  <a:srgbClr val="FF0000"/>
                </a:solidFill>
              </a:rPr>
              <a:t>julho e agosto </a:t>
            </a:r>
            <a:r>
              <a:rPr lang="pt-BR" sz="4000" dirty="0"/>
              <a:t>de</a:t>
            </a:r>
            <a:r>
              <a:rPr lang="pt-BR" sz="4000" dirty="0">
                <a:solidFill>
                  <a:srgbClr val="FF0000"/>
                </a:solidFill>
              </a:rPr>
              <a:t> </a:t>
            </a:r>
            <a:r>
              <a:rPr lang="pt-BR" sz="4000" dirty="0"/>
              <a:t>2017</a:t>
            </a:r>
            <a:r>
              <a:rPr lang="pt-BR" sz="4000" dirty="0">
                <a:solidFill>
                  <a:srgbClr val="FF0000"/>
                </a:solidFill>
              </a:rPr>
              <a:t> </a:t>
            </a:r>
            <a:r>
              <a:rPr lang="pt-BR" sz="4000" dirty="0"/>
              <a:t>devido a uma obra de rebaixamento e nivelamento da rua realizada pela prefeitura de Guarulhos.</a:t>
            </a:r>
          </a:p>
          <a:p>
            <a:pPr marL="0" indent="0" algn="just">
              <a:buNone/>
            </a:pPr>
            <a:r>
              <a:rPr lang="pt-BR" sz="4000" dirty="0"/>
              <a:t>Na ocasião houve um grande acréscimo na quantidade de vazamento registrados nos dois meses que a válvula permaneceu desativada. Foram abertas 49 ordens de serviço para conserto de vazamento no período, isso representou 50% de todos os reparos de vazamento registrados na área de atuação da válvula durante o estudo.</a:t>
            </a:r>
          </a:p>
          <a:p>
            <a:pPr marL="0" indent="0" algn="just">
              <a:buNone/>
            </a:pPr>
            <a:r>
              <a:rPr lang="pt-BR" sz="4000" dirty="0"/>
              <a:t>No </a:t>
            </a:r>
            <a:r>
              <a:rPr lang="pt-BR" sz="4000" b="1" dirty="0">
                <a:solidFill>
                  <a:srgbClr val="FF0000"/>
                </a:solidFill>
              </a:rPr>
              <a:t>final do mês de agosto </a:t>
            </a:r>
            <a:r>
              <a:rPr lang="pt-BR" sz="4000" dirty="0"/>
              <a:t>a obra foi concluída e a VRP foi colocada novamente em operação. A válvula foi regulada novamente resultando em uma </a:t>
            </a:r>
            <a:r>
              <a:rPr lang="pt-BR" sz="4000" b="1" dirty="0"/>
              <a:t>redução significativa na quantidade de vazamentos </a:t>
            </a:r>
            <a:r>
              <a:rPr lang="pt-BR" sz="4000" dirty="0"/>
              <a:t>no setor, conforme é possível ser observado nos dados coletados dos últimos dois meses, </a:t>
            </a:r>
            <a:r>
              <a:rPr lang="pt-BR" sz="4000" b="1" dirty="0">
                <a:solidFill>
                  <a:srgbClr val="FF0000"/>
                </a:solidFill>
              </a:rPr>
              <a:t>setembro e outubro </a:t>
            </a:r>
            <a:r>
              <a:rPr lang="pt-BR" sz="4000" dirty="0"/>
              <a:t>de 2017, onde foram registrados apenas dois vazamentos.</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65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50" y="130043"/>
            <a:ext cx="8229600" cy="933196"/>
          </a:xfrm>
        </p:spPr>
        <p:txBody>
          <a:bodyPr/>
          <a:lstStyle/>
          <a:p>
            <a:r>
              <a:rPr lang="pt-BR" b="1" dirty="0"/>
              <a:t>RESULTADOS</a:t>
            </a:r>
          </a:p>
        </p:txBody>
      </p:sp>
      <p:pic>
        <p:nvPicPr>
          <p:cNvPr id="8194" name="Gráfico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208" y="1196752"/>
            <a:ext cx="7379791"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a16="http://schemas.microsoft.com/office/drawing/2014/main" id="{DFCEB93F-5E93-B64A-9121-4D9BCE3005A0}"/>
              </a:ext>
            </a:extLst>
          </p:cNvPr>
          <p:cNvSpPr txBox="1"/>
          <p:nvPr/>
        </p:nvSpPr>
        <p:spPr>
          <a:xfrm>
            <a:off x="7572488" y="938988"/>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9" name="Imagem 8"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797627" y="198567"/>
            <a:ext cx="901223" cy="710153"/>
          </a:xfrm>
          <a:prstGeom prst="rect">
            <a:avLst/>
          </a:prstGeom>
          <a:noFill/>
        </p:spPr>
      </p:pic>
      <p:pic>
        <p:nvPicPr>
          <p:cNvPr id="10"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08389"/>
            <a:ext cx="864705" cy="112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96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46486"/>
            <a:ext cx="6369077" cy="916753"/>
          </a:xfrm>
        </p:spPr>
        <p:txBody>
          <a:bodyPr>
            <a:normAutofit/>
          </a:bodyPr>
          <a:lstStyle/>
          <a:p>
            <a:r>
              <a:rPr lang="pt-BR" sz="3600" b="1" dirty="0"/>
              <a:t>RESULTADOS</a:t>
            </a:r>
          </a:p>
        </p:txBody>
      </p:sp>
      <p:pic>
        <p:nvPicPr>
          <p:cNvPr id="9217" name="Picture 1" descr="ASSEMAE 0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776486"/>
            <a:ext cx="4968552" cy="4608512"/>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DFCEB93F-5E93-B64A-9121-4D9BCE3005A0}"/>
              </a:ext>
            </a:extLst>
          </p:cNvPr>
          <p:cNvSpPr txBox="1"/>
          <p:nvPr/>
        </p:nvSpPr>
        <p:spPr>
          <a:xfrm>
            <a:off x="7584976" y="953472"/>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10" name="Imagem 9"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884368" y="51541"/>
            <a:ext cx="1142149" cy="900000"/>
          </a:xfrm>
          <a:prstGeom prst="rect">
            <a:avLst/>
          </a:prstGeom>
          <a:noFill/>
        </p:spPr>
      </p:pic>
      <p:pic>
        <p:nvPicPr>
          <p:cNvPr id="11"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868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CONCLUSÃO</a:t>
            </a:r>
          </a:p>
        </p:txBody>
      </p:sp>
      <p:sp>
        <p:nvSpPr>
          <p:cNvPr id="3" name="Espaço Reservado para Conteúdo 2"/>
          <p:cNvSpPr>
            <a:spLocks noGrp="1"/>
          </p:cNvSpPr>
          <p:nvPr>
            <p:ph idx="1"/>
          </p:nvPr>
        </p:nvSpPr>
        <p:spPr>
          <a:xfrm>
            <a:off x="395536" y="1628800"/>
            <a:ext cx="8229600" cy="3240360"/>
          </a:xfrm>
        </p:spPr>
        <p:txBody>
          <a:bodyPr>
            <a:normAutofit/>
          </a:bodyPr>
          <a:lstStyle/>
          <a:p>
            <a:pPr algn="just"/>
            <a:r>
              <a:rPr lang="pt-BR" sz="2400" b="1" dirty="0">
                <a:solidFill>
                  <a:srgbClr val="FF0000"/>
                </a:solidFill>
              </a:rPr>
              <a:t>Nas ocasiões de falhas de operação da válvula redutora de pressão </a:t>
            </a:r>
            <a:r>
              <a:rPr lang="pt-BR" sz="2400" dirty="0"/>
              <a:t>e/ou desabastecimento de água no ponto crítico do seu setor de atuação, </a:t>
            </a:r>
            <a:r>
              <a:rPr lang="pt-BR" sz="2400" b="1" dirty="0">
                <a:solidFill>
                  <a:srgbClr val="FF0000"/>
                </a:solidFill>
              </a:rPr>
              <a:t>optar pela desativação da VRP </a:t>
            </a:r>
            <a:r>
              <a:rPr lang="pt-BR" sz="2400" dirty="0"/>
              <a:t>e abertura do registro de by-pass, </a:t>
            </a:r>
            <a:r>
              <a:rPr lang="pt-BR" sz="2400" b="1" dirty="0">
                <a:solidFill>
                  <a:srgbClr val="FF0000"/>
                </a:solidFill>
              </a:rPr>
              <a:t>por um longo período</a:t>
            </a:r>
            <a:r>
              <a:rPr lang="pt-BR" sz="2400" dirty="0"/>
              <a:t>, </a:t>
            </a:r>
            <a:r>
              <a:rPr lang="pt-BR" sz="2400" b="1" dirty="0">
                <a:solidFill>
                  <a:srgbClr val="FF0000"/>
                </a:solidFill>
              </a:rPr>
              <a:t>resulta em um grande aumento na quantidade de vazamento</a:t>
            </a:r>
            <a:r>
              <a:rPr lang="pt-BR" sz="2400" dirty="0"/>
              <a:t>s, tendo em vista que </a:t>
            </a:r>
            <a:r>
              <a:rPr lang="pt-BR" sz="2400" b="1" dirty="0"/>
              <a:t>a tubulação</a:t>
            </a:r>
            <a:r>
              <a:rPr lang="pt-BR" sz="2400" dirty="0"/>
              <a:t>, principalmente a instalada em cotas </a:t>
            </a:r>
            <a:r>
              <a:rPr lang="pt-BR" sz="2400" dirty="0" err="1"/>
              <a:t>altimétricas</a:t>
            </a:r>
            <a:r>
              <a:rPr lang="pt-BR" sz="2400" dirty="0"/>
              <a:t> mais baixas, </a:t>
            </a:r>
            <a:r>
              <a:rPr lang="pt-BR" sz="2400" b="1" dirty="0"/>
              <a:t>não resiste ao aumento da pressão</a:t>
            </a:r>
            <a:r>
              <a:rPr lang="pt-BR" sz="2400" dirty="0"/>
              <a:t>.</a:t>
            </a:r>
          </a:p>
          <a:p>
            <a:pPr marL="0" indent="0" algn="just">
              <a:buNone/>
            </a:pPr>
            <a:endParaRPr lang="pt-BR" sz="2400" dirty="0"/>
          </a:p>
        </p:txBody>
      </p:sp>
      <p:sp>
        <p:nvSpPr>
          <p:cNvPr id="7" name="CaixaDeTexto 6">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8" name="Imagem 7"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9"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15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013" y="154944"/>
            <a:ext cx="8229600" cy="1143000"/>
          </a:xfrm>
        </p:spPr>
        <p:txBody>
          <a:bodyPr/>
          <a:lstStyle/>
          <a:p>
            <a:r>
              <a:rPr lang="pt-BR" b="1" dirty="0"/>
              <a:t>CONCLUSÃO</a:t>
            </a:r>
          </a:p>
        </p:txBody>
      </p:sp>
      <p:sp>
        <p:nvSpPr>
          <p:cNvPr id="3" name="Espaço Reservado para Conteúdo 2"/>
          <p:cNvSpPr>
            <a:spLocks noGrp="1"/>
          </p:cNvSpPr>
          <p:nvPr>
            <p:ph idx="1"/>
          </p:nvPr>
        </p:nvSpPr>
        <p:spPr>
          <a:xfrm>
            <a:off x="457200" y="1600203"/>
            <a:ext cx="8229600" cy="3917029"/>
          </a:xfrm>
        </p:spPr>
        <p:txBody>
          <a:bodyPr>
            <a:noAutofit/>
          </a:bodyPr>
          <a:lstStyle/>
          <a:p>
            <a:pPr algn="just"/>
            <a:r>
              <a:rPr lang="pt-BR" sz="2200" b="1" dirty="0">
                <a:solidFill>
                  <a:srgbClr val="FF0000"/>
                </a:solidFill>
              </a:rPr>
              <a:t>A falta de controle nas cargas de pressão condiciona as redes e ramais a um regime de fadiga contínuo, resultando em colapsos dos materiais. </a:t>
            </a:r>
            <a:r>
              <a:rPr lang="pt-BR" sz="2200" b="1" dirty="0"/>
              <a:t>Os vazamentos oneram os cofres das empresas de saneamento</a:t>
            </a:r>
            <a:r>
              <a:rPr lang="pt-BR" sz="2200" dirty="0"/>
              <a:t> das mais diversas formas possíveis, pois para identificá-los, no caso de não serem aparentes, </a:t>
            </a:r>
            <a:r>
              <a:rPr lang="pt-BR" sz="2200" b="1" dirty="0"/>
              <a:t>há o dispêndio de recursos com a pesquisa de vazamentos não visíveis</a:t>
            </a:r>
            <a:r>
              <a:rPr lang="pt-BR" sz="2200" dirty="0"/>
              <a:t>, com </a:t>
            </a:r>
            <a:r>
              <a:rPr lang="pt-BR" sz="2200" b="1" dirty="0"/>
              <a:t>o reparo dos vazamentos em ramais</a:t>
            </a:r>
            <a:r>
              <a:rPr lang="pt-BR" sz="2200" dirty="0"/>
              <a:t>, com a deterioração da rede de abastecimento pelas sucessivas intervenções seja para </a:t>
            </a:r>
            <a:r>
              <a:rPr lang="pt-BR" sz="2200" b="1" dirty="0"/>
              <a:t>a execução de novos ramais</a:t>
            </a:r>
            <a:r>
              <a:rPr lang="pt-BR" sz="2200" dirty="0"/>
              <a:t> ou para </a:t>
            </a:r>
            <a:r>
              <a:rPr lang="pt-BR" sz="2200" b="1" dirty="0"/>
              <a:t>os reparos em vazamentos</a:t>
            </a:r>
            <a:r>
              <a:rPr lang="pt-BR" sz="2200" dirty="0"/>
              <a:t> e por fim </a:t>
            </a:r>
            <a:r>
              <a:rPr lang="pt-BR" sz="2200" b="1" dirty="0"/>
              <a:t>a perda de um recurso natural</a:t>
            </a:r>
            <a:r>
              <a:rPr lang="pt-BR" sz="2200" dirty="0"/>
              <a:t> que poderia ser comercializado e que demandou recursos para a sua produção.</a:t>
            </a:r>
          </a:p>
          <a:p>
            <a:endParaRPr lang="pt-BR" sz="2200" dirty="0"/>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08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CONCLUSÃO</a:t>
            </a:r>
          </a:p>
        </p:txBody>
      </p:sp>
      <p:sp>
        <p:nvSpPr>
          <p:cNvPr id="3" name="Espaço Reservado para Conteúdo 2"/>
          <p:cNvSpPr>
            <a:spLocks noGrp="1"/>
          </p:cNvSpPr>
          <p:nvPr>
            <p:ph idx="1"/>
          </p:nvPr>
        </p:nvSpPr>
        <p:spPr>
          <a:xfrm>
            <a:off x="323528" y="1600203"/>
            <a:ext cx="8496944" cy="3484981"/>
          </a:xfrm>
        </p:spPr>
        <p:txBody>
          <a:bodyPr>
            <a:normAutofit/>
          </a:bodyPr>
          <a:lstStyle/>
          <a:p>
            <a:pPr algn="just"/>
            <a:r>
              <a:rPr lang="pt-BR" sz="2600" b="1" dirty="0">
                <a:solidFill>
                  <a:srgbClr val="FF0000"/>
                </a:solidFill>
              </a:rPr>
              <a:t>Tratar as eventuais falhas nas válvulas com ações rápidas e emergências</a:t>
            </a:r>
            <a:r>
              <a:rPr lang="pt-BR" sz="2600" dirty="0"/>
              <a:t>, executadas por equipes capacitadas, </a:t>
            </a:r>
            <a:r>
              <a:rPr lang="pt-BR" sz="2600" b="1" dirty="0">
                <a:solidFill>
                  <a:srgbClr val="FF0000"/>
                </a:solidFill>
              </a:rPr>
              <a:t>permite que o setor não fique exposto por um longo período </a:t>
            </a:r>
            <a:r>
              <a:rPr lang="pt-BR" sz="2600" dirty="0"/>
              <a:t>a altas cargas de pressão. As </a:t>
            </a:r>
            <a:r>
              <a:rPr lang="pt-BR" sz="2600" b="1" dirty="0"/>
              <a:t>ações de regulagem, monitoramento e manutenções periódicas nas </a:t>
            </a:r>
            <a:r>
              <a:rPr lang="pt-BR" sz="2600" b="1" dirty="0" err="1"/>
              <a:t>VRPs</a:t>
            </a:r>
            <a:r>
              <a:rPr lang="pt-BR" sz="2600" dirty="0"/>
              <a:t>, apresentam-se como </a:t>
            </a:r>
            <a:r>
              <a:rPr lang="pt-BR" sz="2600" b="1" dirty="0"/>
              <a:t>as menos onerosas para </a:t>
            </a:r>
            <a:r>
              <a:rPr lang="pt-BR" sz="2600" dirty="0"/>
              <a:t>as empresas de saneamento </a:t>
            </a:r>
            <a:r>
              <a:rPr lang="pt-BR" sz="2600" b="1" dirty="0"/>
              <a:t>no controle de perdas </a:t>
            </a:r>
            <a:r>
              <a:rPr lang="pt-BR" sz="2600" dirty="0"/>
              <a:t>e acarretam em uma menor quantidade de falhas na operação.</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87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33" t="10469" r="1633" b="10273"/>
          <a:stretch/>
        </p:blipFill>
        <p:spPr>
          <a:xfrm>
            <a:off x="1551502" y="1340238"/>
            <a:ext cx="6059289" cy="3971766"/>
          </a:xfrm>
        </p:spPr>
      </p:pic>
      <p:sp>
        <p:nvSpPr>
          <p:cNvPr id="9" name="Texto explicativo retangular com cantos arredondados 8"/>
          <p:cNvSpPr/>
          <p:nvPr/>
        </p:nvSpPr>
        <p:spPr>
          <a:xfrm>
            <a:off x="238802" y="3717032"/>
            <a:ext cx="2479315" cy="1592998"/>
          </a:xfrm>
          <a:prstGeom prst="wedgeRoundRectCallout">
            <a:avLst>
              <a:gd name="adj1" fmla="val 119194"/>
              <a:gd name="adj2" fmla="val 4160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pt-BR" b="1" dirty="0"/>
          </a:p>
          <a:p>
            <a:pPr algn="ctr" fontAlgn="auto">
              <a:spcBef>
                <a:spcPts val="0"/>
              </a:spcBef>
              <a:spcAft>
                <a:spcPts val="0"/>
              </a:spcAft>
              <a:defRPr/>
            </a:pPr>
            <a:endParaRPr lang="pt-BR" dirty="0"/>
          </a:p>
        </p:txBody>
      </p:sp>
      <p:pic>
        <p:nvPicPr>
          <p:cNvPr id="8" name="Picture 3" descr="C:\Engenharia\Treinamento\Treinamento Paraná\videos\Imagem3.jpg"/>
          <p:cNvPicPr>
            <a:picLocks noChangeAspect="1" noChangeArrowheads="1"/>
          </p:cNvPicPr>
          <p:nvPr/>
        </p:nvPicPr>
        <p:blipFill>
          <a:blip r:embed="rId3" cstate="print">
            <a:lum contrast="30000"/>
          </a:blip>
          <a:srcRect l="4286" t="8824" r="1431" b="1471"/>
          <a:stretch>
            <a:fillRect/>
          </a:stretch>
        </p:blipFill>
        <p:spPr bwMode="auto">
          <a:xfrm>
            <a:off x="493041" y="3830749"/>
            <a:ext cx="1970835" cy="1365563"/>
          </a:xfrm>
          <a:prstGeom prst="rect">
            <a:avLst/>
          </a:prstGeom>
          <a:noFill/>
          <a:ln w="9525">
            <a:noFill/>
            <a:miter lim="800000"/>
            <a:headEnd/>
            <a:tailEnd/>
          </a:ln>
        </p:spPr>
      </p:pic>
      <p:sp>
        <p:nvSpPr>
          <p:cNvPr id="10" name="Texto explicativo retangular com cantos arredondados 9"/>
          <p:cNvSpPr/>
          <p:nvPr/>
        </p:nvSpPr>
        <p:spPr>
          <a:xfrm>
            <a:off x="3203848" y="2420889"/>
            <a:ext cx="1800101" cy="504056"/>
          </a:xfrm>
          <a:prstGeom prst="wedgeRoundRectCallout">
            <a:avLst>
              <a:gd name="adj1" fmla="val -137903"/>
              <a:gd name="adj2" fmla="val 33596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BR" dirty="0"/>
              <a:t>Vazamento com </a:t>
            </a:r>
          </a:p>
          <a:p>
            <a:pPr algn="ctr" fontAlgn="auto">
              <a:spcBef>
                <a:spcPts val="0"/>
              </a:spcBef>
              <a:spcAft>
                <a:spcPts val="0"/>
              </a:spcAft>
              <a:defRPr/>
            </a:pPr>
            <a:r>
              <a:rPr lang="pt-BR" b="1" dirty="0"/>
              <a:t>Alta Pressão</a:t>
            </a:r>
          </a:p>
        </p:txBody>
      </p:sp>
      <p:sp>
        <p:nvSpPr>
          <p:cNvPr id="12" name="CaixaDeTexto 11">
            <a:extLst>
              <a:ext uri="{FF2B5EF4-FFF2-40B4-BE49-F238E27FC236}">
                <a16:creationId xmlns:a16="http://schemas.microsoft.com/office/drawing/2014/main" id="{DFCEB93F-5E93-B64A-9121-4D9BCE3005A0}"/>
              </a:ext>
            </a:extLst>
          </p:cNvPr>
          <p:cNvSpPr txBox="1"/>
          <p:nvPr/>
        </p:nvSpPr>
        <p:spPr>
          <a:xfrm>
            <a:off x="7601667" y="1063238"/>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13" name="Imagem 12"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4">
            <a:clrChange>
              <a:clrFrom>
                <a:srgbClr val="FFFFFF"/>
              </a:clrFrom>
              <a:clrTo>
                <a:srgbClr val="FFFFFF">
                  <a:alpha val="0"/>
                </a:srgbClr>
              </a:clrTo>
            </a:clrChange>
          </a:blip>
          <a:srcRect r="72898"/>
          <a:stretch/>
        </p:blipFill>
        <p:spPr>
          <a:xfrm>
            <a:off x="7956376" y="146486"/>
            <a:ext cx="982309" cy="774048"/>
          </a:xfrm>
          <a:prstGeom prst="rect">
            <a:avLst/>
          </a:prstGeom>
          <a:noFill/>
        </p:spPr>
      </p:pic>
      <p:pic>
        <p:nvPicPr>
          <p:cNvPr id="14" name="Picture 4" descr="LOGO_SAA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a:spLocks noGrp="1"/>
          </p:cNvSpPr>
          <p:nvPr>
            <p:ph type="title"/>
          </p:nvPr>
        </p:nvSpPr>
        <p:spPr>
          <a:xfrm>
            <a:off x="469250" y="77067"/>
            <a:ext cx="8229600" cy="1143000"/>
          </a:xfrm>
        </p:spPr>
        <p:txBody>
          <a:bodyPr>
            <a:normAutofit/>
          </a:bodyPr>
          <a:lstStyle/>
          <a:p>
            <a:r>
              <a:rPr lang="pt-BR" sz="3600" b="1" dirty="0"/>
              <a:t>INTRODUÇÃO</a:t>
            </a:r>
          </a:p>
        </p:txBody>
      </p:sp>
    </p:spTree>
    <p:extLst>
      <p:ext uri="{BB962C8B-B14F-4D97-AF65-F5344CB8AC3E}">
        <p14:creationId xmlns:p14="http://schemas.microsoft.com/office/powerpoint/2010/main" val="19394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AD55B71-1AA6-4FBB-903A-386718FD38C6}"/>
              </a:ext>
            </a:extLst>
          </p:cNvPr>
          <p:cNvSpPr/>
          <p:nvPr/>
        </p:nvSpPr>
        <p:spPr>
          <a:xfrm>
            <a:off x="1619672" y="1796645"/>
            <a:ext cx="5838067" cy="769441"/>
          </a:xfrm>
          <a:prstGeom prst="rect">
            <a:avLst/>
          </a:prstGeom>
        </p:spPr>
        <p:txBody>
          <a:bodyPr wrap="square">
            <a:spAutoFit/>
          </a:bodyPr>
          <a:lstStyle/>
          <a:p>
            <a:pPr algn="ctr"/>
            <a:r>
              <a:rPr lang="pt-BR" sz="4400" b="1" cap="all" dirty="0">
                <a:solidFill>
                  <a:srgbClr val="FF0000"/>
                </a:solidFill>
                <a:latin typeface="Arial" panose="020B0604020202020204" pitchFamily="34" charset="0"/>
                <a:cs typeface="Arial" panose="020B0604020202020204" pitchFamily="34" charset="0"/>
              </a:rPr>
              <a:t>OBRIGADO!</a:t>
            </a:r>
          </a:p>
        </p:txBody>
      </p:sp>
      <p:sp>
        <p:nvSpPr>
          <p:cNvPr id="8" name="CaixaDeTexto 7">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9" name="Imagem 8"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10"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rasao atualizado 5 cabeç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813" y="126115"/>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SELO_SAAE_50_ANOS_MONOC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1916" y="19856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ítulo 2"/>
          <p:cNvSpPr txBox="1">
            <a:spLocks/>
          </p:cNvSpPr>
          <p:nvPr/>
        </p:nvSpPr>
        <p:spPr>
          <a:xfrm>
            <a:off x="107504" y="2780928"/>
            <a:ext cx="4593387"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Contatos: </a:t>
            </a:r>
          </a:p>
          <a:p>
            <a:r>
              <a:rPr lang="pt-BR" sz="1800" dirty="0"/>
              <a:t>Rafael Madeiro da Silva </a:t>
            </a:r>
            <a:r>
              <a:rPr lang="pt-BR" sz="1800" b="1" dirty="0"/>
              <a:t>– </a:t>
            </a:r>
            <a:r>
              <a:rPr lang="pt-BR" sz="1800" dirty="0">
                <a:hlinkClick r:id="rId6"/>
              </a:rPr>
              <a:t>rafael@monitora.info</a:t>
            </a:r>
            <a:endParaRPr lang="pt-BR" sz="1800" dirty="0"/>
          </a:p>
          <a:p>
            <a:r>
              <a:rPr lang="pt-BR" sz="1800" dirty="0"/>
              <a:t>Thiago Garcia da Silva Santim </a:t>
            </a:r>
            <a:r>
              <a:rPr lang="pt-BR" sz="1800" b="1" dirty="0"/>
              <a:t>- </a:t>
            </a:r>
            <a:r>
              <a:rPr lang="pt-BR" sz="1800" dirty="0">
                <a:hlinkClick r:id="rId7"/>
              </a:rPr>
              <a:t>thiagosantim@saaeguarulhos.sp.gov.br</a:t>
            </a:r>
            <a:endParaRPr lang="pt-BR" sz="1800" dirty="0"/>
          </a:p>
          <a:p>
            <a:r>
              <a:rPr lang="pt-BR" sz="1800" dirty="0"/>
              <a:t>Luiz Eduardo Mendes </a:t>
            </a:r>
            <a:r>
              <a:rPr lang="pt-BR" sz="1800" b="1" dirty="0"/>
              <a:t>- </a:t>
            </a:r>
            <a:r>
              <a:rPr lang="pt-BR" sz="1800" dirty="0">
                <a:hlinkClick r:id="rId8"/>
              </a:rPr>
              <a:t>luizmendes@saaeguarulhos.sp.gov.br</a:t>
            </a:r>
            <a:endParaRPr lang="pt-BR" sz="1800" dirty="0"/>
          </a:p>
        </p:txBody>
      </p:sp>
      <p:pic>
        <p:nvPicPr>
          <p:cNvPr id="14" name="Imagem 13">
            <a:extLst>
              <a:ext uri="{FF2B5EF4-FFF2-40B4-BE49-F238E27FC236}">
                <a16:creationId xmlns:a16="http://schemas.microsoft.com/office/drawing/2014/main" id="{ADDB1048-430D-4191-B396-A258222761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9768" y="2780928"/>
            <a:ext cx="3916728" cy="2318197"/>
          </a:xfrm>
          <a:prstGeom prst="rect">
            <a:avLst/>
          </a:prstGeom>
        </p:spPr>
      </p:pic>
    </p:spTree>
    <p:extLst>
      <p:ext uri="{BB962C8B-B14F-4D97-AF65-F5344CB8AC3E}">
        <p14:creationId xmlns:p14="http://schemas.microsoft.com/office/powerpoint/2010/main" val="401523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274638"/>
            <a:ext cx="6369077"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69250" y="2420888"/>
            <a:ext cx="8229600" cy="1468757"/>
          </a:xfrm>
        </p:spPr>
        <p:txBody>
          <a:bodyPr>
            <a:normAutofit/>
          </a:bodyPr>
          <a:lstStyle/>
          <a:p>
            <a:pPr algn="just"/>
            <a:r>
              <a:rPr lang="pt-BR" sz="2000" dirty="0" err="1"/>
              <a:t>VRPs</a:t>
            </a:r>
            <a:r>
              <a:rPr lang="pt-BR" sz="2000" dirty="0"/>
              <a:t> – </a:t>
            </a:r>
            <a:r>
              <a:rPr lang="pt-BR" sz="2000" b="1" dirty="0">
                <a:solidFill>
                  <a:srgbClr val="FF0000"/>
                </a:solidFill>
              </a:rPr>
              <a:t>Válvulas Redutoras de Pressão </a:t>
            </a:r>
            <a:r>
              <a:rPr lang="pt-BR" sz="2000" dirty="0"/>
              <a:t>– tem por função reduzir a carga de pressão à jusante do ponto de instalação para valores operacionalmente adequados, </a:t>
            </a:r>
            <a:r>
              <a:rPr lang="pt-BR" sz="2000" b="1" dirty="0"/>
              <a:t>garantindo pressões favoráveis </a:t>
            </a:r>
            <a:r>
              <a:rPr lang="pt-BR" sz="2000" dirty="0"/>
              <a:t>do ponto de vista operacional (TSUTIYA, 2006).</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07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33" t="10178" r="1633" b="10554"/>
          <a:stretch/>
        </p:blipFill>
        <p:spPr>
          <a:xfrm>
            <a:off x="1219699" y="1406486"/>
            <a:ext cx="6270632" cy="4110746"/>
          </a:xfrm>
        </p:spPr>
      </p:pic>
      <p:sp>
        <p:nvSpPr>
          <p:cNvPr id="6" name="Texto explicativo retangular com cantos arredondados 5"/>
          <p:cNvSpPr/>
          <p:nvPr/>
        </p:nvSpPr>
        <p:spPr>
          <a:xfrm>
            <a:off x="78353" y="4797152"/>
            <a:ext cx="1909995" cy="576064"/>
          </a:xfrm>
          <a:prstGeom prst="wedgeRoundRectCallout">
            <a:avLst>
              <a:gd name="adj1" fmla="val 110118"/>
              <a:gd name="adj2" fmla="val -13972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BR" b="1" dirty="0"/>
              <a:t>Válvula Redutora de Pressão</a:t>
            </a:r>
          </a:p>
        </p:txBody>
      </p:sp>
      <p:sp>
        <p:nvSpPr>
          <p:cNvPr id="7" name="Texto explicativo retangular com cantos arredondados 6"/>
          <p:cNvSpPr/>
          <p:nvPr/>
        </p:nvSpPr>
        <p:spPr>
          <a:xfrm>
            <a:off x="7545454" y="2267744"/>
            <a:ext cx="1515999" cy="422920"/>
          </a:xfrm>
          <a:prstGeom prst="wedgeRoundRectCallout">
            <a:avLst>
              <a:gd name="adj1" fmla="val -94928"/>
              <a:gd name="adj2" fmla="val 25616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BR" b="1" dirty="0"/>
              <a:t>Ponto Crítico</a:t>
            </a:r>
          </a:p>
        </p:txBody>
      </p:sp>
      <p:sp>
        <p:nvSpPr>
          <p:cNvPr id="9" name="CaixaDeTexto 8">
            <a:extLst>
              <a:ext uri="{FF2B5EF4-FFF2-40B4-BE49-F238E27FC236}">
                <a16:creationId xmlns:a16="http://schemas.microsoft.com/office/drawing/2014/main" id="{DFCEB93F-5E93-B64A-9121-4D9BCE3005A0}"/>
              </a:ext>
            </a:extLst>
          </p:cNvPr>
          <p:cNvSpPr txBox="1"/>
          <p:nvPr/>
        </p:nvSpPr>
        <p:spPr>
          <a:xfrm>
            <a:off x="7459906" y="1063238"/>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10" name="Imagem 9"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3">
            <a:clrChange>
              <a:clrFrom>
                <a:srgbClr val="FFFFFF"/>
              </a:clrFrom>
              <a:clrTo>
                <a:srgbClr val="FFFFFF">
                  <a:alpha val="0"/>
                </a:srgbClr>
              </a:clrTo>
            </a:clrChange>
          </a:blip>
          <a:srcRect r="72898"/>
          <a:stretch/>
        </p:blipFill>
        <p:spPr>
          <a:xfrm>
            <a:off x="7668344" y="193065"/>
            <a:ext cx="1142149" cy="900000"/>
          </a:xfrm>
          <a:prstGeom prst="rect">
            <a:avLst/>
          </a:prstGeom>
          <a:noFill/>
        </p:spPr>
      </p:pic>
      <p:pic>
        <p:nvPicPr>
          <p:cNvPr id="11" name="Picture 4" descr="LOGO_SA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p:cNvSpPr>
            <a:spLocks noGrp="1"/>
          </p:cNvSpPr>
          <p:nvPr>
            <p:ph type="title"/>
          </p:nvPr>
        </p:nvSpPr>
        <p:spPr>
          <a:xfrm>
            <a:off x="1187624" y="274638"/>
            <a:ext cx="6369077" cy="927100"/>
          </a:xfrm>
        </p:spPr>
        <p:txBody>
          <a:bodyPr>
            <a:normAutofit/>
          </a:bodyPr>
          <a:lstStyle/>
          <a:p>
            <a:r>
              <a:rPr lang="pt-BR" sz="3600" b="1" dirty="0"/>
              <a:t>INTRODUÇÃO</a:t>
            </a:r>
          </a:p>
        </p:txBody>
      </p:sp>
    </p:spTree>
    <p:extLst>
      <p:ext uri="{BB962C8B-B14F-4D97-AF65-F5344CB8AC3E}">
        <p14:creationId xmlns:p14="http://schemas.microsoft.com/office/powerpoint/2010/main" val="187798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43246" y="1844824"/>
            <a:ext cx="8229600" cy="2620885"/>
          </a:xfrm>
        </p:spPr>
        <p:txBody>
          <a:bodyPr>
            <a:normAutofit/>
          </a:bodyPr>
          <a:lstStyle/>
          <a:p>
            <a:pPr marL="0" indent="0" algn="just">
              <a:buNone/>
            </a:pPr>
            <a:r>
              <a:rPr lang="pt-BR" sz="2000" dirty="0"/>
              <a:t>Por se tratar de um equipamento mecânico é imprescindível um </a:t>
            </a:r>
            <a:r>
              <a:rPr lang="pt-BR" sz="2000" b="1" dirty="0"/>
              <a:t>programa de manutenção preventiva </a:t>
            </a:r>
            <a:r>
              <a:rPr lang="pt-BR" sz="2000" dirty="0"/>
              <a:t>para assegurar a sua eficiência ao longo do tempo, pois os possíveis reflexos da </a:t>
            </a:r>
            <a:r>
              <a:rPr lang="pt-BR" sz="2000" b="1" dirty="0">
                <a:solidFill>
                  <a:srgbClr val="FF0000"/>
                </a:solidFill>
              </a:rPr>
              <a:t>interrupção das manutenções elevam o índice de vazamentos</a:t>
            </a:r>
            <a:r>
              <a:rPr lang="pt-BR" sz="2000" dirty="0"/>
              <a:t>, causando </a:t>
            </a:r>
            <a:r>
              <a:rPr lang="pt-BR" sz="2000" b="1" dirty="0">
                <a:solidFill>
                  <a:srgbClr val="FF0000"/>
                </a:solidFill>
              </a:rPr>
              <a:t>sérios danos</a:t>
            </a:r>
            <a:r>
              <a:rPr lang="pt-BR" sz="2000" dirty="0"/>
              <a:t>, tais como:</a:t>
            </a:r>
          </a:p>
          <a:p>
            <a:pPr algn="just"/>
            <a:r>
              <a:rPr lang="pt-BR" sz="2000" b="1" dirty="0" err="1"/>
              <a:t>Desregulagem</a:t>
            </a:r>
            <a:r>
              <a:rPr lang="pt-BR" sz="2000" dirty="0"/>
              <a:t> - podendo causar aumento ou redução da pressão;</a:t>
            </a:r>
          </a:p>
          <a:p>
            <a:pPr algn="just"/>
            <a:r>
              <a:rPr lang="pt-BR" sz="2000" b="1" dirty="0"/>
              <a:t>Entupimento</a:t>
            </a:r>
            <a:r>
              <a:rPr lang="pt-BR" sz="2000" dirty="0"/>
              <a:t> - podendo causar a interrupção do sistema de abastecimento público.</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p:cNvSpPr txBox="1">
            <a:spLocks/>
          </p:cNvSpPr>
          <p:nvPr/>
        </p:nvSpPr>
        <p:spPr>
          <a:xfrm>
            <a:off x="1187624" y="274638"/>
            <a:ext cx="6369077"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a:t>INTRODUÇÃO</a:t>
            </a:r>
            <a:endParaRPr lang="pt-BR" sz="3600" b="1" dirty="0"/>
          </a:p>
        </p:txBody>
      </p:sp>
    </p:spTree>
    <p:extLst>
      <p:ext uri="{BB962C8B-B14F-4D97-AF65-F5344CB8AC3E}">
        <p14:creationId xmlns:p14="http://schemas.microsoft.com/office/powerpoint/2010/main" val="401546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OBJETIVO</a:t>
            </a:r>
          </a:p>
        </p:txBody>
      </p:sp>
      <p:sp>
        <p:nvSpPr>
          <p:cNvPr id="3" name="Espaço Reservado para Conteúdo 2"/>
          <p:cNvSpPr>
            <a:spLocks noGrp="1"/>
          </p:cNvSpPr>
          <p:nvPr>
            <p:ph idx="1"/>
          </p:nvPr>
        </p:nvSpPr>
        <p:spPr>
          <a:xfrm>
            <a:off x="469072" y="2060848"/>
            <a:ext cx="8229600" cy="2260845"/>
          </a:xfrm>
        </p:spPr>
        <p:txBody>
          <a:bodyPr>
            <a:normAutofit/>
          </a:bodyPr>
          <a:lstStyle/>
          <a:p>
            <a:pPr marL="0" indent="0" algn="just">
              <a:buNone/>
            </a:pPr>
            <a:r>
              <a:rPr lang="pt-BR" sz="2400" dirty="0"/>
              <a:t>O presente estudo tem como objetivo </a:t>
            </a:r>
            <a:r>
              <a:rPr lang="pt-BR" sz="2400" b="1" dirty="0">
                <a:solidFill>
                  <a:srgbClr val="FF0000"/>
                </a:solidFill>
              </a:rPr>
              <a:t>apresentar os resultados de uma gestão de manutenção de </a:t>
            </a:r>
            <a:r>
              <a:rPr lang="pt-BR" sz="2400" b="1" dirty="0" err="1">
                <a:solidFill>
                  <a:srgbClr val="FF0000"/>
                </a:solidFill>
              </a:rPr>
              <a:t>VRPs</a:t>
            </a:r>
            <a:r>
              <a:rPr lang="pt-BR" sz="2400" b="1" dirty="0">
                <a:solidFill>
                  <a:srgbClr val="FF0000"/>
                </a:solidFill>
              </a:rPr>
              <a:t> </a:t>
            </a:r>
            <a:r>
              <a:rPr lang="pt-BR" sz="2400" dirty="0"/>
              <a:t>adotada pelo </a:t>
            </a:r>
            <a:r>
              <a:rPr lang="pt-BR" sz="2400" b="1" dirty="0"/>
              <a:t>SAAE de Guarulhos </a:t>
            </a:r>
            <a:r>
              <a:rPr lang="pt-BR" sz="2400" dirty="0"/>
              <a:t>durante o período de outubro de 2016 a outubro de 2017 e o impacto no controle das perdas decorrentes de vazamentos de água</a:t>
            </a:r>
            <a:r>
              <a:rPr lang="pt-BR" dirty="0"/>
              <a:t>.</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64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MATERIAL E MÉTODOS</a:t>
            </a:r>
          </a:p>
        </p:txBody>
      </p:sp>
      <p:sp>
        <p:nvSpPr>
          <p:cNvPr id="3" name="Espaço Reservado para Conteúdo 2"/>
          <p:cNvSpPr>
            <a:spLocks noGrp="1"/>
          </p:cNvSpPr>
          <p:nvPr>
            <p:ph idx="1"/>
          </p:nvPr>
        </p:nvSpPr>
        <p:spPr>
          <a:xfrm>
            <a:off x="457200" y="1600203"/>
            <a:ext cx="8229600" cy="3773014"/>
          </a:xfrm>
        </p:spPr>
        <p:txBody>
          <a:bodyPr>
            <a:normAutofit/>
          </a:bodyPr>
          <a:lstStyle/>
          <a:p>
            <a:pPr marL="0" indent="0" algn="just">
              <a:buNone/>
            </a:pPr>
            <a:r>
              <a:rPr lang="pt-BR" dirty="0"/>
              <a:t>I - </a:t>
            </a:r>
            <a:r>
              <a:rPr lang="pt-BR" b="1" dirty="0">
                <a:solidFill>
                  <a:srgbClr val="FF0000"/>
                </a:solidFill>
              </a:rPr>
              <a:t>Seleção de um conjunto de </a:t>
            </a:r>
            <a:r>
              <a:rPr lang="pt-BR" b="1" dirty="0" err="1">
                <a:solidFill>
                  <a:srgbClr val="FF0000"/>
                </a:solidFill>
              </a:rPr>
              <a:t>VRPs</a:t>
            </a:r>
            <a:r>
              <a:rPr lang="pt-BR" b="1" dirty="0">
                <a:solidFill>
                  <a:srgbClr val="FF0000"/>
                </a:solidFill>
              </a:rPr>
              <a:t> </a:t>
            </a:r>
            <a:r>
              <a:rPr lang="pt-BR" dirty="0"/>
              <a:t>e suas respectivas áreas de atuação: a finalidade desta etapa foi a de verificar </a:t>
            </a:r>
            <a:r>
              <a:rPr lang="pt-BR" b="1" dirty="0"/>
              <a:t>onde houveram intervenções na operação da válvula </a:t>
            </a:r>
            <a:r>
              <a:rPr lang="pt-BR" dirty="0"/>
              <a:t>por parte das equipes de manobra devido ao desabastecimento no ponto crítico.</a:t>
            </a:r>
          </a:p>
        </p:txBody>
      </p:sp>
      <p:sp>
        <p:nvSpPr>
          <p:cNvPr id="5" name="CaixaDeTexto 4">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6" name="Imagem 5"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7"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41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MATERIAL E MÉTODOS</a:t>
            </a:r>
            <a:endParaRPr lang="pt-BR"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458711400"/>
              </p:ext>
            </p:extLst>
          </p:nvPr>
        </p:nvGraphicFramePr>
        <p:xfrm>
          <a:off x="755575" y="1890989"/>
          <a:ext cx="7931224" cy="3027711"/>
        </p:xfrm>
        <a:graphic>
          <a:graphicData uri="http://schemas.openxmlformats.org/drawingml/2006/table">
            <a:tbl>
              <a:tblPr firstRow="1" firstCol="1" lastRow="1" lastCol="1" bandRow="1" bandCol="1">
                <a:solidFill>
                  <a:schemeClr val="accent1">
                    <a:lumMod val="40000"/>
                    <a:lumOff val="60000"/>
                  </a:schemeClr>
                </a:solidFill>
                <a:tableStyleId>{5C22544A-7EE6-4342-B048-85BDC9FD1C3A}</a:tableStyleId>
              </a:tblPr>
              <a:tblGrid>
                <a:gridCol w="864913">
                  <a:extLst>
                    <a:ext uri="{9D8B030D-6E8A-4147-A177-3AD203B41FA5}">
                      <a16:colId xmlns:a16="http://schemas.microsoft.com/office/drawing/2014/main" val="20000"/>
                    </a:ext>
                  </a:extLst>
                </a:gridCol>
                <a:gridCol w="2812095">
                  <a:extLst>
                    <a:ext uri="{9D8B030D-6E8A-4147-A177-3AD203B41FA5}">
                      <a16:colId xmlns:a16="http://schemas.microsoft.com/office/drawing/2014/main" val="20001"/>
                    </a:ext>
                  </a:extLst>
                </a:gridCol>
                <a:gridCol w="1406949">
                  <a:extLst>
                    <a:ext uri="{9D8B030D-6E8A-4147-A177-3AD203B41FA5}">
                      <a16:colId xmlns:a16="http://schemas.microsoft.com/office/drawing/2014/main" val="20002"/>
                    </a:ext>
                  </a:extLst>
                </a:gridCol>
                <a:gridCol w="1528704">
                  <a:extLst>
                    <a:ext uri="{9D8B030D-6E8A-4147-A177-3AD203B41FA5}">
                      <a16:colId xmlns:a16="http://schemas.microsoft.com/office/drawing/2014/main" val="20003"/>
                    </a:ext>
                  </a:extLst>
                </a:gridCol>
                <a:gridCol w="1318563">
                  <a:extLst>
                    <a:ext uri="{9D8B030D-6E8A-4147-A177-3AD203B41FA5}">
                      <a16:colId xmlns:a16="http://schemas.microsoft.com/office/drawing/2014/main" val="20004"/>
                    </a:ext>
                  </a:extLst>
                </a:gridCol>
              </a:tblGrid>
              <a:tr h="985145">
                <a:tc>
                  <a:txBody>
                    <a:bodyPr/>
                    <a:lstStyle/>
                    <a:p>
                      <a:pPr algn="ctr">
                        <a:lnSpc>
                          <a:spcPct val="150000"/>
                        </a:lnSpc>
                        <a:spcAft>
                          <a:spcPts val="0"/>
                        </a:spcAft>
                      </a:pPr>
                      <a:r>
                        <a:rPr lang="pt-BR" sz="1600" dirty="0">
                          <a:solidFill>
                            <a:schemeClr val="tx1"/>
                          </a:solidFill>
                          <a:effectLst/>
                          <a:latin typeface="Arial" panose="020B0604020202020204" pitchFamily="34" charset="0"/>
                          <a:cs typeface="Arial" panose="020B0604020202020204" pitchFamily="34" charset="0"/>
                        </a:rPr>
                        <a:t>Nº VRP</a:t>
                      </a:r>
                      <a:endParaRPr lang="pt-BR"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pt-BR" sz="1600" dirty="0">
                          <a:solidFill>
                            <a:schemeClr val="tx1"/>
                          </a:solidFill>
                          <a:effectLst/>
                          <a:latin typeface="Arial" panose="020B0604020202020204" pitchFamily="34" charset="0"/>
                          <a:cs typeface="Arial" panose="020B0604020202020204" pitchFamily="34" charset="0"/>
                        </a:rPr>
                        <a:t>Endereço</a:t>
                      </a:r>
                      <a:endParaRPr lang="pt-BR"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pt-BR" sz="1600">
                          <a:solidFill>
                            <a:schemeClr val="tx1"/>
                          </a:solidFill>
                          <a:effectLst/>
                          <a:latin typeface="Arial" panose="020B0604020202020204" pitchFamily="34" charset="0"/>
                          <a:cs typeface="Arial" panose="020B0604020202020204" pitchFamily="34" charset="0"/>
                        </a:rPr>
                        <a:t>Número de ligações</a:t>
                      </a:r>
                      <a:endParaRPr lang="pt-BR" sz="2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pt-BR" sz="1600">
                          <a:solidFill>
                            <a:schemeClr val="tx1"/>
                          </a:solidFill>
                          <a:effectLst/>
                          <a:latin typeface="Arial" panose="020B0604020202020204" pitchFamily="34" charset="0"/>
                          <a:cs typeface="Arial" panose="020B0604020202020204" pitchFamily="34" charset="0"/>
                        </a:rPr>
                        <a:t>Extensão de rede (Km)</a:t>
                      </a:r>
                      <a:endParaRPr lang="pt-BR" sz="2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pt-BR" sz="1600" dirty="0">
                          <a:solidFill>
                            <a:schemeClr val="tx1"/>
                          </a:solidFill>
                          <a:effectLst/>
                          <a:latin typeface="Arial" panose="020B0604020202020204" pitchFamily="34" charset="0"/>
                          <a:cs typeface="Arial" panose="020B0604020202020204" pitchFamily="34" charset="0"/>
                        </a:rPr>
                        <a:t>Variação de Cotas (m)</a:t>
                      </a:r>
                      <a:endParaRPr lang="pt-BR"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64746">
                <a:tc>
                  <a:txBody>
                    <a:bodyPr/>
                    <a:lstStyle/>
                    <a:p>
                      <a:pPr algn="ctr">
                        <a:lnSpc>
                          <a:spcPct val="150000"/>
                        </a:lnSpc>
                        <a:spcAft>
                          <a:spcPts val="0"/>
                        </a:spcAft>
                      </a:pPr>
                      <a:r>
                        <a:rPr lang="pt-BR" sz="1600" dirty="0">
                          <a:solidFill>
                            <a:schemeClr val="tx1"/>
                          </a:solidFill>
                          <a:effectLst/>
                          <a:latin typeface="Arial" panose="020B0604020202020204" pitchFamily="34" charset="0"/>
                          <a:cs typeface="Arial" panose="020B0604020202020204" pitchFamily="34" charset="0"/>
                        </a:rPr>
                        <a:t>001</a:t>
                      </a:r>
                      <a:endParaRPr lang="pt-BR"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pt-BR" sz="1400" b="0" dirty="0">
                          <a:solidFill>
                            <a:schemeClr val="tx1"/>
                          </a:solidFill>
                          <a:effectLst/>
                          <a:latin typeface="Arial" panose="020B0604020202020204" pitchFamily="34" charset="0"/>
                          <a:cs typeface="Arial" panose="020B0604020202020204" pitchFamily="34" charset="0"/>
                        </a:rPr>
                        <a:t>Rua </a:t>
                      </a:r>
                      <a:r>
                        <a:rPr lang="pt-BR" sz="1400" b="0" dirty="0" err="1">
                          <a:solidFill>
                            <a:schemeClr val="tx1"/>
                          </a:solidFill>
                          <a:effectLst/>
                          <a:latin typeface="Arial" panose="020B0604020202020204" pitchFamily="34" charset="0"/>
                          <a:cs typeface="Arial" panose="020B0604020202020204" pitchFamily="34" charset="0"/>
                        </a:rPr>
                        <a:t>Osminda</a:t>
                      </a:r>
                      <a:r>
                        <a:rPr lang="pt-BR" sz="1400" b="0" dirty="0">
                          <a:solidFill>
                            <a:schemeClr val="tx1"/>
                          </a:solidFill>
                          <a:effectLst/>
                          <a:latin typeface="Arial" panose="020B0604020202020204" pitchFamily="34" charset="0"/>
                          <a:cs typeface="Arial" panose="020B0604020202020204" pitchFamily="34" charset="0"/>
                        </a:rPr>
                        <a:t> Maria Ribeiro</a:t>
                      </a:r>
                      <a:endParaRPr lang="pt-BR"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528</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2,85</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762 a 796</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537">
                <a:tc>
                  <a:txBody>
                    <a:bodyPr/>
                    <a:lstStyle/>
                    <a:p>
                      <a:pPr algn="ctr">
                        <a:lnSpc>
                          <a:spcPct val="150000"/>
                        </a:lnSpc>
                        <a:spcAft>
                          <a:spcPts val="0"/>
                        </a:spcAft>
                      </a:pPr>
                      <a:r>
                        <a:rPr lang="pt-BR" sz="1600">
                          <a:solidFill>
                            <a:schemeClr val="tx1"/>
                          </a:solidFill>
                          <a:effectLst/>
                          <a:latin typeface="Arial" panose="020B0604020202020204" pitchFamily="34" charset="0"/>
                          <a:cs typeface="Arial" panose="020B0604020202020204" pitchFamily="34" charset="0"/>
                        </a:rPr>
                        <a:t>034</a:t>
                      </a:r>
                      <a:endParaRPr lang="pt-BR" sz="2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Rua Lucinda Fernandes</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250</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0,97</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792 a 823</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6537">
                <a:tc>
                  <a:txBody>
                    <a:bodyPr/>
                    <a:lstStyle/>
                    <a:p>
                      <a:pPr algn="ctr">
                        <a:lnSpc>
                          <a:spcPct val="150000"/>
                        </a:lnSpc>
                        <a:spcAft>
                          <a:spcPts val="0"/>
                        </a:spcAft>
                      </a:pPr>
                      <a:r>
                        <a:rPr lang="pt-BR" sz="1600">
                          <a:solidFill>
                            <a:schemeClr val="tx1"/>
                          </a:solidFill>
                          <a:effectLst/>
                          <a:latin typeface="Arial" panose="020B0604020202020204" pitchFamily="34" charset="0"/>
                          <a:cs typeface="Arial" panose="020B0604020202020204" pitchFamily="34" charset="0"/>
                        </a:rPr>
                        <a:t>065</a:t>
                      </a:r>
                      <a:endParaRPr lang="pt-BR" sz="2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pt-BR" sz="1400" b="0" dirty="0">
                          <a:solidFill>
                            <a:schemeClr val="tx1"/>
                          </a:solidFill>
                          <a:effectLst/>
                          <a:latin typeface="Arial" panose="020B0604020202020204" pitchFamily="34" charset="0"/>
                          <a:cs typeface="Arial" panose="020B0604020202020204" pitchFamily="34" charset="0"/>
                        </a:rPr>
                        <a:t>Rua Nossa Senhora de Fátima</a:t>
                      </a:r>
                      <a:endParaRPr lang="pt-BR"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322</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1,22</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dirty="0">
                          <a:solidFill>
                            <a:schemeClr val="tx1"/>
                          </a:solidFill>
                          <a:effectLst/>
                          <a:latin typeface="Arial" panose="020B0604020202020204" pitchFamily="34" charset="0"/>
                          <a:cs typeface="Arial" panose="020B0604020202020204" pitchFamily="34" charset="0"/>
                        </a:rPr>
                        <a:t>753 a 781</a:t>
                      </a:r>
                      <a:endParaRPr lang="pt-BR"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4746">
                <a:tc>
                  <a:txBody>
                    <a:bodyPr/>
                    <a:lstStyle/>
                    <a:p>
                      <a:pPr algn="ctr">
                        <a:lnSpc>
                          <a:spcPct val="150000"/>
                        </a:lnSpc>
                        <a:spcAft>
                          <a:spcPts val="0"/>
                        </a:spcAft>
                      </a:pPr>
                      <a:r>
                        <a:rPr lang="pt-BR" sz="1600" dirty="0">
                          <a:solidFill>
                            <a:schemeClr val="tx1"/>
                          </a:solidFill>
                          <a:effectLst/>
                          <a:latin typeface="Arial" panose="020B0604020202020204" pitchFamily="34" charset="0"/>
                          <a:cs typeface="Arial" panose="020B0604020202020204" pitchFamily="34" charset="0"/>
                        </a:rPr>
                        <a:t>103</a:t>
                      </a:r>
                      <a:endParaRPr lang="pt-BR"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pt-BR" sz="1400" b="0" dirty="0">
                          <a:solidFill>
                            <a:schemeClr val="tx1"/>
                          </a:solidFill>
                          <a:effectLst/>
                          <a:latin typeface="Arial" panose="020B0604020202020204" pitchFamily="34" charset="0"/>
                          <a:cs typeface="Arial" panose="020B0604020202020204" pitchFamily="34" charset="0"/>
                        </a:rPr>
                        <a:t>Rua Luciano Cezar Bellini</a:t>
                      </a:r>
                      <a:endParaRPr lang="pt-BR"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a:solidFill>
                            <a:schemeClr val="tx1"/>
                          </a:solidFill>
                          <a:effectLst/>
                          <a:latin typeface="Arial" panose="020B0604020202020204" pitchFamily="34" charset="0"/>
                          <a:cs typeface="Arial" panose="020B0604020202020204" pitchFamily="34" charset="0"/>
                        </a:rPr>
                        <a:t>521</a:t>
                      </a:r>
                      <a:endParaRPr lang="pt-BR" sz="20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dirty="0">
                          <a:solidFill>
                            <a:schemeClr val="tx1"/>
                          </a:solidFill>
                          <a:effectLst/>
                          <a:latin typeface="Arial" panose="020B0604020202020204" pitchFamily="34" charset="0"/>
                          <a:cs typeface="Arial" panose="020B0604020202020204" pitchFamily="34" charset="0"/>
                        </a:rPr>
                        <a:t>2,39</a:t>
                      </a:r>
                      <a:endParaRPr lang="pt-BR"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pt-BR" sz="1400" b="0" dirty="0">
                          <a:solidFill>
                            <a:schemeClr val="tx1"/>
                          </a:solidFill>
                          <a:effectLst/>
                          <a:latin typeface="Arial" panose="020B0604020202020204" pitchFamily="34" charset="0"/>
                          <a:cs typeface="Arial" panose="020B0604020202020204" pitchFamily="34" charset="0"/>
                        </a:rPr>
                        <a:t>744 a 767</a:t>
                      </a:r>
                      <a:endParaRPr lang="pt-BR"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Retângulo 6"/>
          <p:cNvSpPr/>
          <p:nvPr/>
        </p:nvSpPr>
        <p:spPr>
          <a:xfrm>
            <a:off x="457199" y="1383159"/>
            <a:ext cx="8229599" cy="507831"/>
          </a:xfrm>
          <a:prstGeom prst="rect">
            <a:avLst/>
          </a:prstGeom>
        </p:spPr>
        <p:txBody>
          <a:bodyPr wrap="square">
            <a:spAutoFit/>
          </a:bodyPr>
          <a:lstStyle/>
          <a:p>
            <a:pPr>
              <a:lnSpc>
                <a:spcPct val="150000"/>
              </a:lnSpc>
              <a:spcAft>
                <a:spcPts val="0"/>
              </a:spcAft>
            </a:pPr>
            <a:r>
              <a:rPr lang="pt-BR" b="1" dirty="0">
                <a:latin typeface="Arial" panose="020B0604020202020204" pitchFamily="34" charset="0"/>
                <a:ea typeface="Times New Roman" panose="02020603050405020304" pitchFamily="18" charset="0"/>
                <a:cs typeface="Times New Roman" panose="02020603050405020304" pitchFamily="18" charset="0"/>
              </a:rPr>
              <a:t>Dados dos setores de VRP analisados neste trabalho</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ixaDeTexto 8">
            <a:extLst>
              <a:ext uri="{FF2B5EF4-FFF2-40B4-BE49-F238E27FC236}">
                <a16:creationId xmlns:a16="http://schemas.microsoft.com/office/drawing/2014/main" id="{DFCEB93F-5E93-B64A-9121-4D9BCE3005A0}"/>
              </a:ext>
            </a:extLst>
          </p:cNvPr>
          <p:cNvSpPr txBox="1"/>
          <p:nvPr/>
        </p:nvSpPr>
        <p:spPr>
          <a:xfrm>
            <a:off x="7348263" y="1063239"/>
            <a:ext cx="1559024"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b="1" dirty="0" err="1">
                <a:solidFill>
                  <a:srgbClr val="C00000"/>
                </a:solidFill>
                <a:latin typeface="Arial" panose="020B0604020202020204" pitchFamily="34" charset="0"/>
                <a:cs typeface="Arial" panose="020B0604020202020204" pitchFamily="34" charset="0"/>
              </a:rPr>
              <a:t>www.monitora.info</a:t>
            </a:r>
            <a:endParaRPr lang="pt-BR" sz="1200" b="1" dirty="0">
              <a:solidFill>
                <a:srgbClr val="C00000"/>
              </a:solidFill>
              <a:latin typeface="Arial" panose="020B0604020202020204" pitchFamily="34" charset="0"/>
              <a:cs typeface="Arial" panose="020B0604020202020204" pitchFamily="34" charset="0"/>
            </a:endParaRPr>
          </a:p>
        </p:txBody>
      </p:sp>
      <p:pic>
        <p:nvPicPr>
          <p:cNvPr id="10" name="Imagem 9" descr="LOGO TIMBRADO - OPÇAO 2.jpg">
            <a:extLst>
              <a:ext uri="{FF2B5EF4-FFF2-40B4-BE49-F238E27FC236}">
                <a16:creationId xmlns:a16="http://schemas.microsoft.com/office/drawing/2014/main" id="{00000000-0008-0000-0200-000002000000}"/>
              </a:ext>
            </a:extLst>
          </p:cNvPr>
          <p:cNvPicPr>
            <a:picLocks noChangeAspect="1"/>
          </p:cNvPicPr>
          <p:nvPr/>
        </p:nvPicPr>
        <p:blipFill rotWithShape="1">
          <a:blip r:embed="rId2">
            <a:clrChange>
              <a:clrFrom>
                <a:srgbClr val="FFFFFF"/>
              </a:clrFrom>
              <a:clrTo>
                <a:srgbClr val="FFFFFF">
                  <a:alpha val="0"/>
                </a:srgbClr>
              </a:clrTo>
            </a:clrChange>
          </a:blip>
          <a:srcRect r="72898"/>
          <a:stretch/>
        </p:blipFill>
        <p:spPr>
          <a:xfrm>
            <a:off x="7556701" y="198567"/>
            <a:ext cx="1142149" cy="900000"/>
          </a:xfrm>
          <a:prstGeom prst="rect">
            <a:avLst/>
          </a:prstGeom>
          <a:noFill/>
        </p:spPr>
      </p:pic>
      <p:pic>
        <p:nvPicPr>
          <p:cNvPr id="11" name="Picture 4" descr="LOGO_S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20921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1600</Words>
  <Application>Microsoft Office PowerPoint</Application>
  <PresentationFormat>Apresentação na tela (4:3)</PresentationFormat>
  <Paragraphs>125</Paragraphs>
  <Slides>30</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30</vt:i4>
      </vt:variant>
    </vt:vector>
  </HeadingPairs>
  <TitlesOfParts>
    <vt:vector size="34" baseType="lpstr">
      <vt:lpstr>Arial</vt:lpstr>
      <vt:lpstr>Calibri</vt:lpstr>
      <vt:lpstr>Times New Roman</vt:lpstr>
      <vt:lpstr>Tema do Office</vt:lpstr>
      <vt:lpstr>ANÁLISE COMPARATIVA ENTRE A INCIDÊNCIA DE VAZAMENTOS E A CONDIÇÃO OPERACIONAL DAS VRPs</vt:lpstr>
      <vt:lpstr>INTRODUÇÃO</vt:lpstr>
      <vt:lpstr>INTRODUÇÃO</vt:lpstr>
      <vt:lpstr>INTRODUÇÃO</vt:lpstr>
      <vt:lpstr>INTRODUÇÃO</vt:lpstr>
      <vt:lpstr>Apresentação do PowerPoint</vt:lpstr>
      <vt:lpstr>OBJETIVO</vt:lpstr>
      <vt:lpstr>MATERIAL E MÉTODOS</vt:lpstr>
      <vt:lpstr>MATERIAL E MÉTODOS</vt:lpstr>
      <vt:lpstr>MATERIAL E MÉTODOS</vt:lpstr>
      <vt:lpstr>MATERIAL E MÉTODOS</vt:lpstr>
      <vt:lpstr>MATERIAL E MÉTODOS</vt:lpstr>
      <vt:lpstr>MATERIAL E MÉTODOS</vt:lpstr>
      <vt:lpstr>MATERIAL E MÉTODOS</vt:lpstr>
      <vt:lpstr>RESULTADOS/DISCUSSÃO</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CONCLUSÃO</vt:lpstr>
      <vt:lpstr>CONCLUSÃO</vt:lpstr>
      <vt:lpstr>CONCLUSÃO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luiz mendes</cp:lastModifiedBy>
  <cp:revision>46</cp:revision>
  <dcterms:created xsi:type="dcterms:W3CDTF">2018-05-02T19:43:05Z</dcterms:created>
  <dcterms:modified xsi:type="dcterms:W3CDTF">2018-05-29T01:57:59Z</dcterms:modified>
</cp:coreProperties>
</file>