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0" r:id="rId2"/>
  </p:sldMasterIdLst>
  <p:notesMasterIdLst>
    <p:notesMasterId r:id="rId23"/>
  </p:notesMasterIdLst>
  <p:sldIdLst>
    <p:sldId id="256" r:id="rId3"/>
    <p:sldId id="294" r:id="rId4"/>
    <p:sldId id="309" r:id="rId5"/>
    <p:sldId id="288" r:id="rId6"/>
    <p:sldId id="258" r:id="rId7"/>
    <p:sldId id="295" r:id="rId8"/>
    <p:sldId id="296" r:id="rId9"/>
    <p:sldId id="297" r:id="rId10"/>
    <p:sldId id="298" r:id="rId11"/>
    <p:sldId id="299" r:id="rId12"/>
    <p:sldId id="300" r:id="rId13"/>
    <p:sldId id="301" r:id="rId14"/>
    <p:sldId id="302" r:id="rId15"/>
    <p:sldId id="306" r:id="rId16"/>
    <p:sldId id="289" r:id="rId17"/>
    <p:sldId id="304" r:id="rId18"/>
    <p:sldId id="308" r:id="rId19"/>
    <p:sldId id="290" r:id="rId20"/>
    <p:sldId id="305" r:id="rId21"/>
    <p:sldId id="307" r:id="rId2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88" autoAdjust="0"/>
    <p:restoredTop sz="94660"/>
  </p:normalViewPr>
  <p:slideViewPr>
    <p:cSldViewPr>
      <p:cViewPr varScale="1">
        <p:scale>
          <a:sx n="83" d="100"/>
          <a:sy n="83" d="100"/>
        </p:scale>
        <p:origin x="-10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oberon\public\Atendimento\N&#250;cleo%20de%20Atendimento%20Social\MATERIAL%20PARA%20PESQUISA\C&#243;pia%20de%20relOPE0002%2002%2003%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plotArea>
      <c:layout>
        <c:manualLayout>
          <c:layoutTarget val="inner"/>
          <c:xMode val="edge"/>
          <c:yMode val="edge"/>
          <c:x val="7.1988407699037804E-2"/>
          <c:y val="5.1400554097404488E-2"/>
          <c:w val="0.89745603674540764"/>
          <c:h val="0.8326195683872849"/>
        </c:manualLayout>
      </c:layout>
      <c:lineChart>
        <c:grouping val="standard"/>
        <c:ser>
          <c:idx val="0"/>
          <c:order val="0"/>
          <c:marker>
            <c:symbol val="none"/>
          </c:marker>
          <c:dLbls>
            <c:showVal val="1"/>
          </c:dLbls>
          <c:cat>
            <c:strRef>
              <c:f>'estudos 2014'!$H$15:$H$26</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'estudos 2014'!$I$15:$I$26</c:f>
              <c:numCache>
                <c:formatCode>General</c:formatCode>
                <c:ptCount val="12"/>
                <c:pt idx="0">
                  <c:v>25</c:v>
                </c:pt>
                <c:pt idx="1">
                  <c:v>27</c:v>
                </c:pt>
                <c:pt idx="2">
                  <c:v>32</c:v>
                </c:pt>
                <c:pt idx="3">
                  <c:v>32</c:v>
                </c:pt>
                <c:pt idx="4">
                  <c:v>17</c:v>
                </c:pt>
                <c:pt idx="5">
                  <c:v>18</c:v>
                </c:pt>
                <c:pt idx="6">
                  <c:v>28</c:v>
                </c:pt>
                <c:pt idx="7">
                  <c:v>18</c:v>
                </c:pt>
                <c:pt idx="8">
                  <c:v>27</c:v>
                </c:pt>
                <c:pt idx="9">
                  <c:v>28</c:v>
                </c:pt>
                <c:pt idx="10">
                  <c:v>20</c:v>
                </c:pt>
                <c:pt idx="11">
                  <c:v>14</c:v>
                </c:pt>
              </c:numCache>
            </c:numRef>
          </c:val>
        </c:ser>
        <c:marker val="1"/>
        <c:axId val="36618624"/>
        <c:axId val="36620160"/>
      </c:lineChart>
      <c:catAx>
        <c:axId val="36618624"/>
        <c:scaling>
          <c:orientation val="minMax"/>
        </c:scaling>
        <c:axPos val="b"/>
        <c:tickLblPos val="nextTo"/>
        <c:crossAx val="36620160"/>
        <c:crosses val="autoZero"/>
        <c:auto val="1"/>
        <c:lblAlgn val="ctr"/>
        <c:lblOffset val="100"/>
      </c:catAx>
      <c:valAx>
        <c:axId val="36620160"/>
        <c:scaling>
          <c:orientation val="minMax"/>
        </c:scaling>
        <c:axPos val="l"/>
        <c:majorGridlines/>
        <c:numFmt formatCode="General" sourceLinked="1"/>
        <c:tickLblPos val="nextTo"/>
        <c:crossAx val="36618624"/>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41B910-ABFB-42AF-B01F-7629EF66EDCB}" type="datetimeFigureOut">
              <a:rPr lang="pt-BR" smtClean="0"/>
              <a:pPr/>
              <a:t>22/05/2015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F17F7F-6A18-40DD-B592-7E87B08C6EB0}" type="slidenum">
              <a:rPr lang="pt-BR" smtClean="0"/>
              <a:pPr/>
              <a:t>‹nº›</a:t>
            </a:fld>
            <a:endParaRPr lang="pt-BR"/>
          </a:p>
        </p:txBody>
      </p:sp>
    </p:spTree>
    <p:extLst>
      <p:ext uri="{BB962C8B-B14F-4D97-AF65-F5344CB8AC3E}">
        <p14:creationId xmlns:p14="http://schemas.microsoft.com/office/powerpoint/2010/main" xmlns="" val="2514461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770FC4C-7CF9-49F8-8A2B-5B4E8F09F121}" type="slidenum">
              <a:rPr lang="pt-BR" smtClean="0"/>
              <a:pPr/>
              <a:t>20</a:t>
            </a:fld>
            <a:endParaRPr lang="pt-BR"/>
          </a:p>
        </p:txBody>
      </p:sp>
    </p:spTree>
    <p:extLst>
      <p:ext uri="{BB962C8B-B14F-4D97-AF65-F5344CB8AC3E}">
        <p14:creationId xmlns="" xmlns:p14="http://schemas.microsoft.com/office/powerpoint/2010/main" val="2966931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222472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500312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a:prstGeom prst="rect">
            <a:avLst/>
          </a:prstGeom>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a:xfrm>
            <a:off x="457200" y="1935480"/>
            <a:ext cx="8229600" cy="4389120"/>
          </a:xfrm>
          <a:prstGeom prst="rect">
            <a:avLst/>
          </a:prstGeo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3290B235-EE2D-40C1-91A6-CB2AFE8931CC}" type="datetimeFigureOut">
              <a:rPr lang="pt-BR" smtClean="0"/>
              <a:pPr/>
              <a:t>22/05/2015</a:t>
            </a:fld>
            <a:endParaRPr lang="pt-BR"/>
          </a:p>
        </p:txBody>
      </p:sp>
      <p:sp>
        <p:nvSpPr>
          <p:cNvPr id="5" name="Espaço Reservado para Rodapé 4"/>
          <p:cNvSpPr>
            <a:spLocks noGrp="1"/>
          </p:cNvSpPr>
          <p:nvPr>
            <p:ph type="ftr" sz="quarter" idx="11"/>
          </p:nvPr>
        </p:nvSpPr>
        <p:spPr>
          <a:xfrm>
            <a:off x="2667000" y="6356350"/>
            <a:ext cx="3352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7924800" y="6356350"/>
            <a:ext cx="762000" cy="365125"/>
          </a:xfrm>
          <a:prstGeom prst="rect">
            <a:avLst/>
          </a:prstGeom>
        </p:spPr>
        <p:txBody>
          <a:bodyPr/>
          <a:lstStyle/>
          <a:p>
            <a:fld id="{F7AFFA06-5E07-4B04-8A3C-09047D39120E}"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 de títul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101915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18" descr="Light horizontal"/>
          <p:cNvSpPr>
            <a:spLocks noChangeArrowheads="1"/>
          </p:cNvSpPr>
          <p:nvPr/>
        </p:nvSpPr>
        <p:spPr bwMode="gray">
          <a:xfrm>
            <a:off x="0" y="5457"/>
            <a:ext cx="9144000" cy="6848475"/>
          </a:xfrm>
          <a:prstGeom prst="rect">
            <a:avLst/>
          </a:prstGeom>
          <a:pattFill prst="ltHorz">
            <a:fgClr>
              <a:srgbClr val="ECF1F8"/>
            </a:fgClr>
            <a:bgClr>
              <a:srgbClr val="FFFFFF"/>
            </a:bgClr>
          </a:pattFill>
          <a:ln>
            <a:noFill/>
          </a:ln>
          <a:effectLst/>
          <a:extLst/>
        </p:spPr>
        <p:txBody>
          <a:bodyPr wrap="none" anchor="ctr"/>
          <a:lstStyle/>
          <a:p>
            <a:endParaRPr lang="pt-BR">
              <a:solidFill>
                <a:prstClr val="black"/>
              </a:solidFill>
            </a:endParaRPr>
          </a:p>
        </p:txBody>
      </p:sp>
      <p:pic>
        <p:nvPicPr>
          <p:cNvPr id="7" name="Picture 6" descr="X:\Assessoria de Comunicação\LOGO - Imagens\marca_vertical_png_235x178.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42327" y="4867624"/>
            <a:ext cx="2281601" cy="1728192"/>
          </a:xfrm>
          <a:prstGeom prst="rect">
            <a:avLst/>
          </a:prstGeom>
          <a:noFill/>
        </p:spPr>
      </p:pic>
      <p:sp>
        <p:nvSpPr>
          <p:cNvPr id="8" name="Retângulo 7"/>
          <p:cNvSpPr/>
          <p:nvPr/>
        </p:nvSpPr>
        <p:spPr>
          <a:xfrm>
            <a:off x="597116" y="4509120"/>
            <a:ext cx="8280000" cy="36000"/>
          </a:xfrm>
          <a:prstGeom prst="rect">
            <a:avLst/>
          </a:prstGeom>
          <a:gradFill flip="none" rotWithShape="1">
            <a:gsLst>
              <a:gs pos="0">
                <a:srgbClr val="D9F5FF"/>
              </a:gs>
              <a:gs pos="50000">
                <a:srgbClr val="43CEFF"/>
              </a:gs>
              <a:gs pos="100000">
                <a:srgbClr val="D9F5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61735" b="3733"/>
          <a:stretch/>
        </p:blipFill>
        <p:spPr bwMode="auto">
          <a:xfrm>
            <a:off x="0" y="-10292"/>
            <a:ext cx="324377" cy="687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descr="X:\Assessoria de Comunicação\LOGO - Imagens\PREFEITURA 2013\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24152" t="13361" r="21169" b="16118"/>
          <a:stretch/>
        </p:blipFill>
        <p:spPr bwMode="auto">
          <a:xfrm>
            <a:off x="5220072" y="4581128"/>
            <a:ext cx="2210329" cy="22103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780037"/>
      </p:ext>
    </p:extLst>
  </p:cSld>
  <p:clrMap bg1="lt1" tx1="dk1" bg2="lt2" tx2="dk2" accent1="accent1" accent2="accent2" accent3="accent3" accent4="accent4" accent5="accent5" accent6="accent6" hlink="hlink" folHlink="folHlink"/>
  <p:sldLayoutIdLst>
    <p:sldLayoutId id="2147483709" r:id="rId1"/>
    <p:sldLayoutId id="2147483712"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61735" b="3733"/>
          <a:stretch/>
        </p:blipFill>
        <p:spPr bwMode="auto">
          <a:xfrm>
            <a:off x="0" y="908720"/>
            <a:ext cx="323528" cy="5949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15"/>
          <p:cNvSpPr>
            <a:spLocks noChangeArrowheads="1"/>
          </p:cNvSpPr>
          <p:nvPr/>
        </p:nvSpPr>
        <p:spPr bwMode="gray">
          <a:xfrm>
            <a:off x="0" y="188640"/>
            <a:ext cx="9144000" cy="720725"/>
          </a:xfrm>
          <a:prstGeom prst="rect">
            <a:avLst/>
          </a:prstGeom>
          <a:gradFill flip="none" rotWithShape="1">
            <a:gsLst>
              <a:gs pos="0">
                <a:srgbClr val="B3EBFF"/>
              </a:gs>
              <a:gs pos="50000">
                <a:srgbClr val="E1F7FF"/>
              </a:gs>
              <a:gs pos="85000">
                <a:schemeClr val="bg1"/>
              </a:gs>
            </a:gsLst>
            <a:lin ang="10800000" scaled="1"/>
            <a:tileRect/>
          </a:gradFill>
          <a:ln>
            <a:noFill/>
          </a:ln>
          <a:effectLst/>
          <a:extLst/>
        </p:spPr>
        <p:txBody>
          <a:bodyPr wrap="none" anchor="ctr"/>
          <a:lstStyle/>
          <a:p>
            <a:endParaRPr lang="pt-BR">
              <a:solidFill>
                <a:srgbClr val="2A4F86"/>
              </a:solidFill>
            </a:endParaRPr>
          </a:p>
        </p:txBody>
      </p:sp>
      <p:pic>
        <p:nvPicPr>
          <p:cNvPr id="7" name="Picture 6" descr="X:\Assessoria de Comunicação\LOGO - Imagens\marca_vertical_png_235x178.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39789" y="97582"/>
            <a:ext cx="1235867" cy="936104"/>
          </a:xfrm>
          <a:prstGeom prst="rect">
            <a:avLst/>
          </a:prstGeom>
          <a:noFill/>
        </p:spPr>
      </p:pic>
    </p:spTree>
    <p:extLst>
      <p:ext uri="{BB962C8B-B14F-4D97-AF65-F5344CB8AC3E}">
        <p14:creationId xmlns:p14="http://schemas.microsoft.com/office/powerpoint/2010/main" xmlns="" val="3100221785"/>
      </p:ext>
    </p:extLst>
  </p:cSld>
  <p:clrMap bg1="lt1" tx1="dk1" bg2="lt2" tx2="dk2" accent1="accent1" accent2="accent2" accent3="accent3" accent4="accent4" accent5="accent5" accent6="accent6" hlink="hlink" folHlink="folHlink"/>
  <p:sldLayoutIdLst>
    <p:sldLayoutId id="2147483711" r:id="rId1"/>
    <p:sldLayoutId id="2147483713" r:id="rId2"/>
    <p:sldLayoutId id="214748371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dicionarioinformal.com.br/socia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9552" y="2996952"/>
            <a:ext cx="7851648" cy="892696"/>
          </a:xfrm>
        </p:spPr>
        <p:txBody>
          <a:bodyPr>
            <a:normAutofit fontScale="90000"/>
          </a:bodyPr>
          <a:lstStyle/>
          <a:p>
            <a:pPr algn="ctr"/>
            <a:r>
              <a:rPr lang="pt-BR" dirty="0" smtClean="0"/>
              <a:t/>
            </a:r>
            <a:br>
              <a:rPr lang="pt-BR" dirty="0" smtClean="0"/>
            </a:br>
            <a:r>
              <a:rPr lang="pt-BR" dirty="0" smtClean="0"/>
              <a:t> </a:t>
            </a:r>
            <a:r>
              <a:rPr lang="pt-BR" sz="4400" dirty="0" smtClean="0"/>
              <a:t>NÚCLEO DE ATENDIMENTO SOCIAL </a:t>
            </a:r>
            <a:r>
              <a:rPr lang="pt-BR" sz="3600" b="0" dirty="0" smtClean="0"/>
              <a:t>IMPORTÂNCIA DO ATENDIMENTO SOCIAL NUMA EMPRESA DE SANEAMENTO</a:t>
            </a:r>
            <a:r>
              <a:rPr lang="pt-BR" sz="4000" dirty="0" smtClean="0"/>
              <a:t>. </a:t>
            </a:r>
            <a:r>
              <a:rPr lang="pt-BR" sz="5300" dirty="0" smtClean="0"/>
              <a:t/>
            </a:r>
            <a:br>
              <a:rPr lang="pt-BR" sz="5300" dirty="0" smtClean="0"/>
            </a:br>
            <a:endParaRPr lang="pt-BR" dirty="0"/>
          </a:p>
        </p:txBody>
      </p:sp>
      <p:sp>
        <p:nvSpPr>
          <p:cNvPr id="3" name="Subtítulo 2"/>
          <p:cNvSpPr>
            <a:spLocks noGrp="1"/>
          </p:cNvSpPr>
          <p:nvPr>
            <p:ph type="subTitle" idx="1"/>
          </p:nvPr>
        </p:nvSpPr>
        <p:spPr>
          <a:xfrm>
            <a:off x="539552" y="2348880"/>
            <a:ext cx="7927032" cy="2232248"/>
          </a:xfrm>
        </p:spPr>
        <p:txBody>
          <a:bodyPr>
            <a:normAutofit/>
          </a:bodyPr>
          <a:lstStyle/>
          <a:p>
            <a:endParaRPr lang="pt-BR" sz="2600" dirty="0" smtClean="0">
              <a:solidFill>
                <a:schemeClr val="bg2"/>
              </a:solidFill>
              <a:latin typeface="+mj-lt"/>
            </a:endParaRPr>
          </a:p>
          <a:p>
            <a:endParaRPr lang="pt-BR" sz="2600" dirty="0">
              <a:solidFill>
                <a:schemeClr val="bg2"/>
              </a:solidFill>
              <a:latin typeface="+mj-lt"/>
            </a:endParaRPr>
          </a:p>
          <a:p>
            <a:endParaRPr lang="pt-BR" sz="2600" b="1" dirty="0" smtClean="0">
              <a:solidFill>
                <a:schemeClr val="bg2"/>
              </a:solidFill>
              <a:latin typeface="+mj-lt"/>
            </a:endParaRPr>
          </a:p>
          <a:p>
            <a:endParaRPr lang="pt-BR" sz="2000" dirty="0" smtClean="0">
              <a:solidFill>
                <a:schemeClr val="bg2"/>
              </a:solidFill>
              <a:latin typeface="+mj-lt"/>
            </a:endParaRPr>
          </a:p>
          <a:p>
            <a:r>
              <a:rPr lang="pt-BR" sz="2000" dirty="0" smtClean="0">
                <a:solidFill>
                  <a:schemeClr val="bg2"/>
                </a:solidFill>
                <a:latin typeface="+mj-lt"/>
              </a:rPr>
              <a:t>João Abeid Filho</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332656"/>
            <a:ext cx="8640960" cy="782960"/>
          </a:xfrm>
        </p:spPr>
        <p:txBody>
          <a:bodyPr>
            <a:noAutofit/>
          </a:bodyPr>
          <a:lstStyle/>
          <a:p>
            <a:r>
              <a:rPr lang="pt-BR" sz="2000" b="1" dirty="0" smtClean="0"/>
              <a:t>NAS: ATIVIDADES</a:t>
            </a:r>
            <a:r>
              <a:rPr lang="pt-BR" sz="2000" dirty="0" smtClean="0"/>
              <a:t/>
            </a:r>
            <a:br>
              <a:rPr lang="pt-BR" sz="2000" dirty="0" smtClean="0"/>
            </a:br>
            <a:endParaRPr lang="pt-BR" sz="2000" b="1" dirty="0">
              <a:solidFill>
                <a:schemeClr val="tx2"/>
              </a:solidFill>
            </a:endParaRPr>
          </a:p>
        </p:txBody>
      </p:sp>
      <p:sp>
        <p:nvSpPr>
          <p:cNvPr id="3" name="Espaço Reservado para Conteúdo 2"/>
          <p:cNvSpPr>
            <a:spLocks noGrp="1"/>
          </p:cNvSpPr>
          <p:nvPr>
            <p:ph idx="1"/>
          </p:nvPr>
        </p:nvSpPr>
        <p:spPr>
          <a:xfrm>
            <a:off x="323528" y="1556792"/>
            <a:ext cx="5256584" cy="4533136"/>
          </a:xfrm>
        </p:spPr>
        <p:txBody>
          <a:bodyPr>
            <a:normAutofit/>
          </a:bodyPr>
          <a:lstStyle/>
          <a:p>
            <a:pPr algn="just">
              <a:buNone/>
            </a:pPr>
            <a:r>
              <a:rPr lang="pt-BR" sz="1800" dirty="0" smtClean="0">
                <a:latin typeface="+mj-lt"/>
              </a:rPr>
              <a:t>    </a:t>
            </a:r>
          </a:p>
          <a:p>
            <a:pPr>
              <a:buNone/>
            </a:pPr>
            <a:r>
              <a:rPr lang="pt-BR" sz="1800" b="1" dirty="0" smtClean="0"/>
              <a:t>      3. PRÓ-ACESSIBILIDADE</a:t>
            </a:r>
          </a:p>
          <a:p>
            <a:pPr>
              <a:buNone/>
            </a:pPr>
            <a:endParaRPr lang="pt-BR" sz="1800" dirty="0" smtClean="0"/>
          </a:p>
          <a:p>
            <a:pPr algn="just"/>
            <a:r>
              <a:rPr lang="pt-BR" sz="1800" b="1" dirty="0" smtClean="0"/>
              <a:t>O cliente idoso, acamado ou deficiente pode solicitar atendimento em sua residência através de nosso atendimento telefônico.</a:t>
            </a:r>
            <a:r>
              <a:rPr lang="pt-BR" sz="1800" dirty="0" smtClean="0"/>
              <a:t> Além do atendimento domiciliar, são realizados eventos de capacitação sobre acessibilidade com a parceria de instituições de deficientes para os atendentes dos postos de atendimento, assim como para os atendentes da central de atendimento telefônico. </a:t>
            </a:r>
          </a:p>
          <a:p>
            <a:pPr algn="just"/>
            <a:r>
              <a:rPr lang="pt-BR" sz="1800" b="1" dirty="0" smtClean="0"/>
              <a:t>Através de banco de dados, clientes selecionados são acompanhados mensalmente para que ações sejam tomadas em caso de possibilidade de corte. </a:t>
            </a:r>
            <a:endParaRPr lang="pt-BR" sz="1800" dirty="0" smtClean="0"/>
          </a:p>
          <a:p>
            <a:pPr>
              <a:buNone/>
            </a:pPr>
            <a:endParaRPr lang="pt-BR" sz="1800" dirty="0" smtClean="0"/>
          </a:p>
          <a:p>
            <a:pPr>
              <a:buNone/>
            </a:pPr>
            <a:endParaRPr lang="pt-BR" sz="1800" dirty="0"/>
          </a:p>
        </p:txBody>
      </p:sp>
      <p:pic>
        <p:nvPicPr>
          <p:cNvPr id="4" name="Picture 4"/>
          <p:cNvPicPr>
            <a:picLocks noChangeAspect="1" noChangeArrowheads="1"/>
          </p:cNvPicPr>
          <p:nvPr/>
        </p:nvPicPr>
        <p:blipFill>
          <a:blip r:embed="rId2" cstate="print"/>
          <a:srcRect/>
          <a:stretch>
            <a:fillRect/>
          </a:stretch>
        </p:blipFill>
        <p:spPr bwMode="auto">
          <a:xfrm>
            <a:off x="5652120" y="2636912"/>
            <a:ext cx="3344863" cy="2519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790306">
            <a:off x="7492412" y="4636432"/>
            <a:ext cx="1321587" cy="1768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332656"/>
            <a:ext cx="8640960" cy="782960"/>
          </a:xfrm>
        </p:spPr>
        <p:txBody>
          <a:bodyPr>
            <a:noAutofit/>
          </a:bodyPr>
          <a:lstStyle/>
          <a:p>
            <a:r>
              <a:rPr lang="pt-BR" sz="2000" b="1" dirty="0" smtClean="0"/>
              <a:t>NAS: ATIVIDADES</a:t>
            </a:r>
            <a:r>
              <a:rPr lang="pt-BR" sz="2000" dirty="0" smtClean="0"/>
              <a:t/>
            </a:r>
            <a:br>
              <a:rPr lang="pt-BR" sz="2000" dirty="0" smtClean="0"/>
            </a:br>
            <a:endParaRPr lang="pt-BR" sz="2000" b="1" dirty="0">
              <a:solidFill>
                <a:schemeClr val="tx2"/>
              </a:solidFill>
            </a:endParaRPr>
          </a:p>
        </p:txBody>
      </p:sp>
      <p:sp>
        <p:nvSpPr>
          <p:cNvPr id="3" name="Espaço Reservado para Conteúdo 2"/>
          <p:cNvSpPr>
            <a:spLocks noGrp="1"/>
          </p:cNvSpPr>
          <p:nvPr>
            <p:ph idx="1"/>
          </p:nvPr>
        </p:nvSpPr>
        <p:spPr>
          <a:xfrm>
            <a:off x="395536" y="1556792"/>
            <a:ext cx="8229600" cy="4533136"/>
          </a:xfrm>
        </p:spPr>
        <p:txBody>
          <a:bodyPr>
            <a:normAutofit/>
          </a:bodyPr>
          <a:lstStyle/>
          <a:p>
            <a:pPr algn="just">
              <a:buNone/>
            </a:pPr>
            <a:r>
              <a:rPr lang="pt-BR" sz="1800" dirty="0" smtClean="0">
                <a:latin typeface="+mj-lt"/>
              </a:rPr>
              <a:t>    </a:t>
            </a:r>
          </a:p>
          <a:p>
            <a:pPr>
              <a:buNone/>
            </a:pPr>
            <a:r>
              <a:rPr lang="pt-BR" sz="1800" b="1" dirty="0" smtClean="0"/>
              <a:t>	4. RECUPERAÇÃO DE CLIENTES INADIMPLENTES E/OU CLANDESTINOS</a:t>
            </a:r>
          </a:p>
          <a:p>
            <a:endParaRPr lang="pt-BR" sz="1800" dirty="0" smtClean="0"/>
          </a:p>
          <a:p>
            <a:pPr algn="just"/>
            <a:r>
              <a:rPr lang="pt-BR" sz="1800" dirty="0" smtClean="0"/>
              <a:t>São oferecidas soluções adequadas para cada situação específica, em busca do êxito na negociação. São abatimentos no valor da dívida para clientes que se enquadrarem nos critérios do benefício da Tarifa Social e condições especiais de parcelamento. A análise é realizada a partir da situação socioeconômica do cliente, condições de pagamento ofertada e histórico do cliente. </a:t>
            </a:r>
          </a:p>
          <a:p>
            <a:pPr>
              <a:buNone/>
            </a:pPr>
            <a:endParaRPr lang="pt-BR" sz="1800" dirty="0"/>
          </a:p>
        </p:txBody>
      </p:sp>
      <p:pic>
        <p:nvPicPr>
          <p:cNvPr id="1026" name="Picture 2" descr="N:\Arquivos_ATD\GRS\CRC\Fotos\Administrativo\Fotos Diversas 2009-2014\2011\Unidade móvel\Morro do Amaral\foto01.jpg"/>
          <p:cNvPicPr>
            <a:picLocks noChangeAspect="1" noChangeArrowheads="1"/>
          </p:cNvPicPr>
          <p:nvPr/>
        </p:nvPicPr>
        <p:blipFill>
          <a:blip r:embed="rId2" cstate="print"/>
          <a:srcRect/>
          <a:stretch>
            <a:fillRect/>
          </a:stretch>
        </p:blipFill>
        <p:spPr bwMode="auto">
          <a:xfrm>
            <a:off x="5652120" y="4293096"/>
            <a:ext cx="3227851" cy="2420888"/>
          </a:xfrm>
          <a:prstGeom prst="rect">
            <a:avLst/>
          </a:prstGeom>
          <a:noFill/>
        </p:spPr>
      </p:pic>
      <p:pic>
        <p:nvPicPr>
          <p:cNvPr id="5" name="Picture 2" descr="DSC02767"/>
          <p:cNvPicPr>
            <a:picLocks noChangeAspect="1" noChangeArrowheads="1"/>
          </p:cNvPicPr>
          <p:nvPr/>
        </p:nvPicPr>
        <p:blipFill>
          <a:blip r:embed="rId3" cstate="print"/>
          <a:srcRect/>
          <a:stretch>
            <a:fillRect/>
          </a:stretch>
        </p:blipFill>
        <p:spPr bwMode="auto">
          <a:xfrm>
            <a:off x="2267744" y="4320832"/>
            <a:ext cx="3168352" cy="238226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332656"/>
            <a:ext cx="8640960" cy="782960"/>
          </a:xfrm>
        </p:spPr>
        <p:txBody>
          <a:bodyPr>
            <a:noAutofit/>
          </a:bodyPr>
          <a:lstStyle/>
          <a:p>
            <a:r>
              <a:rPr lang="pt-BR" sz="2000" b="1" dirty="0" smtClean="0"/>
              <a:t>NAS: ATIVIDADES</a:t>
            </a:r>
            <a:r>
              <a:rPr lang="pt-BR" sz="2000" dirty="0" smtClean="0"/>
              <a:t/>
            </a:r>
            <a:br>
              <a:rPr lang="pt-BR" sz="2000" dirty="0" smtClean="0"/>
            </a:br>
            <a:endParaRPr lang="pt-BR" sz="2000" b="1" dirty="0">
              <a:solidFill>
                <a:schemeClr val="tx2"/>
              </a:solidFill>
            </a:endParaRPr>
          </a:p>
        </p:txBody>
      </p:sp>
      <p:sp>
        <p:nvSpPr>
          <p:cNvPr id="3" name="Espaço Reservado para Conteúdo 2"/>
          <p:cNvSpPr>
            <a:spLocks noGrp="1"/>
          </p:cNvSpPr>
          <p:nvPr>
            <p:ph idx="1"/>
          </p:nvPr>
        </p:nvSpPr>
        <p:spPr>
          <a:xfrm>
            <a:off x="395536" y="1556792"/>
            <a:ext cx="8229600" cy="4533136"/>
          </a:xfrm>
        </p:spPr>
        <p:txBody>
          <a:bodyPr>
            <a:normAutofit/>
          </a:bodyPr>
          <a:lstStyle/>
          <a:p>
            <a:pPr algn="just">
              <a:buNone/>
            </a:pPr>
            <a:r>
              <a:rPr lang="pt-BR" sz="1800" dirty="0" smtClean="0">
                <a:latin typeface="+mj-lt"/>
              </a:rPr>
              <a:t>    </a:t>
            </a:r>
          </a:p>
          <a:p>
            <a:pPr>
              <a:buNone/>
            </a:pPr>
            <a:r>
              <a:rPr lang="pt-BR" sz="1800" b="1" dirty="0" smtClean="0"/>
              <a:t>      5. ATENDIMENTOS A CONDOMÍNIOS POPULARES MINHA CASA MINHA VIDA (MCMV)</a:t>
            </a:r>
          </a:p>
          <a:p>
            <a:pPr>
              <a:buNone/>
            </a:pPr>
            <a:endParaRPr lang="pt-BR" sz="1800" dirty="0" smtClean="0"/>
          </a:p>
          <a:p>
            <a:r>
              <a:rPr lang="pt-BR" sz="1800" dirty="0" smtClean="0"/>
              <a:t>Acompanhamento às situações relacionadas à água e esgoto e apoio em </a:t>
            </a:r>
            <a:r>
              <a:rPr lang="pt-BR" sz="1800" b="1" dirty="0" smtClean="0"/>
              <a:t>ações socioeducativas </a:t>
            </a:r>
            <a:r>
              <a:rPr lang="pt-BR" sz="1800" dirty="0" smtClean="0"/>
              <a:t>para condomínios verticais do Programa Minha Casa Minha Vida - Recursos FAR. É praticado o relacionamento estreito com os síndicos e </a:t>
            </a:r>
            <a:r>
              <a:rPr lang="pt-BR" sz="1800" b="1" dirty="0" smtClean="0"/>
              <a:t>atendimentos </a:t>
            </a:r>
            <a:r>
              <a:rPr lang="pt-BR" sz="1800" b="1" i="1" dirty="0" smtClean="0"/>
              <a:t>in loco</a:t>
            </a:r>
            <a:r>
              <a:rPr lang="pt-BR" sz="1800" dirty="0" smtClean="0"/>
              <a:t>. O Núcleo realiza também o cadastramento de famílias, enquadramento na Tarifa Social, </a:t>
            </a:r>
            <a:r>
              <a:rPr lang="pt-BR" sz="1800" b="1" dirty="0" smtClean="0"/>
              <a:t>visitas domiciliares </a:t>
            </a:r>
            <a:r>
              <a:rPr lang="pt-BR" sz="1800" dirty="0" smtClean="0"/>
              <a:t>para resolução de questões como inadimplência, possíveis vazamentos, faturamento, entre outras.</a:t>
            </a:r>
          </a:p>
          <a:p>
            <a:pPr>
              <a:buNone/>
            </a:pPr>
            <a:endParaRPr lang="pt-BR" sz="1800"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4725144"/>
            <a:ext cx="2520280" cy="18372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332656"/>
            <a:ext cx="8640960" cy="782960"/>
          </a:xfrm>
        </p:spPr>
        <p:txBody>
          <a:bodyPr>
            <a:noAutofit/>
          </a:bodyPr>
          <a:lstStyle/>
          <a:p>
            <a:r>
              <a:rPr lang="pt-BR" sz="2000" b="1" dirty="0" smtClean="0"/>
              <a:t>NAS: ATIVIDADES</a:t>
            </a:r>
            <a:r>
              <a:rPr lang="pt-BR" sz="2000" dirty="0" smtClean="0"/>
              <a:t/>
            </a:r>
            <a:br>
              <a:rPr lang="pt-BR" sz="2000" dirty="0" smtClean="0"/>
            </a:br>
            <a:endParaRPr lang="pt-BR" sz="2000" b="1" dirty="0">
              <a:solidFill>
                <a:schemeClr val="tx2"/>
              </a:solidFill>
            </a:endParaRPr>
          </a:p>
        </p:txBody>
      </p:sp>
      <p:sp>
        <p:nvSpPr>
          <p:cNvPr id="3" name="Espaço Reservado para Conteúdo 2"/>
          <p:cNvSpPr>
            <a:spLocks noGrp="1"/>
          </p:cNvSpPr>
          <p:nvPr>
            <p:ph idx="1"/>
          </p:nvPr>
        </p:nvSpPr>
        <p:spPr>
          <a:xfrm>
            <a:off x="395536" y="1556792"/>
            <a:ext cx="8229600" cy="4533136"/>
          </a:xfrm>
        </p:spPr>
        <p:txBody>
          <a:bodyPr>
            <a:noAutofit/>
          </a:bodyPr>
          <a:lstStyle/>
          <a:p>
            <a:pPr algn="just">
              <a:buNone/>
            </a:pPr>
            <a:r>
              <a:rPr lang="pt-BR" sz="1800" dirty="0" smtClean="0">
                <a:latin typeface="+mj-lt"/>
              </a:rPr>
              <a:t>    </a:t>
            </a:r>
          </a:p>
          <a:p>
            <a:pPr>
              <a:buNone/>
            </a:pPr>
            <a:endParaRPr lang="pt-BR" sz="1800" dirty="0" smtClean="0"/>
          </a:p>
          <a:p>
            <a:pPr>
              <a:buNone/>
            </a:pPr>
            <a:r>
              <a:rPr lang="pt-BR" sz="1800" b="1" dirty="0" smtClean="0"/>
              <a:t>CONDOMÍNIOS ATENDIDOS PELO NAS – PROGRAMA MCMV</a:t>
            </a:r>
          </a:p>
          <a:p>
            <a:endParaRPr lang="pt-BR" sz="1800" dirty="0" smtClean="0"/>
          </a:p>
          <a:p>
            <a:r>
              <a:rPr lang="pt-BR" sz="1800" dirty="0" smtClean="0"/>
              <a:t>CONDOMÍNIO IRMÃ MARIA DA GRAÇA BRAZ – </a:t>
            </a:r>
            <a:r>
              <a:rPr lang="pt-BR" sz="1800" dirty="0" err="1" smtClean="0"/>
              <a:t>Jd</a:t>
            </a:r>
            <a:r>
              <a:rPr lang="pt-BR" sz="1800" dirty="0" smtClean="0"/>
              <a:t>. </a:t>
            </a:r>
            <a:r>
              <a:rPr lang="pt-BR" sz="1800" dirty="0" err="1" smtClean="0"/>
              <a:t>Iririu</a:t>
            </a:r>
            <a:r>
              <a:rPr lang="pt-BR" sz="1800" dirty="0" smtClean="0"/>
              <a:t> - 320 famílias</a:t>
            </a:r>
          </a:p>
          <a:p>
            <a:r>
              <a:rPr lang="pt-BR" sz="1800" dirty="0" smtClean="0"/>
              <a:t>CONDOMÍNIO JOÃO BALICIO (ainda em construção) – </a:t>
            </a:r>
            <a:r>
              <a:rPr lang="pt-BR" sz="1800" dirty="0" err="1" smtClean="0"/>
              <a:t>Paranaguamirim</a:t>
            </a:r>
            <a:r>
              <a:rPr lang="pt-BR" sz="1800" dirty="0" smtClean="0"/>
              <a:t> - 100 famílias</a:t>
            </a:r>
          </a:p>
          <a:p>
            <a:r>
              <a:rPr lang="pt-BR" sz="1800" dirty="0" smtClean="0"/>
              <a:t>CONDOMÍNIO PROCURADOR LUIS BERNARDO WUST COSTA – </a:t>
            </a:r>
            <a:r>
              <a:rPr lang="pt-BR" sz="1800" dirty="0" err="1" smtClean="0"/>
              <a:t>Jd</a:t>
            </a:r>
            <a:r>
              <a:rPr lang="pt-BR" sz="1800" dirty="0" smtClean="0"/>
              <a:t>. </a:t>
            </a:r>
            <a:r>
              <a:rPr lang="pt-BR" sz="1800" dirty="0" err="1" smtClean="0"/>
              <a:t>Iririu</a:t>
            </a:r>
            <a:r>
              <a:rPr lang="pt-BR" sz="1800" dirty="0" smtClean="0"/>
              <a:t> - 280 famílias</a:t>
            </a:r>
          </a:p>
          <a:p>
            <a:r>
              <a:rPr lang="pt-BR" sz="1800" dirty="0" smtClean="0"/>
              <a:t>CONDOMÍNIO RUBIA KAISER A - </a:t>
            </a:r>
            <a:r>
              <a:rPr lang="pt-BR" sz="1800" dirty="0" err="1" smtClean="0"/>
              <a:t>Jd</a:t>
            </a:r>
            <a:r>
              <a:rPr lang="pt-BR" sz="1800" dirty="0" smtClean="0"/>
              <a:t>. Paraíso – 320 famílias</a:t>
            </a:r>
          </a:p>
          <a:p>
            <a:r>
              <a:rPr lang="pt-BR" sz="1800" dirty="0" smtClean="0"/>
              <a:t>CONDOMÍNIO RUBIA KAISER B - </a:t>
            </a:r>
            <a:r>
              <a:rPr lang="pt-BR" sz="1800" dirty="0" err="1" smtClean="0"/>
              <a:t>Jd</a:t>
            </a:r>
            <a:r>
              <a:rPr lang="pt-BR" sz="1800" dirty="0" smtClean="0"/>
              <a:t>. Paraíso - 320 famílias</a:t>
            </a:r>
          </a:p>
          <a:p>
            <a:r>
              <a:rPr lang="pt-BR" sz="1800" dirty="0" smtClean="0"/>
              <a:t>CONDOMÍNIO TRENTINO 1 – </a:t>
            </a:r>
            <a:r>
              <a:rPr lang="pt-BR" sz="1800" dirty="0" err="1" smtClean="0"/>
              <a:t>Boehmerwald</a:t>
            </a:r>
            <a:r>
              <a:rPr lang="pt-BR" sz="1800" dirty="0" smtClean="0"/>
              <a:t> -  496 famílias</a:t>
            </a:r>
          </a:p>
          <a:p>
            <a:r>
              <a:rPr lang="pt-BR" sz="1800" dirty="0" smtClean="0"/>
              <a:t>CONDOMÍNIO TRENTINO 2 – </a:t>
            </a:r>
            <a:r>
              <a:rPr lang="pt-BR" sz="1800" dirty="0" err="1" smtClean="0"/>
              <a:t>Boehmerwald</a:t>
            </a:r>
            <a:r>
              <a:rPr lang="pt-BR" sz="1800" dirty="0" smtClean="0"/>
              <a:t> -288 famílias </a:t>
            </a:r>
          </a:p>
          <a:p>
            <a:endParaRPr lang="pt-BR" sz="1800" dirty="0" smtClean="0"/>
          </a:p>
          <a:p>
            <a:pPr>
              <a:buNone/>
            </a:pPr>
            <a:r>
              <a:rPr lang="pt-BR" sz="1800" b="1" dirty="0" smtClean="0"/>
              <a:t>Total 2.024 famílias </a:t>
            </a:r>
            <a:r>
              <a:rPr lang="pt-BR" sz="1800" dirty="0" smtClean="0"/>
              <a:t>em atendimento e mais 100 previstas para 2015.</a:t>
            </a:r>
          </a:p>
          <a:p>
            <a:pPr algn="ctr">
              <a:buNone/>
            </a:pPr>
            <a:r>
              <a:rPr lang="pt-BR" sz="1800" b="1" dirty="0" smtClean="0"/>
              <a:t>famílias x economias</a:t>
            </a:r>
            <a:endParaRPr lang="pt-BR" sz="1800"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332656"/>
            <a:ext cx="8640960" cy="782960"/>
          </a:xfrm>
        </p:spPr>
        <p:txBody>
          <a:bodyPr>
            <a:noAutofit/>
          </a:bodyPr>
          <a:lstStyle/>
          <a:p>
            <a:r>
              <a:rPr lang="pt-BR" sz="2000" b="1" dirty="0" smtClean="0"/>
              <a:t>NAS: TEIA SOCIAL</a:t>
            </a:r>
            <a:r>
              <a:rPr lang="pt-BR" sz="2000" dirty="0" smtClean="0"/>
              <a:t/>
            </a:r>
            <a:br>
              <a:rPr lang="pt-BR" sz="2000" dirty="0" smtClean="0"/>
            </a:br>
            <a:r>
              <a:rPr lang="pt-BR" sz="2000" dirty="0" smtClean="0"/>
              <a:t/>
            </a:r>
            <a:br>
              <a:rPr lang="pt-BR" sz="2000" dirty="0" smtClean="0"/>
            </a:br>
            <a:endParaRPr lang="pt-BR" sz="2000" b="1" dirty="0">
              <a:solidFill>
                <a:schemeClr val="tx2"/>
              </a:solidFill>
            </a:endParaRPr>
          </a:p>
        </p:txBody>
      </p:sp>
      <p:sp>
        <p:nvSpPr>
          <p:cNvPr id="3" name="Espaço Reservado para Conteúdo 2"/>
          <p:cNvSpPr>
            <a:spLocks noGrp="1"/>
          </p:cNvSpPr>
          <p:nvPr>
            <p:ph idx="1"/>
          </p:nvPr>
        </p:nvSpPr>
        <p:spPr>
          <a:xfrm>
            <a:off x="395536" y="1556792"/>
            <a:ext cx="8229600" cy="4533136"/>
          </a:xfrm>
        </p:spPr>
        <p:txBody>
          <a:bodyPr>
            <a:normAutofit/>
          </a:bodyPr>
          <a:lstStyle/>
          <a:p>
            <a:pPr algn="just">
              <a:buNone/>
            </a:pPr>
            <a:r>
              <a:rPr lang="pt-BR" sz="2400" dirty="0" smtClean="0">
                <a:latin typeface="+mj-lt"/>
              </a:rPr>
              <a:t>    </a:t>
            </a:r>
          </a:p>
        </p:txBody>
      </p:sp>
      <p:pic>
        <p:nvPicPr>
          <p:cNvPr id="4" name="Picture 2"/>
          <p:cNvPicPr>
            <a:picLocks noChangeAspect="1" noChangeArrowheads="1"/>
          </p:cNvPicPr>
          <p:nvPr/>
        </p:nvPicPr>
        <p:blipFill>
          <a:blip r:embed="rId2" cstate="print"/>
          <a:srcRect/>
          <a:stretch>
            <a:fillRect/>
          </a:stretch>
        </p:blipFill>
        <p:spPr bwMode="auto">
          <a:xfrm>
            <a:off x="2123728" y="1844824"/>
            <a:ext cx="5334000" cy="478155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5013176"/>
            <a:ext cx="2432050" cy="166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m 8"/>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04248" y="1196752"/>
            <a:ext cx="2071688" cy="160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m 6" descr="DSC02872.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20272" y="4869160"/>
            <a:ext cx="1870075" cy="157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3528" y="3140968"/>
            <a:ext cx="2110980" cy="16123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5576" y="1412776"/>
            <a:ext cx="2074339" cy="15121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8" cstate="print"/>
          <a:srcRect/>
          <a:stretch>
            <a:fillRect/>
          </a:stretch>
        </p:blipFill>
        <p:spPr bwMode="auto">
          <a:xfrm>
            <a:off x="7212132" y="3140968"/>
            <a:ext cx="1931868" cy="145011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683568" y="2029490"/>
            <a:ext cx="792088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Ordens de Serviço 1002 – Visita Social/Pró-acessibilidade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Foram encerradas </a:t>
            </a: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286 Ordens de Serviço 1002 </a:t>
            </a:r>
            <a:r>
              <a:rPr kumimoji="0" lang="pt-B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 ano de 2014. Dessas, </a:t>
            </a: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87% encontram-se ativas</a:t>
            </a:r>
            <a:r>
              <a:rPr kumimoji="0" lang="pt-B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ou seja, em situação</a:t>
            </a:r>
            <a:r>
              <a:rPr kumimoji="0" lang="pt-BR" sz="16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regular de consumo de água e adimplência.</a:t>
            </a:r>
            <a:endParaRPr kumimoji="0" lang="pt-B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pt-BR" sz="1600" dirty="0" smtClean="0">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graphicFrame>
        <p:nvGraphicFramePr>
          <p:cNvPr id="7" name="Gráfico 6"/>
          <p:cNvGraphicFramePr/>
          <p:nvPr/>
        </p:nvGraphicFramePr>
        <p:xfrm>
          <a:off x="755576" y="3717032"/>
          <a:ext cx="4095750" cy="2095500"/>
        </p:xfrm>
        <a:graphic>
          <a:graphicData uri="http://schemas.openxmlformats.org/drawingml/2006/chart">
            <c:chart xmlns:c="http://schemas.openxmlformats.org/drawingml/2006/chart" xmlns:r="http://schemas.openxmlformats.org/officeDocument/2006/relationships" r:id="rId2"/>
          </a:graphicData>
        </a:graphic>
      </p:graphicFrame>
      <p:pic>
        <p:nvPicPr>
          <p:cNvPr id="2052" name="Picture 4"/>
          <p:cNvPicPr>
            <a:picLocks noChangeAspect="1" noChangeArrowheads="1"/>
          </p:cNvPicPr>
          <p:nvPr/>
        </p:nvPicPr>
        <p:blipFill>
          <a:blip r:embed="rId3" cstate="print"/>
          <a:srcRect/>
          <a:stretch>
            <a:fillRect/>
          </a:stretch>
        </p:blipFill>
        <p:spPr bwMode="auto">
          <a:xfrm>
            <a:off x="5508104" y="4005064"/>
            <a:ext cx="2552700" cy="1562100"/>
          </a:xfrm>
          <a:prstGeom prst="rect">
            <a:avLst/>
          </a:prstGeom>
          <a:noFill/>
          <a:ln w="9525">
            <a:noFill/>
            <a:miter lim="800000"/>
            <a:headEnd/>
            <a:tailEnd/>
          </a:ln>
        </p:spPr>
      </p:pic>
      <p:sp>
        <p:nvSpPr>
          <p:cNvPr id="8" name="Título 1"/>
          <p:cNvSpPr txBox="1">
            <a:spLocks/>
          </p:cNvSpPr>
          <p:nvPr/>
        </p:nvSpPr>
        <p:spPr>
          <a:xfrm>
            <a:off x="251520" y="332656"/>
            <a:ext cx="8640960" cy="78296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2000" b="1" i="0" u="none" strike="noStrike" kern="1200" cap="none" spc="0" normalizeH="0" baseline="0" noProof="0" smtClean="0">
                <a:ln>
                  <a:noFill/>
                </a:ln>
                <a:solidFill>
                  <a:schemeClr val="tx1"/>
                </a:solidFill>
                <a:effectLst/>
                <a:uLnTx/>
                <a:uFillTx/>
                <a:latin typeface="+mj-lt"/>
                <a:ea typeface="+mj-ea"/>
                <a:cs typeface="+mj-cs"/>
              </a:rPr>
              <a:t>NAS: RESULTADOS</a:t>
            </a:r>
            <a:r>
              <a:rPr kumimoji="0" lang="pt-BR" sz="2000" b="0" i="0" u="none" strike="noStrike" kern="1200" cap="none" spc="0" normalizeH="0" baseline="0" noProof="0" smtClean="0">
                <a:ln>
                  <a:noFill/>
                </a:ln>
                <a:solidFill>
                  <a:schemeClr val="tx1"/>
                </a:solidFill>
                <a:effectLst/>
                <a:uLnTx/>
                <a:uFillTx/>
                <a:latin typeface="+mj-lt"/>
                <a:ea typeface="+mj-ea"/>
                <a:cs typeface="+mj-cs"/>
              </a:rPr>
              <a:t/>
            </a:r>
            <a:br>
              <a:rPr kumimoji="0" lang="pt-BR" sz="2000" b="0" i="0" u="none" strike="noStrike" kern="1200" cap="none" spc="0" normalizeH="0" baseline="0" noProof="0" smtClean="0">
                <a:ln>
                  <a:noFill/>
                </a:ln>
                <a:solidFill>
                  <a:schemeClr val="tx1"/>
                </a:solidFill>
                <a:effectLst/>
                <a:uLnTx/>
                <a:uFillTx/>
                <a:latin typeface="+mj-lt"/>
                <a:ea typeface="+mj-ea"/>
                <a:cs typeface="+mj-cs"/>
              </a:rPr>
            </a:br>
            <a:r>
              <a:rPr kumimoji="0" lang="pt-BR" sz="2000" b="0" i="0" u="none" strike="noStrike" kern="1200" cap="none" spc="0" normalizeH="0" baseline="0" noProof="0" smtClean="0">
                <a:ln>
                  <a:noFill/>
                </a:ln>
                <a:solidFill>
                  <a:schemeClr val="tx1"/>
                </a:solidFill>
                <a:effectLst/>
                <a:uLnTx/>
                <a:uFillTx/>
                <a:latin typeface="+mj-lt"/>
                <a:ea typeface="+mj-ea"/>
                <a:cs typeface="+mj-cs"/>
              </a:rPr>
              <a:t/>
            </a:r>
            <a:br>
              <a:rPr kumimoji="0" lang="pt-BR" sz="2000" b="0" i="0" u="none" strike="noStrike" kern="1200" cap="none" spc="0" normalizeH="0" baseline="0" noProof="0" smtClean="0">
                <a:ln>
                  <a:noFill/>
                </a:ln>
                <a:solidFill>
                  <a:schemeClr val="tx1"/>
                </a:solidFill>
                <a:effectLst/>
                <a:uLnTx/>
                <a:uFillTx/>
                <a:latin typeface="+mj-lt"/>
                <a:ea typeface="+mj-ea"/>
                <a:cs typeface="+mj-cs"/>
              </a:rPr>
            </a:br>
            <a:endParaRPr kumimoji="0" lang="pt-BR" sz="20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332656"/>
            <a:ext cx="8640960" cy="782960"/>
          </a:xfrm>
        </p:spPr>
        <p:txBody>
          <a:bodyPr>
            <a:noAutofit/>
          </a:bodyPr>
          <a:lstStyle/>
          <a:p>
            <a:r>
              <a:rPr lang="pt-BR" sz="2000" b="1" dirty="0" smtClean="0"/>
              <a:t>NAS: RESULTADOS</a:t>
            </a:r>
            <a:r>
              <a:rPr lang="pt-BR" sz="2000" dirty="0" smtClean="0"/>
              <a:t/>
            </a:r>
            <a:br>
              <a:rPr lang="pt-BR" sz="2000" dirty="0" smtClean="0"/>
            </a:br>
            <a:r>
              <a:rPr lang="pt-BR" sz="2000" dirty="0" smtClean="0"/>
              <a:t/>
            </a:r>
            <a:br>
              <a:rPr lang="pt-BR" sz="2000" dirty="0" smtClean="0"/>
            </a:br>
            <a:endParaRPr lang="pt-BR" sz="2000" b="1" dirty="0">
              <a:solidFill>
                <a:schemeClr val="tx2"/>
              </a:solidFill>
            </a:endParaRPr>
          </a:p>
        </p:txBody>
      </p:sp>
      <p:sp>
        <p:nvSpPr>
          <p:cNvPr id="6" name="CaixaDeTexto 5"/>
          <p:cNvSpPr txBox="1"/>
          <p:nvPr/>
        </p:nvSpPr>
        <p:spPr>
          <a:xfrm>
            <a:off x="467544" y="1484784"/>
            <a:ext cx="8424936" cy="1677382"/>
          </a:xfrm>
          <a:prstGeom prst="rect">
            <a:avLst/>
          </a:prstGeom>
          <a:noFill/>
        </p:spPr>
        <p:txBody>
          <a:bodyPr wrap="square" rtlCol="0">
            <a:spAutoFit/>
          </a:bodyPr>
          <a:lstStyle/>
          <a:p>
            <a:r>
              <a:rPr lang="pt-BR" b="1" dirty="0" smtClean="0"/>
              <a:t>Resultados alcançados </a:t>
            </a:r>
            <a:r>
              <a:rPr lang="pt-BR" b="1" dirty="0" smtClean="0"/>
              <a:t>em 2015.</a:t>
            </a:r>
          </a:p>
          <a:p>
            <a:endParaRPr lang="pt-BR" b="1" dirty="0" smtClean="0"/>
          </a:p>
          <a:p>
            <a:pPr algn="r"/>
            <a:r>
              <a:rPr lang="pt-BR" b="1" dirty="0" smtClean="0"/>
              <a:t>Retorno: R</a:t>
            </a:r>
            <a:r>
              <a:rPr lang="pt-BR" b="1" dirty="0" smtClean="0"/>
              <a:t>$ 269,02 por OS </a:t>
            </a:r>
            <a:r>
              <a:rPr lang="pt-BR" b="1" dirty="0" smtClean="0"/>
              <a:t>atendida</a:t>
            </a:r>
            <a:endParaRPr lang="pt-BR" sz="1050" b="1" dirty="0" smtClean="0"/>
          </a:p>
          <a:p>
            <a:pPr algn="r"/>
            <a:endParaRPr lang="pt-BR" sz="1050" b="1" dirty="0" smtClean="0"/>
          </a:p>
          <a:p>
            <a:pPr algn="r"/>
            <a:r>
              <a:rPr lang="pt-BR" sz="1400" dirty="0" smtClean="0"/>
              <a:t>Não temos o objetivo maior de recuperação de dívidas, mas, conseguimos recuperar pendências financeiras através da </a:t>
            </a:r>
            <a:r>
              <a:rPr lang="pt-BR" sz="1400" b="1" dirty="0" smtClean="0"/>
              <a:t>aproximação com o cliente </a:t>
            </a:r>
            <a:r>
              <a:rPr lang="pt-BR" sz="1400" dirty="0" smtClean="0"/>
              <a:t>em campo.</a:t>
            </a:r>
          </a:p>
          <a:p>
            <a:pPr algn="r"/>
            <a:endParaRPr lang="pt-BR" sz="1050" dirty="0"/>
          </a:p>
        </p:txBody>
      </p:sp>
      <p:pic>
        <p:nvPicPr>
          <p:cNvPr id="3" name="Picture 2"/>
          <p:cNvPicPr>
            <a:picLocks noChangeAspect="1" noChangeArrowheads="1"/>
          </p:cNvPicPr>
          <p:nvPr/>
        </p:nvPicPr>
        <p:blipFill>
          <a:blip r:embed="rId2" cstate="print"/>
          <a:srcRect/>
          <a:stretch>
            <a:fillRect/>
          </a:stretch>
        </p:blipFill>
        <p:spPr bwMode="auto">
          <a:xfrm>
            <a:off x="0" y="2994074"/>
            <a:ext cx="9144000" cy="386392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332656"/>
            <a:ext cx="8640960" cy="782960"/>
          </a:xfrm>
        </p:spPr>
        <p:txBody>
          <a:bodyPr>
            <a:noAutofit/>
          </a:bodyPr>
          <a:lstStyle/>
          <a:p>
            <a:r>
              <a:rPr lang="pt-BR" sz="2000" b="1" dirty="0" smtClean="0"/>
              <a:t>NAS: RESULTADOS</a:t>
            </a:r>
            <a:r>
              <a:rPr lang="pt-BR" sz="2000" dirty="0" smtClean="0"/>
              <a:t/>
            </a:r>
            <a:br>
              <a:rPr lang="pt-BR" sz="2000" dirty="0" smtClean="0"/>
            </a:br>
            <a:r>
              <a:rPr lang="pt-BR" sz="2000" dirty="0" smtClean="0"/>
              <a:t/>
            </a:r>
            <a:br>
              <a:rPr lang="pt-BR" sz="2000" dirty="0" smtClean="0"/>
            </a:br>
            <a:endParaRPr lang="pt-BR" sz="2000" b="1" dirty="0">
              <a:solidFill>
                <a:schemeClr val="tx2"/>
              </a:solidFill>
            </a:endParaRPr>
          </a:p>
        </p:txBody>
      </p:sp>
      <p:pic>
        <p:nvPicPr>
          <p:cNvPr id="1032" name="Picture 8"/>
          <p:cNvPicPr>
            <a:picLocks noChangeAspect="1" noChangeArrowheads="1"/>
          </p:cNvPicPr>
          <p:nvPr/>
        </p:nvPicPr>
        <p:blipFill>
          <a:blip r:embed="rId2" cstate="print"/>
          <a:srcRect/>
          <a:stretch>
            <a:fillRect/>
          </a:stretch>
        </p:blipFill>
        <p:spPr bwMode="auto">
          <a:xfrm>
            <a:off x="539552" y="1772816"/>
            <a:ext cx="8395836" cy="4927253"/>
          </a:xfrm>
          <a:prstGeom prst="rect">
            <a:avLst/>
          </a:prstGeom>
          <a:noFill/>
          <a:ln w="9525">
            <a:noFill/>
            <a:miter lim="800000"/>
            <a:headEnd/>
            <a:tailEnd/>
          </a:ln>
        </p:spPr>
      </p:pic>
      <p:cxnSp>
        <p:nvCxnSpPr>
          <p:cNvPr id="13" name="Conector reto 12"/>
          <p:cNvCxnSpPr/>
          <p:nvPr/>
        </p:nvCxnSpPr>
        <p:spPr>
          <a:xfrm>
            <a:off x="2699792" y="1916832"/>
            <a:ext cx="0" cy="4941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5508104" y="1916832"/>
            <a:ext cx="0" cy="494116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251520" y="332656"/>
            <a:ext cx="8640960" cy="782960"/>
          </a:xfrm>
        </p:spPr>
        <p:txBody>
          <a:bodyPr>
            <a:noAutofit/>
          </a:bodyPr>
          <a:lstStyle/>
          <a:p>
            <a:r>
              <a:rPr lang="pt-BR" sz="2000" b="1" dirty="0" smtClean="0"/>
              <a:t>NAS: RESULTADOS</a:t>
            </a:r>
            <a:r>
              <a:rPr lang="pt-BR" sz="2000" dirty="0" smtClean="0"/>
              <a:t/>
            </a:r>
            <a:br>
              <a:rPr lang="pt-BR" sz="2000" dirty="0" smtClean="0"/>
            </a:br>
            <a:r>
              <a:rPr lang="pt-BR" sz="2000" dirty="0" smtClean="0"/>
              <a:t/>
            </a:r>
            <a:br>
              <a:rPr lang="pt-BR" sz="2000" dirty="0" smtClean="0"/>
            </a:br>
            <a:endParaRPr lang="pt-BR" sz="2000" b="1" dirty="0">
              <a:solidFill>
                <a:schemeClr val="tx2"/>
              </a:solidFill>
            </a:endParaRPr>
          </a:p>
        </p:txBody>
      </p:sp>
      <p:sp>
        <p:nvSpPr>
          <p:cNvPr id="5" name="Espaço Reservado para Conteúdo 4"/>
          <p:cNvSpPr>
            <a:spLocks noGrp="1"/>
          </p:cNvSpPr>
          <p:nvPr>
            <p:ph idx="1"/>
          </p:nvPr>
        </p:nvSpPr>
        <p:spPr/>
        <p:txBody>
          <a:bodyPr/>
          <a:lstStyle/>
          <a:p>
            <a:pPr>
              <a:buNone/>
            </a:pPr>
            <a:r>
              <a:rPr lang="pt-BR" sz="1600" b="1" dirty="0" smtClean="0"/>
              <a:t>Leitura individualizada </a:t>
            </a:r>
          </a:p>
          <a:p>
            <a:pPr>
              <a:buNone/>
            </a:pPr>
            <a:r>
              <a:rPr lang="pt-BR" sz="1600" b="1" dirty="0" smtClean="0"/>
              <a:t>ou subfaturas para Condomínios baixa renda</a:t>
            </a:r>
          </a:p>
          <a:p>
            <a:endParaRPr lang="pt-BR" sz="1600" dirty="0" smtClean="0"/>
          </a:p>
          <a:p>
            <a:endParaRPr lang="pt-BR" sz="1600" dirty="0"/>
          </a:p>
        </p:txBody>
      </p:sp>
      <p:pic>
        <p:nvPicPr>
          <p:cNvPr id="24577" name="Picture 1"/>
          <p:cNvPicPr>
            <a:picLocks noChangeAspect="1" noChangeArrowheads="1"/>
          </p:cNvPicPr>
          <p:nvPr/>
        </p:nvPicPr>
        <p:blipFill>
          <a:blip r:embed="rId2" cstate="print"/>
          <a:srcRect/>
          <a:stretch>
            <a:fillRect/>
          </a:stretch>
        </p:blipFill>
        <p:spPr bwMode="auto">
          <a:xfrm>
            <a:off x="467544" y="2780928"/>
            <a:ext cx="4464496" cy="1710424"/>
          </a:xfrm>
          <a:prstGeom prst="rect">
            <a:avLst/>
          </a:prstGeom>
          <a:noFill/>
          <a:ln w="9525">
            <a:noFill/>
            <a:miter lim="800000"/>
            <a:headEnd/>
            <a:tailEnd/>
          </a:ln>
        </p:spPr>
      </p:pic>
      <p:pic>
        <p:nvPicPr>
          <p:cNvPr id="6" name="Imagem 5"/>
          <p:cNvPicPr/>
          <p:nvPr/>
        </p:nvPicPr>
        <p:blipFill>
          <a:blip r:embed="rId3" cstate="print"/>
          <a:srcRect/>
          <a:stretch>
            <a:fillRect/>
          </a:stretch>
        </p:blipFill>
        <p:spPr bwMode="auto">
          <a:xfrm>
            <a:off x="827584" y="4725144"/>
            <a:ext cx="2592288" cy="2132856"/>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6300192" y="4725144"/>
            <a:ext cx="2317018" cy="2132856"/>
          </a:xfrm>
          <a:prstGeom prst="rect">
            <a:avLst/>
          </a:prstGeom>
          <a:noFill/>
          <a:ln w="9525">
            <a:noFill/>
            <a:miter lim="800000"/>
            <a:headEnd/>
            <a:tailEnd/>
          </a:ln>
        </p:spPr>
      </p:pic>
      <p:pic>
        <p:nvPicPr>
          <p:cNvPr id="9" name="Imagem 8"/>
          <p:cNvPicPr/>
          <p:nvPr/>
        </p:nvPicPr>
        <p:blipFill>
          <a:blip r:embed="rId5" cstate="print"/>
          <a:srcRect/>
          <a:stretch>
            <a:fillRect/>
          </a:stretch>
        </p:blipFill>
        <p:spPr bwMode="auto">
          <a:xfrm>
            <a:off x="3923928" y="4725144"/>
            <a:ext cx="1584176" cy="2132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332656"/>
            <a:ext cx="8640960" cy="782960"/>
          </a:xfrm>
        </p:spPr>
        <p:txBody>
          <a:bodyPr>
            <a:noAutofit/>
          </a:bodyPr>
          <a:lstStyle/>
          <a:p>
            <a:r>
              <a:rPr lang="pt-BR" sz="2000" b="1" dirty="0" smtClean="0"/>
              <a:t>NAS: RESULTADOS</a:t>
            </a:r>
            <a:r>
              <a:rPr lang="pt-BR" sz="2000" dirty="0" smtClean="0"/>
              <a:t/>
            </a:r>
            <a:br>
              <a:rPr lang="pt-BR" sz="2000" dirty="0" smtClean="0"/>
            </a:br>
            <a:r>
              <a:rPr lang="pt-BR" sz="2000" dirty="0" smtClean="0"/>
              <a:t/>
            </a:r>
            <a:br>
              <a:rPr lang="pt-BR" sz="2000" dirty="0" smtClean="0"/>
            </a:br>
            <a:endParaRPr lang="pt-BR" sz="2000" b="1" dirty="0">
              <a:solidFill>
                <a:schemeClr val="tx2"/>
              </a:solidFill>
            </a:endParaRPr>
          </a:p>
        </p:txBody>
      </p:sp>
      <p:sp>
        <p:nvSpPr>
          <p:cNvPr id="4" name="Espaço Reservado para Conteúdo 3"/>
          <p:cNvSpPr>
            <a:spLocks noGrp="1"/>
          </p:cNvSpPr>
          <p:nvPr>
            <p:ph idx="1"/>
          </p:nvPr>
        </p:nvSpPr>
        <p:spPr/>
        <p:txBody>
          <a:bodyPr/>
          <a:lstStyle/>
          <a:p>
            <a:pPr algn="just"/>
            <a:r>
              <a:rPr lang="pt-BR" sz="1800" dirty="0" smtClean="0"/>
              <a:t>Os resultados atestam o sucesso da nova organização nas atividades sociais. O NAS atende sua função de possibilitar o atendimento ao cliente, </a:t>
            </a:r>
            <a:r>
              <a:rPr lang="pt-BR" sz="1800" b="1" dirty="0" smtClean="0"/>
              <a:t>respeitando</a:t>
            </a:r>
            <a:r>
              <a:rPr lang="pt-BR" sz="1800" dirty="0" smtClean="0"/>
              <a:t>, sobretudo, </a:t>
            </a:r>
            <a:r>
              <a:rPr lang="pt-BR" sz="1800" b="1" dirty="0" smtClean="0"/>
              <a:t>àqueles com limitações socioeconômicas e de acessibilidade </a:t>
            </a:r>
            <a:r>
              <a:rPr lang="pt-BR" sz="1800" dirty="0" smtClean="0"/>
              <a:t>para que tenham assegurados os </a:t>
            </a:r>
            <a:r>
              <a:rPr lang="pt-BR" sz="1800" b="1" dirty="0" smtClean="0"/>
              <a:t>direitos de acesso </a:t>
            </a:r>
            <a:r>
              <a:rPr lang="pt-BR" sz="1800" dirty="0" smtClean="0"/>
              <a:t>aos serviços de saneamento em </a:t>
            </a:r>
            <a:r>
              <a:rPr lang="pt-BR" sz="1800" b="1" dirty="0" smtClean="0"/>
              <a:t>canais de comunicação coerentes e inclusivos</a:t>
            </a:r>
            <a:r>
              <a:rPr lang="pt-BR" sz="1800" dirty="0" smtClean="0"/>
              <a:t>. </a:t>
            </a:r>
          </a:p>
          <a:p>
            <a:pPr algn="just"/>
            <a:endParaRPr lang="pt-BR" sz="1800" dirty="0" smtClean="0"/>
          </a:p>
          <a:p>
            <a:pPr algn="just"/>
            <a:endParaRPr lang="pt-BR" sz="1800" dirty="0" smtClean="0"/>
          </a:p>
          <a:p>
            <a:pPr algn="just"/>
            <a:endParaRPr lang="pt-BR" sz="1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5536" y="1052736"/>
            <a:ext cx="7851648" cy="1828800"/>
          </a:xfrm>
        </p:spPr>
        <p:txBody>
          <a:bodyPr>
            <a:normAutofit/>
          </a:bodyPr>
          <a:lstStyle/>
          <a:p>
            <a:pPr algn="l"/>
            <a:r>
              <a:rPr lang="pt-BR" sz="4800" b="0" dirty="0" smtClean="0"/>
              <a:t>Quem somos</a:t>
            </a:r>
            <a:br>
              <a:rPr lang="pt-BR" sz="4800" b="0" dirty="0" smtClean="0"/>
            </a:br>
            <a:endParaRPr lang="pt-BR" sz="4800" b="0" dirty="0"/>
          </a:p>
        </p:txBody>
      </p:sp>
      <p:sp>
        <p:nvSpPr>
          <p:cNvPr id="3" name="Subtítulo 2"/>
          <p:cNvSpPr>
            <a:spLocks noGrp="1"/>
          </p:cNvSpPr>
          <p:nvPr>
            <p:ph type="subTitle" idx="1"/>
          </p:nvPr>
        </p:nvSpPr>
        <p:spPr>
          <a:xfrm>
            <a:off x="539552" y="2420888"/>
            <a:ext cx="6984776" cy="1752600"/>
          </a:xfrm>
        </p:spPr>
        <p:txBody>
          <a:bodyPr/>
          <a:lstStyle/>
          <a:p>
            <a:pPr algn="just"/>
            <a:r>
              <a:rPr lang="pt-BR" sz="1800" dirty="0" smtClean="0">
                <a:solidFill>
                  <a:schemeClr val="bg1"/>
                </a:solidFill>
              </a:rPr>
              <a:t>A Companhia Águas de Joinville é uma empresa de saneamento básico e atua no sul do Brasil, no município de Joinville.</a:t>
            </a:r>
          </a:p>
          <a:p>
            <a:pPr algn="just"/>
            <a:endParaRPr lang="pt-BR" sz="1800" dirty="0" smtClean="0">
              <a:solidFill>
                <a:schemeClr val="bg1"/>
              </a:solidFill>
            </a:endParaRPr>
          </a:p>
          <a:p>
            <a:pPr algn="just"/>
            <a:r>
              <a:rPr lang="pt-BR" sz="1800" dirty="0" smtClean="0">
                <a:solidFill>
                  <a:schemeClr val="bg1"/>
                </a:solidFill>
              </a:rPr>
              <a:t>Segundo o censo de 2010, esse município possui </a:t>
            </a:r>
            <a:r>
              <a:rPr lang="pt-BR" sz="1800" b="1" dirty="0" smtClean="0">
                <a:solidFill>
                  <a:schemeClr val="bg1"/>
                </a:solidFill>
              </a:rPr>
              <a:t>515.000 habitantes</a:t>
            </a:r>
            <a:r>
              <a:rPr lang="pt-BR" sz="1800" dirty="0" smtClean="0">
                <a:solidFill>
                  <a:schemeClr val="bg1"/>
                </a:solidFill>
              </a:rPr>
              <a:t>. É uma </a:t>
            </a:r>
            <a:r>
              <a:rPr lang="pt-BR" sz="1800" b="1" dirty="0" smtClean="0">
                <a:solidFill>
                  <a:schemeClr val="bg1"/>
                </a:solidFill>
              </a:rPr>
              <a:t>empresa jovem, com uma década de existência</a:t>
            </a:r>
            <a:r>
              <a:rPr lang="pt-BR" sz="1800" dirty="0" smtClean="0">
                <a:solidFill>
                  <a:schemeClr val="bg1"/>
                </a:solidFill>
              </a:rPr>
              <a:t>, 315 funcionários diretos e atualmente conta com </a:t>
            </a:r>
            <a:r>
              <a:rPr lang="pt-BR" sz="1800" b="1" dirty="0" smtClean="0">
                <a:solidFill>
                  <a:schemeClr val="bg1"/>
                </a:solidFill>
              </a:rPr>
              <a:t>141.282 ligações de água e 23.391 ligações de esgoto</a:t>
            </a:r>
            <a:r>
              <a:rPr lang="pt-BR" sz="1800" dirty="0" smtClean="0">
                <a:solidFill>
                  <a:schemeClr val="bg1"/>
                </a:solidFill>
              </a:rPr>
              <a:t>. </a:t>
            </a:r>
            <a:endParaRPr lang="pt-BR"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4725144"/>
            <a:ext cx="6879984" cy="18722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10706" y="5157192"/>
            <a:ext cx="2333294" cy="14563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39437" y="2636912"/>
            <a:ext cx="1504563" cy="12417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861768" y="1052736"/>
            <a:ext cx="3024336"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accent1">
                    <a:lumMod val="50000"/>
                  </a:schemeClr>
                </a:solidFill>
                <a:effectLst>
                  <a:outerShdw blurRad="38100" dist="38100" dir="2700000" algn="tl">
                    <a:srgbClr val="000000">
                      <a:alpha val="43137"/>
                    </a:srgbClr>
                  </a:outerShdw>
                </a:effectLst>
                <a:latin typeface="Arial" pitchFamily="34" charset="0"/>
                <a:cs typeface="Arial" pitchFamily="34" charset="0"/>
              </a:rPr>
              <a:t>OBRIGADO!</a:t>
            </a:r>
          </a:p>
        </p:txBody>
      </p:sp>
      <p:sp>
        <p:nvSpPr>
          <p:cNvPr id="2" name="Retângulo 1"/>
          <p:cNvSpPr/>
          <p:nvPr/>
        </p:nvSpPr>
        <p:spPr>
          <a:xfrm>
            <a:off x="683568" y="2996952"/>
            <a:ext cx="7920880"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000" b="1" dirty="0" smtClean="0">
                <a:solidFill>
                  <a:srgbClr val="002060"/>
                </a:solidFill>
              </a:rPr>
              <a:t>CONTATOS</a:t>
            </a:r>
            <a:r>
              <a:rPr lang="pt-BR" sz="2000" dirty="0" smtClean="0">
                <a:solidFill>
                  <a:srgbClr val="002060"/>
                </a:solidFill>
              </a:rPr>
              <a:t>:</a:t>
            </a:r>
          </a:p>
          <a:p>
            <a:endParaRPr lang="pt-BR" sz="2000" dirty="0">
              <a:solidFill>
                <a:srgbClr val="002060"/>
              </a:solidFill>
            </a:endParaRPr>
          </a:p>
          <a:p>
            <a:r>
              <a:rPr lang="pt-BR" sz="2000" dirty="0" smtClean="0">
                <a:solidFill>
                  <a:srgbClr val="002060"/>
                </a:solidFill>
              </a:rPr>
              <a:t>Alessandra Oechsler </a:t>
            </a:r>
          </a:p>
          <a:p>
            <a:r>
              <a:rPr lang="pt-BR" sz="2000" dirty="0" smtClean="0">
                <a:solidFill>
                  <a:srgbClr val="002060"/>
                </a:solidFill>
              </a:rPr>
              <a:t>João Abeid Filho</a:t>
            </a:r>
          </a:p>
          <a:p>
            <a:r>
              <a:rPr lang="pt-BR" sz="2000" dirty="0" smtClean="0">
                <a:solidFill>
                  <a:srgbClr val="002060"/>
                </a:solidFill>
              </a:rPr>
              <a:t>Julia </a:t>
            </a:r>
            <a:r>
              <a:rPr lang="pt-BR" sz="2000" dirty="0" err="1" smtClean="0">
                <a:solidFill>
                  <a:srgbClr val="002060"/>
                </a:solidFill>
              </a:rPr>
              <a:t>Rech</a:t>
            </a:r>
            <a:r>
              <a:rPr lang="pt-BR" sz="2000" dirty="0" smtClean="0">
                <a:solidFill>
                  <a:srgbClr val="002060"/>
                </a:solidFill>
              </a:rPr>
              <a:t> Sincero</a:t>
            </a:r>
          </a:p>
          <a:p>
            <a:endParaRPr lang="pt-BR" sz="2000" dirty="0" smtClean="0">
              <a:solidFill>
                <a:srgbClr val="002060"/>
              </a:solidFill>
            </a:endParaRPr>
          </a:p>
          <a:p>
            <a:r>
              <a:rPr lang="pt-BR" sz="2000" dirty="0" smtClean="0">
                <a:solidFill>
                  <a:srgbClr val="002060"/>
                </a:solidFill>
              </a:rPr>
              <a:t>E-mail: </a:t>
            </a:r>
            <a:r>
              <a:rPr lang="pt-BR" sz="2000" b="1" dirty="0" smtClean="0">
                <a:solidFill>
                  <a:srgbClr val="002060"/>
                </a:solidFill>
              </a:rPr>
              <a:t>nucleo.social@aguasdejoinville.com.br</a:t>
            </a:r>
          </a:p>
        </p:txBody>
      </p:sp>
      <p:pic>
        <p:nvPicPr>
          <p:cNvPr id="6" name="Espaço Reservado para Conteúdo 3" descr="foto4.JPG"/>
          <p:cNvPicPr>
            <a:picLocks noChangeAspect="1"/>
          </p:cNvPicPr>
          <p:nvPr/>
        </p:nvPicPr>
        <p:blipFill>
          <a:blip r:embed="rId3" cstate="print">
            <a:lum bright="23000"/>
          </a:blip>
          <a:stretch>
            <a:fillRect/>
          </a:stretch>
        </p:blipFill>
        <p:spPr>
          <a:xfrm>
            <a:off x="5796136" y="2564904"/>
            <a:ext cx="2784310" cy="2088232"/>
          </a:xfrm>
          <a:prstGeom prst="rect">
            <a:avLst/>
          </a:prstGeom>
        </p:spPr>
      </p:pic>
    </p:spTree>
    <p:extLst>
      <p:ext uri="{BB962C8B-B14F-4D97-AF65-F5344CB8AC3E}">
        <p14:creationId xmlns="" xmlns:p14="http://schemas.microsoft.com/office/powerpoint/2010/main" val="32038098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2636912"/>
            <a:ext cx="8892480" cy="1828800"/>
          </a:xfrm>
        </p:spPr>
        <p:txBody>
          <a:bodyPr>
            <a:noAutofit/>
          </a:bodyPr>
          <a:lstStyle/>
          <a:p>
            <a:pPr algn="l"/>
            <a:r>
              <a:rPr lang="pt-BR" sz="1800" b="0" dirty="0" smtClean="0">
                <a:solidFill>
                  <a:schemeClr val="bg1"/>
                </a:solidFill>
              </a:rPr>
              <a:t/>
            </a:r>
            <a:br>
              <a:rPr lang="pt-BR" sz="1800" b="0" dirty="0" smtClean="0">
                <a:solidFill>
                  <a:schemeClr val="bg1"/>
                </a:solidFill>
              </a:rPr>
            </a:br>
            <a:r>
              <a:rPr lang="pt-BR" sz="1800" b="0" dirty="0" smtClean="0">
                <a:solidFill>
                  <a:schemeClr val="bg1"/>
                </a:solidFill>
              </a:rPr>
              <a:t/>
            </a:r>
            <a:br>
              <a:rPr lang="pt-BR" sz="1800" b="0" dirty="0" smtClean="0">
                <a:solidFill>
                  <a:schemeClr val="bg1"/>
                </a:solidFill>
              </a:rPr>
            </a:br>
            <a:r>
              <a:rPr lang="pt-BR" sz="1800" b="0" dirty="0" smtClean="0">
                <a:solidFill>
                  <a:schemeClr val="bg1"/>
                </a:solidFill>
              </a:rPr>
              <a:t/>
            </a:r>
            <a:br>
              <a:rPr lang="pt-BR" sz="1800" b="0" dirty="0" smtClean="0">
                <a:solidFill>
                  <a:schemeClr val="bg1"/>
                </a:solidFill>
              </a:rPr>
            </a:br>
            <a:r>
              <a:rPr lang="pt-BR" sz="1800" b="0" dirty="0" smtClean="0">
                <a:solidFill>
                  <a:schemeClr val="bg1"/>
                </a:solidFill>
              </a:rPr>
              <a:t/>
            </a:r>
            <a:br>
              <a:rPr lang="pt-BR" sz="1800" b="0" dirty="0" smtClean="0">
                <a:solidFill>
                  <a:schemeClr val="bg1"/>
                </a:solidFill>
              </a:rPr>
            </a:br>
            <a:r>
              <a:rPr lang="pt-BR" sz="1800" b="0" dirty="0" smtClean="0">
                <a:solidFill>
                  <a:schemeClr val="bg1"/>
                </a:solidFill>
              </a:rPr>
              <a:t/>
            </a:r>
            <a:br>
              <a:rPr lang="pt-BR" sz="1800" b="0" dirty="0" smtClean="0">
                <a:solidFill>
                  <a:schemeClr val="bg1"/>
                </a:solidFill>
              </a:rPr>
            </a:br>
            <a:r>
              <a:rPr lang="pt-BR" sz="1800" b="0" dirty="0" smtClean="0">
                <a:solidFill>
                  <a:schemeClr val="bg1"/>
                </a:solidFill>
              </a:rPr>
              <a:t/>
            </a:r>
            <a:br>
              <a:rPr lang="pt-BR" sz="1800" b="0" dirty="0" smtClean="0">
                <a:solidFill>
                  <a:schemeClr val="bg1"/>
                </a:solidFill>
              </a:rPr>
            </a:br>
            <a:r>
              <a:rPr lang="pt-BR" sz="1800" b="0" dirty="0" smtClean="0">
                <a:solidFill>
                  <a:schemeClr val="bg1"/>
                </a:solidFill>
              </a:rPr>
              <a:t/>
            </a:r>
            <a:br>
              <a:rPr lang="pt-BR" sz="1800" b="0" dirty="0" smtClean="0">
                <a:solidFill>
                  <a:schemeClr val="bg1"/>
                </a:solidFill>
              </a:rPr>
            </a:br>
            <a:r>
              <a:rPr lang="pt-BR" sz="1800" b="0" dirty="0" smtClean="0">
                <a:solidFill>
                  <a:schemeClr val="bg1"/>
                </a:solidFill>
              </a:rPr>
              <a:t/>
            </a:r>
            <a:br>
              <a:rPr lang="pt-BR" sz="1800" b="0" dirty="0" smtClean="0">
                <a:solidFill>
                  <a:schemeClr val="bg1"/>
                </a:solidFill>
              </a:rPr>
            </a:br>
            <a:r>
              <a:rPr lang="pt-BR" sz="1800" b="0" dirty="0" smtClean="0">
                <a:solidFill>
                  <a:schemeClr val="bg1"/>
                </a:solidFill>
              </a:rPr>
              <a:t/>
            </a:r>
            <a:br>
              <a:rPr lang="pt-BR" sz="1800" b="0" dirty="0" smtClean="0">
                <a:solidFill>
                  <a:schemeClr val="bg1"/>
                </a:solidFill>
              </a:rPr>
            </a:br>
            <a:r>
              <a:rPr lang="pt-BR" sz="1800" b="0" dirty="0" smtClean="0">
                <a:solidFill>
                  <a:schemeClr val="bg1"/>
                </a:solidFill>
              </a:rPr>
              <a:t/>
            </a:r>
            <a:br>
              <a:rPr lang="pt-BR" sz="1800" b="0" dirty="0" smtClean="0">
                <a:solidFill>
                  <a:schemeClr val="bg1"/>
                </a:solidFill>
              </a:rPr>
            </a:br>
            <a:r>
              <a:rPr lang="pt-BR" sz="1800" b="0" dirty="0" smtClean="0">
                <a:solidFill>
                  <a:schemeClr val="bg1"/>
                </a:solidFill>
              </a:rPr>
              <a:t/>
            </a:r>
            <a:br>
              <a:rPr lang="pt-BR" sz="1800" b="0" dirty="0" smtClean="0">
                <a:solidFill>
                  <a:schemeClr val="bg1"/>
                </a:solidFill>
              </a:rPr>
            </a:br>
            <a:r>
              <a:rPr lang="pt-BR" sz="1800" b="0" dirty="0" smtClean="0">
                <a:solidFill>
                  <a:schemeClr val="bg1"/>
                </a:solidFill>
              </a:rPr>
              <a:t/>
            </a:r>
            <a:br>
              <a:rPr lang="pt-BR" sz="1800" b="0" dirty="0" smtClean="0">
                <a:solidFill>
                  <a:schemeClr val="bg1"/>
                </a:solidFill>
              </a:rPr>
            </a:br>
            <a:r>
              <a:rPr lang="pt-BR" sz="1800" b="0" dirty="0" smtClean="0">
                <a:solidFill>
                  <a:schemeClr val="bg1"/>
                </a:solidFill>
              </a:rPr>
              <a:t/>
            </a:r>
            <a:br>
              <a:rPr lang="pt-BR" sz="1800" b="0" dirty="0" smtClean="0">
                <a:solidFill>
                  <a:schemeClr val="bg1"/>
                </a:solidFill>
              </a:rPr>
            </a:br>
            <a:r>
              <a:rPr lang="pt-BR" sz="1800" b="0" dirty="0" smtClean="0">
                <a:solidFill>
                  <a:schemeClr val="bg1"/>
                </a:solidFill>
              </a:rPr>
              <a:t/>
            </a:r>
            <a:br>
              <a:rPr lang="pt-BR" sz="1800" b="0" dirty="0" smtClean="0">
                <a:solidFill>
                  <a:schemeClr val="bg1"/>
                </a:solidFill>
              </a:rPr>
            </a:br>
            <a:r>
              <a:rPr lang="pt-BR" sz="1800" b="0" dirty="0" smtClean="0">
                <a:solidFill>
                  <a:schemeClr val="bg1"/>
                </a:solidFill>
              </a:rPr>
              <a:t/>
            </a:r>
            <a:br>
              <a:rPr lang="pt-BR" sz="1800" b="0" dirty="0" smtClean="0">
                <a:solidFill>
                  <a:schemeClr val="bg1"/>
                </a:solidFill>
              </a:rPr>
            </a:br>
            <a:r>
              <a:rPr lang="pt-BR" sz="1800" b="0" dirty="0" smtClean="0">
                <a:solidFill>
                  <a:schemeClr val="bg1"/>
                </a:solidFill>
              </a:rPr>
              <a:t/>
            </a:r>
            <a:br>
              <a:rPr lang="pt-BR" sz="1800" b="0" dirty="0" smtClean="0">
                <a:solidFill>
                  <a:schemeClr val="bg1"/>
                </a:solidFill>
              </a:rPr>
            </a:br>
            <a:r>
              <a:rPr lang="pt-BR" sz="1800" b="0" dirty="0" smtClean="0">
                <a:solidFill>
                  <a:schemeClr val="bg1"/>
                </a:solidFill>
              </a:rPr>
              <a:t>O social é aquilo que </a:t>
            </a:r>
            <a:r>
              <a:rPr lang="pt-BR" sz="1800" dirty="0" smtClean="0">
                <a:solidFill>
                  <a:schemeClr val="bg1"/>
                </a:solidFill>
              </a:rPr>
              <a:t>pressupõe relações</a:t>
            </a:r>
            <a:r>
              <a:rPr lang="pt-BR" sz="1800" b="0" dirty="0" smtClean="0">
                <a:solidFill>
                  <a:schemeClr val="bg1"/>
                </a:solidFill>
              </a:rPr>
              <a:t>, sociabilidade, abarcando relacionamentos, sentimentos, modos de </a:t>
            </a:r>
            <a:r>
              <a:rPr lang="pt-BR" sz="1800" b="0" dirty="0" smtClean="0">
                <a:solidFill>
                  <a:schemeClr val="bg1"/>
                </a:solidFill>
              </a:rPr>
              <a:t>ser, de estar, de agir e de se manifestar. </a:t>
            </a:r>
            <a:r>
              <a:rPr lang="pt-BR" sz="1800" dirty="0" smtClean="0">
                <a:solidFill>
                  <a:schemeClr val="bg1"/>
                </a:solidFill>
              </a:rPr>
              <a:t>Aplica-se mais à</a:t>
            </a:r>
            <a:r>
              <a:rPr lang="pt-BR" sz="1800" dirty="0" smtClean="0">
                <a:solidFill>
                  <a:schemeClr val="bg1"/>
                </a:solidFill>
              </a:rPr>
              <a:t>s </a:t>
            </a:r>
            <a:r>
              <a:rPr lang="pt-BR" sz="1800" dirty="0" smtClean="0">
                <a:solidFill>
                  <a:schemeClr val="bg1"/>
                </a:solidFill>
              </a:rPr>
              <a:t>interações humanas significativas para os sujeitos</a:t>
            </a:r>
            <a:r>
              <a:rPr lang="pt-BR" sz="1800" b="0" dirty="0" smtClean="0">
                <a:solidFill>
                  <a:schemeClr val="bg1"/>
                </a:solidFill>
              </a:rPr>
              <a:t>.</a:t>
            </a:r>
            <a:br>
              <a:rPr lang="pt-BR" sz="1800" b="0" dirty="0" smtClean="0">
                <a:solidFill>
                  <a:schemeClr val="bg1"/>
                </a:solidFill>
              </a:rPr>
            </a:br>
            <a:r>
              <a:rPr lang="pt-BR" sz="1800" b="0" dirty="0" smtClean="0">
                <a:solidFill>
                  <a:schemeClr val="bg1"/>
                </a:solidFill>
              </a:rPr>
              <a:t/>
            </a:r>
            <a:br>
              <a:rPr lang="pt-BR" sz="1800" b="0" dirty="0" smtClean="0">
                <a:solidFill>
                  <a:schemeClr val="bg1"/>
                </a:solidFill>
              </a:rPr>
            </a:br>
            <a:r>
              <a:rPr lang="pt-BR" sz="1800" b="0" dirty="0" smtClean="0">
                <a:solidFill>
                  <a:schemeClr val="bg1"/>
                </a:solidFill>
              </a:rPr>
              <a:t>Convívio </a:t>
            </a:r>
            <a:r>
              <a:rPr lang="pt-BR" sz="1800" b="0" dirty="0" smtClean="0">
                <a:solidFill>
                  <a:schemeClr val="bg1"/>
                </a:solidFill>
              </a:rPr>
              <a:t>entre diferentes pessoas, </a:t>
            </a:r>
            <a:r>
              <a:rPr lang="pt-BR" sz="1800" b="0" dirty="0" smtClean="0">
                <a:solidFill>
                  <a:schemeClr val="bg1"/>
                </a:solidFill>
              </a:rPr>
              <a:t>com </a:t>
            </a:r>
            <a:r>
              <a:rPr lang="pt-BR" sz="1800" b="0" dirty="0" smtClean="0">
                <a:solidFill>
                  <a:schemeClr val="bg1"/>
                </a:solidFill>
              </a:rPr>
              <a:t>uma causa comum, </a:t>
            </a:r>
            <a:r>
              <a:rPr lang="pt-BR" sz="1800" dirty="0" smtClean="0">
                <a:solidFill>
                  <a:schemeClr val="bg1"/>
                </a:solidFill>
              </a:rPr>
              <a:t>elo </a:t>
            </a:r>
            <a:r>
              <a:rPr lang="pt-BR" sz="1800" dirty="0" smtClean="0">
                <a:solidFill>
                  <a:schemeClr val="bg1"/>
                </a:solidFill>
              </a:rPr>
              <a:t>que une certas</a:t>
            </a:r>
            <a:br>
              <a:rPr lang="pt-BR" sz="1800" dirty="0" smtClean="0">
                <a:solidFill>
                  <a:schemeClr val="bg1"/>
                </a:solidFill>
              </a:rPr>
            </a:br>
            <a:r>
              <a:rPr lang="pt-BR" sz="1800" dirty="0" smtClean="0">
                <a:solidFill>
                  <a:schemeClr val="bg1"/>
                </a:solidFill>
              </a:rPr>
              <a:t>pessoas para o alcance de um fim</a:t>
            </a:r>
            <a:r>
              <a:rPr lang="pt-BR" sz="1800" dirty="0" smtClean="0">
                <a:solidFill>
                  <a:schemeClr val="bg1"/>
                </a:solidFill>
              </a:rPr>
              <a:t>.</a:t>
            </a:r>
            <a:r>
              <a:rPr lang="pt-BR" sz="1800" b="0" dirty="0" smtClean="0">
                <a:solidFill>
                  <a:schemeClr val="bg1"/>
                </a:solidFill>
              </a:rPr>
              <a:t/>
            </a:r>
            <a:br>
              <a:rPr lang="pt-BR" sz="1800" b="0" dirty="0" smtClean="0">
                <a:solidFill>
                  <a:schemeClr val="bg1"/>
                </a:solidFill>
              </a:rPr>
            </a:br>
            <a:r>
              <a:rPr lang="pt-BR" sz="1800" b="0" dirty="0" smtClean="0">
                <a:solidFill>
                  <a:schemeClr val="bg1"/>
                </a:solidFill>
              </a:rPr>
              <a:t/>
            </a:r>
            <a:br>
              <a:rPr lang="pt-BR" sz="1800" b="0" dirty="0" smtClean="0">
                <a:solidFill>
                  <a:schemeClr val="bg1"/>
                </a:solidFill>
              </a:rPr>
            </a:br>
            <a:r>
              <a:rPr lang="pt-BR" sz="1800" b="0" dirty="0" smtClean="0">
                <a:solidFill>
                  <a:schemeClr val="bg1"/>
                </a:solidFill>
              </a:rPr>
              <a:t>                                                                                   </a:t>
            </a:r>
            <a:r>
              <a:rPr lang="pt-BR" sz="1600" b="0" dirty="0" smtClean="0">
                <a:solidFill>
                  <a:schemeClr val="bg1"/>
                </a:solidFill>
              </a:rPr>
              <a:t>Fonte</a:t>
            </a:r>
            <a:r>
              <a:rPr lang="pt-BR" sz="1600" b="0" dirty="0" smtClean="0">
                <a:solidFill>
                  <a:schemeClr val="bg1"/>
                </a:solidFill>
              </a:rPr>
              <a:t>: </a:t>
            </a:r>
            <a:r>
              <a:rPr lang="pt-BR" sz="1600" b="0" dirty="0" smtClean="0">
                <a:solidFill>
                  <a:schemeClr val="bg1"/>
                </a:solidFill>
                <a:hlinkClick r:id="rId2"/>
              </a:rPr>
              <a:t>http://www.dicionarioinformal.com.br/social</a:t>
            </a:r>
            <a:r>
              <a:rPr lang="pt-BR" sz="1600" b="0" dirty="0" smtClean="0">
                <a:solidFill>
                  <a:schemeClr val="bg1"/>
                </a:solidFill>
                <a:hlinkClick r:id="rId2"/>
              </a:rPr>
              <a:t>/</a:t>
            </a:r>
            <a:r>
              <a:rPr lang="pt-BR" sz="1600" b="0" dirty="0" smtClean="0">
                <a:solidFill>
                  <a:schemeClr val="bg1"/>
                </a:solidFill>
              </a:rPr>
              <a:t> </a:t>
            </a:r>
            <a:endParaRPr lang="pt-BR" sz="1800" b="0" dirty="0">
              <a:solidFill>
                <a:schemeClr val="bg1"/>
              </a:solidFill>
            </a:endParaRPr>
          </a:p>
        </p:txBody>
      </p:sp>
      <p:sp>
        <p:nvSpPr>
          <p:cNvPr id="5" name="Título 1"/>
          <p:cNvSpPr txBox="1">
            <a:spLocks/>
          </p:cNvSpPr>
          <p:nvPr/>
        </p:nvSpPr>
        <p:spPr>
          <a:xfrm>
            <a:off x="323528" y="764704"/>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4800" b="0"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Social - definição</a:t>
            </a:r>
            <a:br>
              <a:rPr kumimoji="0" lang="pt-BR" sz="4800" b="0"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endParaRPr kumimoji="0" lang="pt-BR" sz="4800" b="0"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9552" y="2780928"/>
            <a:ext cx="7488832" cy="1756792"/>
          </a:xfrm>
        </p:spPr>
        <p:txBody>
          <a:bodyPr>
            <a:noAutofit/>
          </a:bodyPr>
          <a:lstStyle/>
          <a:p>
            <a:pPr algn="just"/>
            <a:r>
              <a:rPr lang="pt-BR" sz="1600" b="0" dirty="0" smtClean="0">
                <a:solidFill>
                  <a:schemeClr val="bg1"/>
                </a:solidFill>
              </a:rPr>
              <a:t>“A missão do marketing 3.0 nas empresas consiste em estabelecer um elo com o cliente, </a:t>
            </a:r>
            <a:r>
              <a:rPr lang="pt-BR" sz="1600" dirty="0" smtClean="0">
                <a:solidFill>
                  <a:schemeClr val="bg1"/>
                </a:solidFill>
              </a:rPr>
              <a:t>promover a sustentabilidade no planeta e melhorar a vida dos pobres</a:t>
            </a:r>
            <a:r>
              <a:rPr lang="pt-BR" sz="1600" b="0" dirty="0" smtClean="0">
                <a:solidFill>
                  <a:schemeClr val="bg1"/>
                </a:solidFill>
              </a:rPr>
              <a:t>. Se você criar um caso de amor com os seus clientes, eles próprios farão a sua publicidade”. (KOTLER, 2010) </a:t>
            </a:r>
            <a:br>
              <a:rPr lang="pt-BR" sz="1600" b="0" dirty="0" smtClean="0">
                <a:solidFill>
                  <a:schemeClr val="bg1"/>
                </a:solidFill>
              </a:rPr>
            </a:br>
            <a:r>
              <a:rPr lang="pt-BR" sz="1600" b="0" dirty="0" smtClean="0">
                <a:solidFill>
                  <a:schemeClr val="bg1"/>
                </a:solidFill>
              </a:rPr>
              <a:t/>
            </a:r>
            <a:br>
              <a:rPr lang="pt-BR" sz="1600" b="0" dirty="0" smtClean="0">
                <a:solidFill>
                  <a:schemeClr val="bg1"/>
                </a:solidFill>
              </a:rPr>
            </a:br>
            <a:r>
              <a:rPr lang="pt-BR" sz="1600" b="0" dirty="0" smtClean="0">
                <a:solidFill>
                  <a:schemeClr val="bg1"/>
                </a:solidFill>
              </a:rPr>
              <a:t/>
            </a:r>
            <a:br>
              <a:rPr lang="pt-BR" sz="1600" b="0" dirty="0" smtClean="0">
                <a:solidFill>
                  <a:schemeClr val="bg1"/>
                </a:solidFill>
              </a:rPr>
            </a:br>
            <a:r>
              <a:rPr lang="pt-BR" sz="1600" b="0" dirty="0" smtClean="0">
                <a:solidFill>
                  <a:schemeClr val="bg1"/>
                </a:solidFill>
              </a:rPr>
              <a:t/>
            </a:r>
            <a:br>
              <a:rPr lang="pt-BR" sz="1600" b="0" dirty="0" smtClean="0">
                <a:solidFill>
                  <a:schemeClr val="bg1"/>
                </a:solidFill>
              </a:rPr>
            </a:br>
            <a:r>
              <a:rPr lang="pt-BR" sz="1600" b="0" dirty="0" smtClean="0">
                <a:solidFill>
                  <a:schemeClr val="bg1"/>
                </a:solidFill>
              </a:rPr>
              <a:t>“</a:t>
            </a:r>
            <a:r>
              <a:rPr lang="pt-BR" sz="1600" dirty="0" smtClean="0">
                <a:solidFill>
                  <a:schemeClr val="bg1"/>
                </a:solidFill>
              </a:rPr>
              <a:t>Marketing envolve a identificação e a satisfação das necessidades humanas e sociais</a:t>
            </a:r>
            <a:r>
              <a:rPr lang="pt-BR" sz="1600" b="0" dirty="0" smtClean="0">
                <a:solidFill>
                  <a:schemeClr val="bg1"/>
                </a:solidFill>
              </a:rPr>
              <a:t>.”</a:t>
            </a:r>
            <a:br>
              <a:rPr lang="pt-BR" sz="1600" b="0" dirty="0" smtClean="0">
                <a:solidFill>
                  <a:schemeClr val="bg1"/>
                </a:solidFill>
              </a:rPr>
            </a:br>
            <a:r>
              <a:rPr lang="pt-BR" sz="1600" b="0" dirty="0" smtClean="0">
                <a:solidFill>
                  <a:schemeClr val="bg1"/>
                </a:solidFill>
              </a:rPr>
              <a:t>                                                                                                                    (KOTLER e KELLER, 2006)</a:t>
            </a:r>
            <a:br>
              <a:rPr lang="pt-BR" sz="1600" b="0" dirty="0" smtClean="0">
                <a:solidFill>
                  <a:schemeClr val="bg1"/>
                </a:solidFill>
              </a:rPr>
            </a:br>
            <a:r>
              <a:rPr lang="pt-BR" sz="1600" b="0" dirty="0" smtClean="0">
                <a:solidFill>
                  <a:schemeClr val="bg1"/>
                </a:solidFill>
              </a:rPr>
              <a:t>   </a:t>
            </a:r>
            <a:br>
              <a:rPr lang="pt-BR" sz="1600" b="0" dirty="0" smtClean="0">
                <a:solidFill>
                  <a:schemeClr val="bg1"/>
                </a:solidFill>
              </a:rPr>
            </a:br>
            <a:r>
              <a:rPr lang="pt-BR" sz="1600" b="0" dirty="0" smtClean="0">
                <a:solidFill>
                  <a:schemeClr val="bg1"/>
                </a:solidFill>
              </a:rPr>
              <a:t/>
            </a:r>
            <a:br>
              <a:rPr lang="pt-BR" sz="1600" b="0" dirty="0" smtClean="0">
                <a:solidFill>
                  <a:schemeClr val="bg1"/>
                </a:solidFill>
              </a:rPr>
            </a:br>
            <a:r>
              <a:rPr lang="pt-BR" sz="1600" b="0" dirty="0" smtClean="0">
                <a:solidFill>
                  <a:schemeClr val="bg1"/>
                </a:solidFill>
              </a:rPr>
              <a:t>“Marketing é a área do conhecimento que engloba todas as atividades concernentes às relações de troca, orientadas para a </a:t>
            </a:r>
            <a:r>
              <a:rPr lang="pt-BR" sz="1600" dirty="0" smtClean="0">
                <a:solidFill>
                  <a:schemeClr val="bg1"/>
                </a:solidFill>
              </a:rPr>
              <a:t>satisfação dos desejos e necessidades dos consumidores</a:t>
            </a:r>
            <a:r>
              <a:rPr lang="pt-BR" sz="1600" b="0" dirty="0" smtClean="0">
                <a:solidFill>
                  <a:schemeClr val="bg1"/>
                </a:solidFill>
              </a:rPr>
              <a:t>, visando alcançar determinados objetivos da organização ou indivíduo e </a:t>
            </a:r>
            <a:r>
              <a:rPr lang="pt-BR" sz="1600" dirty="0" smtClean="0">
                <a:solidFill>
                  <a:schemeClr val="bg1"/>
                </a:solidFill>
              </a:rPr>
              <a:t>considerando sempre o meio ambiente de atuação e o impacto que estas relações causam no bem-estar da sociedade</a:t>
            </a:r>
            <a:r>
              <a:rPr lang="pt-BR" sz="1600" b="0" dirty="0" smtClean="0">
                <a:solidFill>
                  <a:schemeClr val="bg1"/>
                </a:solidFill>
              </a:rPr>
              <a:t>”                       (CASAS, 2007 p.15).</a:t>
            </a:r>
            <a:br>
              <a:rPr lang="pt-BR" sz="1600" b="0" dirty="0" smtClean="0">
                <a:solidFill>
                  <a:schemeClr val="bg1"/>
                </a:solidFill>
              </a:rPr>
            </a:br>
            <a:endParaRPr lang="pt-BR" sz="1600" b="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332656"/>
            <a:ext cx="8640960" cy="782960"/>
          </a:xfrm>
        </p:spPr>
        <p:txBody>
          <a:bodyPr>
            <a:noAutofit/>
          </a:bodyPr>
          <a:lstStyle/>
          <a:p>
            <a:r>
              <a:rPr lang="pt-BR" sz="2000" b="1" dirty="0" smtClean="0"/>
              <a:t>NÚCLEO DE ATENDIMENTO SOCIAL - NAS</a:t>
            </a:r>
            <a:r>
              <a:rPr lang="pt-BR" sz="2000" dirty="0" smtClean="0"/>
              <a:t/>
            </a:r>
            <a:br>
              <a:rPr lang="pt-BR" sz="2000" dirty="0" smtClean="0"/>
            </a:br>
            <a:endParaRPr lang="pt-BR" sz="2000" b="1" dirty="0">
              <a:solidFill>
                <a:schemeClr val="tx2"/>
              </a:solidFill>
            </a:endParaRPr>
          </a:p>
        </p:txBody>
      </p:sp>
      <p:sp>
        <p:nvSpPr>
          <p:cNvPr id="3" name="Espaço Reservado para Conteúdo 2"/>
          <p:cNvSpPr>
            <a:spLocks noGrp="1"/>
          </p:cNvSpPr>
          <p:nvPr>
            <p:ph idx="1"/>
          </p:nvPr>
        </p:nvSpPr>
        <p:spPr>
          <a:xfrm>
            <a:off x="395536" y="1556792"/>
            <a:ext cx="8229600" cy="4533136"/>
          </a:xfrm>
        </p:spPr>
        <p:txBody>
          <a:bodyPr>
            <a:normAutofit/>
          </a:bodyPr>
          <a:lstStyle/>
          <a:p>
            <a:pPr algn="just">
              <a:buNone/>
            </a:pPr>
            <a:r>
              <a:rPr lang="pt-BR" sz="1800" dirty="0" smtClean="0">
                <a:latin typeface="+mj-lt"/>
              </a:rPr>
              <a:t>    </a:t>
            </a:r>
          </a:p>
          <a:p>
            <a:pPr algn="just">
              <a:buNone/>
            </a:pPr>
            <a:r>
              <a:rPr lang="pt-BR" sz="1800" b="1" dirty="0" smtClean="0"/>
              <a:t>CENÁRIO</a:t>
            </a:r>
          </a:p>
          <a:p>
            <a:pPr algn="just">
              <a:buNone/>
            </a:pPr>
            <a:endParaRPr lang="pt-BR" sz="1800" dirty="0" smtClean="0"/>
          </a:p>
          <a:p>
            <a:pPr algn="just"/>
            <a:r>
              <a:rPr lang="pt-BR" sz="1800" dirty="0" smtClean="0"/>
              <a:t>Demanda de clientes com perfis de vulnerabilidade social; </a:t>
            </a:r>
          </a:p>
          <a:p>
            <a:pPr algn="just"/>
            <a:r>
              <a:rPr lang="pt-BR" sz="1800" dirty="0" smtClean="0"/>
              <a:t>Novos empreendimentos do programa Minha Casa Minha Vida do Governo Federal; </a:t>
            </a:r>
          </a:p>
          <a:p>
            <a:pPr algn="just"/>
            <a:r>
              <a:rPr lang="pt-BR" sz="1800" dirty="0" smtClean="0"/>
              <a:t>Atendimento aos clientes com dificuldades de mobilidade.</a:t>
            </a:r>
          </a:p>
          <a:p>
            <a:pPr algn="just"/>
            <a:endParaRPr lang="pt-BR" sz="1800" dirty="0" smtClean="0"/>
          </a:p>
          <a:p>
            <a:pPr algn="just">
              <a:buNone/>
            </a:pPr>
            <a:endParaRPr lang="pt-BR" sz="1800" dirty="0" smtClean="0"/>
          </a:p>
          <a:p>
            <a:pPr algn="just">
              <a:buNone/>
            </a:pPr>
            <a:r>
              <a:rPr lang="pt-BR" sz="1800" b="1" dirty="0" smtClean="0"/>
              <a:t>      Ações começaram a ser estruturadas a partir de 2011 e em janeiro de 2014, foi criado o Núcleo de Atendimento Social - NAS. </a:t>
            </a:r>
          </a:p>
          <a:p>
            <a:pPr algn="just"/>
            <a:endParaRPr lang="pt-BR" sz="1800" dirty="0" smtClean="0"/>
          </a:p>
          <a:p>
            <a:pPr>
              <a:buNone/>
            </a:pPr>
            <a:endParaRPr lang="pt-BR" sz="1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332656"/>
            <a:ext cx="8640960" cy="782960"/>
          </a:xfrm>
        </p:spPr>
        <p:txBody>
          <a:bodyPr>
            <a:noAutofit/>
          </a:bodyPr>
          <a:lstStyle/>
          <a:p>
            <a:r>
              <a:rPr lang="pt-BR" sz="2000" b="1" dirty="0" smtClean="0"/>
              <a:t>NAS: OBJETIVO GERAL</a:t>
            </a:r>
            <a:r>
              <a:rPr lang="pt-BR" sz="2000" dirty="0" smtClean="0"/>
              <a:t/>
            </a:r>
            <a:br>
              <a:rPr lang="pt-BR" sz="2000" dirty="0" smtClean="0"/>
            </a:br>
            <a:endParaRPr lang="pt-BR" sz="2000" b="1" dirty="0">
              <a:solidFill>
                <a:schemeClr val="tx2"/>
              </a:solidFill>
            </a:endParaRPr>
          </a:p>
        </p:txBody>
      </p:sp>
      <p:sp>
        <p:nvSpPr>
          <p:cNvPr id="3" name="Espaço Reservado para Conteúdo 2"/>
          <p:cNvSpPr>
            <a:spLocks noGrp="1"/>
          </p:cNvSpPr>
          <p:nvPr>
            <p:ph idx="1"/>
          </p:nvPr>
        </p:nvSpPr>
        <p:spPr>
          <a:xfrm>
            <a:off x="395536" y="1556792"/>
            <a:ext cx="8229600" cy="4533136"/>
          </a:xfrm>
        </p:spPr>
        <p:txBody>
          <a:bodyPr>
            <a:normAutofit/>
          </a:bodyPr>
          <a:lstStyle/>
          <a:p>
            <a:pPr algn="just">
              <a:buNone/>
            </a:pPr>
            <a:r>
              <a:rPr lang="pt-BR" sz="1800" dirty="0" smtClean="0">
                <a:latin typeface="+mj-lt"/>
              </a:rPr>
              <a:t>    </a:t>
            </a:r>
          </a:p>
          <a:p>
            <a:pPr algn="just">
              <a:buNone/>
            </a:pPr>
            <a:r>
              <a:rPr lang="pt-BR" sz="1800" dirty="0" smtClean="0">
                <a:latin typeface="+mj-lt"/>
              </a:rPr>
              <a:t>      </a:t>
            </a:r>
          </a:p>
          <a:p>
            <a:pPr algn="just">
              <a:buNone/>
            </a:pPr>
            <a:endParaRPr lang="pt-BR" sz="1800" dirty="0" smtClean="0">
              <a:latin typeface="+mj-lt"/>
            </a:endParaRPr>
          </a:p>
          <a:p>
            <a:pPr algn="just"/>
            <a:r>
              <a:rPr lang="pt-BR" sz="1800" dirty="0" smtClean="0"/>
              <a:t>Gerir os processos de </a:t>
            </a:r>
            <a:r>
              <a:rPr lang="pt-BR" sz="1800" b="1" dirty="0" smtClean="0"/>
              <a:t>atendimento social presencial e em campo</a:t>
            </a:r>
            <a:r>
              <a:rPr lang="pt-BR" sz="1800" dirty="0" smtClean="0"/>
              <a:t> para clientes em </a:t>
            </a:r>
            <a:r>
              <a:rPr lang="pt-BR" sz="1800" b="1" dirty="0" smtClean="0"/>
              <a:t>vulnerabilidade social e/ou com problemas de mobilidade</a:t>
            </a:r>
            <a:r>
              <a:rPr lang="pt-BR" sz="1800" dirty="0" smtClean="0"/>
              <a:t>, garantindo, assim, o cumprimento das resoluções e regulamentos internos da Companhia de Saneamento, com </a:t>
            </a:r>
            <a:r>
              <a:rPr lang="pt-BR" sz="1800" b="1" dirty="0" smtClean="0"/>
              <a:t>foco na recuperação de clientes clandestinos e redução da inadimplência</a:t>
            </a:r>
            <a:r>
              <a:rPr lang="pt-BR" sz="1800" dirty="0" smtClean="0"/>
              <a:t>, garantindo aos clientes </a:t>
            </a:r>
            <a:r>
              <a:rPr lang="pt-BR" sz="1800" b="1" dirty="0" smtClean="0"/>
              <a:t>atendimento justo </a:t>
            </a:r>
            <a:r>
              <a:rPr lang="pt-BR" sz="1800" dirty="0" smtClean="0"/>
              <a:t>e com </a:t>
            </a:r>
            <a:r>
              <a:rPr lang="pt-BR" sz="1800" b="1" dirty="0" smtClean="0"/>
              <a:t>compromisso social</a:t>
            </a:r>
            <a:r>
              <a:rPr lang="pt-BR" sz="1800" dirty="0" smtClean="0"/>
              <a:t>.</a:t>
            </a:r>
          </a:p>
          <a:p>
            <a:pPr>
              <a:buNone/>
            </a:pPr>
            <a:endParaRPr lang="pt-BR" sz="1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332656"/>
            <a:ext cx="8640960" cy="782960"/>
          </a:xfrm>
        </p:spPr>
        <p:txBody>
          <a:bodyPr>
            <a:noAutofit/>
          </a:bodyPr>
          <a:lstStyle/>
          <a:p>
            <a:r>
              <a:rPr lang="pt-BR" sz="2000" b="1" dirty="0" smtClean="0"/>
              <a:t>NAS: OBJETIVO GERAL</a:t>
            </a:r>
            <a:r>
              <a:rPr lang="pt-BR" sz="2000" dirty="0" smtClean="0"/>
              <a:t/>
            </a:r>
            <a:br>
              <a:rPr lang="pt-BR" sz="2000" dirty="0" smtClean="0"/>
            </a:br>
            <a:endParaRPr lang="pt-BR" sz="2000" b="1" dirty="0">
              <a:solidFill>
                <a:schemeClr val="tx2"/>
              </a:solidFill>
            </a:endParaRPr>
          </a:p>
        </p:txBody>
      </p:sp>
      <p:sp>
        <p:nvSpPr>
          <p:cNvPr id="3" name="Espaço Reservado para Conteúdo 2"/>
          <p:cNvSpPr>
            <a:spLocks noGrp="1"/>
          </p:cNvSpPr>
          <p:nvPr>
            <p:ph idx="1"/>
          </p:nvPr>
        </p:nvSpPr>
        <p:spPr>
          <a:xfrm>
            <a:off x="395536" y="1556792"/>
            <a:ext cx="8229600" cy="4533136"/>
          </a:xfrm>
        </p:spPr>
        <p:txBody>
          <a:bodyPr>
            <a:normAutofit fontScale="77500" lnSpcReduction="20000"/>
          </a:bodyPr>
          <a:lstStyle/>
          <a:p>
            <a:pPr algn="just">
              <a:buNone/>
            </a:pPr>
            <a:r>
              <a:rPr lang="pt-BR" sz="2400" dirty="0" smtClean="0">
                <a:latin typeface="+mj-lt"/>
              </a:rPr>
              <a:t>    </a:t>
            </a:r>
          </a:p>
          <a:p>
            <a:pPr>
              <a:buNone/>
            </a:pPr>
            <a:r>
              <a:rPr lang="pt-BR" sz="2300" dirty="0" smtClean="0"/>
              <a:t>      O trabalho do NAS contribui para a efetivação de alguns dos princípios fundamentais do marco regulatório do Saneamento (Art. 2</a:t>
            </a:r>
            <a:r>
              <a:rPr lang="pt-BR" sz="2300" baseline="30000" dirty="0" smtClean="0"/>
              <a:t>º</a:t>
            </a:r>
            <a:r>
              <a:rPr lang="pt-BR" sz="2300" dirty="0" smtClean="0"/>
              <a:t>)*:</a:t>
            </a:r>
          </a:p>
          <a:p>
            <a:pPr>
              <a:buNone/>
            </a:pPr>
            <a:endParaRPr lang="pt-BR" sz="2400" dirty="0" smtClean="0"/>
          </a:p>
          <a:p>
            <a:pPr lvl="1"/>
            <a:r>
              <a:rPr lang="pt-BR" sz="2000" dirty="0" smtClean="0"/>
              <a:t>[...]</a:t>
            </a:r>
          </a:p>
          <a:p>
            <a:pPr lvl="1"/>
            <a:r>
              <a:rPr lang="pt-BR" sz="2000" dirty="0" smtClean="0"/>
              <a:t>V - adoção de métodos, técnicas e processos que considerem as peculiaridades locais e regionais;</a:t>
            </a:r>
          </a:p>
          <a:p>
            <a:pPr lvl="1"/>
            <a:endParaRPr lang="pt-BR" sz="2000" dirty="0" smtClean="0"/>
          </a:p>
          <a:p>
            <a:pPr lvl="1"/>
            <a:r>
              <a:rPr lang="pt-BR" sz="2000" dirty="0" smtClean="0"/>
              <a:t>VI - articulação com as políticas de desenvolvimento urbano e regional, de habitação, de combate à pobreza e de sua erradicação, de proteção ambiental, de promoção da saúde e outras de relevante interesse social voltadas para a melhoria da qualidade de vida, para as quais o saneamento básico seja fator determinante;</a:t>
            </a:r>
          </a:p>
          <a:p>
            <a:pPr lvl="1"/>
            <a:endParaRPr lang="pt-BR" sz="2000" dirty="0" smtClean="0"/>
          </a:p>
          <a:p>
            <a:pPr lvl="1"/>
            <a:r>
              <a:rPr lang="pt-BR" sz="2000" dirty="0" smtClean="0"/>
              <a:t>[...]</a:t>
            </a:r>
          </a:p>
          <a:p>
            <a:pPr lvl="1"/>
            <a:r>
              <a:rPr lang="pt-BR" sz="2000" dirty="0" smtClean="0"/>
              <a:t>VIII - utilização de tecnologias apropriadas, considerando a capacidade de pagamento dos usuários e a adoção de soluções graduais e progressivas; (BRASIL, 2007)</a:t>
            </a:r>
          </a:p>
          <a:p>
            <a:pPr lvl="1"/>
            <a:endParaRPr lang="pt-BR" sz="2000" dirty="0" smtClean="0"/>
          </a:p>
          <a:p>
            <a:pPr lvl="1"/>
            <a:endParaRPr lang="pt-BR" sz="2000" dirty="0" smtClean="0"/>
          </a:p>
          <a:p>
            <a:pPr lvl="1" algn="r">
              <a:buNone/>
            </a:pPr>
            <a:r>
              <a:rPr lang="pt-BR" sz="1800" dirty="0" smtClean="0"/>
              <a:t>* Lei Federal nº 11.445, 05/01/2007. Estabelece diretrizes nacionais para o saneamento básico. </a:t>
            </a:r>
          </a:p>
          <a:p>
            <a:pPr algn="just"/>
            <a:endParaRPr lang="pt-BR" sz="2400" dirty="0" smtClean="0"/>
          </a:p>
          <a:p>
            <a:pPr>
              <a:buNone/>
            </a:pPr>
            <a:endParaRPr lang="pt-BR" sz="14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332656"/>
            <a:ext cx="8640960" cy="782960"/>
          </a:xfrm>
        </p:spPr>
        <p:txBody>
          <a:bodyPr>
            <a:noAutofit/>
          </a:bodyPr>
          <a:lstStyle/>
          <a:p>
            <a:r>
              <a:rPr lang="pt-BR" sz="2000" b="1" dirty="0" smtClean="0"/>
              <a:t>NAS: ATIVIDADES</a:t>
            </a:r>
            <a:r>
              <a:rPr lang="pt-BR" sz="2000" dirty="0" smtClean="0"/>
              <a:t/>
            </a:r>
            <a:br>
              <a:rPr lang="pt-BR" sz="2000" dirty="0" smtClean="0"/>
            </a:br>
            <a:endParaRPr lang="pt-BR" sz="2000" b="1" dirty="0">
              <a:solidFill>
                <a:schemeClr val="tx2"/>
              </a:solidFill>
            </a:endParaRPr>
          </a:p>
        </p:txBody>
      </p:sp>
      <p:sp>
        <p:nvSpPr>
          <p:cNvPr id="3" name="Espaço Reservado para Conteúdo 2"/>
          <p:cNvSpPr>
            <a:spLocks noGrp="1"/>
          </p:cNvSpPr>
          <p:nvPr>
            <p:ph idx="1"/>
          </p:nvPr>
        </p:nvSpPr>
        <p:spPr>
          <a:xfrm>
            <a:off x="323528" y="1484784"/>
            <a:ext cx="5760640" cy="4533136"/>
          </a:xfrm>
        </p:spPr>
        <p:txBody>
          <a:bodyPr>
            <a:normAutofit/>
          </a:bodyPr>
          <a:lstStyle/>
          <a:p>
            <a:pPr algn="just">
              <a:buNone/>
            </a:pPr>
            <a:r>
              <a:rPr lang="pt-BR" sz="1800" dirty="0" smtClean="0">
                <a:latin typeface="+mj-lt"/>
              </a:rPr>
              <a:t>    </a:t>
            </a:r>
          </a:p>
          <a:p>
            <a:pPr>
              <a:buNone/>
            </a:pPr>
            <a:r>
              <a:rPr lang="pt-BR" sz="1800" dirty="0" smtClean="0"/>
              <a:t>      </a:t>
            </a:r>
            <a:r>
              <a:rPr lang="pt-BR" sz="1800" b="1" dirty="0" smtClean="0"/>
              <a:t>1. VISITAS SOCIAIS</a:t>
            </a:r>
          </a:p>
          <a:p>
            <a:pPr>
              <a:buNone/>
            </a:pPr>
            <a:endParaRPr lang="pt-BR" sz="1800" dirty="0" smtClean="0"/>
          </a:p>
          <a:p>
            <a:pPr algn="just"/>
            <a:r>
              <a:rPr lang="pt-BR" sz="1800" dirty="0" smtClean="0"/>
              <a:t>Abertura de ordem de serviço chamada “Visita Social/Atendimento Pró-acessibilidade”. Objetivo: evitar o deslocamento do cliente nos postos de atendimento. Instituições sociais externas, como Secretaria de Assistência Social, CRAS, Centro de Convivência do Idoso, entre outros, também encaminham clientes ao Núcleo.</a:t>
            </a:r>
          </a:p>
          <a:p>
            <a:pPr algn="just"/>
            <a:endParaRPr lang="pt-BR" sz="1800" dirty="0" smtClean="0"/>
          </a:p>
          <a:p>
            <a:pPr algn="just">
              <a:buNone/>
            </a:pPr>
            <a:r>
              <a:rPr lang="pt-BR" sz="1800" dirty="0" smtClean="0"/>
              <a:t>      </a:t>
            </a:r>
            <a:r>
              <a:rPr lang="pt-BR" sz="1800" b="1" dirty="0" smtClean="0"/>
              <a:t>A visita domiciliar possibilita a apreensão da realidade social dos clientes, contribuindo para pautar a intervenção adequada a cada situação. </a:t>
            </a:r>
          </a:p>
          <a:p>
            <a:pPr>
              <a:buNone/>
            </a:pPr>
            <a:endParaRPr lang="pt-BR" sz="1800" dirty="0" smtClean="0"/>
          </a:p>
          <a:p>
            <a:pPr>
              <a:buNone/>
            </a:pPr>
            <a:endParaRPr lang="pt-BR" sz="1800"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28184" y="2492896"/>
            <a:ext cx="2915816" cy="22840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2" descr="http://mail.aguasdejoinville.com.br/exchange/wagner.goeten/Caixa%20de%20entrada/RES:%20Video%20pelo%20youtube...%20como%20faz_x003F_.EML/DSC02222.JPG/C58EA28C-18C0-4a97-9AF2-036E93DDAFB3/DSC02222.JPG?attach=1"/>
          <p:cNvPicPr>
            <a:picLocks noChangeAspect="1" noChangeArrowheads="1"/>
          </p:cNvPicPr>
          <p:nvPr/>
        </p:nvPicPr>
        <p:blipFill>
          <a:blip r:embed="rId3" cstate="print"/>
          <a:srcRect/>
          <a:stretch>
            <a:fillRect/>
          </a:stretch>
        </p:blipFill>
        <p:spPr bwMode="auto">
          <a:xfrm>
            <a:off x="7164288" y="4869160"/>
            <a:ext cx="1824203" cy="136815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332656"/>
            <a:ext cx="8640960" cy="782960"/>
          </a:xfrm>
        </p:spPr>
        <p:txBody>
          <a:bodyPr>
            <a:noAutofit/>
          </a:bodyPr>
          <a:lstStyle/>
          <a:p>
            <a:r>
              <a:rPr lang="pt-BR" sz="2000" b="1" dirty="0" smtClean="0"/>
              <a:t>NAS: ATIVIDADES</a:t>
            </a:r>
            <a:r>
              <a:rPr lang="pt-BR" sz="2000" dirty="0" smtClean="0"/>
              <a:t/>
            </a:r>
            <a:br>
              <a:rPr lang="pt-BR" sz="2000" dirty="0" smtClean="0"/>
            </a:br>
            <a:endParaRPr lang="pt-BR" sz="2000" b="1" dirty="0">
              <a:solidFill>
                <a:schemeClr val="tx2"/>
              </a:solidFill>
            </a:endParaRPr>
          </a:p>
        </p:txBody>
      </p:sp>
      <p:sp>
        <p:nvSpPr>
          <p:cNvPr id="3" name="Espaço Reservado para Conteúdo 2"/>
          <p:cNvSpPr>
            <a:spLocks noGrp="1"/>
          </p:cNvSpPr>
          <p:nvPr>
            <p:ph idx="1"/>
          </p:nvPr>
        </p:nvSpPr>
        <p:spPr>
          <a:xfrm>
            <a:off x="395536" y="1556792"/>
            <a:ext cx="8352928" cy="4533136"/>
          </a:xfrm>
        </p:spPr>
        <p:txBody>
          <a:bodyPr>
            <a:normAutofit/>
          </a:bodyPr>
          <a:lstStyle/>
          <a:p>
            <a:pPr algn="just">
              <a:buNone/>
            </a:pPr>
            <a:r>
              <a:rPr lang="pt-BR" sz="1800" dirty="0" smtClean="0">
                <a:latin typeface="+mj-lt"/>
              </a:rPr>
              <a:t>    </a:t>
            </a:r>
          </a:p>
          <a:p>
            <a:pPr>
              <a:buNone/>
            </a:pPr>
            <a:r>
              <a:rPr lang="pt-BR" sz="1800" b="1" dirty="0" smtClean="0"/>
              <a:t>      2. GESTÃO DA TARIFA SOCIAL</a:t>
            </a:r>
          </a:p>
          <a:p>
            <a:pPr>
              <a:buNone/>
            </a:pPr>
            <a:endParaRPr lang="pt-BR" sz="1800" dirty="0" smtClean="0"/>
          </a:p>
          <a:p>
            <a:pPr algn="just"/>
            <a:r>
              <a:rPr lang="pt-BR" sz="1800" dirty="0" smtClean="0"/>
              <a:t>A gestão pelo NAS possibilita o maior conhecimento sobre o processo de concessão do benefício, tornando possível a identificação de distorções e garantindo maior qualidade à prestação do serviço, tanto do ponto de vista dos clientes beneficiados, quanto do ponto de vista empresarial: </a:t>
            </a:r>
            <a:r>
              <a:rPr lang="pt-BR" sz="1800" b="1" dirty="0" smtClean="0"/>
              <a:t>o benefício é direcionado a quem dele de fato tem direito</a:t>
            </a:r>
            <a:r>
              <a:rPr lang="pt-BR" sz="1800" dirty="0" smtClean="0"/>
              <a:t>.</a:t>
            </a:r>
          </a:p>
          <a:p>
            <a:pPr>
              <a:buNone/>
            </a:pPr>
            <a:endParaRPr lang="pt-BR" sz="1800" dirty="0" smtClean="0"/>
          </a:p>
          <a:p>
            <a:pPr>
              <a:buNone/>
            </a:pPr>
            <a:endParaRPr lang="pt-BR" sz="1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1">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_Personalizar design">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2179</TotalTime>
  <Words>1012</Words>
  <Application>Microsoft Office PowerPoint</Application>
  <PresentationFormat>Apresentação na tela (4:3)</PresentationFormat>
  <Paragraphs>114</Paragraphs>
  <Slides>20</Slides>
  <Notes>1</Notes>
  <HiddenSlides>0</HiddenSlides>
  <MMClips>0</MMClips>
  <ScaleCrop>false</ScaleCrop>
  <HeadingPairs>
    <vt:vector size="4" baseType="variant">
      <vt:variant>
        <vt:lpstr>Tema</vt:lpstr>
      </vt:variant>
      <vt:variant>
        <vt:i4>2</vt:i4>
      </vt:variant>
      <vt:variant>
        <vt:lpstr>Títulos de slides</vt:lpstr>
      </vt:variant>
      <vt:variant>
        <vt:i4>20</vt:i4>
      </vt:variant>
    </vt:vector>
  </HeadingPairs>
  <TitlesOfParts>
    <vt:vector size="22" baseType="lpstr">
      <vt:lpstr>Tema1</vt:lpstr>
      <vt:lpstr>2_Personalizar design</vt:lpstr>
      <vt:lpstr>  NÚCLEO DE ATENDIMENTO SOCIAL IMPORTÂNCIA DO ATENDIMENTO SOCIAL NUMA EMPRESA DE SANEAMENTO.  </vt:lpstr>
      <vt:lpstr>Quem somos </vt:lpstr>
      <vt:lpstr>                O social é aquilo que pressupõe relações, sociabilidade, abarcando relacionamentos, sentimentos, modos de ser, de estar, de agir e de se manifestar. Aplica-se mais às interações humanas significativas para os sujeitos.  Convívio entre diferentes pessoas, com uma causa comum, elo que une certas pessoas para o alcance de um fim.                                                                                     Fonte: http://www.dicionarioinformal.com.br/social/ </vt:lpstr>
      <vt:lpstr>“A missão do marketing 3.0 nas empresas consiste em estabelecer um elo com o cliente, promover a sustentabilidade no planeta e melhorar a vida dos pobres. Se você criar um caso de amor com os seus clientes, eles próprios farão a sua publicidade”. (KOTLER, 2010)     “Marketing envolve a identificação e a satisfação das necessidades humanas e sociais.”                                                                                                                     (KOTLER e KELLER, 2006)      “Marketing é a área do conhecimento que engloba todas as atividades concernentes às relações de troca, orientadas para a satisfação dos desejos e necessidades dos consumidores, visando alcançar determinados objetivos da organização ou indivíduo e considerando sempre o meio ambiente de atuação e o impacto que estas relações causam no bem-estar da sociedade”                       (CASAS, 2007 p.15). </vt:lpstr>
      <vt:lpstr>NÚCLEO DE ATENDIMENTO SOCIAL - NAS </vt:lpstr>
      <vt:lpstr>NAS: OBJETIVO GERAL </vt:lpstr>
      <vt:lpstr>NAS: OBJETIVO GERAL </vt:lpstr>
      <vt:lpstr>NAS: ATIVIDADES </vt:lpstr>
      <vt:lpstr>NAS: ATIVIDADES </vt:lpstr>
      <vt:lpstr>NAS: ATIVIDADES </vt:lpstr>
      <vt:lpstr>NAS: ATIVIDADES </vt:lpstr>
      <vt:lpstr>NAS: ATIVIDADES </vt:lpstr>
      <vt:lpstr>NAS: ATIVIDADES </vt:lpstr>
      <vt:lpstr>NAS: TEIA SOCIAL  </vt:lpstr>
      <vt:lpstr>Slide 15</vt:lpstr>
      <vt:lpstr>NAS: RESULTADOS  </vt:lpstr>
      <vt:lpstr>NAS: RESULTADOS  </vt:lpstr>
      <vt:lpstr>NAS: RESULTADOS  </vt:lpstr>
      <vt:lpstr>NAS: RESULTADOS  </vt:lpstr>
      <vt:lpstr>Slide 20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julia.rech</dc:creator>
  <cp:lastModifiedBy>joao.abeid</cp:lastModifiedBy>
  <cp:revision>203</cp:revision>
  <dcterms:created xsi:type="dcterms:W3CDTF">2014-03-06T17:33:45Z</dcterms:created>
  <dcterms:modified xsi:type="dcterms:W3CDTF">2015-05-22T18:26:59Z</dcterms:modified>
</cp:coreProperties>
</file>