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9" r:id="rId2"/>
    <p:sldId id="274" r:id="rId3"/>
    <p:sldId id="262" r:id="rId4"/>
    <p:sldId id="267" r:id="rId5"/>
    <p:sldId id="264" r:id="rId6"/>
    <p:sldId id="270" r:id="rId7"/>
    <p:sldId id="265" r:id="rId8"/>
    <p:sldId id="268" r:id="rId9"/>
    <p:sldId id="269" r:id="rId10"/>
    <p:sldId id="271" r:id="rId11"/>
    <p:sldId id="272" r:id="rId12"/>
    <p:sldId id="273" r:id="rId13"/>
    <p:sldId id="26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85BC4-1337-453D-A8B0-DBE057D73401}" type="doc">
      <dgm:prSet loTypeId="urn:microsoft.com/office/officeart/2005/8/layout/radial5" loCatId="cycle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799FB7D8-A27D-45B9-8B1F-073D0672F0D3}">
      <dgm:prSet phldrT="[Texto]" custT="1"/>
      <dgm:spPr/>
      <dgm:t>
        <a:bodyPr/>
        <a:lstStyle/>
        <a:p>
          <a:pPr algn="l"/>
          <a:endParaRPr lang="pt-BR" altLang="pt-BR" sz="1200" dirty="0">
            <a:cs typeface="Calibri" panose="020F0502020204030204" pitchFamily="34" charset="0"/>
          </a:endParaRPr>
        </a:p>
        <a:p>
          <a:pPr algn="ctr"/>
          <a:r>
            <a:rPr lang="pt-BR" altLang="pt-BR" sz="1200" dirty="0">
              <a:cs typeface="Calibri" panose="020F0502020204030204" pitchFamily="34" charset="0"/>
            </a:rPr>
            <a:t>Levar informações e compartilhar conceitos básicos de meio ambiente (teórico e prático);</a:t>
          </a:r>
        </a:p>
        <a:p>
          <a:pPr algn="ctr"/>
          <a:r>
            <a:rPr lang="pt-BR" altLang="pt-BR" sz="1200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rPr>
            <a:t>Promover reflexões e ações sobre as problemáticas ambientais mais relevantes na comunidade;</a:t>
          </a:r>
        </a:p>
        <a:p>
          <a:pPr algn="ctr"/>
          <a:r>
            <a:rPr lang="pt-BR" altLang="pt-BR" sz="1200" dirty="0" err="1">
              <a:cs typeface="Calibri" panose="020F0502020204030204" pitchFamily="34" charset="0"/>
            </a:rPr>
            <a:t>Socioeducandos</a:t>
          </a:r>
          <a:r>
            <a:rPr lang="pt-BR" altLang="pt-BR" sz="1200" dirty="0">
              <a:cs typeface="Calibri" panose="020F0502020204030204" pitchFamily="34" charset="0"/>
            </a:rPr>
            <a:t> se tornem multiplicadores plenos de práticas sustentáveis na sociedad</a:t>
          </a:r>
          <a:r>
            <a:rPr lang="pt-BR" altLang="pt-BR" sz="1200" dirty="0">
              <a:latin typeface="Times New Roman" panose="02020603050405020304" pitchFamily="18" charset="0"/>
              <a:cs typeface="Calibri" panose="020F0502020204030204" pitchFamily="34" charset="0"/>
            </a:rPr>
            <a:t>e.</a:t>
          </a:r>
          <a:endParaRPr lang="pt-BR" sz="1200" dirty="0"/>
        </a:p>
      </dgm:t>
    </dgm:pt>
    <dgm:pt modelId="{99AEE1A1-FA28-4FAA-8691-E2F4CDD391CA}" type="parTrans" cxnId="{2DAEFAED-8996-48C3-8C20-8F86BD14472E}">
      <dgm:prSet/>
      <dgm:spPr/>
      <dgm:t>
        <a:bodyPr/>
        <a:lstStyle/>
        <a:p>
          <a:endParaRPr lang="pt-BR"/>
        </a:p>
      </dgm:t>
    </dgm:pt>
    <dgm:pt modelId="{B845D4AB-33E0-476E-8D93-32E827D7B7DF}" type="sibTrans" cxnId="{2DAEFAED-8996-48C3-8C20-8F86BD14472E}">
      <dgm:prSet/>
      <dgm:spPr/>
      <dgm:t>
        <a:bodyPr/>
        <a:lstStyle/>
        <a:p>
          <a:endParaRPr lang="pt-BR"/>
        </a:p>
      </dgm:t>
    </dgm:pt>
    <dgm:pt modelId="{28D03A79-4679-445F-8932-E352E7122EAE}">
      <dgm:prSet phldrT="[Texto]" custT="1"/>
      <dgm:spPr/>
      <dgm:t>
        <a:bodyPr/>
        <a:lstStyle/>
        <a:p>
          <a:r>
            <a:rPr lang="pt-BR" altLang="pt-BR" sz="1200" dirty="0">
              <a:cs typeface="Calibri" panose="020F0502020204030204" pitchFamily="34" charset="0"/>
            </a:rPr>
            <a:t>Contribuir para a   formação    ambiental    do </a:t>
          </a:r>
          <a:r>
            <a:rPr lang="pt-BR" altLang="pt-BR" sz="1200" dirty="0" err="1">
              <a:cs typeface="Calibri" panose="020F0502020204030204" pitchFamily="34" charset="0"/>
            </a:rPr>
            <a:t>socioeducando</a:t>
          </a:r>
          <a:r>
            <a:rPr lang="pt-BR" altLang="pt-BR" sz="1200" dirty="0">
              <a:cs typeface="Calibri" panose="020F0502020204030204" pitchFamily="34" charset="0"/>
            </a:rPr>
            <a:t> no contexto da        sociedade valorizando sua cultura, vivência,  experiência e seu conhecimento; </a:t>
          </a:r>
          <a:endParaRPr lang="pt-BR" sz="1200" dirty="0"/>
        </a:p>
      </dgm:t>
    </dgm:pt>
    <dgm:pt modelId="{CA7BA306-D880-4270-A78B-5F0DD6986AFC}" type="parTrans" cxnId="{C7BFFAA2-0034-4E1A-8F99-9FC7BEBF6883}">
      <dgm:prSet/>
      <dgm:spPr/>
      <dgm:t>
        <a:bodyPr/>
        <a:lstStyle/>
        <a:p>
          <a:endParaRPr lang="pt-BR"/>
        </a:p>
      </dgm:t>
    </dgm:pt>
    <dgm:pt modelId="{7DF1CE34-B1A6-4A66-B504-68C67AF4645C}" type="sibTrans" cxnId="{C7BFFAA2-0034-4E1A-8F99-9FC7BEBF6883}">
      <dgm:prSet/>
      <dgm:spPr/>
      <dgm:t>
        <a:bodyPr/>
        <a:lstStyle/>
        <a:p>
          <a:endParaRPr lang="pt-BR"/>
        </a:p>
      </dgm:t>
    </dgm:pt>
    <dgm:pt modelId="{87C5B253-DB23-44F2-9B0E-240FFBE8EBE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1200" dirty="0">
              <a:latin typeface="+mj-lt"/>
              <a:ea typeface="Calibri" panose="020F0502020204030204" pitchFamily="34" charset="0"/>
            </a:rPr>
            <a:t>Favorecer e desenvolver competências, de modo a promover habilidades e a contribuir com o processo educativo na formação e ressocialização dos jovens na sociedade;</a:t>
          </a:r>
          <a:endParaRPr lang="pt-BR" sz="1200" dirty="0"/>
        </a:p>
      </dgm:t>
    </dgm:pt>
    <dgm:pt modelId="{891ABF4B-186C-489D-ADFF-BBB58912C9DE}" type="parTrans" cxnId="{BD0B5887-99BD-43E4-BEE2-23FA358C0392}">
      <dgm:prSet/>
      <dgm:spPr/>
      <dgm:t>
        <a:bodyPr/>
        <a:lstStyle/>
        <a:p>
          <a:endParaRPr lang="pt-BR"/>
        </a:p>
      </dgm:t>
    </dgm:pt>
    <dgm:pt modelId="{D3DCB4B6-C36F-43CA-A7AB-2DDB4B1831E6}" type="sibTrans" cxnId="{BD0B5887-99BD-43E4-BEE2-23FA358C0392}">
      <dgm:prSet/>
      <dgm:spPr/>
      <dgm:t>
        <a:bodyPr/>
        <a:lstStyle/>
        <a:p>
          <a:endParaRPr lang="pt-BR"/>
        </a:p>
      </dgm:t>
    </dgm:pt>
    <dgm:pt modelId="{EDB29C01-5D3F-4A5E-BE24-4FEA7CAB8245}">
      <dgm:prSet phldrT="[Texto]" custT="1"/>
      <dgm:spPr/>
      <dgm:t>
        <a:bodyPr/>
        <a:lstStyle/>
        <a:p>
          <a:r>
            <a:rPr lang="pt-BR" altLang="pt-BR" sz="1200" dirty="0">
              <a:cs typeface="Calibri" panose="020F0502020204030204" pitchFamily="34" charset="0"/>
            </a:rPr>
            <a:t>Estimular os jovens a serem   multiplicadores dos conhecimentos sobre meio ambiente em  sua comunidade;</a:t>
          </a:r>
          <a:endParaRPr lang="pt-BR" sz="1200" dirty="0"/>
        </a:p>
      </dgm:t>
    </dgm:pt>
    <dgm:pt modelId="{D524B8DD-BFCF-4B86-99F6-91E5FE1F0DD2}" type="parTrans" cxnId="{717571D1-94F9-4AF3-AE4F-E81C336D4772}">
      <dgm:prSet/>
      <dgm:spPr/>
      <dgm:t>
        <a:bodyPr/>
        <a:lstStyle/>
        <a:p>
          <a:endParaRPr lang="pt-BR"/>
        </a:p>
      </dgm:t>
    </dgm:pt>
    <dgm:pt modelId="{53C7137E-62A4-4E6F-909A-60FC8E075065}" type="sibTrans" cxnId="{717571D1-94F9-4AF3-AE4F-E81C336D4772}">
      <dgm:prSet/>
      <dgm:spPr/>
      <dgm:t>
        <a:bodyPr/>
        <a:lstStyle/>
        <a:p>
          <a:endParaRPr lang="pt-BR"/>
        </a:p>
      </dgm:t>
    </dgm:pt>
    <dgm:pt modelId="{AAE6C3B1-4549-423C-A95F-A5E7DD671D70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1200" dirty="0">
              <a:latin typeface="+mj-lt"/>
              <a:ea typeface="Calibri" panose="020F0502020204030204" pitchFamily="34" charset="0"/>
            </a:rPr>
            <a:t>Desenvolver e divulgar o protagonismo socioambiental dos menores dentro dos Centros Socioeducativo da Fundação Casa de Santo André.</a:t>
          </a:r>
          <a:endParaRPr lang="pt-BR" sz="1200" dirty="0"/>
        </a:p>
      </dgm:t>
    </dgm:pt>
    <dgm:pt modelId="{5BB2EAC9-C495-444D-B834-F52A135B9E58}" type="parTrans" cxnId="{7C40CE49-B8CA-47BE-A085-934AD16B5DCC}">
      <dgm:prSet/>
      <dgm:spPr/>
      <dgm:t>
        <a:bodyPr/>
        <a:lstStyle/>
        <a:p>
          <a:endParaRPr lang="pt-BR"/>
        </a:p>
      </dgm:t>
    </dgm:pt>
    <dgm:pt modelId="{C7D0CF19-A938-4930-BED9-9644D42AE9A4}" type="sibTrans" cxnId="{7C40CE49-B8CA-47BE-A085-934AD16B5DCC}">
      <dgm:prSet/>
      <dgm:spPr/>
      <dgm:t>
        <a:bodyPr/>
        <a:lstStyle/>
        <a:p>
          <a:endParaRPr lang="pt-BR"/>
        </a:p>
      </dgm:t>
    </dgm:pt>
    <dgm:pt modelId="{53B64438-BCCA-4E7E-A32C-A361D828B7FC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1200" dirty="0">
              <a:latin typeface="+mj-lt"/>
              <a:ea typeface="Calibri" panose="020F0502020204030204" pitchFamily="34" charset="0"/>
            </a:rPr>
            <a:t>Fortalecer as ações e a integração entre os órgãos públicos no âmbito Municipal e Estadual.</a:t>
          </a:r>
          <a:endParaRPr lang="pt-BR" sz="1200" dirty="0"/>
        </a:p>
      </dgm:t>
    </dgm:pt>
    <dgm:pt modelId="{C85510E3-5859-4DBB-9C8B-2F1135C5BC7A}" type="parTrans" cxnId="{A7E93BBC-6FC9-4225-868B-D0CE4D557D02}">
      <dgm:prSet/>
      <dgm:spPr/>
      <dgm:t>
        <a:bodyPr/>
        <a:lstStyle/>
        <a:p>
          <a:endParaRPr lang="pt-BR"/>
        </a:p>
      </dgm:t>
    </dgm:pt>
    <dgm:pt modelId="{794498FF-09DB-4204-9F2E-D8D338079AC4}" type="sibTrans" cxnId="{A7E93BBC-6FC9-4225-868B-D0CE4D557D02}">
      <dgm:prSet/>
      <dgm:spPr/>
      <dgm:t>
        <a:bodyPr/>
        <a:lstStyle/>
        <a:p>
          <a:endParaRPr lang="pt-BR"/>
        </a:p>
      </dgm:t>
    </dgm:pt>
    <dgm:pt modelId="{051F8AAD-B9C1-4CF4-B43B-1027496F7A5D}" type="pres">
      <dgm:prSet presAssocID="{01D85BC4-1337-453D-A8B0-DBE057D734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D62763-DD82-48C7-B411-C4D60D9FB1EF}" type="pres">
      <dgm:prSet presAssocID="{799FB7D8-A27D-45B9-8B1F-073D0672F0D3}" presName="centerShape" presStyleLbl="node0" presStyleIdx="0" presStyleCnt="1" custScaleX="162100" custScaleY="144637"/>
      <dgm:spPr/>
    </dgm:pt>
    <dgm:pt modelId="{116A860D-A8BA-4455-94E9-6F2148B89B24}" type="pres">
      <dgm:prSet presAssocID="{CA7BA306-D880-4270-A78B-5F0DD6986AFC}" presName="parTrans" presStyleLbl="sibTrans2D1" presStyleIdx="0" presStyleCnt="5"/>
      <dgm:spPr/>
    </dgm:pt>
    <dgm:pt modelId="{F480A5A0-4391-4AEC-8519-6FCBBB581BAE}" type="pres">
      <dgm:prSet presAssocID="{CA7BA306-D880-4270-A78B-5F0DD6986AFC}" presName="connectorText" presStyleLbl="sibTrans2D1" presStyleIdx="0" presStyleCnt="5"/>
      <dgm:spPr/>
    </dgm:pt>
    <dgm:pt modelId="{C1920CEF-11FC-4FCA-AECC-E432A6996884}" type="pres">
      <dgm:prSet presAssocID="{28D03A79-4679-445F-8932-E352E7122EAE}" presName="node" presStyleLbl="node1" presStyleIdx="0" presStyleCnt="5" custScaleX="127725" custScaleY="74213">
        <dgm:presLayoutVars>
          <dgm:bulletEnabled val="1"/>
        </dgm:presLayoutVars>
      </dgm:prSet>
      <dgm:spPr>
        <a:prstGeom prst="round2DiagRect">
          <a:avLst/>
        </a:prstGeom>
      </dgm:spPr>
    </dgm:pt>
    <dgm:pt modelId="{07163887-B531-4944-870E-209E075C48BA}" type="pres">
      <dgm:prSet presAssocID="{891ABF4B-186C-489D-ADFF-BBB58912C9DE}" presName="parTrans" presStyleLbl="sibTrans2D1" presStyleIdx="1" presStyleCnt="5"/>
      <dgm:spPr/>
    </dgm:pt>
    <dgm:pt modelId="{F66C3BC2-2EEC-44D0-8F03-8C689799AF98}" type="pres">
      <dgm:prSet presAssocID="{891ABF4B-186C-489D-ADFF-BBB58912C9DE}" presName="connectorText" presStyleLbl="sibTrans2D1" presStyleIdx="1" presStyleCnt="5"/>
      <dgm:spPr/>
    </dgm:pt>
    <dgm:pt modelId="{330DD33F-81EC-49C1-A02C-B7AE79E926B4}" type="pres">
      <dgm:prSet presAssocID="{87C5B253-DB23-44F2-9B0E-240FFBE8EBEB}" presName="node" presStyleLbl="node1" presStyleIdx="1" presStyleCnt="5" custScaleX="100119" custRadScaleRad="117892" custRadScaleInc="9311">
        <dgm:presLayoutVars>
          <dgm:bulletEnabled val="1"/>
        </dgm:presLayoutVars>
      </dgm:prSet>
      <dgm:spPr>
        <a:prstGeom prst="round2DiagRect">
          <a:avLst/>
        </a:prstGeom>
      </dgm:spPr>
    </dgm:pt>
    <dgm:pt modelId="{020DD8FF-6C18-4F1E-A007-119D0475B317}" type="pres">
      <dgm:prSet presAssocID="{D524B8DD-BFCF-4B86-99F6-91E5FE1F0DD2}" presName="parTrans" presStyleLbl="sibTrans2D1" presStyleIdx="2" presStyleCnt="5"/>
      <dgm:spPr/>
    </dgm:pt>
    <dgm:pt modelId="{3A079599-21EA-4DBA-801A-B3C2367511E0}" type="pres">
      <dgm:prSet presAssocID="{D524B8DD-BFCF-4B86-99F6-91E5FE1F0DD2}" presName="connectorText" presStyleLbl="sibTrans2D1" presStyleIdx="2" presStyleCnt="5"/>
      <dgm:spPr/>
    </dgm:pt>
    <dgm:pt modelId="{E4075B96-468D-402D-9C54-1DDC1341FB99}" type="pres">
      <dgm:prSet presAssocID="{EDB29C01-5D3F-4A5E-BE24-4FEA7CAB8245}" presName="node" presStyleLbl="node1" presStyleIdx="2" presStyleCnt="5" custScaleX="173020" custScaleY="60654" custRadScaleRad="116538" custRadScaleInc="-29829">
        <dgm:presLayoutVars>
          <dgm:bulletEnabled val="1"/>
        </dgm:presLayoutVars>
      </dgm:prSet>
      <dgm:spPr>
        <a:prstGeom prst="round2DiagRect">
          <a:avLst/>
        </a:prstGeom>
      </dgm:spPr>
    </dgm:pt>
    <dgm:pt modelId="{E3D34DD8-040F-4BD7-9189-9EE462DA4761}" type="pres">
      <dgm:prSet presAssocID="{5BB2EAC9-C495-444D-B834-F52A135B9E58}" presName="parTrans" presStyleLbl="sibTrans2D1" presStyleIdx="3" presStyleCnt="5"/>
      <dgm:spPr/>
    </dgm:pt>
    <dgm:pt modelId="{3D029071-8170-4C1A-922B-A59EEE315A89}" type="pres">
      <dgm:prSet presAssocID="{5BB2EAC9-C495-444D-B834-F52A135B9E58}" presName="connectorText" presStyleLbl="sibTrans2D1" presStyleIdx="3" presStyleCnt="5"/>
      <dgm:spPr/>
    </dgm:pt>
    <dgm:pt modelId="{1879F9F1-C6F8-4A1F-9E76-5DCCB83F62E4}" type="pres">
      <dgm:prSet presAssocID="{AAE6C3B1-4549-423C-A95F-A5E7DD671D70}" presName="node" presStyleLbl="node1" presStyleIdx="3" presStyleCnt="5" custScaleX="153898" custScaleY="62637" custRadScaleRad="118063" custRadScaleInc="33178">
        <dgm:presLayoutVars>
          <dgm:bulletEnabled val="1"/>
        </dgm:presLayoutVars>
      </dgm:prSet>
      <dgm:spPr>
        <a:prstGeom prst="round2DiagRect">
          <a:avLst/>
        </a:prstGeom>
      </dgm:spPr>
    </dgm:pt>
    <dgm:pt modelId="{E0480AB1-862D-4933-BCBE-1C7ABA4CDD74}" type="pres">
      <dgm:prSet presAssocID="{C85510E3-5859-4DBB-9C8B-2F1135C5BC7A}" presName="parTrans" presStyleLbl="sibTrans2D1" presStyleIdx="4" presStyleCnt="5"/>
      <dgm:spPr/>
    </dgm:pt>
    <dgm:pt modelId="{23864963-0A67-4BDB-8057-DD34257889DD}" type="pres">
      <dgm:prSet presAssocID="{C85510E3-5859-4DBB-9C8B-2F1135C5BC7A}" presName="connectorText" presStyleLbl="sibTrans2D1" presStyleIdx="4" presStyleCnt="5"/>
      <dgm:spPr/>
    </dgm:pt>
    <dgm:pt modelId="{FC480066-E651-45CA-9B24-23CC7F63DB6C}" type="pres">
      <dgm:prSet presAssocID="{53B64438-BCCA-4E7E-A32C-A361D828B7FC}" presName="node" presStyleLbl="node1" presStyleIdx="4" presStyleCnt="5" custScaleX="100119" custRadScaleRad="119984" custRadScaleInc="-9648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D7DFDD04-6F78-4A54-9CCC-9AFB0D5C415F}" type="presOf" srcId="{C85510E3-5859-4DBB-9C8B-2F1135C5BC7A}" destId="{23864963-0A67-4BDB-8057-DD34257889DD}" srcOrd="1" destOrd="0" presId="urn:microsoft.com/office/officeart/2005/8/layout/radial5"/>
    <dgm:cxn modelId="{093DFE1E-B4F3-435B-AE7E-BB27BAB1F481}" type="presOf" srcId="{28D03A79-4679-445F-8932-E352E7122EAE}" destId="{C1920CEF-11FC-4FCA-AECC-E432A6996884}" srcOrd="0" destOrd="0" presId="urn:microsoft.com/office/officeart/2005/8/layout/radial5"/>
    <dgm:cxn modelId="{A1AB2525-1AA8-460F-847B-2DC06F7029C7}" type="presOf" srcId="{5BB2EAC9-C495-444D-B834-F52A135B9E58}" destId="{E3D34DD8-040F-4BD7-9189-9EE462DA4761}" srcOrd="0" destOrd="0" presId="urn:microsoft.com/office/officeart/2005/8/layout/radial5"/>
    <dgm:cxn modelId="{D5D4C637-F9BC-4814-A364-DC7E84B49CEF}" type="presOf" srcId="{AAE6C3B1-4549-423C-A95F-A5E7DD671D70}" destId="{1879F9F1-C6F8-4A1F-9E76-5DCCB83F62E4}" srcOrd="0" destOrd="0" presId="urn:microsoft.com/office/officeart/2005/8/layout/radial5"/>
    <dgm:cxn modelId="{1C147241-EDC3-4FFB-A41E-F15AABEBE967}" type="presOf" srcId="{891ABF4B-186C-489D-ADFF-BBB58912C9DE}" destId="{F66C3BC2-2EEC-44D0-8F03-8C689799AF98}" srcOrd="1" destOrd="0" presId="urn:microsoft.com/office/officeart/2005/8/layout/radial5"/>
    <dgm:cxn modelId="{D475AE47-12C5-470D-9093-A268896D9D19}" type="presOf" srcId="{891ABF4B-186C-489D-ADFF-BBB58912C9DE}" destId="{07163887-B531-4944-870E-209E075C48BA}" srcOrd="0" destOrd="0" presId="urn:microsoft.com/office/officeart/2005/8/layout/radial5"/>
    <dgm:cxn modelId="{AF0D6069-C133-4AAE-9433-5B8DE38DBE16}" type="presOf" srcId="{C85510E3-5859-4DBB-9C8B-2F1135C5BC7A}" destId="{E0480AB1-862D-4933-BCBE-1C7ABA4CDD74}" srcOrd="0" destOrd="0" presId="urn:microsoft.com/office/officeart/2005/8/layout/radial5"/>
    <dgm:cxn modelId="{7C40CE49-B8CA-47BE-A085-934AD16B5DCC}" srcId="{799FB7D8-A27D-45B9-8B1F-073D0672F0D3}" destId="{AAE6C3B1-4549-423C-A95F-A5E7DD671D70}" srcOrd="3" destOrd="0" parTransId="{5BB2EAC9-C495-444D-B834-F52A135B9E58}" sibTransId="{C7D0CF19-A938-4930-BED9-9644D42AE9A4}"/>
    <dgm:cxn modelId="{C544B378-9D78-45DF-B2E1-BAEA5A24C067}" type="presOf" srcId="{799FB7D8-A27D-45B9-8B1F-073D0672F0D3}" destId="{FBD62763-DD82-48C7-B411-C4D60D9FB1EF}" srcOrd="0" destOrd="0" presId="urn:microsoft.com/office/officeart/2005/8/layout/radial5"/>
    <dgm:cxn modelId="{BD0B5887-99BD-43E4-BEE2-23FA358C0392}" srcId="{799FB7D8-A27D-45B9-8B1F-073D0672F0D3}" destId="{87C5B253-DB23-44F2-9B0E-240FFBE8EBEB}" srcOrd="1" destOrd="0" parTransId="{891ABF4B-186C-489D-ADFF-BBB58912C9DE}" sibTransId="{D3DCB4B6-C36F-43CA-A7AB-2DDB4B1831E6}"/>
    <dgm:cxn modelId="{062D289C-4B00-4ED2-960B-3313F16EA2B6}" type="presOf" srcId="{5BB2EAC9-C495-444D-B834-F52A135B9E58}" destId="{3D029071-8170-4C1A-922B-A59EEE315A89}" srcOrd="1" destOrd="0" presId="urn:microsoft.com/office/officeart/2005/8/layout/radial5"/>
    <dgm:cxn modelId="{C7BFFAA2-0034-4E1A-8F99-9FC7BEBF6883}" srcId="{799FB7D8-A27D-45B9-8B1F-073D0672F0D3}" destId="{28D03A79-4679-445F-8932-E352E7122EAE}" srcOrd="0" destOrd="0" parTransId="{CA7BA306-D880-4270-A78B-5F0DD6986AFC}" sibTransId="{7DF1CE34-B1A6-4A66-B504-68C67AF4645C}"/>
    <dgm:cxn modelId="{089DA9AF-6193-401D-BB50-D3D505B559C1}" type="presOf" srcId="{EDB29C01-5D3F-4A5E-BE24-4FEA7CAB8245}" destId="{E4075B96-468D-402D-9C54-1DDC1341FB99}" srcOrd="0" destOrd="0" presId="urn:microsoft.com/office/officeart/2005/8/layout/radial5"/>
    <dgm:cxn modelId="{E8F71CB1-D9EC-4262-8DE5-409BE2072F3F}" type="presOf" srcId="{CA7BA306-D880-4270-A78B-5F0DD6986AFC}" destId="{116A860D-A8BA-4455-94E9-6F2148B89B24}" srcOrd="0" destOrd="0" presId="urn:microsoft.com/office/officeart/2005/8/layout/radial5"/>
    <dgm:cxn modelId="{A7E93BBC-6FC9-4225-868B-D0CE4D557D02}" srcId="{799FB7D8-A27D-45B9-8B1F-073D0672F0D3}" destId="{53B64438-BCCA-4E7E-A32C-A361D828B7FC}" srcOrd="4" destOrd="0" parTransId="{C85510E3-5859-4DBB-9C8B-2F1135C5BC7A}" sibTransId="{794498FF-09DB-4204-9F2E-D8D338079AC4}"/>
    <dgm:cxn modelId="{003E2CC4-3F40-4E8C-9D28-66F452060150}" type="presOf" srcId="{01D85BC4-1337-453D-A8B0-DBE057D73401}" destId="{051F8AAD-B9C1-4CF4-B43B-1027496F7A5D}" srcOrd="0" destOrd="0" presId="urn:microsoft.com/office/officeart/2005/8/layout/radial5"/>
    <dgm:cxn modelId="{B28109CB-E4D6-417B-99F8-437727CA022A}" type="presOf" srcId="{D524B8DD-BFCF-4B86-99F6-91E5FE1F0DD2}" destId="{3A079599-21EA-4DBA-801A-B3C2367511E0}" srcOrd="1" destOrd="0" presId="urn:microsoft.com/office/officeart/2005/8/layout/radial5"/>
    <dgm:cxn modelId="{717571D1-94F9-4AF3-AE4F-E81C336D4772}" srcId="{799FB7D8-A27D-45B9-8B1F-073D0672F0D3}" destId="{EDB29C01-5D3F-4A5E-BE24-4FEA7CAB8245}" srcOrd="2" destOrd="0" parTransId="{D524B8DD-BFCF-4B86-99F6-91E5FE1F0DD2}" sibTransId="{53C7137E-62A4-4E6F-909A-60FC8E075065}"/>
    <dgm:cxn modelId="{365FF0D1-41F1-47FB-85E0-E4A703DEE78C}" type="presOf" srcId="{CA7BA306-D880-4270-A78B-5F0DD6986AFC}" destId="{F480A5A0-4391-4AEC-8519-6FCBBB581BAE}" srcOrd="1" destOrd="0" presId="urn:microsoft.com/office/officeart/2005/8/layout/radial5"/>
    <dgm:cxn modelId="{D0FC8ED7-B594-449F-A9A9-3B2C53BF5DB6}" type="presOf" srcId="{D524B8DD-BFCF-4B86-99F6-91E5FE1F0DD2}" destId="{020DD8FF-6C18-4F1E-A007-119D0475B317}" srcOrd="0" destOrd="0" presId="urn:microsoft.com/office/officeart/2005/8/layout/radial5"/>
    <dgm:cxn modelId="{C55360D8-0A30-4D44-BCC6-8F32843A2BE5}" type="presOf" srcId="{53B64438-BCCA-4E7E-A32C-A361D828B7FC}" destId="{FC480066-E651-45CA-9B24-23CC7F63DB6C}" srcOrd="0" destOrd="0" presId="urn:microsoft.com/office/officeart/2005/8/layout/radial5"/>
    <dgm:cxn modelId="{2DAEFAED-8996-48C3-8C20-8F86BD14472E}" srcId="{01D85BC4-1337-453D-A8B0-DBE057D73401}" destId="{799FB7D8-A27D-45B9-8B1F-073D0672F0D3}" srcOrd="0" destOrd="0" parTransId="{99AEE1A1-FA28-4FAA-8691-E2F4CDD391CA}" sibTransId="{B845D4AB-33E0-476E-8D93-32E827D7B7DF}"/>
    <dgm:cxn modelId="{B6073FFE-88F4-4585-8AB8-AFF46ECC8B9F}" type="presOf" srcId="{87C5B253-DB23-44F2-9B0E-240FFBE8EBEB}" destId="{330DD33F-81EC-49C1-A02C-B7AE79E926B4}" srcOrd="0" destOrd="0" presId="urn:microsoft.com/office/officeart/2005/8/layout/radial5"/>
    <dgm:cxn modelId="{D1C73087-3FF8-4866-AF40-A6DB702C327B}" type="presParOf" srcId="{051F8AAD-B9C1-4CF4-B43B-1027496F7A5D}" destId="{FBD62763-DD82-48C7-B411-C4D60D9FB1EF}" srcOrd="0" destOrd="0" presId="urn:microsoft.com/office/officeart/2005/8/layout/radial5"/>
    <dgm:cxn modelId="{7BA39D29-DBB4-4D77-8C35-DD56D1687CB6}" type="presParOf" srcId="{051F8AAD-B9C1-4CF4-B43B-1027496F7A5D}" destId="{116A860D-A8BA-4455-94E9-6F2148B89B24}" srcOrd="1" destOrd="0" presId="urn:microsoft.com/office/officeart/2005/8/layout/radial5"/>
    <dgm:cxn modelId="{609E17B0-EF7D-4D48-A56F-1D69310A28E9}" type="presParOf" srcId="{116A860D-A8BA-4455-94E9-6F2148B89B24}" destId="{F480A5A0-4391-4AEC-8519-6FCBBB581BAE}" srcOrd="0" destOrd="0" presId="urn:microsoft.com/office/officeart/2005/8/layout/radial5"/>
    <dgm:cxn modelId="{0EFFE394-D5B8-4D87-9D9A-E94D28F8E410}" type="presParOf" srcId="{051F8AAD-B9C1-4CF4-B43B-1027496F7A5D}" destId="{C1920CEF-11FC-4FCA-AECC-E432A6996884}" srcOrd="2" destOrd="0" presId="urn:microsoft.com/office/officeart/2005/8/layout/radial5"/>
    <dgm:cxn modelId="{17BFA746-3467-4487-9940-76B4AB608D21}" type="presParOf" srcId="{051F8AAD-B9C1-4CF4-B43B-1027496F7A5D}" destId="{07163887-B531-4944-870E-209E075C48BA}" srcOrd="3" destOrd="0" presId="urn:microsoft.com/office/officeart/2005/8/layout/radial5"/>
    <dgm:cxn modelId="{FB7F20A0-1E3E-4BDF-9BAF-9281774EB3E5}" type="presParOf" srcId="{07163887-B531-4944-870E-209E075C48BA}" destId="{F66C3BC2-2EEC-44D0-8F03-8C689799AF98}" srcOrd="0" destOrd="0" presId="urn:microsoft.com/office/officeart/2005/8/layout/radial5"/>
    <dgm:cxn modelId="{B15295AE-875A-4E5F-9A50-5D8AC02F96C2}" type="presParOf" srcId="{051F8AAD-B9C1-4CF4-B43B-1027496F7A5D}" destId="{330DD33F-81EC-49C1-A02C-B7AE79E926B4}" srcOrd="4" destOrd="0" presId="urn:microsoft.com/office/officeart/2005/8/layout/radial5"/>
    <dgm:cxn modelId="{E33EED77-FAC9-43E2-9C28-3303238A7F7A}" type="presParOf" srcId="{051F8AAD-B9C1-4CF4-B43B-1027496F7A5D}" destId="{020DD8FF-6C18-4F1E-A007-119D0475B317}" srcOrd="5" destOrd="0" presId="urn:microsoft.com/office/officeart/2005/8/layout/radial5"/>
    <dgm:cxn modelId="{D4A2D120-E509-4165-B4D2-6F436B82D580}" type="presParOf" srcId="{020DD8FF-6C18-4F1E-A007-119D0475B317}" destId="{3A079599-21EA-4DBA-801A-B3C2367511E0}" srcOrd="0" destOrd="0" presId="urn:microsoft.com/office/officeart/2005/8/layout/radial5"/>
    <dgm:cxn modelId="{0F7A96C8-9F38-4D3B-8D76-16C993D2552C}" type="presParOf" srcId="{051F8AAD-B9C1-4CF4-B43B-1027496F7A5D}" destId="{E4075B96-468D-402D-9C54-1DDC1341FB99}" srcOrd="6" destOrd="0" presId="urn:microsoft.com/office/officeart/2005/8/layout/radial5"/>
    <dgm:cxn modelId="{ADE61D5F-F525-4E6A-BBCD-2A6BA7A08656}" type="presParOf" srcId="{051F8AAD-B9C1-4CF4-B43B-1027496F7A5D}" destId="{E3D34DD8-040F-4BD7-9189-9EE462DA4761}" srcOrd="7" destOrd="0" presId="urn:microsoft.com/office/officeart/2005/8/layout/radial5"/>
    <dgm:cxn modelId="{6A51B494-3B16-43DE-A762-0F9F7051D811}" type="presParOf" srcId="{E3D34DD8-040F-4BD7-9189-9EE462DA4761}" destId="{3D029071-8170-4C1A-922B-A59EEE315A89}" srcOrd="0" destOrd="0" presId="urn:microsoft.com/office/officeart/2005/8/layout/radial5"/>
    <dgm:cxn modelId="{C5E27B91-D3D5-495B-BE1B-5316B2672F35}" type="presParOf" srcId="{051F8AAD-B9C1-4CF4-B43B-1027496F7A5D}" destId="{1879F9F1-C6F8-4A1F-9E76-5DCCB83F62E4}" srcOrd="8" destOrd="0" presId="urn:microsoft.com/office/officeart/2005/8/layout/radial5"/>
    <dgm:cxn modelId="{CDA59BD9-CCB9-494A-832B-451B561B4C94}" type="presParOf" srcId="{051F8AAD-B9C1-4CF4-B43B-1027496F7A5D}" destId="{E0480AB1-862D-4933-BCBE-1C7ABA4CDD74}" srcOrd="9" destOrd="0" presId="urn:microsoft.com/office/officeart/2005/8/layout/radial5"/>
    <dgm:cxn modelId="{BC6C780A-772D-4160-B86A-36E942A545AF}" type="presParOf" srcId="{E0480AB1-862D-4933-BCBE-1C7ABA4CDD74}" destId="{23864963-0A67-4BDB-8057-DD34257889DD}" srcOrd="0" destOrd="0" presId="urn:microsoft.com/office/officeart/2005/8/layout/radial5"/>
    <dgm:cxn modelId="{75347E1F-73CE-4AC2-B215-E17B3102CA4B}" type="presParOf" srcId="{051F8AAD-B9C1-4CF4-B43B-1027496F7A5D}" destId="{FC480066-E651-45CA-9B24-23CC7F63DB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85BC4-1337-453D-A8B0-DBE057D73401}" type="doc">
      <dgm:prSet loTypeId="urn:microsoft.com/office/officeart/2005/8/layout/radial5" loCatId="cycle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799FB7D8-A27D-45B9-8B1F-073D0672F0D3}">
      <dgm:prSet phldrT="[Texto]" custT="1"/>
      <dgm:spPr/>
      <dgm:t>
        <a:bodyPr/>
        <a:lstStyle/>
        <a:p>
          <a:pPr algn="ctr"/>
          <a:r>
            <a:rPr lang="pt-BR" altLang="pt-BR" sz="2800" b="1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rPr>
            <a:t>Resultados Esperados</a:t>
          </a:r>
          <a:endParaRPr lang="pt-BR" sz="1200" dirty="0"/>
        </a:p>
      </dgm:t>
    </dgm:pt>
    <dgm:pt modelId="{99AEE1A1-FA28-4FAA-8691-E2F4CDD391CA}" type="parTrans" cxnId="{2DAEFAED-8996-48C3-8C20-8F86BD14472E}">
      <dgm:prSet/>
      <dgm:spPr/>
      <dgm:t>
        <a:bodyPr/>
        <a:lstStyle/>
        <a:p>
          <a:endParaRPr lang="pt-BR"/>
        </a:p>
      </dgm:t>
    </dgm:pt>
    <dgm:pt modelId="{B845D4AB-33E0-476E-8D93-32E827D7B7DF}" type="sibTrans" cxnId="{2DAEFAED-8996-48C3-8C20-8F86BD14472E}">
      <dgm:prSet/>
      <dgm:spPr/>
      <dgm:t>
        <a:bodyPr/>
        <a:lstStyle/>
        <a:p>
          <a:endParaRPr lang="pt-BR"/>
        </a:p>
      </dgm:t>
    </dgm:pt>
    <dgm:pt modelId="{28D03A79-4679-445F-8932-E352E7122EAE}">
      <dgm:prSet phldrT="[Texto]" custT="1"/>
      <dgm:spPr/>
      <dgm:t>
        <a:bodyPr/>
        <a:lstStyle/>
        <a:p>
          <a:r>
            <a:rPr lang="pt-BR" altLang="pt-BR" sz="1200" dirty="0">
              <a:cs typeface="Calibri" panose="020F0502020204030204" pitchFamily="34" charset="0"/>
            </a:rPr>
            <a:t>Aumento do número de munícipes (moradores de Santo André) que atuem como multiplicadores de educação socioambiental;</a:t>
          </a:r>
          <a:endParaRPr lang="pt-BR" sz="1200" dirty="0"/>
        </a:p>
      </dgm:t>
    </dgm:pt>
    <dgm:pt modelId="{CA7BA306-D880-4270-A78B-5F0DD6986AFC}" type="parTrans" cxnId="{C7BFFAA2-0034-4E1A-8F99-9FC7BEBF6883}">
      <dgm:prSet/>
      <dgm:spPr/>
      <dgm:t>
        <a:bodyPr/>
        <a:lstStyle/>
        <a:p>
          <a:endParaRPr lang="pt-BR"/>
        </a:p>
      </dgm:t>
    </dgm:pt>
    <dgm:pt modelId="{7DF1CE34-B1A6-4A66-B504-68C67AF4645C}" type="sibTrans" cxnId="{C7BFFAA2-0034-4E1A-8F99-9FC7BEBF6883}">
      <dgm:prSet/>
      <dgm:spPr/>
      <dgm:t>
        <a:bodyPr/>
        <a:lstStyle/>
        <a:p>
          <a:endParaRPr lang="pt-BR"/>
        </a:p>
      </dgm:t>
    </dgm:pt>
    <dgm:pt modelId="{87C5B253-DB23-44F2-9B0E-240FFBE8EBE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12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+mj-cs"/>
            </a:rPr>
            <a:t>Maior disseminação   de     informações      aos moradores de diversas  comunidades de Santo André e </a:t>
          </a:r>
          <a:r>
            <a:rPr lang="pt-BR" sz="1200" dirty="0" err="1">
              <a:solidFill>
                <a:prstClr val="black"/>
              </a:solidFill>
              <a:latin typeface="+mj-lt"/>
              <a:ea typeface="Calibri" panose="020F0502020204030204" pitchFamily="34" charset="0"/>
              <a:cs typeface="+mj-cs"/>
            </a:rPr>
            <a:t>e</a:t>
          </a:r>
          <a:r>
            <a:rPr lang="pt-BR" sz="12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+mj-cs"/>
            </a:rPr>
            <a:t> região;</a:t>
          </a:r>
          <a:endParaRPr lang="pt-BR" sz="1200" dirty="0"/>
        </a:p>
      </dgm:t>
    </dgm:pt>
    <dgm:pt modelId="{891ABF4B-186C-489D-ADFF-BBB58912C9DE}" type="parTrans" cxnId="{BD0B5887-99BD-43E4-BEE2-23FA358C0392}">
      <dgm:prSet/>
      <dgm:spPr/>
      <dgm:t>
        <a:bodyPr/>
        <a:lstStyle/>
        <a:p>
          <a:endParaRPr lang="pt-BR"/>
        </a:p>
      </dgm:t>
    </dgm:pt>
    <dgm:pt modelId="{D3DCB4B6-C36F-43CA-A7AB-2DDB4B1831E6}" type="sibTrans" cxnId="{BD0B5887-99BD-43E4-BEE2-23FA358C0392}">
      <dgm:prSet/>
      <dgm:spPr/>
      <dgm:t>
        <a:bodyPr/>
        <a:lstStyle/>
        <a:p>
          <a:endParaRPr lang="pt-BR"/>
        </a:p>
      </dgm:t>
    </dgm:pt>
    <dgm:pt modelId="{EDB29C01-5D3F-4A5E-BE24-4FEA7CAB8245}">
      <dgm:prSet phldrT="[Texto]" custT="1"/>
      <dgm:spPr/>
      <dgm:t>
        <a:bodyPr/>
        <a:lstStyle/>
        <a:p>
          <a:r>
            <a:rPr lang="pt-BR" altLang="pt-BR" sz="1200" dirty="0">
              <a:cs typeface="Calibri" panose="020F0502020204030204" pitchFamily="34" charset="0"/>
            </a:rPr>
            <a:t>Fortalecimento das ações e a integração entre  os   órgãos   no âmbito Municipal e Estadual;</a:t>
          </a:r>
          <a:endParaRPr lang="pt-BR" sz="1200" dirty="0"/>
        </a:p>
      </dgm:t>
    </dgm:pt>
    <dgm:pt modelId="{D524B8DD-BFCF-4B86-99F6-91E5FE1F0DD2}" type="parTrans" cxnId="{717571D1-94F9-4AF3-AE4F-E81C336D4772}">
      <dgm:prSet/>
      <dgm:spPr/>
      <dgm:t>
        <a:bodyPr/>
        <a:lstStyle/>
        <a:p>
          <a:endParaRPr lang="pt-BR"/>
        </a:p>
      </dgm:t>
    </dgm:pt>
    <dgm:pt modelId="{53C7137E-62A4-4E6F-909A-60FC8E075065}" type="sibTrans" cxnId="{717571D1-94F9-4AF3-AE4F-E81C336D4772}">
      <dgm:prSet/>
      <dgm:spPr/>
      <dgm:t>
        <a:bodyPr/>
        <a:lstStyle/>
        <a:p>
          <a:endParaRPr lang="pt-BR"/>
        </a:p>
      </dgm:t>
    </dgm:pt>
    <dgm:pt modelId="{AAE6C3B1-4549-423C-A95F-A5E7DD671D70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1200" dirty="0">
              <a:latin typeface="+mj-lt"/>
              <a:ea typeface="Calibri" panose="020F0502020204030204" pitchFamily="34" charset="0"/>
            </a:rPr>
            <a:t>Promoção e melhoria da qualidade de vida e qualidade ambiental da população;</a:t>
          </a:r>
          <a:endParaRPr lang="pt-BR" sz="1200" dirty="0"/>
        </a:p>
      </dgm:t>
    </dgm:pt>
    <dgm:pt modelId="{5BB2EAC9-C495-444D-B834-F52A135B9E58}" type="parTrans" cxnId="{7C40CE49-B8CA-47BE-A085-934AD16B5DCC}">
      <dgm:prSet/>
      <dgm:spPr/>
      <dgm:t>
        <a:bodyPr/>
        <a:lstStyle/>
        <a:p>
          <a:endParaRPr lang="pt-BR"/>
        </a:p>
      </dgm:t>
    </dgm:pt>
    <dgm:pt modelId="{C7D0CF19-A938-4930-BED9-9644D42AE9A4}" type="sibTrans" cxnId="{7C40CE49-B8CA-47BE-A085-934AD16B5DCC}">
      <dgm:prSet/>
      <dgm:spPr/>
      <dgm:t>
        <a:bodyPr/>
        <a:lstStyle/>
        <a:p>
          <a:endParaRPr lang="pt-BR"/>
        </a:p>
      </dgm:t>
    </dgm:pt>
    <dgm:pt modelId="{53B64438-BCCA-4E7E-A32C-A361D828B7FC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1200" dirty="0">
              <a:latin typeface="+mj-lt"/>
              <a:ea typeface="Calibri" panose="020F0502020204030204" pitchFamily="34" charset="0"/>
            </a:rPr>
            <a:t>Desenvolvimento de novos valores e novas práticas relacionadas à questão ambiental a partir da realidade e vivência de cada menor.</a:t>
          </a:r>
          <a:endParaRPr lang="pt-BR" sz="1200" dirty="0"/>
        </a:p>
      </dgm:t>
    </dgm:pt>
    <dgm:pt modelId="{C85510E3-5859-4DBB-9C8B-2F1135C5BC7A}" type="parTrans" cxnId="{A7E93BBC-6FC9-4225-868B-D0CE4D557D02}">
      <dgm:prSet/>
      <dgm:spPr/>
      <dgm:t>
        <a:bodyPr/>
        <a:lstStyle/>
        <a:p>
          <a:endParaRPr lang="pt-BR"/>
        </a:p>
      </dgm:t>
    </dgm:pt>
    <dgm:pt modelId="{794498FF-09DB-4204-9F2E-D8D338079AC4}" type="sibTrans" cxnId="{A7E93BBC-6FC9-4225-868B-D0CE4D557D02}">
      <dgm:prSet/>
      <dgm:spPr/>
      <dgm:t>
        <a:bodyPr/>
        <a:lstStyle/>
        <a:p>
          <a:endParaRPr lang="pt-BR"/>
        </a:p>
      </dgm:t>
    </dgm:pt>
    <dgm:pt modelId="{051F8AAD-B9C1-4CF4-B43B-1027496F7A5D}" type="pres">
      <dgm:prSet presAssocID="{01D85BC4-1337-453D-A8B0-DBE057D734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D62763-DD82-48C7-B411-C4D60D9FB1EF}" type="pres">
      <dgm:prSet presAssocID="{799FB7D8-A27D-45B9-8B1F-073D0672F0D3}" presName="centerShape" presStyleLbl="node0" presStyleIdx="0" presStyleCnt="1" custScaleX="162100" custScaleY="144637"/>
      <dgm:spPr/>
    </dgm:pt>
    <dgm:pt modelId="{116A860D-A8BA-4455-94E9-6F2148B89B24}" type="pres">
      <dgm:prSet presAssocID="{CA7BA306-D880-4270-A78B-5F0DD6986AFC}" presName="parTrans" presStyleLbl="sibTrans2D1" presStyleIdx="0" presStyleCnt="5"/>
      <dgm:spPr/>
    </dgm:pt>
    <dgm:pt modelId="{F480A5A0-4391-4AEC-8519-6FCBBB581BAE}" type="pres">
      <dgm:prSet presAssocID="{CA7BA306-D880-4270-A78B-5F0DD6986AFC}" presName="connectorText" presStyleLbl="sibTrans2D1" presStyleIdx="0" presStyleCnt="5"/>
      <dgm:spPr/>
    </dgm:pt>
    <dgm:pt modelId="{C1920CEF-11FC-4FCA-AECC-E432A6996884}" type="pres">
      <dgm:prSet presAssocID="{28D03A79-4679-445F-8932-E352E7122EAE}" presName="node" presStyleLbl="node1" presStyleIdx="0" presStyleCnt="5" custScaleX="127725" custScaleY="56678">
        <dgm:presLayoutVars>
          <dgm:bulletEnabled val="1"/>
        </dgm:presLayoutVars>
      </dgm:prSet>
      <dgm:spPr>
        <a:prstGeom prst="round2DiagRect">
          <a:avLst/>
        </a:prstGeom>
      </dgm:spPr>
    </dgm:pt>
    <dgm:pt modelId="{07163887-B531-4944-870E-209E075C48BA}" type="pres">
      <dgm:prSet presAssocID="{891ABF4B-186C-489D-ADFF-BBB58912C9DE}" presName="parTrans" presStyleLbl="sibTrans2D1" presStyleIdx="1" presStyleCnt="5"/>
      <dgm:spPr/>
    </dgm:pt>
    <dgm:pt modelId="{F66C3BC2-2EEC-44D0-8F03-8C689799AF98}" type="pres">
      <dgm:prSet presAssocID="{891ABF4B-186C-489D-ADFF-BBB58912C9DE}" presName="connectorText" presStyleLbl="sibTrans2D1" presStyleIdx="1" presStyleCnt="5"/>
      <dgm:spPr/>
    </dgm:pt>
    <dgm:pt modelId="{330DD33F-81EC-49C1-A02C-B7AE79E926B4}" type="pres">
      <dgm:prSet presAssocID="{87C5B253-DB23-44F2-9B0E-240FFBE8EBEB}" presName="node" presStyleLbl="node1" presStyleIdx="1" presStyleCnt="5" custScaleX="100119" custScaleY="63482" custRadScaleRad="117892" custRadScaleInc="9311">
        <dgm:presLayoutVars>
          <dgm:bulletEnabled val="1"/>
        </dgm:presLayoutVars>
      </dgm:prSet>
      <dgm:spPr>
        <a:prstGeom prst="round2DiagRect">
          <a:avLst/>
        </a:prstGeom>
      </dgm:spPr>
    </dgm:pt>
    <dgm:pt modelId="{020DD8FF-6C18-4F1E-A007-119D0475B317}" type="pres">
      <dgm:prSet presAssocID="{D524B8DD-BFCF-4B86-99F6-91E5FE1F0DD2}" presName="parTrans" presStyleLbl="sibTrans2D1" presStyleIdx="2" presStyleCnt="5"/>
      <dgm:spPr/>
    </dgm:pt>
    <dgm:pt modelId="{3A079599-21EA-4DBA-801A-B3C2367511E0}" type="pres">
      <dgm:prSet presAssocID="{D524B8DD-BFCF-4B86-99F6-91E5FE1F0DD2}" presName="connectorText" presStyleLbl="sibTrans2D1" presStyleIdx="2" presStyleCnt="5"/>
      <dgm:spPr/>
    </dgm:pt>
    <dgm:pt modelId="{E4075B96-468D-402D-9C54-1DDC1341FB99}" type="pres">
      <dgm:prSet presAssocID="{EDB29C01-5D3F-4A5E-BE24-4FEA7CAB8245}" presName="node" presStyleLbl="node1" presStyleIdx="2" presStyleCnt="5" custScaleX="173020" custScaleY="48964" custRadScaleRad="116137" custRadScaleInc="-29311">
        <dgm:presLayoutVars>
          <dgm:bulletEnabled val="1"/>
        </dgm:presLayoutVars>
      </dgm:prSet>
      <dgm:spPr>
        <a:prstGeom prst="round2DiagRect">
          <a:avLst/>
        </a:prstGeom>
      </dgm:spPr>
    </dgm:pt>
    <dgm:pt modelId="{E3D34DD8-040F-4BD7-9189-9EE462DA4761}" type="pres">
      <dgm:prSet presAssocID="{5BB2EAC9-C495-444D-B834-F52A135B9E58}" presName="parTrans" presStyleLbl="sibTrans2D1" presStyleIdx="3" presStyleCnt="5"/>
      <dgm:spPr/>
    </dgm:pt>
    <dgm:pt modelId="{3D029071-8170-4C1A-922B-A59EEE315A89}" type="pres">
      <dgm:prSet presAssocID="{5BB2EAC9-C495-444D-B834-F52A135B9E58}" presName="connectorText" presStyleLbl="sibTrans2D1" presStyleIdx="3" presStyleCnt="5"/>
      <dgm:spPr/>
    </dgm:pt>
    <dgm:pt modelId="{1879F9F1-C6F8-4A1F-9E76-5DCCB83F62E4}" type="pres">
      <dgm:prSet presAssocID="{AAE6C3B1-4549-423C-A95F-A5E7DD671D70}" presName="node" presStyleLbl="node1" presStyleIdx="3" presStyleCnt="5" custScaleX="153898" custScaleY="39149" custRadScaleRad="118063" custRadScaleInc="33178">
        <dgm:presLayoutVars>
          <dgm:bulletEnabled val="1"/>
        </dgm:presLayoutVars>
      </dgm:prSet>
      <dgm:spPr>
        <a:prstGeom prst="round2DiagRect">
          <a:avLst/>
        </a:prstGeom>
      </dgm:spPr>
    </dgm:pt>
    <dgm:pt modelId="{E0480AB1-862D-4933-BCBE-1C7ABA4CDD74}" type="pres">
      <dgm:prSet presAssocID="{C85510E3-5859-4DBB-9C8B-2F1135C5BC7A}" presName="parTrans" presStyleLbl="sibTrans2D1" presStyleIdx="4" presStyleCnt="5"/>
      <dgm:spPr/>
    </dgm:pt>
    <dgm:pt modelId="{23864963-0A67-4BDB-8057-DD34257889DD}" type="pres">
      <dgm:prSet presAssocID="{C85510E3-5859-4DBB-9C8B-2F1135C5BC7A}" presName="connectorText" presStyleLbl="sibTrans2D1" presStyleIdx="4" presStyleCnt="5"/>
      <dgm:spPr/>
    </dgm:pt>
    <dgm:pt modelId="{FC480066-E651-45CA-9B24-23CC7F63DB6C}" type="pres">
      <dgm:prSet presAssocID="{53B64438-BCCA-4E7E-A32C-A361D828B7FC}" presName="node" presStyleLbl="node1" presStyleIdx="4" presStyleCnt="5" custScaleX="100119" custScaleY="76013" custRadScaleRad="119984" custRadScaleInc="-9648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D7DFDD04-6F78-4A54-9CCC-9AFB0D5C415F}" type="presOf" srcId="{C85510E3-5859-4DBB-9C8B-2F1135C5BC7A}" destId="{23864963-0A67-4BDB-8057-DD34257889DD}" srcOrd="1" destOrd="0" presId="urn:microsoft.com/office/officeart/2005/8/layout/radial5"/>
    <dgm:cxn modelId="{093DFE1E-B4F3-435B-AE7E-BB27BAB1F481}" type="presOf" srcId="{28D03A79-4679-445F-8932-E352E7122EAE}" destId="{C1920CEF-11FC-4FCA-AECC-E432A6996884}" srcOrd="0" destOrd="0" presId="urn:microsoft.com/office/officeart/2005/8/layout/radial5"/>
    <dgm:cxn modelId="{A1AB2525-1AA8-460F-847B-2DC06F7029C7}" type="presOf" srcId="{5BB2EAC9-C495-444D-B834-F52A135B9E58}" destId="{E3D34DD8-040F-4BD7-9189-9EE462DA4761}" srcOrd="0" destOrd="0" presId="urn:microsoft.com/office/officeart/2005/8/layout/radial5"/>
    <dgm:cxn modelId="{D5D4C637-F9BC-4814-A364-DC7E84B49CEF}" type="presOf" srcId="{AAE6C3B1-4549-423C-A95F-A5E7DD671D70}" destId="{1879F9F1-C6F8-4A1F-9E76-5DCCB83F62E4}" srcOrd="0" destOrd="0" presId="urn:microsoft.com/office/officeart/2005/8/layout/radial5"/>
    <dgm:cxn modelId="{1C147241-EDC3-4FFB-A41E-F15AABEBE967}" type="presOf" srcId="{891ABF4B-186C-489D-ADFF-BBB58912C9DE}" destId="{F66C3BC2-2EEC-44D0-8F03-8C689799AF98}" srcOrd="1" destOrd="0" presId="urn:microsoft.com/office/officeart/2005/8/layout/radial5"/>
    <dgm:cxn modelId="{D475AE47-12C5-470D-9093-A268896D9D19}" type="presOf" srcId="{891ABF4B-186C-489D-ADFF-BBB58912C9DE}" destId="{07163887-B531-4944-870E-209E075C48BA}" srcOrd="0" destOrd="0" presId="urn:microsoft.com/office/officeart/2005/8/layout/radial5"/>
    <dgm:cxn modelId="{AF0D6069-C133-4AAE-9433-5B8DE38DBE16}" type="presOf" srcId="{C85510E3-5859-4DBB-9C8B-2F1135C5BC7A}" destId="{E0480AB1-862D-4933-BCBE-1C7ABA4CDD74}" srcOrd="0" destOrd="0" presId="urn:microsoft.com/office/officeart/2005/8/layout/radial5"/>
    <dgm:cxn modelId="{7C40CE49-B8CA-47BE-A085-934AD16B5DCC}" srcId="{799FB7D8-A27D-45B9-8B1F-073D0672F0D3}" destId="{AAE6C3B1-4549-423C-A95F-A5E7DD671D70}" srcOrd="3" destOrd="0" parTransId="{5BB2EAC9-C495-444D-B834-F52A135B9E58}" sibTransId="{C7D0CF19-A938-4930-BED9-9644D42AE9A4}"/>
    <dgm:cxn modelId="{C544B378-9D78-45DF-B2E1-BAEA5A24C067}" type="presOf" srcId="{799FB7D8-A27D-45B9-8B1F-073D0672F0D3}" destId="{FBD62763-DD82-48C7-B411-C4D60D9FB1EF}" srcOrd="0" destOrd="0" presId="urn:microsoft.com/office/officeart/2005/8/layout/radial5"/>
    <dgm:cxn modelId="{BD0B5887-99BD-43E4-BEE2-23FA358C0392}" srcId="{799FB7D8-A27D-45B9-8B1F-073D0672F0D3}" destId="{87C5B253-DB23-44F2-9B0E-240FFBE8EBEB}" srcOrd="1" destOrd="0" parTransId="{891ABF4B-186C-489D-ADFF-BBB58912C9DE}" sibTransId="{D3DCB4B6-C36F-43CA-A7AB-2DDB4B1831E6}"/>
    <dgm:cxn modelId="{062D289C-4B00-4ED2-960B-3313F16EA2B6}" type="presOf" srcId="{5BB2EAC9-C495-444D-B834-F52A135B9E58}" destId="{3D029071-8170-4C1A-922B-A59EEE315A89}" srcOrd="1" destOrd="0" presId="urn:microsoft.com/office/officeart/2005/8/layout/radial5"/>
    <dgm:cxn modelId="{C7BFFAA2-0034-4E1A-8F99-9FC7BEBF6883}" srcId="{799FB7D8-A27D-45B9-8B1F-073D0672F0D3}" destId="{28D03A79-4679-445F-8932-E352E7122EAE}" srcOrd="0" destOrd="0" parTransId="{CA7BA306-D880-4270-A78B-5F0DD6986AFC}" sibTransId="{7DF1CE34-B1A6-4A66-B504-68C67AF4645C}"/>
    <dgm:cxn modelId="{089DA9AF-6193-401D-BB50-D3D505B559C1}" type="presOf" srcId="{EDB29C01-5D3F-4A5E-BE24-4FEA7CAB8245}" destId="{E4075B96-468D-402D-9C54-1DDC1341FB99}" srcOrd="0" destOrd="0" presId="urn:microsoft.com/office/officeart/2005/8/layout/radial5"/>
    <dgm:cxn modelId="{E8F71CB1-D9EC-4262-8DE5-409BE2072F3F}" type="presOf" srcId="{CA7BA306-D880-4270-A78B-5F0DD6986AFC}" destId="{116A860D-A8BA-4455-94E9-6F2148B89B24}" srcOrd="0" destOrd="0" presId="urn:microsoft.com/office/officeart/2005/8/layout/radial5"/>
    <dgm:cxn modelId="{A7E93BBC-6FC9-4225-868B-D0CE4D557D02}" srcId="{799FB7D8-A27D-45B9-8B1F-073D0672F0D3}" destId="{53B64438-BCCA-4E7E-A32C-A361D828B7FC}" srcOrd="4" destOrd="0" parTransId="{C85510E3-5859-4DBB-9C8B-2F1135C5BC7A}" sibTransId="{794498FF-09DB-4204-9F2E-D8D338079AC4}"/>
    <dgm:cxn modelId="{003E2CC4-3F40-4E8C-9D28-66F452060150}" type="presOf" srcId="{01D85BC4-1337-453D-A8B0-DBE057D73401}" destId="{051F8AAD-B9C1-4CF4-B43B-1027496F7A5D}" srcOrd="0" destOrd="0" presId="urn:microsoft.com/office/officeart/2005/8/layout/radial5"/>
    <dgm:cxn modelId="{B28109CB-E4D6-417B-99F8-437727CA022A}" type="presOf" srcId="{D524B8DD-BFCF-4B86-99F6-91E5FE1F0DD2}" destId="{3A079599-21EA-4DBA-801A-B3C2367511E0}" srcOrd="1" destOrd="0" presId="urn:microsoft.com/office/officeart/2005/8/layout/radial5"/>
    <dgm:cxn modelId="{717571D1-94F9-4AF3-AE4F-E81C336D4772}" srcId="{799FB7D8-A27D-45B9-8B1F-073D0672F0D3}" destId="{EDB29C01-5D3F-4A5E-BE24-4FEA7CAB8245}" srcOrd="2" destOrd="0" parTransId="{D524B8DD-BFCF-4B86-99F6-91E5FE1F0DD2}" sibTransId="{53C7137E-62A4-4E6F-909A-60FC8E075065}"/>
    <dgm:cxn modelId="{365FF0D1-41F1-47FB-85E0-E4A703DEE78C}" type="presOf" srcId="{CA7BA306-D880-4270-A78B-5F0DD6986AFC}" destId="{F480A5A0-4391-4AEC-8519-6FCBBB581BAE}" srcOrd="1" destOrd="0" presId="urn:microsoft.com/office/officeart/2005/8/layout/radial5"/>
    <dgm:cxn modelId="{D0FC8ED7-B594-449F-A9A9-3B2C53BF5DB6}" type="presOf" srcId="{D524B8DD-BFCF-4B86-99F6-91E5FE1F0DD2}" destId="{020DD8FF-6C18-4F1E-A007-119D0475B317}" srcOrd="0" destOrd="0" presId="urn:microsoft.com/office/officeart/2005/8/layout/radial5"/>
    <dgm:cxn modelId="{C55360D8-0A30-4D44-BCC6-8F32843A2BE5}" type="presOf" srcId="{53B64438-BCCA-4E7E-A32C-A361D828B7FC}" destId="{FC480066-E651-45CA-9B24-23CC7F63DB6C}" srcOrd="0" destOrd="0" presId="urn:microsoft.com/office/officeart/2005/8/layout/radial5"/>
    <dgm:cxn modelId="{2DAEFAED-8996-48C3-8C20-8F86BD14472E}" srcId="{01D85BC4-1337-453D-A8B0-DBE057D73401}" destId="{799FB7D8-A27D-45B9-8B1F-073D0672F0D3}" srcOrd="0" destOrd="0" parTransId="{99AEE1A1-FA28-4FAA-8691-E2F4CDD391CA}" sibTransId="{B845D4AB-33E0-476E-8D93-32E827D7B7DF}"/>
    <dgm:cxn modelId="{B6073FFE-88F4-4585-8AB8-AFF46ECC8B9F}" type="presOf" srcId="{87C5B253-DB23-44F2-9B0E-240FFBE8EBEB}" destId="{330DD33F-81EC-49C1-A02C-B7AE79E926B4}" srcOrd="0" destOrd="0" presId="urn:microsoft.com/office/officeart/2005/8/layout/radial5"/>
    <dgm:cxn modelId="{D1C73087-3FF8-4866-AF40-A6DB702C327B}" type="presParOf" srcId="{051F8AAD-B9C1-4CF4-B43B-1027496F7A5D}" destId="{FBD62763-DD82-48C7-B411-C4D60D9FB1EF}" srcOrd="0" destOrd="0" presId="urn:microsoft.com/office/officeart/2005/8/layout/radial5"/>
    <dgm:cxn modelId="{7BA39D29-DBB4-4D77-8C35-DD56D1687CB6}" type="presParOf" srcId="{051F8AAD-B9C1-4CF4-B43B-1027496F7A5D}" destId="{116A860D-A8BA-4455-94E9-6F2148B89B24}" srcOrd="1" destOrd="0" presId="urn:microsoft.com/office/officeart/2005/8/layout/radial5"/>
    <dgm:cxn modelId="{609E17B0-EF7D-4D48-A56F-1D69310A28E9}" type="presParOf" srcId="{116A860D-A8BA-4455-94E9-6F2148B89B24}" destId="{F480A5A0-4391-4AEC-8519-6FCBBB581BAE}" srcOrd="0" destOrd="0" presId="urn:microsoft.com/office/officeart/2005/8/layout/radial5"/>
    <dgm:cxn modelId="{0EFFE394-D5B8-4D87-9D9A-E94D28F8E410}" type="presParOf" srcId="{051F8AAD-B9C1-4CF4-B43B-1027496F7A5D}" destId="{C1920CEF-11FC-4FCA-AECC-E432A6996884}" srcOrd="2" destOrd="0" presId="urn:microsoft.com/office/officeart/2005/8/layout/radial5"/>
    <dgm:cxn modelId="{17BFA746-3467-4487-9940-76B4AB608D21}" type="presParOf" srcId="{051F8AAD-B9C1-4CF4-B43B-1027496F7A5D}" destId="{07163887-B531-4944-870E-209E075C48BA}" srcOrd="3" destOrd="0" presId="urn:microsoft.com/office/officeart/2005/8/layout/radial5"/>
    <dgm:cxn modelId="{FB7F20A0-1E3E-4BDF-9BAF-9281774EB3E5}" type="presParOf" srcId="{07163887-B531-4944-870E-209E075C48BA}" destId="{F66C3BC2-2EEC-44D0-8F03-8C689799AF98}" srcOrd="0" destOrd="0" presId="urn:microsoft.com/office/officeart/2005/8/layout/radial5"/>
    <dgm:cxn modelId="{B15295AE-875A-4E5F-9A50-5D8AC02F96C2}" type="presParOf" srcId="{051F8AAD-B9C1-4CF4-B43B-1027496F7A5D}" destId="{330DD33F-81EC-49C1-A02C-B7AE79E926B4}" srcOrd="4" destOrd="0" presId="urn:microsoft.com/office/officeart/2005/8/layout/radial5"/>
    <dgm:cxn modelId="{E33EED77-FAC9-43E2-9C28-3303238A7F7A}" type="presParOf" srcId="{051F8AAD-B9C1-4CF4-B43B-1027496F7A5D}" destId="{020DD8FF-6C18-4F1E-A007-119D0475B317}" srcOrd="5" destOrd="0" presId="urn:microsoft.com/office/officeart/2005/8/layout/radial5"/>
    <dgm:cxn modelId="{D4A2D120-E509-4165-B4D2-6F436B82D580}" type="presParOf" srcId="{020DD8FF-6C18-4F1E-A007-119D0475B317}" destId="{3A079599-21EA-4DBA-801A-B3C2367511E0}" srcOrd="0" destOrd="0" presId="urn:microsoft.com/office/officeart/2005/8/layout/radial5"/>
    <dgm:cxn modelId="{0F7A96C8-9F38-4D3B-8D76-16C993D2552C}" type="presParOf" srcId="{051F8AAD-B9C1-4CF4-B43B-1027496F7A5D}" destId="{E4075B96-468D-402D-9C54-1DDC1341FB99}" srcOrd="6" destOrd="0" presId="urn:microsoft.com/office/officeart/2005/8/layout/radial5"/>
    <dgm:cxn modelId="{ADE61D5F-F525-4E6A-BBCD-2A6BA7A08656}" type="presParOf" srcId="{051F8AAD-B9C1-4CF4-B43B-1027496F7A5D}" destId="{E3D34DD8-040F-4BD7-9189-9EE462DA4761}" srcOrd="7" destOrd="0" presId="urn:microsoft.com/office/officeart/2005/8/layout/radial5"/>
    <dgm:cxn modelId="{6A51B494-3B16-43DE-A762-0F9F7051D811}" type="presParOf" srcId="{E3D34DD8-040F-4BD7-9189-9EE462DA4761}" destId="{3D029071-8170-4C1A-922B-A59EEE315A89}" srcOrd="0" destOrd="0" presId="urn:microsoft.com/office/officeart/2005/8/layout/radial5"/>
    <dgm:cxn modelId="{C5E27B91-D3D5-495B-BE1B-5316B2672F35}" type="presParOf" srcId="{051F8AAD-B9C1-4CF4-B43B-1027496F7A5D}" destId="{1879F9F1-C6F8-4A1F-9E76-5DCCB83F62E4}" srcOrd="8" destOrd="0" presId="urn:microsoft.com/office/officeart/2005/8/layout/radial5"/>
    <dgm:cxn modelId="{CDA59BD9-CCB9-494A-832B-451B561B4C94}" type="presParOf" srcId="{051F8AAD-B9C1-4CF4-B43B-1027496F7A5D}" destId="{E0480AB1-862D-4933-BCBE-1C7ABA4CDD74}" srcOrd="9" destOrd="0" presId="urn:microsoft.com/office/officeart/2005/8/layout/radial5"/>
    <dgm:cxn modelId="{BC6C780A-772D-4160-B86A-36E942A545AF}" type="presParOf" srcId="{E0480AB1-862D-4933-BCBE-1C7ABA4CDD74}" destId="{23864963-0A67-4BDB-8057-DD34257889DD}" srcOrd="0" destOrd="0" presId="urn:microsoft.com/office/officeart/2005/8/layout/radial5"/>
    <dgm:cxn modelId="{75347E1F-73CE-4AC2-B215-E17B3102CA4B}" type="presParOf" srcId="{051F8AAD-B9C1-4CF4-B43B-1027496F7A5D}" destId="{FC480066-E651-45CA-9B24-23CC7F63DB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2763-DD82-48C7-B411-C4D60D9FB1EF}">
      <dsp:nvSpPr>
        <dsp:cNvPr id="0" name=""/>
        <dsp:cNvSpPr/>
      </dsp:nvSpPr>
      <dsp:spPr>
        <a:xfrm>
          <a:off x="2627782" y="2279912"/>
          <a:ext cx="3060851" cy="2731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altLang="pt-BR" sz="1200" kern="1200" dirty="0"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>
              <a:cs typeface="Calibri" panose="020F0502020204030204" pitchFamily="34" charset="0"/>
            </a:rPr>
            <a:t>Levar informações e compartilhar conceitos básicos de meio ambiente (teórico e prático);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rPr>
            <a:t>Promover reflexões e ações sobre as problemáticas ambientais mais relevantes na comunidade;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 err="1">
              <a:cs typeface="Calibri" panose="020F0502020204030204" pitchFamily="34" charset="0"/>
            </a:rPr>
            <a:t>Socioeducandos</a:t>
          </a:r>
          <a:r>
            <a:rPr lang="pt-BR" altLang="pt-BR" sz="1200" kern="1200" dirty="0">
              <a:cs typeface="Calibri" panose="020F0502020204030204" pitchFamily="34" charset="0"/>
            </a:rPr>
            <a:t> se tornem multiplicadores plenos de práticas sustentáveis na sociedad</a:t>
          </a:r>
          <a:r>
            <a:rPr lang="pt-BR" altLang="pt-BR" sz="1200" kern="1200" dirty="0">
              <a:latin typeface="Times New Roman" panose="02020603050405020304" pitchFamily="18" charset="0"/>
              <a:cs typeface="Calibri" panose="020F0502020204030204" pitchFamily="34" charset="0"/>
            </a:rPr>
            <a:t>e.</a:t>
          </a:r>
          <a:endParaRPr lang="pt-BR" sz="1200" kern="1200" dirty="0"/>
        </a:p>
      </dsp:txBody>
      <dsp:txXfrm>
        <a:off x="3076033" y="2679873"/>
        <a:ext cx="2164349" cy="1931184"/>
      </dsp:txXfrm>
    </dsp:sp>
    <dsp:sp modelId="{116A860D-A8BA-4455-94E9-6F2148B89B24}">
      <dsp:nvSpPr>
        <dsp:cNvPr id="0" name=""/>
        <dsp:cNvSpPr/>
      </dsp:nvSpPr>
      <dsp:spPr>
        <a:xfrm rot="16200000">
          <a:off x="4005553" y="1679522"/>
          <a:ext cx="305309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4051350" y="1853720"/>
        <a:ext cx="213716" cy="385202"/>
      </dsp:txXfrm>
    </dsp:sp>
    <dsp:sp modelId="{C1920CEF-11FC-4FCA-AECC-E432A6996884}">
      <dsp:nvSpPr>
        <dsp:cNvPr id="0" name=""/>
        <dsp:cNvSpPr/>
      </dsp:nvSpPr>
      <dsp:spPr>
        <a:xfrm>
          <a:off x="2952325" y="302530"/>
          <a:ext cx="2411765" cy="1401326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>
              <a:cs typeface="Calibri" panose="020F0502020204030204" pitchFamily="34" charset="0"/>
            </a:rPr>
            <a:t>Contribuir para a   formação    ambiental    do </a:t>
          </a:r>
          <a:r>
            <a:rPr lang="pt-BR" altLang="pt-BR" sz="1200" kern="1200" dirty="0" err="1">
              <a:cs typeface="Calibri" panose="020F0502020204030204" pitchFamily="34" charset="0"/>
            </a:rPr>
            <a:t>socioeducando</a:t>
          </a:r>
          <a:r>
            <a:rPr lang="pt-BR" altLang="pt-BR" sz="1200" kern="1200" dirty="0">
              <a:cs typeface="Calibri" panose="020F0502020204030204" pitchFamily="34" charset="0"/>
            </a:rPr>
            <a:t> no contexto da        sociedade valorizando sua cultura, vivência,  experiência e seu conhecimento; </a:t>
          </a:r>
          <a:endParaRPr lang="pt-BR" sz="1200" kern="1200" dirty="0"/>
        </a:p>
      </dsp:txBody>
      <dsp:txXfrm>
        <a:off x="3020732" y="370937"/>
        <a:ext cx="2274951" cy="1264512"/>
      </dsp:txXfrm>
    </dsp:sp>
    <dsp:sp modelId="{07163887-B531-4944-870E-209E075C48BA}">
      <dsp:nvSpPr>
        <dsp:cNvPr id="0" name=""/>
        <dsp:cNvSpPr/>
      </dsp:nvSpPr>
      <dsp:spPr>
        <a:xfrm rot="20721118">
          <a:off x="5760037" y="2860636"/>
          <a:ext cx="345455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5761721" y="3002141"/>
        <a:ext cx="241819" cy="385202"/>
      </dsp:txXfrm>
    </dsp:sp>
    <dsp:sp modelId="{330DD33F-81EC-49C1-A02C-B7AE79E926B4}">
      <dsp:nvSpPr>
        <dsp:cNvPr id="0" name=""/>
        <dsp:cNvSpPr/>
      </dsp:nvSpPr>
      <dsp:spPr>
        <a:xfrm>
          <a:off x="6226741" y="1913610"/>
          <a:ext cx="1890495" cy="1888248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latin typeface="+mj-lt"/>
              <a:ea typeface="Calibri" panose="020F0502020204030204" pitchFamily="34" charset="0"/>
            </a:rPr>
            <a:t>Favorecer e desenvolver competências, de modo a promover habilidades e a contribuir com o processo educativo na formação e ressocialização dos jovens na sociedade;</a:t>
          </a:r>
          <a:endParaRPr lang="pt-BR" sz="1200" kern="1200" dirty="0"/>
        </a:p>
      </dsp:txBody>
      <dsp:txXfrm>
        <a:off x="6318918" y="2005787"/>
        <a:ext cx="1706141" cy="1703894"/>
      </dsp:txXfrm>
    </dsp:sp>
    <dsp:sp modelId="{020DD8FF-6C18-4F1E-A007-119D0475B317}">
      <dsp:nvSpPr>
        <dsp:cNvPr id="0" name=""/>
        <dsp:cNvSpPr/>
      </dsp:nvSpPr>
      <dsp:spPr>
        <a:xfrm rot="2595694">
          <a:off x="5286183" y="4598035"/>
          <a:ext cx="450650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5304554" y="4680109"/>
        <a:ext cx="315455" cy="385202"/>
      </dsp:txXfrm>
    </dsp:sp>
    <dsp:sp modelId="{E4075B96-468D-402D-9C54-1DDC1341FB99}">
      <dsp:nvSpPr>
        <dsp:cNvPr id="0" name=""/>
        <dsp:cNvSpPr/>
      </dsp:nvSpPr>
      <dsp:spPr>
        <a:xfrm>
          <a:off x="4767095" y="5183119"/>
          <a:ext cx="3267047" cy="1145298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>
              <a:cs typeface="Calibri" panose="020F0502020204030204" pitchFamily="34" charset="0"/>
            </a:rPr>
            <a:t>Estimular os jovens a serem   multiplicadores dos conhecimentos sobre meio ambiente em  sua comunidade;</a:t>
          </a:r>
          <a:endParaRPr lang="pt-BR" sz="1200" kern="1200" dirty="0"/>
        </a:p>
      </dsp:txBody>
      <dsp:txXfrm>
        <a:off x="4823004" y="5239028"/>
        <a:ext cx="3155229" cy="1033480"/>
      </dsp:txXfrm>
    </dsp:sp>
    <dsp:sp modelId="{E3D34DD8-040F-4BD7-9189-9EE462DA4761}">
      <dsp:nvSpPr>
        <dsp:cNvPr id="0" name=""/>
        <dsp:cNvSpPr/>
      </dsp:nvSpPr>
      <dsp:spPr>
        <a:xfrm rot="8276645">
          <a:off x="2541061" y="4576515"/>
          <a:ext cx="458655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 rot="10800000">
        <a:off x="2660941" y="4658831"/>
        <a:ext cx="321059" cy="385202"/>
      </dsp:txXfrm>
    </dsp:sp>
    <dsp:sp modelId="{1879F9F1-C6F8-4A1F-9E76-5DCCB83F62E4}">
      <dsp:nvSpPr>
        <dsp:cNvPr id="0" name=""/>
        <dsp:cNvSpPr/>
      </dsp:nvSpPr>
      <dsp:spPr>
        <a:xfrm>
          <a:off x="388983" y="5143739"/>
          <a:ext cx="2905977" cy="1182742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latin typeface="+mj-lt"/>
              <a:ea typeface="Calibri" panose="020F0502020204030204" pitchFamily="34" charset="0"/>
            </a:rPr>
            <a:t>Desenvolver e divulgar o protagonismo socioambiental dos menores dentro dos Centros Socioeducativo da Fundação Casa de Santo André.</a:t>
          </a:r>
          <a:endParaRPr lang="pt-BR" sz="1200" kern="1200" dirty="0"/>
        </a:p>
      </dsp:txBody>
      <dsp:txXfrm>
        <a:off x="446720" y="5201476"/>
        <a:ext cx="2790503" cy="1067268"/>
      </dsp:txXfrm>
    </dsp:sp>
    <dsp:sp modelId="{E0480AB1-862D-4933-BCBE-1C7ABA4CDD74}">
      <dsp:nvSpPr>
        <dsp:cNvPr id="0" name=""/>
        <dsp:cNvSpPr/>
      </dsp:nvSpPr>
      <dsp:spPr>
        <a:xfrm rot="11671603">
          <a:off x="2169299" y="2857645"/>
          <a:ext cx="374647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 rot="10800000">
        <a:off x="2279896" y="3000142"/>
        <a:ext cx="262253" cy="385202"/>
      </dsp:txXfrm>
    </dsp:sp>
    <dsp:sp modelId="{FC480066-E651-45CA-9B24-23CC7F63DB6C}">
      <dsp:nvSpPr>
        <dsp:cNvPr id="0" name=""/>
        <dsp:cNvSpPr/>
      </dsp:nvSpPr>
      <dsp:spPr>
        <a:xfrm>
          <a:off x="144008" y="1906129"/>
          <a:ext cx="1890495" cy="1888248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latin typeface="+mj-lt"/>
              <a:ea typeface="Calibri" panose="020F0502020204030204" pitchFamily="34" charset="0"/>
            </a:rPr>
            <a:t>Fortalecer as ações e a integração entre os órgãos públicos no âmbito Municipal e Estadual.</a:t>
          </a:r>
          <a:endParaRPr lang="pt-BR" sz="1200" kern="1200" dirty="0"/>
        </a:p>
      </dsp:txBody>
      <dsp:txXfrm>
        <a:off x="236185" y="1998306"/>
        <a:ext cx="1706141" cy="1703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2763-DD82-48C7-B411-C4D60D9FB1EF}">
      <dsp:nvSpPr>
        <dsp:cNvPr id="0" name=""/>
        <dsp:cNvSpPr/>
      </dsp:nvSpPr>
      <dsp:spPr>
        <a:xfrm>
          <a:off x="2627782" y="2261681"/>
          <a:ext cx="3060851" cy="2731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800" b="1" kern="1200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rPr>
            <a:t>Resultados Esperados</a:t>
          </a:r>
          <a:endParaRPr lang="pt-BR" sz="1200" kern="1200" dirty="0"/>
        </a:p>
      </dsp:txBody>
      <dsp:txXfrm>
        <a:off x="3076033" y="2661642"/>
        <a:ext cx="2164349" cy="1931184"/>
      </dsp:txXfrm>
    </dsp:sp>
    <dsp:sp modelId="{116A860D-A8BA-4455-94E9-6F2148B89B24}">
      <dsp:nvSpPr>
        <dsp:cNvPr id="0" name=""/>
        <dsp:cNvSpPr/>
      </dsp:nvSpPr>
      <dsp:spPr>
        <a:xfrm rot="16200000">
          <a:off x="3961681" y="1580999"/>
          <a:ext cx="393052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4020639" y="1768358"/>
        <a:ext cx="275136" cy="385202"/>
      </dsp:txXfrm>
    </dsp:sp>
    <dsp:sp modelId="{C1920CEF-11FC-4FCA-AECC-E432A6996884}">
      <dsp:nvSpPr>
        <dsp:cNvPr id="0" name=""/>
        <dsp:cNvSpPr/>
      </dsp:nvSpPr>
      <dsp:spPr>
        <a:xfrm>
          <a:off x="2952325" y="449851"/>
          <a:ext cx="2411765" cy="1070221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>
              <a:cs typeface="Calibri" panose="020F0502020204030204" pitchFamily="34" charset="0"/>
            </a:rPr>
            <a:t>Aumento do número de munícipes (moradores de Santo André) que atuem como multiplicadores de educação socioambiental;</a:t>
          </a:r>
          <a:endParaRPr lang="pt-BR" sz="1200" kern="1200" dirty="0"/>
        </a:p>
      </dsp:txBody>
      <dsp:txXfrm>
        <a:off x="3004569" y="502095"/>
        <a:ext cx="2307277" cy="965733"/>
      </dsp:txXfrm>
    </dsp:sp>
    <dsp:sp modelId="{07163887-B531-4944-870E-209E075C48BA}">
      <dsp:nvSpPr>
        <dsp:cNvPr id="0" name=""/>
        <dsp:cNvSpPr/>
      </dsp:nvSpPr>
      <dsp:spPr>
        <a:xfrm rot="20721118">
          <a:off x="5768596" y="2837265"/>
          <a:ext cx="367667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5770389" y="2979612"/>
        <a:ext cx="257367" cy="385202"/>
      </dsp:txXfrm>
    </dsp:sp>
    <dsp:sp modelId="{330DD33F-81EC-49C1-A02C-B7AE79E926B4}">
      <dsp:nvSpPr>
        <dsp:cNvPr id="0" name=""/>
        <dsp:cNvSpPr/>
      </dsp:nvSpPr>
      <dsp:spPr>
        <a:xfrm>
          <a:off x="6226741" y="2240155"/>
          <a:ext cx="1890495" cy="1198698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+mj-cs"/>
            </a:rPr>
            <a:t>Maior disseminação   de     informações      aos moradores de diversas  comunidades de Santo André e </a:t>
          </a:r>
          <a:r>
            <a:rPr lang="pt-BR" sz="1200" kern="1200" dirty="0" err="1">
              <a:solidFill>
                <a:prstClr val="black"/>
              </a:solidFill>
              <a:latin typeface="+mj-lt"/>
              <a:ea typeface="Calibri" panose="020F0502020204030204" pitchFamily="34" charset="0"/>
              <a:cs typeface="+mj-cs"/>
            </a:rPr>
            <a:t>e</a:t>
          </a:r>
          <a:r>
            <a:rPr lang="pt-BR" sz="1200" kern="12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+mj-cs"/>
            </a:rPr>
            <a:t> região;</a:t>
          </a:r>
          <a:endParaRPr lang="pt-BR" sz="1200" kern="1200" dirty="0"/>
        </a:p>
      </dsp:txBody>
      <dsp:txXfrm>
        <a:off x="6285257" y="2298671"/>
        <a:ext cx="1773463" cy="1081666"/>
      </dsp:txXfrm>
    </dsp:sp>
    <dsp:sp modelId="{020DD8FF-6C18-4F1E-A007-119D0475B317}">
      <dsp:nvSpPr>
        <dsp:cNvPr id="0" name=""/>
        <dsp:cNvSpPr/>
      </dsp:nvSpPr>
      <dsp:spPr>
        <a:xfrm rot="2606882">
          <a:off x="5292867" y="4626817"/>
          <a:ext cx="518953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5314196" y="4701686"/>
        <a:ext cx="363267" cy="385202"/>
      </dsp:txXfrm>
    </dsp:sp>
    <dsp:sp modelId="{E4075B96-468D-402D-9C54-1DDC1341FB99}">
      <dsp:nvSpPr>
        <dsp:cNvPr id="0" name=""/>
        <dsp:cNvSpPr/>
      </dsp:nvSpPr>
      <dsp:spPr>
        <a:xfrm>
          <a:off x="4752522" y="5275256"/>
          <a:ext cx="3267047" cy="924562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200" kern="1200" dirty="0">
              <a:cs typeface="Calibri" panose="020F0502020204030204" pitchFamily="34" charset="0"/>
            </a:rPr>
            <a:t>Fortalecimento das ações e a integração entre  os   órgãos   no âmbito Municipal e Estadual;</a:t>
          </a:r>
          <a:endParaRPr lang="pt-BR" sz="1200" kern="1200" dirty="0"/>
        </a:p>
      </dsp:txBody>
      <dsp:txXfrm>
        <a:off x="4797655" y="5320389"/>
        <a:ext cx="3176781" cy="834296"/>
      </dsp:txXfrm>
    </dsp:sp>
    <dsp:sp modelId="{E3D34DD8-040F-4BD7-9189-9EE462DA4761}">
      <dsp:nvSpPr>
        <dsp:cNvPr id="0" name=""/>
        <dsp:cNvSpPr/>
      </dsp:nvSpPr>
      <dsp:spPr>
        <a:xfrm rot="8276645">
          <a:off x="2369995" y="4647190"/>
          <a:ext cx="603693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 rot="10800000">
        <a:off x="2527785" y="4714933"/>
        <a:ext cx="422585" cy="385202"/>
      </dsp:txXfrm>
    </dsp:sp>
    <dsp:sp modelId="{1879F9F1-C6F8-4A1F-9E76-5DCCB83F62E4}">
      <dsp:nvSpPr>
        <dsp:cNvPr id="0" name=""/>
        <dsp:cNvSpPr/>
      </dsp:nvSpPr>
      <dsp:spPr>
        <a:xfrm>
          <a:off x="388983" y="5347264"/>
          <a:ext cx="2905977" cy="739230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latin typeface="+mj-lt"/>
              <a:ea typeface="Calibri" panose="020F0502020204030204" pitchFamily="34" charset="0"/>
            </a:rPr>
            <a:t>Promoção e melhoria da qualidade de vida e qualidade ambiental da população;</a:t>
          </a:r>
          <a:endParaRPr lang="pt-BR" sz="1200" kern="1200" dirty="0"/>
        </a:p>
      </dsp:txBody>
      <dsp:txXfrm>
        <a:off x="425069" y="5383350"/>
        <a:ext cx="2833805" cy="667058"/>
      </dsp:txXfrm>
    </dsp:sp>
    <dsp:sp modelId="{E0480AB1-862D-4933-BCBE-1C7ABA4CDD74}">
      <dsp:nvSpPr>
        <dsp:cNvPr id="0" name=""/>
        <dsp:cNvSpPr/>
      </dsp:nvSpPr>
      <dsp:spPr>
        <a:xfrm rot="11671603">
          <a:off x="2153837" y="2836853"/>
          <a:ext cx="385803" cy="642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 rot="10800000">
        <a:off x="2267728" y="2979770"/>
        <a:ext cx="270062" cy="385202"/>
      </dsp:txXfrm>
    </dsp:sp>
    <dsp:sp modelId="{FC480066-E651-45CA-9B24-23CC7F63DB6C}">
      <dsp:nvSpPr>
        <dsp:cNvPr id="0" name=""/>
        <dsp:cNvSpPr/>
      </dsp:nvSpPr>
      <dsp:spPr>
        <a:xfrm>
          <a:off x="144008" y="2114365"/>
          <a:ext cx="1890495" cy="1435314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latin typeface="+mj-lt"/>
              <a:ea typeface="Calibri" panose="020F0502020204030204" pitchFamily="34" charset="0"/>
            </a:rPr>
            <a:t>Desenvolvimento de novos valores e novas práticas relacionadas à questão ambiental a partir da realidade e vivência de cada menor.</a:t>
          </a:r>
          <a:endParaRPr lang="pt-BR" sz="1200" kern="1200" dirty="0"/>
        </a:p>
      </dsp:txBody>
      <dsp:txXfrm>
        <a:off x="214074" y="2184431"/>
        <a:ext cx="1750363" cy="129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50400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altLang="pt-BR" b="1" dirty="0">
                <a:cs typeface="Calibri" panose="020F0502020204030204" pitchFamily="34" charset="0"/>
              </a:rPr>
              <a:t>EDUCAÇÃO AMBIENTAL E A REINSERÇÃO SOCIAL</a:t>
            </a:r>
            <a:endParaRPr lang="pt-BR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Cleonice de Almeida Pinto</a:t>
            </a:r>
          </a:p>
          <a:p>
            <a:pPr marL="0" indent="0" algn="ctr">
              <a:buNone/>
            </a:pPr>
            <a:r>
              <a:rPr lang="pt-BR" altLang="pt-B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João Aparecido Mendes</a:t>
            </a:r>
          </a:p>
          <a:p>
            <a:pPr marL="0" indent="0" algn="ctr">
              <a:buNone/>
            </a:pPr>
            <a:r>
              <a:rPr lang="pt-BR" altLang="pt-B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Karoline Ferreira dos Santos.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F93E02-1B40-4BD1-B8F2-07D999A9E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D9DEBD-BFDC-424F-B522-57BDDF943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C47A0F-FA75-459E-A2FB-D81E873E1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id="{091B5E59-D9D6-4DC4-8678-6086BD61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>
            <a:fillRect/>
          </a:stretch>
        </p:blipFill>
        <p:spPr bwMode="auto">
          <a:xfrm>
            <a:off x="2140297" y="1844824"/>
            <a:ext cx="4789487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64DE28C2-44BE-4AE7-B252-3F25A85F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2" y="1844824"/>
            <a:ext cx="192722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0D6509-4658-43FC-A239-2B037872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925637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3E7947D-187E-466D-A074-623C241AD6BE}"/>
              </a:ext>
            </a:extLst>
          </p:cNvPr>
          <p:cNvSpPr/>
          <p:nvPr/>
        </p:nvSpPr>
        <p:spPr>
          <a:xfrm>
            <a:off x="251520" y="141160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cs typeface="Calibri" panose="020F0502020204030204" pitchFamily="34" charset="0"/>
              </a:rPr>
              <a:t>Grafite com tema meio ambiente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3684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id="{B1D2189B-8B12-4144-B0B4-FA5F3C0B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13635"/>
          <a:stretch>
            <a:fillRect/>
          </a:stretch>
        </p:blipFill>
        <p:spPr bwMode="auto">
          <a:xfrm>
            <a:off x="468889" y="907132"/>
            <a:ext cx="251936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>
            <a:extLst>
              <a:ext uri="{FF2B5EF4-FFF2-40B4-BE49-F238E27FC236}">
                <a16:creationId xmlns:a16="http://schemas.microsoft.com/office/drawing/2014/main" id="{E1F1FFE5-2FC0-462B-B251-FAD75929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r="5051"/>
          <a:stretch>
            <a:fillRect/>
          </a:stretch>
        </p:blipFill>
        <p:spPr bwMode="auto">
          <a:xfrm>
            <a:off x="3132714" y="908720"/>
            <a:ext cx="27368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2">
            <a:extLst>
              <a:ext uri="{FF2B5EF4-FFF2-40B4-BE49-F238E27FC236}">
                <a16:creationId xmlns:a16="http://schemas.microsoft.com/office/drawing/2014/main" id="{D0247588-74B0-401B-919E-586B5C0F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691" r="23401" b="9917"/>
          <a:stretch>
            <a:fillRect/>
          </a:stretch>
        </p:blipFill>
        <p:spPr bwMode="auto">
          <a:xfrm>
            <a:off x="6041014" y="907132"/>
            <a:ext cx="27749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0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184C05-EF3C-4EB0-B268-B95630EE0288}"/>
              </a:ext>
            </a:extLst>
          </p:cNvPr>
          <p:cNvSpPr/>
          <p:nvPr/>
        </p:nvSpPr>
        <p:spPr>
          <a:xfrm>
            <a:off x="539552" y="1700808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Esta proposta favoreceu compartilhar         ações entre direção, funcionários e        professores da educação formal da    Fundação     Casa de Santo André dentro de um processo de formação mais humanizado;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ED3885-2240-4FF2-A91B-D14952555145}"/>
              </a:ext>
            </a:extLst>
          </p:cNvPr>
          <p:cNvSpPr/>
          <p:nvPr/>
        </p:nvSpPr>
        <p:spPr>
          <a:xfrm>
            <a:off x="539552" y="3205942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dirty="0">
                <a:solidFill>
                  <a:prstClr val="black"/>
                </a:solidFill>
                <a:cs typeface="Calibri" panose="020F0502020204030204" pitchFamily="34" charset="0"/>
              </a:rPr>
              <a:t>Além de confirmar a viabilidade da aplicação desta proposta de ensino também em demais Instituições que apresentam sistema de cumprimento de medida socioeducativa no estado brasileiro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98379F-05D4-4A85-9030-CE5EFC81A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/>
          <a:stretch/>
        </p:blipFill>
        <p:spPr>
          <a:xfrm>
            <a:off x="5059451" y="890324"/>
            <a:ext cx="2019014" cy="309829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9C52CF5-B4D4-44B2-BDC0-3E8ECA90B9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11547"/>
          <a:stretch/>
        </p:blipFill>
        <p:spPr>
          <a:xfrm>
            <a:off x="6732240" y="2774410"/>
            <a:ext cx="2088232" cy="291500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3FB4EFF-B8DE-4544-B454-AF8C84630798}"/>
              </a:ext>
            </a:extLst>
          </p:cNvPr>
          <p:cNvSpPr/>
          <p:nvPr/>
        </p:nvSpPr>
        <p:spPr>
          <a:xfrm>
            <a:off x="412141" y="1239143"/>
            <a:ext cx="164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cs typeface="Calibri" panose="020F0502020204030204" pitchFamily="34" charset="0"/>
              </a:rPr>
              <a:t>Conclusão</a:t>
            </a:r>
            <a:endParaRPr lang="pt-BR" sz="2400" dirty="0"/>
          </a:p>
        </p:txBody>
      </p:sp>
      <p:sp>
        <p:nvSpPr>
          <p:cNvPr id="14" name="Seta: Curva para a Direita 13">
            <a:extLst>
              <a:ext uri="{FF2B5EF4-FFF2-40B4-BE49-F238E27FC236}">
                <a16:creationId xmlns:a16="http://schemas.microsoft.com/office/drawing/2014/main" id="{E4CD40EA-21ED-43AC-8E48-BF3C7A5E3158}"/>
              </a:ext>
            </a:extLst>
          </p:cNvPr>
          <p:cNvSpPr/>
          <p:nvPr/>
        </p:nvSpPr>
        <p:spPr>
          <a:xfrm rot="18862999">
            <a:off x="5781356" y="4113676"/>
            <a:ext cx="575204" cy="1139186"/>
          </a:xfrm>
          <a:prstGeom prst="curv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7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9">
            <a:extLst>
              <a:ext uri="{FF2B5EF4-FFF2-40B4-BE49-F238E27FC236}">
                <a16:creationId xmlns:a16="http://schemas.microsoft.com/office/drawing/2014/main" id="{F673B2CE-3E35-443D-BA0B-898F913554AF}"/>
              </a:ext>
            </a:extLst>
          </p:cNvPr>
          <p:cNvGrpSpPr>
            <a:grpSpLocks/>
          </p:cNvGrpSpPr>
          <p:nvPr/>
        </p:nvGrpSpPr>
        <p:grpSpPr bwMode="auto">
          <a:xfrm>
            <a:off x="437580" y="2437259"/>
            <a:ext cx="6911975" cy="1427162"/>
            <a:chOff x="683568" y="763687"/>
            <a:chExt cx="6911975" cy="1427163"/>
          </a:xfrm>
        </p:grpSpPr>
        <p:pic>
          <p:nvPicPr>
            <p:cNvPr id="21" name="Imagem 3" descr="I:\TherezJZ\DIVERSOS\Logotipos\Logo Semasa 2013\Logo_Semasa.png">
              <a:extLst>
                <a:ext uri="{FF2B5EF4-FFF2-40B4-BE49-F238E27FC236}">
                  <a16:creationId xmlns:a16="http://schemas.microsoft.com/office/drawing/2014/main" id="{427198CD-77C8-4D2C-8A41-7B1C92F1B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836712"/>
              <a:ext cx="5183187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id="{97A6402F-8F41-4F0A-A02C-25F2545C6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2" t="86678" r="59210" b="3125"/>
            <a:stretch>
              <a:fillRect/>
            </a:stretch>
          </p:blipFill>
          <p:spPr bwMode="auto">
            <a:xfrm>
              <a:off x="5939780" y="763687"/>
              <a:ext cx="1655763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E60E27EA-55DF-440B-9FD7-98B68B4F3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87115" r="19975" b="7716"/>
            <a:stretch>
              <a:fillRect/>
            </a:stretch>
          </p:blipFill>
          <p:spPr bwMode="auto">
            <a:xfrm>
              <a:off x="5939433" y="1616174"/>
              <a:ext cx="151288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aixaDeTexto 7">
            <a:extLst>
              <a:ext uri="{FF2B5EF4-FFF2-40B4-BE49-F238E27FC236}">
                <a16:creationId xmlns:a16="http://schemas.microsoft.com/office/drawing/2014/main" id="{0DA4B126-7A30-417D-8D3F-D65C79B31FB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597872" y="2661636"/>
            <a:ext cx="520432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GERÊNCIA DE EDUCAÇÃO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MOBILIZAÇÃO AMBIENTAL</a:t>
            </a:r>
          </a:p>
        </p:txBody>
      </p:sp>
      <p:pic>
        <p:nvPicPr>
          <p:cNvPr id="25" name="Picture 12" descr="santo-andre">
            <a:extLst>
              <a:ext uri="{FF2B5EF4-FFF2-40B4-BE49-F238E27FC236}">
                <a16:creationId xmlns:a16="http://schemas.microsoft.com/office/drawing/2014/main" id="{2F4C8034-CEDB-4673-9B85-94E4ADBB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41" y="528482"/>
            <a:ext cx="7128792" cy="1891903"/>
          </a:xfrm>
          <a:prstGeom prst="rect">
            <a:avLst/>
          </a:prstGeom>
          <a:noFill/>
        </p:spPr>
      </p:pic>
      <p:grpSp>
        <p:nvGrpSpPr>
          <p:cNvPr id="26" name="Grupo 14">
            <a:extLst>
              <a:ext uri="{FF2B5EF4-FFF2-40B4-BE49-F238E27FC236}">
                <a16:creationId xmlns:a16="http://schemas.microsoft.com/office/drawing/2014/main" id="{ED9022B1-C45F-47BD-A6C4-D1C47B3E471B}"/>
              </a:ext>
            </a:extLst>
          </p:cNvPr>
          <p:cNvGrpSpPr>
            <a:grpSpLocks/>
          </p:cNvGrpSpPr>
          <p:nvPr/>
        </p:nvGrpSpPr>
        <p:grpSpPr bwMode="auto">
          <a:xfrm>
            <a:off x="1120998" y="4005383"/>
            <a:ext cx="5400675" cy="1560415"/>
            <a:chOff x="1979712" y="4653136"/>
            <a:chExt cx="5184576" cy="1728192"/>
          </a:xfrm>
        </p:grpSpPr>
        <p:grpSp>
          <p:nvGrpSpPr>
            <p:cNvPr id="27" name="Grupo 11">
              <a:extLst>
                <a:ext uri="{FF2B5EF4-FFF2-40B4-BE49-F238E27FC236}">
                  <a16:creationId xmlns:a16="http://schemas.microsoft.com/office/drawing/2014/main" id="{EA527BF4-BD7F-47E4-AC7A-A9FE5373C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712" y="4724400"/>
              <a:ext cx="5112543" cy="1542529"/>
              <a:chOff x="1763712" y="4724400"/>
              <a:chExt cx="5112543" cy="1542529"/>
            </a:xfrm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0D82669E-0FB5-4442-8C66-D88F7F269955}"/>
                  </a:ext>
                </a:extLst>
              </p:cNvPr>
              <p:cNvSpPr/>
              <p:nvPr/>
            </p:nvSpPr>
            <p:spPr>
              <a:xfrm>
                <a:off x="1763712" y="4724900"/>
                <a:ext cx="5112949" cy="10149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pt-BR" altLang="pt-BR" sz="2400" b="1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educ.ambiental@semasa.sp.gov.br</a:t>
                </a:r>
                <a:endParaRPr lang="pt-BR" alt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pt-BR" altLang="pt-BR" sz="2400" b="1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Fone: 4433 - 9855/9846</a:t>
                </a:r>
              </a:p>
            </p:txBody>
          </p:sp>
          <p:sp>
            <p:nvSpPr>
              <p:cNvPr id="30" name="Retângulo 22">
                <a:extLst>
                  <a:ext uri="{FF2B5EF4-FFF2-40B4-BE49-F238E27FC236}">
                    <a16:creationId xmlns:a16="http://schemas.microsoft.com/office/drawing/2014/main" id="{3B07C973-0791-4E62-B6C3-1A5390D04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720" y="5805264"/>
                <a:ext cx="457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24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www.semasa.sp.gov.br</a:t>
                </a:r>
              </a:p>
            </p:txBody>
          </p:sp>
        </p:grpSp>
        <p:sp>
          <p:nvSpPr>
            <p:cNvPr id="28" name="Arredondar Retângulo em um Canto Diagonal 13">
              <a:extLst>
                <a:ext uri="{FF2B5EF4-FFF2-40B4-BE49-F238E27FC236}">
                  <a16:creationId xmlns:a16="http://schemas.microsoft.com/office/drawing/2014/main" id="{FE124628-BF76-4909-BE11-A16B3BBAD4A2}"/>
                </a:ext>
              </a:extLst>
            </p:cNvPr>
            <p:cNvSpPr/>
            <p:nvPr/>
          </p:nvSpPr>
          <p:spPr>
            <a:xfrm>
              <a:off x="1979712" y="4653136"/>
              <a:ext cx="5184576" cy="1728192"/>
            </a:xfrm>
            <a:prstGeom prst="round2DiagRect">
              <a:avLst/>
            </a:prstGeom>
            <a:noFill/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46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693CBF2-EC19-4F37-BE70-BE8BA1668C43}"/>
              </a:ext>
            </a:extLst>
          </p:cNvPr>
          <p:cNvSpPr/>
          <p:nvPr/>
        </p:nvSpPr>
        <p:spPr>
          <a:xfrm>
            <a:off x="2851840" y="1124744"/>
            <a:ext cx="5777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Santo André</a:t>
            </a:r>
            <a:r>
              <a:rPr lang="pt-BR" sz="2000" dirty="0"/>
              <a:t>: região metropolitana de São Paulo; população de cerca de 700 mil habitantes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b="1" dirty="0" err="1"/>
              <a:t>Semasa</a:t>
            </a:r>
            <a:r>
              <a:rPr lang="pt-BR" sz="2000" dirty="0"/>
              <a:t> (Serviço Municipal de Saneamento Ambiental): desde 1969 - autarquia municipal responsável pelo saneamento ambiental na cidade.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1998: publicação da Política Municipal de Gestão e Saneamento Ambiental – criação do </a:t>
            </a:r>
            <a:r>
              <a:rPr lang="pt-BR" sz="2000" b="1" dirty="0"/>
              <a:t>Departamento de Gestão Ambiental</a:t>
            </a:r>
            <a:r>
              <a:rPr lang="pt-BR" sz="2000" dirty="0"/>
              <a:t>, responsável pela </a:t>
            </a:r>
            <a:r>
              <a:rPr lang="pt-BR" sz="2000" b="1" dirty="0"/>
              <a:t>Educação Ambiental</a:t>
            </a:r>
            <a:r>
              <a:rPr lang="pt-BR" sz="2000" dirty="0"/>
              <a:t> na cidade.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7007AA9-BA60-4FD0-A38A-28B29EB5B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4" y="4077072"/>
            <a:ext cx="1814131" cy="72437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1797E86-056F-4376-80B9-13987AB44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4" y="2518601"/>
            <a:ext cx="2304256" cy="52465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B96B075-BB30-4154-BB3B-4C715E212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0" y="1149912"/>
            <a:ext cx="2140784" cy="68603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B41F0B45-F2F9-43C5-ACF9-469EBDA83ECD}"/>
              </a:ext>
            </a:extLst>
          </p:cNvPr>
          <p:cNvSpPr/>
          <p:nvPr/>
        </p:nvSpPr>
        <p:spPr>
          <a:xfrm>
            <a:off x="395536" y="466273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cs typeface="Calibri" panose="020F0502020204030204" pitchFamily="34" charset="0"/>
              </a:rPr>
              <a:t>Introdução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15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B31EC0A-7F27-4AB5-9F07-1325D649C55C}"/>
              </a:ext>
            </a:extLst>
          </p:cNvPr>
          <p:cNvSpPr/>
          <p:nvPr/>
        </p:nvSpPr>
        <p:spPr>
          <a:xfrm>
            <a:off x="475440" y="1066371"/>
            <a:ext cx="814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Política Municipal de Educação Ambiental de Santo André (Lei n° 9738) 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033C82-6B2C-46DD-AE86-E0E7F566DFC4}"/>
              </a:ext>
            </a:extLst>
          </p:cNvPr>
          <p:cNvSpPr/>
          <p:nvPr/>
        </p:nvSpPr>
        <p:spPr>
          <a:xfrm>
            <a:off x="2348904" y="154924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 Art. 2 A Educação Ambiental é uma dimensão da Educação que busca, por meio de </a:t>
            </a:r>
            <a:r>
              <a:rPr lang="pt-BR" sz="1200" b="1" dirty="0"/>
              <a:t>processos educativos permanentes e participativos, despertar nos indivíduos e na coletividade os valores, saberes, conhecimentos, habilidades, atitudes e competências com vista à transformação da interação do ser humano com seu meio biofísico, cultural e social para um convívio sustentável </a:t>
            </a:r>
            <a:r>
              <a:rPr lang="pt-BR" sz="1200" dirty="0"/>
              <a:t>devendo estar presente de forma articulada em todos os níveis e modalidades do processo educativo, em caráter formal e não formal.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7D4A2F-2EF6-43A3-BD73-8DC0AED6DE06}"/>
              </a:ext>
            </a:extLst>
          </p:cNvPr>
          <p:cNvSpPr/>
          <p:nvPr/>
        </p:nvSpPr>
        <p:spPr>
          <a:xfrm>
            <a:off x="2348904" y="2852936"/>
            <a:ext cx="629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err="1"/>
              <a:t>Art</a:t>
            </a:r>
            <a:r>
              <a:rPr lang="pt-BR" sz="1200" dirty="0"/>
              <a:t> 7. III - </a:t>
            </a:r>
            <a:r>
              <a:rPr lang="pt-BR" sz="1200" b="1" dirty="0"/>
              <a:t>Educação Ambiental em todos os processos formativos, de maneira transversal, interdisciplinar e articulada </a:t>
            </a:r>
            <a:r>
              <a:rPr lang="pt-BR" sz="1200" dirty="0"/>
              <a:t>aos Parâmetros Curriculares Nacionais, às Diretrizes Curriculares Nacionais e ao Plano Municipal de Educação;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9EA1A5B-0E6C-46B4-8A27-06960FAE9A3E}"/>
              </a:ext>
            </a:extLst>
          </p:cNvPr>
          <p:cNvSpPr/>
          <p:nvPr/>
        </p:nvSpPr>
        <p:spPr>
          <a:xfrm>
            <a:off x="5435335" y="4121113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dirty="0">
                <a:cs typeface="Calibri" panose="020F0502020204030204" pitchFamily="34" charset="0"/>
              </a:rPr>
              <a:t>Formação Ambiental para os </a:t>
            </a:r>
            <a:r>
              <a:rPr lang="pt-BR" altLang="pt-BR" dirty="0" err="1">
                <a:cs typeface="Calibri" panose="020F0502020204030204" pitchFamily="34" charset="0"/>
              </a:rPr>
              <a:t>Socioeducandos</a:t>
            </a:r>
            <a:r>
              <a:rPr lang="pt-BR" altLang="pt-BR" dirty="0">
                <a:cs typeface="Calibri" panose="020F0502020204030204" pitchFamily="34" charset="0"/>
              </a:rPr>
              <a:t> dos Centros socioeducativo I e II na Fundação Casa de Santo André.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90C4C8-44CC-4236-9F8C-65F143AAF838}"/>
              </a:ext>
            </a:extLst>
          </p:cNvPr>
          <p:cNvSpPr/>
          <p:nvPr/>
        </p:nvSpPr>
        <p:spPr>
          <a:xfrm>
            <a:off x="1024985" y="4127426"/>
            <a:ext cx="2683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cs typeface="Calibri" panose="020F0502020204030204" pitchFamily="34" charset="0"/>
              </a:rPr>
              <a:t>EDUCAÇÃO AMBIENTAL “E A REINSERÇÃO SOCIAL”.</a:t>
            </a:r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2A1632A-C53F-4AA5-BCD6-BE571CCF4F4F}"/>
              </a:ext>
            </a:extLst>
          </p:cNvPr>
          <p:cNvSpPr/>
          <p:nvPr/>
        </p:nvSpPr>
        <p:spPr>
          <a:xfrm>
            <a:off x="4067944" y="4338390"/>
            <a:ext cx="1008112" cy="52902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2D1F36-ED12-4584-9BD5-8114FD54B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2DD6333-FEF3-4180-A3E0-FC9C62F6D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AA2CC5-523E-428A-B2CB-599C06814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EAD1E9F-FA56-48C2-9736-2FB8AA718E17}"/>
              </a:ext>
            </a:extLst>
          </p:cNvPr>
          <p:cNvSpPr/>
          <p:nvPr/>
        </p:nvSpPr>
        <p:spPr>
          <a:xfrm>
            <a:off x="395536" y="466273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cs typeface="Calibri" panose="020F0502020204030204" pitchFamily="34" charset="0"/>
              </a:rPr>
              <a:t>Introdução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A171836-0F46-405A-BD10-93BA6FE18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347501"/>
              </p:ext>
            </p:extLst>
          </p:nvPr>
        </p:nvGraphicFramePr>
        <p:xfrm>
          <a:off x="683568" y="90495"/>
          <a:ext cx="8316416" cy="667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FC2812-33E7-4BEE-9E3A-AFF448ACC7E0}"/>
              </a:ext>
            </a:extLst>
          </p:cNvPr>
          <p:cNvSpPr txBox="1"/>
          <p:nvPr/>
        </p:nvSpPr>
        <p:spPr>
          <a:xfrm>
            <a:off x="3821765" y="2636912"/>
            <a:ext cx="204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/>
                </a:solidFill>
              </a:rPr>
              <a:t>Objetivo Geral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6D3FE8-60D2-4F69-80A2-0D22A96F0090}"/>
              </a:ext>
            </a:extLst>
          </p:cNvPr>
          <p:cNvSpPr txBox="1"/>
          <p:nvPr/>
        </p:nvSpPr>
        <p:spPr>
          <a:xfrm>
            <a:off x="3960262" y="407103"/>
            <a:ext cx="17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Objetivo Específico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71C453-BDD6-4242-9851-C5EB28069B9B}"/>
              </a:ext>
            </a:extLst>
          </p:cNvPr>
          <p:cNvSpPr txBox="1"/>
          <p:nvPr/>
        </p:nvSpPr>
        <p:spPr>
          <a:xfrm>
            <a:off x="899592" y="2244633"/>
            <a:ext cx="17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Objetivo Específico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AA81F4-29EE-4B6C-A9A6-A2469EA85859}"/>
              </a:ext>
            </a:extLst>
          </p:cNvPr>
          <p:cNvSpPr txBox="1"/>
          <p:nvPr/>
        </p:nvSpPr>
        <p:spPr>
          <a:xfrm>
            <a:off x="6958279" y="2090744"/>
            <a:ext cx="17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Objetivo Específico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5F8E4F-B789-4C25-B3B1-4B53FAEC1B26}"/>
              </a:ext>
            </a:extLst>
          </p:cNvPr>
          <p:cNvSpPr txBox="1"/>
          <p:nvPr/>
        </p:nvSpPr>
        <p:spPr>
          <a:xfrm>
            <a:off x="1619672" y="5229200"/>
            <a:ext cx="17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Objetivo Específico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6DE836-0C51-4A2E-82DF-4C1FFB2CB2DF}"/>
              </a:ext>
            </a:extLst>
          </p:cNvPr>
          <p:cNvSpPr txBox="1"/>
          <p:nvPr/>
        </p:nvSpPr>
        <p:spPr>
          <a:xfrm>
            <a:off x="6202680" y="5301208"/>
            <a:ext cx="17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Objetivo Específico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D2D0BF1-73F9-4419-8C41-9B9A2E20AA15}"/>
              </a:ext>
            </a:extLst>
          </p:cNvPr>
          <p:cNvSpPr/>
          <p:nvPr/>
        </p:nvSpPr>
        <p:spPr>
          <a:xfrm>
            <a:off x="395536" y="466273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cs typeface="Calibri" panose="020F0502020204030204" pitchFamily="34" charset="0"/>
              </a:rPr>
              <a:t>Objetivos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63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BD62763-DD82-48C7-B411-C4D60D9FB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FBD62763-DD82-48C7-B411-C4D60D9FB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6A860D-A8BA-4455-94E9-6F2148B8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116A860D-A8BA-4455-94E9-6F2148B89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920CEF-11FC-4FCA-AECC-E432A6996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C1920CEF-11FC-4FCA-AECC-E432A6996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163887-B531-4944-870E-209E075C4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07163887-B531-4944-870E-209E075C4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0DD33F-81EC-49C1-A02C-B7AE79E92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330DD33F-81EC-49C1-A02C-B7AE79E92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0DD8FF-6C18-4F1E-A007-119D0475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020DD8FF-6C18-4F1E-A007-119D0475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075B96-468D-402D-9C54-1DDC1341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E4075B96-468D-402D-9C54-1DDC1341F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D34DD8-040F-4BD7-9189-9EE462DA4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E3D34DD8-040F-4BD7-9189-9EE462DA4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879F9F1-C6F8-4A1F-9E76-5DCCB83F6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1879F9F1-C6F8-4A1F-9E76-5DCCB83F6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480AB1-862D-4933-BCBE-1C7ABA4CD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E0480AB1-862D-4933-BCBE-1C7ABA4CD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480066-E651-45CA-9B24-23CC7F63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dgm id="{FC480066-E651-45CA-9B24-23CC7F63D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lvlAtOnce"/>
        </p:bldSub>
      </p:bldGraphic>
      <p:bldP spid="16" grpId="0"/>
      <p:bldP spid="14" grpId="0"/>
      <p:bldP spid="15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F9EB31-C589-4577-843F-4D42B68ECD1E}"/>
              </a:ext>
            </a:extLst>
          </p:cNvPr>
          <p:cNvSpPr/>
          <p:nvPr/>
        </p:nvSpPr>
        <p:spPr>
          <a:xfrm>
            <a:off x="375239" y="3085168"/>
            <a:ext cx="5132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dirty="0">
                <a:cs typeface="Calibri" panose="020F0502020204030204" pitchFamily="34" charset="0"/>
              </a:rPr>
              <a:t>O método desenvolvido foi aplicado em sala de aula e no ambiente externo da instituição Fundação Casa de Santo André;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7ED4C6-E485-4AC6-A101-F5051DB58C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r="7853" b="10845"/>
          <a:stretch/>
        </p:blipFill>
        <p:spPr>
          <a:xfrm>
            <a:off x="415586" y="1097441"/>
            <a:ext cx="3052268" cy="17636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AD1AD6-F6F1-4DEF-A64A-CAE3AC0D7C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46" y="3139327"/>
            <a:ext cx="3145919" cy="23699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C11CF5-35EC-4BE5-B3B9-C728C97FB5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7"/>
          <a:stretch/>
        </p:blipFill>
        <p:spPr>
          <a:xfrm>
            <a:off x="5676147" y="1106392"/>
            <a:ext cx="3131840" cy="197877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DC4C757-6931-406B-9A42-00A5D85BFD74}"/>
              </a:ext>
            </a:extLst>
          </p:cNvPr>
          <p:cNvSpPr/>
          <p:nvPr/>
        </p:nvSpPr>
        <p:spPr>
          <a:xfrm>
            <a:off x="375238" y="4008498"/>
            <a:ext cx="5132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dirty="0">
                <a:cs typeface="Calibri" panose="020F0502020204030204" pitchFamily="34" charset="0"/>
              </a:rPr>
              <a:t>Os módulos foram ministrados de forma transversal</a:t>
            </a:r>
            <a:r>
              <a:rPr lang="pt-BR" altLang="pt-BR" dirty="0">
                <a:solidFill>
                  <a:srgbClr val="000000"/>
                </a:solidFill>
                <a:cs typeface="Calibri" panose="020F0502020204030204" pitchFamily="34" charset="0"/>
              </a:rPr>
              <a:t> (teórico e prático), tais como palestras, oficinas, exibição de vídeos educativos, exposições, práticas de horta, além de plantio de espécies nativas, ornamentais e condimentares. </a:t>
            </a: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C6D6393-5665-4975-A24E-27667EF60F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/>
          <a:stretch/>
        </p:blipFill>
        <p:spPr>
          <a:xfrm>
            <a:off x="3508947" y="1106392"/>
            <a:ext cx="2121319" cy="1754649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CB83DC4D-2BDB-40E2-85C9-59483E0E2040}"/>
              </a:ext>
            </a:extLst>
          </p:cNvPr>
          <p:cNvSpPr/>
          <p:nvPr/>
        </p:nvSpPr>
        <p:spPr>
          <a:xfrm>
            <a:off x="415587" y="558371"/>
            <a:ext cx="206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cs typeface="Calibri" panose="020F0502020204030204" pitchFamily="34" charset="0"/>
              </a:rPr>
              <a:t>Metodologia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27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A171836-0F46-405A-BD10-93BA6FE18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798122"/>
              </p:ext>
            </p:extLst>
          </p:nvPr>
        </p:nvGraphicFramePr>
        <p:xfrm>
          <a:off x="683568" y="90495"/>
          <a:ext cx="8316416" cy="667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26F3278-DA8C-4055-BE23-475356D0B748}"/>
              </a:ext>
            </a:extLst>
          </p:cNvPr>
          <p:cNvSpPr/>
          <p:nvPr/>
        </p:nvSpPr>
        <p:spPr>
          <a:xfrm>
            <a:off x="395536" y="466273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cs typeface="Calibri" panose="020F0502020204030204" pitchFamily="34" charset="0"/>
              </a:rPr>
              <a:t>Resultados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30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BD62763-DD82-48C7-B411-C4D60D9FB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FBD62763-DD82-48C7-B411-C4D60D9FB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6A860D-A8BA-4455-94E9-6F2148B8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116A860D-A8BA-4455-94E9-6F2148B89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920CEF-11FC-4FCA-AECC-E432A6996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C1920CEF-11FC-4FCA-AECC-E432A6996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163887-B531-4944-870E-209E075C4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07163887-B531-4944-870E-209E075C4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0DD33F-81EC-49C1-A02C-B7AE79E92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330DD33F-81EC-49C1-A02C-B7AE79E92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0DD8FF-6C18-4F1E-A007-119D0475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020DD8FF-6C18-4F1E-A007-119D0475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075B96-468D-402D-9C54-1DDC1341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E4075B96-468D-402D-9C54-1DDC1341F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D34DD8-040F-4BD7-9189-9EE462DA4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E3D34DD8-040F-4BD7-9189-9EE462DA4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879F9F1-C6F8-4A1F-9E76-5DCCB83F6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1879F9F1-C6F8-4A1F-9E76-5DCCB83F6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480AB1-862D-4933-BCBE-1C7ABA4CD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E0480AB1-862D-4933-BCBE-1C7ABA4CD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480066-E651-45CA-9B24-23CC7F63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FC480066-E651-45CA-9B24-23CC7F63D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pic>
        <p:nvPicPr>
          <p:cNvPr id="6" name="Imagem 2">
            <a:extLst>
              <a:ext uri="{FF2B5EF4-FFF2-40B4-BE49-F238E27FC236}">
                <a16:creationId xmlns:a16="http://schemas.microsoft.com/office/drawing/2014/main" id="{26D9718C-39D3-4B67-B27E-6EC1C52D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5" y="751228"/>
            <a:ext cx="4119075" cy="22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9">
            <a:extLst>
              <a:ext uri="{FF2B5EF4-FFF2-40B4-BE49-F238E27FC236}">
                <a16:creationId xmlns:a16="http://schemas.microsoft.com/office/drawing/2014/main" id="{5AC9F1DD-B1BB-42F3-B8B6-F3AC57C7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0" y="3429000"/>
            <a:ext cx="4182119" cy="225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">
            <a:extLst>
              <a:ext uri="{FF2B5EF4-FFF2-40B4-BE49-F238E27FC236}">
                <a16:creationId xmlns:a16="http://schemas.microsoft.com/office/drawing/2014/main" id="{C2208CF1-86A5-48E4-A0BF-02FE23710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016270"/>
            <a:ext cx="31041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 dirty="0"/>
              <a:t>Plantio de espécies nativas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267ACDD-1DD3-4618-953B-3EB83DC53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751228"/>
            <a:ext cx="3104170" cy="259361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A912C6-9648-46D8-A147-6A2623BE04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960440" cy="22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pic>
        <p:nvPicPr>
          <p:cNvPr id="7" name="Imagem 4">
            <a:extLst>
              <a:ext uri="{FF2B5EF4-FFF2-40B4-BE49-F238E27FC236}">
                <a16:creationId xmlns:a16="http://schemas.microsoft.com/office/drawing/2014/main" id="{B996CDFA-C024-45C0-8214-CC6B1507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/>
          <a:stretch>
            <a:fillRect/>
          </a:stretch>
        </p:blipFill>
        <p:spPr bwMode="auto">
          <a:xfrm>
            <a:off x="6013424" y="792069"/>
            <a:ext cx="2759026" cy="222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AD8B74B-0072-4A63-97C7-FAC3ED06C3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80109"/>
            <a:ext cx="3500536" cy="2644337"/>
          </a:xfrm>
          <a:prstGeom prst="rect">
            <a:avLst/>
          </a:prstGeom>
        </p:spPr>
      </p:pic>
      <p:pic>
        <p:nvPicPr>
          <p:cNvPr id="13" name="Imagem 2">
            <a:extLst>
              <a:ext uri="{FF2B5EF4-FFF2-40B4-BE49-F238E27FC236}">
                <a16:creationId xmlns:a16="http://schemas.microsoft.com/office/drawing/2014/main" id="{CA55BF00-564A-4408-966F-A0906F7F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9" b="4860"/>
          <a:stretch/>
        </p:blipFill>
        <p:spPr bwMode="auto">
          <a:xfrm>
            <a:off x="371549" y="3429000"/>
            <a:ext cx="4848523" cy="22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679857-FE5C-44FA-8B43-38B4BEEC5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56" y="813645"/>
            <a:ext cx="2912842" cy="2184632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ABE34DA8-B684-4196-9274-CA80212A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" y="792069"/>
            <a:ext cx="2615181" cy="21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C999D2A0-7BBA-4C1E-B979-36FE8198BB95}"/>
              </a:ext>
            </a:extLst>
          </p:cNvPr>
          <p:cNvSpPr/>
          <p:nvPr/>
        </p:nvSpPr>
        <p:spPr>
          <a:xfrm>
            <a:off x="539552" y="3013583"/>
            <a:ext cx="439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cs typeface="Calibri" panose="020F0502020204030204" pitchFamily="34" charset="0"/>
              </a:rPr>
              <a:t>Horta, ornamentais e condimentares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3744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F15328-80A9-44B8-AC31-B90E26E4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07103"/>
            <a:ext cx="775916" cy="309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1255DF-4785-4435-9B1F-2E1B1FEF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6" y="439088"/>
            <a:ext cx="1047777" cy="2385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6BDBC1B-A91F-463B-9A6E-14E1D3165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4930"/>
            <a:ext cx="1082458" cy="346884"/>
          </a:xfrm>
          <a:prstGeom prst="rect">
            <a:avLst/>
          </a:prstGeom>
        </p:spPr>
      </p:pic>
      <p:pic>
        <p:nvPicPr>
          <p:cNvPr id="12" name="Imagem 4">
            <a:extLst>
              <a:ext uri="{FF2B5EF4-FFF2-40B4-BE49-F238E27FC236}">
                <a16:creationId xmlns:a16="http://schemas.microsoft.com/office/drawing/2014/main" id="{2B7CE0A2-71E2-447E-9AB4-F4D0AFE2C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" t="8599" r="2936"/>
          <a:stretch/>
        </p:blipFill>
        <p:spPr bwMode="auto">
          <a:xfrm>
            <a:off x="6525423" y="2625849"/>
            <a:ext cx="2276613" cy="312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5">
            <a:extLst>
              <a:ext uri="{FF2B5EF4-FFF2-40B4-BE49-F238E27FC236}">
                <a16:creationId xmlns:a16="http://schemas.microsoft.com/office/drawing/2014/main" id="{2A778C7E-0C85-4472-95B1-38823EB18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7"/>
          <a:stretch/>
        </p:blipFill>
        <p:spPr bwMode="auto">
          <a:xfrm>
            <a:off x="6525423" y="908721"/>
            <a:ext cx="22673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919E70-46DE-4F1F-98F7-863E57B48A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2" b="12283"/>
          <a:stretch/>
        </p:blipFill>
        <p:spPr>
          <a:xfrm>
            <a:off x="2710905" y="774746"/>
            <a:ext cx="3722190" cy="24067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10F8A4-59CF-4B16-8690-DDE428B5B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4" y="3284984"/>
            <a:ext cx="6086073" cy="246215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A216BA4-A1B1-41FE-A5FC-0690F1CC5391}"/>
              </a:ext>
            </a:extLst>
          </p:cNvPr>
          <p:cNvSpPr/>
          <p:nvPr/>
        </p:nvSpPr>
        <p:spPr>
          <a:xfrm>
            <a:off x="510961" y="2473583"/>
            <a:ext cx="2107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cs typeface="Calibri" panose="020F0502020204030204" pitchFamily="34" charset="0"/>
              </a:rPr>
              <a:t>Livro Vivo e Geladeira Estante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0181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649</Words>
  <Application>Microsoft Office PowerPoint</Application>
  <PresentationFormat>Apresentação na tela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EDUCAÇÃO AMBIENTAL E A REINSERÇÃO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Semasa Sede</cp:lastModifiedBy>
  <cp:revision>35</cp:revision>
  <dcterms:created xsi:type="dcterms:W3CDTF">2018-05-02T19:43:05Z</dcterms:created>
  <dcterms:modified xsi:type="dcterms:W3CDTF">2019-05-02T19:59:02Z</dcterms:modified>
</cp:coreProperties>
</file>