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303" r:id="rId4"/>
    <p:sldId id="323" r:id="rId5"/>
    <p:sldId id="300" r:id="rId6"/>
    <p:sldId id="301" r:id="rId7"/>
    <p:sldId id="320" r:id="rId8"/>
    <p:sldId id="316" r:id="rId9"/>
    <p:sldId id="304" r:id="rId10"/>
    <p:sldId id="326" r:id="rId11"/>
    <p:sldId id="327" r:id="rId12"/>
    <p:sldId id="329" r:id="rId13"/>
    <p:sldId id="306" r:id="rId14"/>
    <p:sldId id="318" r:id="rId15"/>
    <p:sldId id="330" r:id="rId16"/>
    <p:sldId id="293" r:id="rId17"/>
    <p:sldId id="311" r:id="rId18"/>
    <p:sldId id="294" r:id="rId19"/>
    <p:sldId id="313" r:id="rId20"/>
    <p:sldId id="321" r:id="rId21"/>
    <p:sldId id="295" r:id="rId22"/>
    <p:sldId id="312" r:id="rId23"/>
    <p:sldId id="319" r:id="rId24"/>
    <p:sldId id="297" r:id="rId25"/>
    <p:sldId id="314" r:id="rId26"/>
    <p:sldId id="328" r:id="rId27"/>
    <p:sldId id="322" r:id="rId28"/>
    <p:sldId id="296" r:id="rId29"/>
    <p:sldId id="299" r:id="rId30"/>
    <p:sldId id="317" r:id="rId31"/>
    <p:sldId id="324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>
        <p:scale>
          <a:sx n="60" d="100"/>
          <a:sy n="60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ina\Desktop\ARTIGO\assemae\Pasta1.xlsx" TargetMode="External"/><Relationship Id="rId1" Type="http://schemas.openxmlformats.org/officeDocument/2006/relationships/image" Target="../media/image20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ina\Desktop\ARTIGO\assemae\Pasta1.xlsx" TargetMode="External"/><Relationship Id="rId1" Type="http://schemas.openxmlformats.org/officeDocument/2006/relationships/image" Target="../media/image20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ina\Desktop\ARTIGO\assemae\Pasta1.xlsx" TargetMode="External"/><Relationship Id="rId1" Type="http://schemas.openxmlformats.org/officeDocument/2006/relationships/image" Target="../media/image2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444444444444E-2"/>
          <c:y val="5.0925925925925923E-2"/>
          <c:w val="0.89324999999999999"/>
          <c:h val="0.79226086322543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Plan2!$O$15</c:f>
              <c:strCache>
                <c:ptCount val="1"/>
                <c:pt idx="0">
                  <c:v>Q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9525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731334408019993E-17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9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9.2592592592592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Plan3!$B$5:$B$10</c:f>
              <c:numCache>
                <c:formatCode>0.00</c:formatCode>
                <c:ptCount val="6"/>
                <c:pt idx="0">
                  <c:v>10.065833333333334</c:v>
                </c:pt>
                <c:pt idx="1">
                  <c:v>14.963333333333335</c:v>
                </c:pt>
                <c:pt idx="2">
                  <c:v>20.004583333333333</c:v>
                </c:pt>
                <c:pt idx="3">
                  <c:v>25.06625</c:v>
                </c:pt>
                <c:pt idx="4">
                  <c:v>30.008750000000003</c:v>
                </c:pt>
                <c:pt idx="5">
                  <c:v>34.414999999999992</c:v>
                </c:pt>
              </c:numCache>
            </c:numRef>
          </c:cat>
          <c:val>
            <c:numRef>
              <c:f>Plan2!$O$16:$O$21</c:f>
              <c:numCache>
                <c:formatCode>0.000</c:formatCode>
                <c:ptCount val="6"/>
                <c:pt idx="0">
                  <c:v>13.575771428571429</c:v>
                </c:pt>
                <c:pt idx="1">
                  <c:v>16.351028571428571</c:v>
                </c:pt>
                <c:pt idx="2">
                  <c:v>18.788957142857143</c:v>
                </c:pt>
                <c:pt idx="3">
                  <c:v>20.533071428571429</c:v>
                </c:pt>
                <c:pt idx="4">
                  <c:v>21.823028571428573</c:v>
                </c:pt>
                <c:pt idx="5">
                  <c:v>22.727957142857143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08736"/>
        <c:axId val="185532800"/>
      </c:barChart>
      <c:catAx>
        <c:axId val="18510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Pressão (mca)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pt-BR"/>
          </a:p>
        </c:txPr>
        <c:crossAx val="185532800"/>
        <c:crosses val="autoZero"/>
        <c:auto val="1"/>
        <c:lblAlgn val="ctr"/>
        <c:lblOffset val="100"/>
        <c:noMultiLvlLbl val="0"/>
      </c:catAx>
      <c:valAx>
        <c:axId val="185532800"/>
        <c:scaling>
          <c:orientation val="minMax"/>
          <c:max val="25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Consumo</a:t>
                </a:r>
                <a:r>
                  <a:rPr lang="en-US" dirty="0"/>
                  <a:t> m³/ </a:t>
                </a:r>
                <a:r>
                  <a:rPr lang="en-US" dirty="0" err="1"/>
                  <a:t>mês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3333333333333332E-3"/>
              <c:y val="0.236361913094196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85108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9444444444444E-2"/>
          <c:y val="5.0925925925925923E-2"/>
          <c:w val="0.89324999999999999"/>
          <c:h val="0.78544728783902007"/>
        </c:manualLayout>
      </c:layout>
      <c:barChart>
        <c:barDir val="col"/>
        <c:grouping val="clustered"/>
        <c:varyColors val="0"/>
        <c:ser>
          <c:idx val="2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5875"/>
            <a:effectLst/>
            <a:scene3d>
              <a:camera prst="orthographicFront"/>
              <a:lightRig rig="threePt" dir="t"/>
            </a:scene3d>
            <a:sp3d>
              <a:bevelT w="381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Plan3!$B$5:$B$10</c:f>
              <c:numCache>
                <c:formatCode>0.00</c:formatCode>
                <c:ptCount val="6"/>
                <c:pt idx="0">
                  <c:v>10.065833333333334</c:v>
                </c:pt>
                <c:pt idx="1">
                  <c:v>14.963333333333335</c:v>
                </c:pt>
                <c:pt idx="2">
                  <c:v>20.004583333333333</c:v>
                </c:pt>
                <c:pt idx="3">
                  <c:v>25.06625</c:v>
                </c:pt>
                <c:pt idx="4">
                  <c:v>30.008750000000003</c:v>
                </c:pt>
                <c:pt idx="5">
                  <c:v>34.414999999999992</c:v>
                </c:pt>
              </c:numCache>
            </c:numRef>
          </c:cat>
          <c:val>
            <c:numRef>
              <c:f>Plan3!$D$5:$D$10</c:f>
              <c:numCache>
                <c:formatCode>0.000</c:formatCode>
                <c:ptCount val="6"/>
                <c:pt idx="0">
                  <c:v>54.128333333333302</c:v>
                </c:pt>
                <c:pt idx="1">
                  <c:v>65.221666666666664</c:v>
                </c:pt>
                <c:pt idx="2">
                  <c:v>74.973333333333329</c:v>
                </c:pt>
                <c:pt idx="3">
                  <c:v>81.938333333333333</c:v>
                </c:pt>
                <c:pt idx="4">
                  <c:v>87.089999999999989</c:v>
                </c:pt>
                <c:pt idx="5">
                  <c:v>90.704166666666666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71584"/>
        <c:axId val="185581952"/>
      </c:barChart>
      <c:catAx>
        <c:axId val="18557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100"/>
                </a:pPr>
                <a:r>
                  <a:rPr lang="pt-BR" sz="1100"/>
                  <a:t>Pressão (mca)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pt-BR"/>
          </a:p>
        </c:txPr>
        <c:crossAx val="185581952"/>
        <c:crosses val="autoZero"/>
        <c:auto val="1"/>
        <c:lblAlgn val="ctr"/>
        <c:lblOffset val="100"/>
        <c:noMultiLvlLbl val="0"/>
      </c:catAx>
      <c:valAx>
        <c:axId val="18558195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 algn="ctr" rtl="0">
                  <a:defRPr sz="1100"/>
                </a:pPr>
                <a:r>
                  <a:rPr lang="en-US" sz="1100" dirty="0" err="1"/>
                  <a:t>Consumo</a:t>
                </a:r>
                <a:r>
                  <a:rPr lang="en-US" sz="1100" dirty="0"/>
                  <a:t> m³/ </a:t>
                </a:r>
                <a:r>
                  <a:rPr lang="en-US" sz="1100" dirty="0" err="1"/>
                  <a:t>mês</a:t>
                </a:r>
                <a:endParaRPr lang="pt-BR" sz="1100" dirty="0"/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18557158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>
                <a:effectLst/>
              </a:rPr>
              <a:t> Impacto da redução de pressão  </a:t>
            </a:r>
            <a:endParaRPr lang="pt-BR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19444444444444E-2"/>
          <c:y val="0.15729184893554973"/>
          <c:w val="0.89324999999999999"/>
          <c:h val="0.64572470107903179"/>
        </c:manualLayout>
      </c:layout>
      <c:barChart>
        <c:barDir val="col"/>
        <c:grouping val="clustered"/>
        <c:varyColors val="0"/>
        <c:ser>
          <c:idx val="1"/>
          <c:order val="0"/>
          <c:tx>
            <c:v>Dia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000000000000001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888E-2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Plan1!$U$4:$U$9</c:f>
              <c:numCache>
                <c:formatCode>General</c:formatCode>
                <c:ptCount val="6"/>
                <c:pt idx="0">
                  <c:v>34.409999999999997</c:v>
                </c:pt>
                <c:pt idx="1">
                  <c:v>30.01</c:v>
                </c:pt>
                <c:pt idx="2">
                  <c:v>25.07</c:v>
                </c:pt>
                <c:pt idx="3">
                  <c:v>20</c:v>
                </c:pt>
                <c:pt idx="4">
                  <c:v>14.96</c:v>
                </c:pt>
                <c:pt idx="5">
                  <c:v>10.07</c:v>
                </c:pt>
              </c:numCache>
            </c:numRef>
          </c:cat>
          <c:val>
            <c:numRef>
              <c:f>Plan1!$T$4:$T$9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39</c:v>
                </c:pt>
                <c:pt idx="3">
                  <c:v>76</c:v>
                </c:pt>
                <c:pt idx="4">
                  <c:v>141</c:v>
                </c:pt>
                <c:pt idx="5">
                  <c:v>243</c:v>
                </c:pt>
              </c:numCache>
            </c:numRef>
          </c:val>
        </c:ser>
        <c:ser>
          <c:idx val="2"/>
          <c:order val="1"/>
          <c:tx>
            <c:v>total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Plan1!$X$4:$X$9</c:f>
              <c:numCache>
                <c:formatCode>General</c:formatCode>
                <c:ptCount val="6"/>
                <c:pt idx="0">
                  <c:v>360</c:v>
                </c:pt>
                <c:pt idx="1">
                  <c:v>375</c:v>
                </c:pt>
                <c:pt idx="2">
                  <c:v>399</c:v>
                </c:pt>
                <c:pt idx="3">
                  <c:v>436</c:v>
                </c:pt>
                <c:pt idx="4">
                  <c:v>501</c:v>
                </c:pt>
                <c:pt idx="5">
                  <c:v>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5641984"/>
        <c:axId val="185730176"/>
      </c:barChart>
      <c:catAx>
        <c:axId val="18564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100" b="1" i="0" baseline="0">
                    <a:effectLst/>
                  </a:rPr>
                  <a:t>Pressão (mca)</a:t>
                </a:r>
                <a:endParaRPr lang="pt-BR" sz="11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.42038888888888887"/>
              <c:y val="0.8674303732866725"/>
            </c:manualLayout>
          </c:layout>
          <c:overlay val="0"/>
        </c:title>
        <c:numFmt formatCode="0.00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t" anchorCtr="0"/>
          <a:lstStyle/>
          <a:p>
            <a:pPr>
              <a:defRPr sz="1100" b="1"/>
            </a:pPr>
            <a:endParaRPr lang="pt-BR"/>
          </a:p>
        </c:txPr>
        <c:crossAx val="185730176"/>
        <c:crosses val="autoZero"/>
        <c:auto val="1"/>
        <c:lblAlgn val="ctr"/>
        <c:lblOffset val="100"/>
        <c:noMultiLvlLbl val="0"/>
      </c:catAx>
      <c:valAx>
        <c:axId val="185730176"/>
        <c:scaling>
          <c:orientation val="minMax"/>
          <c:max val="650"/>
          <c:min val="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100"/>
                  <a:t>Dia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5641984"/>
        <c:crosses val="autoZero"/>
        <c:crossBetween val="between"/>
        <c:majorUnit val="100"/>
        <c:minorUnit val="6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4DA02-147E-4F2D-B07F-483872DEA4A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FE580-5E27-49C1-88EA-2B7209475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Trocar a imagem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FE580-5E27-49C1-88EA-2B7209475D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5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FE580-5E27-49C1-88EA-2B7209475DF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8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FE580-5E27-49C1-88EA-2B7209475DF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9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 legenda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FE580-5E27-49C1-88EA-2B7209475DF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52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FE580-5E27-49C1-88EA-2B7209475DF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3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96337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644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473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29303" y="514412"/>
            <a:ext cx="6393226" cy="5418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73A2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Shape 42"/>
          <p:cNvSpPr>
            <a:spLocks noGrp="1"/>
          </p:cNvSpPr>
          <p:nvPr>
            <p:ph type="body" sz="quarter" idx="10"/>
          </p:nvPr>
        </p:nvSpPr>
        <p:spPr>
          <a:xfrm>
            <a:off x="429303" y="1056293"/>
            <a:ext cx="6393226" cy="4256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1500" baseline="0">
                <a:solidFill>
                  <a:schemeClr val="bg2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0" indent="85723" algn="l">
              <a:spcBef>
                <a:spcPts val="0"/>
              </a:spcBef>
              <a:buSzTx/>
              <a:buNone/>
              <a:defRPr sz="1100">
                <a:latin typeface="Lucida Grande" charset="0"/>
                <a:ea typeface="Lucida Grande" charset="0"/>
                <a:cs typeface="Lucida Grande" charset="0"/>
              </a:defRPr>
            </a:lvl2pPr>
            <a:lvl3pPr marL="0" indent="171446" algn="l">
              <a:spcBef>
                <a:spcPts val="0"/>
              </a:spcBef>
              <a:buSzTx/>
              <a:buNone/>
              <a:defRPr sz="1100">
                <a:latin typeface="Lucida Grande" charset="0"/>
                <a:ea typeface="Lucida Grande" charset="0"/>
                <a:cs typeface="Lucida Grande" charset="0"/>
              </a:defRPr>
            </a:lvl3pPr>
            <a:lvl4pPr marL="0" indent="257169" algn="l">
              <a:spcBef>
                <a:spcPts val="0"/>
              </a:spcBef>
              <a:buSzTx/>
              <a:buNone/>
              <a:defRPr sz="1100">
                <a:latin typeface="Lucida Grande" charset="0"/>
                <a:ea typeface="Lucida Grande" charset="0"/>
                <a:cs typeface="Lucida Grande" charset="0"/>
              </a:defRPr>
            </a:lvl4pPr>
            <a:lvl5pPr marL="0" indent="342892" algn="l">
              <a:spcBef>
                <a:spcPts val="0"/>
              </a:spcBef>
              <a:buSzTx/>
              <a:buNone/>
              <a:defRPr sz="1100">
                <a:latin typeface="Lucida Grande" charset="0"/>
                <a:ea typeface="Lucida Grande" charset="0"/>
                <a:cs typeface="Lucida Grande" charset="0"/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Shape 60"/>
          <p:cNvSpPr>
            <a:spLocks noGrp="1"/>
          </p:cNvSpPr>
          <p:nvPr>
            <p:ph type="body" sz="quarter" idx="11"/>
          </p:nvPr>
        </p:nvSpPr>
        <p:spPr>
          <a:xfrm>
            <a:off x="429302" y="1835146"/>
            <a:ext cx="7076137" cy="28842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308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0" indent="85723" algn="l">
              <a:spcBef>
                <a:spcPts val="0"/>
              </a:spcBef>
              <a:buSzTx/>
              <a:buNone/>
              <a:defRPr sz="1300">
                <a:latin typeface="Lucida Grande" charset="0"/>
                <a:ea typeface="Lucida Grande" charset="0"/>
                <a:cs typeface="Lucida Grande" charset="0"/>
              </a:defRPr>
            </a:lvl2pPr>
            <a:lvl3pPr marL="0" indent="171446" algn="l">
              <a:spcBef>
                <a:spcPts val="0"/>
              </a:spcBef>
              <a:buSzTx/>
              <a:buNone/>
              <a:defRPr sz="1300">
                <a:latin typeface="Lucida Grande" charset="0"/>
                <a:ea typeface="Lucida Grande" charset="0"/>
                <a:cs typeface="Lucida Grande" charset="0"/>
              </a:defRPr>
            </a:lvl3pPr>
            <a:lvl4pPr marL="0" indent="257169" algn="l">
              <a:spcBef>
                <a:spcPts val="0"/>
              </a:spcBef>
              <a:buSzTx/>
              <a:buNone/>
              <a:defRPr sz="1300">
                <a:latin typeface="Lucida Grande" charset="0"/>
                <a:ea typeface="Lucida Grande" charset="0"/>
                <a:cs typeface="Lucida Grande" charset="0"/>
              </a:defRPr>
            </a:lvl4pPr>
            <a:lvl5pPr marL="0" indent="342892" algn="l">
              <a:spcBef>
                <a:spcPts val="0"/>
              </a:spcBef>
              <a:buSzTx/>
              <a:buNone/>
              <a:defRPr sz="1300">
                <a:latin typeface="Lucida Grande" charset="0"/>
                <a:ea typeface="Lucida Grande" charset="0"/>
                <a:cs typeface="Lucida Grande" charset="0"/>
              </a:defRPr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70747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52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661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64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6589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8958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47087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862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882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70648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03099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5805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3107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52493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8432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19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74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9426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8389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49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C46C-86D1-46E0-8772-ECE2C578753B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2406-190C-4E6C-874F-7DBA3672E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7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0326-9239-446C-A6E1-2DEF620DA6D2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2253-0C9E-4926-99FC-A42EC19EA9F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62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" y="1051058"/>
            <a:ext cx="9146325" cy="6050349"/>
          </a:xfrm>
          <a:prstGeom prst="rect">
            <a:avLst/>
          </a:prstGeom>
        </p:spPr>
      </p:pic>
      <p:pic>
        <p:nvPicPr>
          <p:cNvPr id="4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2" y="-4540"/>
            <a:ext cx="32194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1752600" y="5705302"/>
            <a:ext cx="6275784" cy="115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rgbClr val="84A1E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 sz="2400" b="1" dirty="0" smtClean="0">
                <a:solidFill>
                  <a:schemeClr val="bg1"/>
                </a:solidFill>
              </a:rPr>
              <a:t>Andresa Silverio</a:t>
            </a:r>
          </a:p>
          <a:p>
            <a:r>
              <a:rPr lang="en-US" altLang="pt-BR" sz="2400" b="1" dirty="0" smtClean="0">
                <a:solidFill>
                  <a:schemeClr val="bg1"/>
                </a:solidFill>
              </a:rPr>
              <a:t>Carina Chaves</a:t>
            </a:r>
            <a:endParaRPr lang="en-US" altLang="pt-BR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black">
          <a:xfrm>
            <a:off x="467544" y="2420888"/>
            <a:ext cx="8280920" cy="164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rgbClr val="84A1E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chemeClr val="bg1"/>
                </a:solidFill>
              </a:rPr>
              <a:t>O </a:t>
            </a:r>
            <a:r>
              <a:rPr lang="pt-BR" sz="2600" b="1" cap="all" dirty="0">
                <a:solidFill>
                  <a:schemeClr val="bg1"/>
                </a:solidFill>
              </a:rPr>
              <a:t>EFEITO DA REDUÇÃO DE PRESSÃO NO CONSUMO DE ÁGUA NAS UNIDADES HABITACIONAIS de </a:t>
            </a:r>
            <a:r>
              <a:rPr lang="pt-BR" sz="2600" b="1" cap="all" dirty="0" smtClean="0">
                <a:solidFill>
                  <a:schemeClr val="bg1"/>
                </a:solidFill>
              </a:rPr>
              <a:t>condomínios </a:t>
            </a:r>
            <a:r>
              <a:rPr lang="pt-BR" sz="2600" b="1" cap="all" dirty="0">
                <a:solidFill>
                  <a:schemeClr val="bg1"/>
                </a:solidFill>
              </a:rPr>
              <a:t>verticais</a:t>
            </a:r>
          </a:p>
        </p:txBody>
      </p:sp>
      <p:pic>
        <p:nvPicPr>
          <p:cNvPr id="1026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7384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0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Bancada de testes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Dispositivos  testados: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35" y="1726400"/>
            <a:ext cx="7128792" cy="23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 descr="C:\Users\carina\Desktop\ARTIGO\assemae\Sem títul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43876"/>
          <a:stretch/>
        </p:blipFill>
        <p:spPr bwMode="auto">
          <a:xfrm>
            <a:off x="1608083" y="1304925"/>
            <a:ext cx="6097642" cy="23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Método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835146"/>
            <a:ext cx="8247154" cy="433015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00050" lvl="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Variar a pressão para cada dispositivo e a abertura das torneiras inseridas na bancada (Total, metade e semiaberta);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Realizou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leituras em cada variação, para efetuar a média e utilizar o valor médio nos cálculos;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Análise comparativa entre os dispositivos com a variação do nível de consumo, influenciado pela pressão; 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Gráfico com dados da relação vazão x pressão;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Diagnosticar a redução alcançada a partir da diminuição da pressão nos aparelhos.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27384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27384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Resultados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CURVA Q X P EM CADA FAIXA DE ABERTURA</a:t>
            </a:r>
          </a:p>
          <a:p>
            <a:endParaRPr lang="pt-BR" dirty="0"/>
          </a:p>
        </p:txBody>
      </p:sp>
      <p:pic>
        <p:nvPicPr>
          <p:cNvPr id="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5313"/>
            <a:ext cx="6768752" cy="49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Resultados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CURVA Q X P EM CADA FAIXA DE ABERTURA</a:t>
            </a:r>
          </a:p>
          <a:p>
            <a:endParaRPr lang="pt-BR" dirty="0"/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6" y="1628799"/>
            <a:ext cx="6875600" cy="481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Resultados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889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Resultados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60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Resultado de imagem para agua  pesso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5461"/>
            <a:ext cx="4077910" cy="34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m para agua  pesso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65384"/>
            <a:ext cx="414991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Cenário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403098"/>
            <a:ext cx="4502738" cy="3754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Perfil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Consumo;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Estimativa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consumo por dia/mês/ano por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Família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Família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4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pessoas;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Consumo de uma casa;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Análise da redução de vazão conforme a redução de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pressão.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32040" y="-5461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46301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Consumo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Perfil de consumo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01331" y="1556792"/>
            <a:ext cx="417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Frequência e tempo de uso por dispositivo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60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28999"/>
              </p:ext>
            </p:extLst>
          </p:nvPr>
        </p:nvGraphicFramePr>
        <p:xfrm>
          <a:off x="971600" y="1998132"/>
          <a:ext cx="7409118" cy="32943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58576"/>
                <a:gridCol w="2322440"/>
                <a:gridCol w="2828102"/>
              </a:tblGrid>
              <a:tr h="120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Dispositivos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Frequência </a:t>
                      </a:r>
                      <a:r>
                        <a:rPr lang="pt-BR" sz="1600" dirty="0">
                          <a:effectLst/>
                        </a:rPr>
                        <a:t>(N)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Tempo (min.)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Ducha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 /Dia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Torneira da Cozinha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3/Dia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Torneira Tanque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2/Semana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Torneira Lavatório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4/Dia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555776" y="5369441"/>
            <a:ext cx="4774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Fonte: Adaptada SANTOS, 2002</a:t>
            </a:r>
          </a:p>
          <a:p>
            <a:pPr algn="ctr"/>
            <a:endParaRPr lang="pt-BR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dico_pro.jpg"/>
          <p:cNvPicPr>
            <a:picLocks noChangeAspect="1"/>
          </p:cNvPicPr>
          <p:nvPr/>
        </p:nvPicPr>
        <p:blipFill rotWithShape="1">
          <a:blip r:embed="rId3">
            <a:extLst/>
          </a:blip>
          <a:srcRect r="3153"/>
          <a:stretch/>
        </p:blipFill>
        <p:spPr>
          <a:xfrm flipH="1">
            <a:off x="4476764" y="0"/>
            <a:ext cx="4667236" cy="3284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604738" cy="35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60722" y="3466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Shape 490"/>
          <p:cNvSpPr/>
          <p:nvPr/>
        </p:nvSpPr>
        <p:spPr>
          <a:xfrm>
            <a:off x="395537" y="852490"/>
            <a:ext cx="3578930" cy="9258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4000">
                <a:solidFill>
                  <a:schemeClr val="accent1">
                    <a:lumOff val="-7647"/>
                  </a:schemeClr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pt-BR" sz="3200" b="1" dirty="0" smtClean="0">
                <a:solidFill>
                  <a:srgbClr val="1F497D"/>
                </a:solidFill>
                <a:latin typeface="Calibri"/>
              </a:rPr>
              <a:t>Estudo econômico e Financeiro</a:t>
            </a:r>
            <a:endParaRPr sz="32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32538" y="3501008"/>
            <a:ext cx="3393237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pt-BR" sz="3200" b="1" dirty="0" smtClean="0">
                <a:solidFill>
                  <a:srgbClr val="1F497D"/>
                </a:solidFill>
                <a:ea typeface="Lucida Grande"/>
                <a:cs typeface="Lucida Grande"/>
                <a:sym typeface="Helvetica Light"/>
              </a:rPr>
              <a:t>Consumo eficiente</a:t>
            </a:r>
          </a:p>
          <a:p>
            <a:pPr algn="ctr">
              <a:lnSpc>
                <a:spcPts val="3000"/>
              </a:lnSpc>
              <a:defRPr/>
            </a:pPr>
            <a:endParaRPr lang="pt-BR" sz="3200" b="1" dirty="0">
              <a:solidFill>
                <a:srgbClr val="1F497D"/>
              </a:solidFill>
              <a:ea typeface="Lucida Grande"/>
              <a:cs typeface="Lucida Grande"/>
              <a:sym typeface="Helvetica Light"/>
            </a:endParaRPr>
          </a:p>
          <a:p>
            <a:pPr algn="ctr">
              <a:lnSpc>
                <a:spcPts val="3000"/>
              </a:lnSpc>
              <a:defRPr/>
            </a:pPr>
            <a:endParaRPr lang="pt-BR" sz="3200" b="1" dirty="0" smtClean="0">
              <a:solidFill>
                <a:srgbClr val="1F497D"/>
              </a:solidFill>
              <a:ea typeface="Lucida Grande"/>
              <a:cs typeface="Lucida Grande"/>
              <a:sym typeface="Helvetica Light"/>
            </a:endParaRPr>
          </a:p>
          <a:p>
            <a:pPr algn="ctr">
              <a:lnSpc>
                <a:spcPts val="3000"/>
              </a:lnSpc>
              <a:defRPr/>
            </a:pPr>
            <a:endParaRPr lang="pt-BR" sz="3200" b="1" dirty="0" smtClean="0">
              <a:solidFill>
                <a:srgbClr val="1F497D"/>
              </a:solidFill>
              <a:ea typeface="Lucida Grande"/>
              <a:cs typeface="Lucida Grande"/>
              <a:sym typeface="Helvetica Light"/>
            </a:endParaRPr>
          </a:p>
          <a:p>
            <a:pPr algn="ctr">
              <a:lnSpc>
                <a:spcPts val="3000"/>
              </a:lnSpc>
              <a:defRPr/>
            </a:pPr>
            <a:endParaRPr lang="pt-BR" sz="3200" b="1" dirty="0">
              <a:solidFill>
                <a:srgbClr val="1F497D"/>
              </a:solidFill>
              <a:ea typeface="Lucida Grande"/>
              <a:cs typeface="Lucida Grande"/>
              <a:sym typeface="Helvetica Light"/>
            </a:endParaRPr>
          </a:p>
          <a:p>
            <a:pPr algn="ctr">
              <a:lnSpc>
                <a:spcPts val="3000"/>
              </a:lnSpc>
              <a:defRPr/>
            </a:pPr>
            <a:r>
              <a:rPr lang="pt-BR" sz="3200" b="1" dirty="0">
                <a:solidFill>
                  <a:srgbClr val="1F497D"/>
                </a:solidFill>
                <a:ea typeface="Lucida Grande"/>
                <a:cs typeface="Lucida Grande"/>
                <a:sym typeface="Helvetica Light"/>
              </a:rPr>
              <a:t>Impacto ambiental</a:t>
            </a:r>
          </a:p>
          <a:p>
            <a:pPr algn="ctr" defTabSz="410766" hangingPunct="0">
              <a:defRPr/>
            </a:pPr>
            <a:endParaRPr lang="pt-BR" b="1" dirty="0">
              <a:solidFill>
                <a:srgbClr val="1F497D"/>
              </a:solidFill>
              <a:sym typeface="Helvetica Light"/>
            </a:endParaRPr>
          </a:p>
          <a:p>
            <a:pPr algn="ctr" defTabSz="410766" hangingPunct="0">
              <a:defRPr/>
            </a:pPr>
            <a:endParaRPr lang="pt-BR" b="1" dirty="0">
              <a:solidFill>
                <a:srgbClr val="1F497D"/>
              </a:solidFill>
              <a:sym typeface="Helvetica Light"/>
            </a:endParaRPr>
          </a:p>
          <a:p>
            <a:pPr algn="ctr" defTabSz="410766" hangingPunct="0">
              <a:defRPr/>
            </a:pPr>
            <a:endParaRPr lang="pt-BR" b="1" dirty="0">
              <a:solidFill>
                <a:srgbClr val="1F497D"/>
              </a:solidFill>
              <a:sym typeface="Helvetica Light"/>
            </a:endParaRPr>
          </a:p>
        </p:txBody>
      </p:sp>
      <p:grpSp>
        <p:nvGrpSpPr>
          <p:cNvPr id="19" name="Group 9"/>
          <p:cNvGrpSpPr>
            <a:grpSpLocks noChangeAspect="1"/>
          </p:cNvGrpSpPr>
          <p:nvPr/>
        </p:nvGrpSpPr>
        <p:grpSpPr bwMode="auto">
          <a:xfrm>
            <a:off x="1619919" y="1778383"/>
            <a:ext cx="1052513" cy="1047750"/>
            <a:chOff x="2542" y="1010"/>
            <a:chExt cx="663" cy="660"/>
          </a:xfrm>
          <a:solidFill>
            <a:schemeClr val="accent1">
              <a:lumMod val="75000"/>
            </a:schemeClr>
          </a:solidFill>
        </p:grpSpPr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2542" y="1449"/>
              <a:ext cx="124" cy="221"/>
            </a:xfrm>
            <a:custGeom>
              <a:avLst/>
              <a:gdLst>
                <a:gd name="T0" fmla="*/ 449 w 505"/>
                <a:gd name="T1" fmla="*/ 0 h 898"/>
                <a:gd name="T2" fmla="*/ 56 w 505"/>
                <a:gd name="T3" fmla="*/ 0 h 898"/>
                <a:gd name="T4" fmla="*/ 0 w 505"/>
                <a:gd name="T5" fmla="*/ 56 h 898"/>
                <a:gd name="T6" fmla="*/ 0 w 505"/>
                <a:gd name="T7" fmla="*/ 842 h 898"/>
                <a:gd name="T8" fmla="*/ 56 w 505"/>
                <a:gd name="T9" fmla="*/ 898 h 898"/>
                <a:gd name="T10" fmla="*/ 449 w 505"/>
                <a:gd name="T11" fmla="*/ 898 h 898"/>
                <a:gd name="T12" fmla="*/ 505 w 505"/>
                <a:gd name="T13" fmla="*/ 842 h 898"/>
                <a:gd name="T14" fmla="*/ 505 w 505"/>
                <a:gd name="T15" fmla="*/ 56 h 898"/>
                <a:gd name="T16" fmla="*/ 449 w 505"/>
                <a:gd name="T17" fmla="*/ 0 h 898"/>
                <a:gd name="T18" fmla="*/ 393 w 505"/>
                <a:gd name="T19" fmla="*/ 785 h 898"/>
                <a:gd name="T20" fmla="*/ 112 w 505"/>
                <a:gd name="T21" fmla="*/ 785 h 898"/>
                <a:gd name="T22" fmla="*/ 112 w 505"/>
                <a:gd name="T23" fmla="*/ 112 h 898"/>
                <a:gd name="T24" fmla="*/ 393 w 505"/>
                <a:gd name="T25" fmla="*/ 112 h 898"/>
                <a:gd name="T26" fmla="*/ 393 w 505"/>
                <a:gd name="T27" fmla="*/ 785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5" h="898">
                  <a:moveTo>
                    <a:pt x="449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2" y="0"/>
                    <a:pt x="0" y="22"/>
                    <a:pt x="0" y="56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0" y="875"/>
                    <a:pt x="22" y="898"/>
                    <a:pt x="56" y="898"/>
                  </a:cubicBezTo>
                  <a:cubicBezTo>
                    <a:pt x="449" y="898"/>
                    <a:pt x="449" y="898"/>
                    <a:pt x="449" y="898"/>
                  </a:cubicBezTo>
                  <a:cubicBezTo>
                    <a:pt x="483" y="898"/>
                    <a:pt x="505" y="875"/>
                    <a:pt x="505" y="842"/>
                  </a:cubicBezTo>
                  <a:cubicBezTo>
                    <a:pt x="505" y="56"/>
                    <a:pt x="505" y="56"/>
                    <a:pt x="505" y="56"/>
                  </a:cubicBezTo>
                  <a:cubicBezTo>
                    <a:pt x="505" y="28"/>
                    <a:pt x="483" y="0"/>
                    <a:pt x="449" y="0"/>
                  </a:cubicBezTo>
                  <a:close/>
                  <a:moveTo>
                    <a:pt x="393" y="785"/>
                  </a:moveTo>
                  <a:cubicBezTo>
                    <a:pt x="112" y="785"/>
                    <a:pt x="112" y="785"/>
                    <a:pt x="112" y="7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393" y="112"/>
                    <a:pt x="393" y="112"/>
                    <a:pt x="393" y="112"/>
                  </a:cubicBezTo>
                  <a:lnTo>
                    <a:pt x="393" y="7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2722" y="1339"/>
              <a:ext cx="124" cy="331"/>
            </a:xfrm>
            <a:custGeom>
              <a:avLst/>
              <a:gdLst>
                <a:gd name="T0" fmla="*/ 449 w 505"/>
                <a:gd name="T1" fmla="*/ 0 h 1347"/>
                <a:gd name="T2" fmla="*/ 56 w 505"/>
                <a:gd name="T3" fmla="*/ 0 h 1347"/>
                <a:gd name="T4" fmla="*/ 0 w 505"/>
                <a:gd name="T5" fmla="*/ 56 h 1347"/>
                <a:gd name="T6" fmla="*/ 0 w 505"/>
                <a:gd name="T7" fmla="*/ 1291 h 1347"/>
                <a:gd name="T8" fmla="*/ 56 w 505"/>
                <a:gd name="T9" fmla="*/ 1347 h 1347"/>
                <a:gd name="T10" fmla="*/ 449 w 505"/>
                <a:gd name="T11" fmla="*/ 1347 h 1347"/>
                <a:gd name="T12" fmla="*/ 505 w 505"/>
                <a:gd name="T13" fmla="*/ 1291 h 1347"/>
                <a:gd name="T14" fmla="*/ 505 w 505"/>
                <a:gd name="T15" fmla="*/ 56 h 1347"/>
                <a:gd name="T16" fmla="*/ 449 w 505"/>
                <a:gd name="T17" fmla="*/ 0 h 1347"/>
                <a:gd name="T18" fmla="*/ 392 w 505"/>
                <a:gd name="T19" fmla="*/ 1234 h 1347"/>
                <a:gd name="T20" fmla="*/ 112 w 505"/>
                <a:gd name="T21" fmla="*/ 1234 h 1347"/>
                <a:gd name="T22" fmla="*/ 112 w 505"/>
                <a:gd name="T23" fmla="*/ 112 h 1347"/>
                <a:gd name="T24" fmla="*/ 392 w 505"/>
                <a:gd name="T25" fmla="*/ 112 h 1347"/>
                <a:gd name="T26" fmla="*/ 392 w 505"/>
                <a:gd name="T27" fmla="*/ 1234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5" h="1347">
                  <a:moveTo>
                    <a:pt x="449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2" y="0"/>
                    <a:pt x="0" y="22"/>
                    <a:pt x="0" y="56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324"/>
                    <a:pt x="22" y="1347"/>
                    <a:pt x="56" y="1347"/>
                  </a:cubicBezTo>
                  <a:cubicBezTo>
                    <a:pt x="449" y="1347"/>
                    <a:pt x="449" y="1347"/>
                    <a:pt x="449" y="1347"/>
                  </a:cubicBezTo>
                  <a:cubicBezTo>
                    <a:pt x="482" y="1347"/>
                    <a:pt x="505" y="1324"/>
                    <a:pt x="505" y="1291"/>
                  </a:cubicBezTo>
                  <a:cubicBezTo>
                    <a:pt x="505" y="56"/>
                    <a:pt x="505" y="56"/>
                    <a:pt x="505" y="56"/>
                  </a:cubicBezTo>
                  <a:cubicBezTo>
                    <a:pt x="505" y="28"/>
                    <a:pt x="482" y="0"/>
                    <a:pt x="449" y="0"/>
                  </a:cubicBezTo>
                  <a:close/>
                  <a:moveTo>
                    <a:pt x="392" y="1234"/>
                  </a:moveTo>
                  <a:cubicBezTo>
                    <a:pt x="112" y="1234"/>
                    <a:pt x="112" y="1234"/>
                    <a:pt x="112" y="1234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392" y="112"/>
                    <a:pt x="392" y="112"/>
                    <a:pt x="392" y="112"/>
                  </a:cubicBezTo>
                  <a:lnTo>
                    <a:pt x="392" y="1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901" y="1408"/>
              <a:ext cx="124" cy="262"/>
            </a:xfrm>
            <a:custGeom>
              <a:avLst/>
              <a:gdLst>
                <a:gd name="T0" fmla="*/ 449 w 505"/>
                <a:gd name="T1" fmla="*/ 0 h 1067"/>
                <a:gd name="T2" fmla="*/ 56 w 505"/>
                <a:gd name="T3" fmla="*/ 0 h 1067"/>
                <a:gd name="T4" fmla="*/ 0 w 505"/>
                <a:gd name="T5" fmla="*/ 56 h 1067"/>
                <a:gd name="T6" fmla="*/ 0 w 505"/>
                <a:gd name="T7" fmla="*/ 1011 h 1067"/>
                <a:gd name="T8" fmla="*/ 56 w 505"/>
                <a:gd name="T9" fmla="*/ 1067 h 1067"/>
                <a:gd name="T10" fmla="*/ 449 w 505"/>
                <a:gd name="T11" fmla="*/ 1067 h 1067"/>
                <a:gd name="T12" fmla="*/ 505 w 505"/>
                <a:gd name="T13" fmla="*/ 1011 h 1067"/>
                <a:gd name="T14" fmla="*/ 505 w 505"/>
                <a:gd name="T15" fmla="*/ 56 h 1067"/>
                <a:gd name="T16" fmla="*/ 449 w 505"/>
                <a:gd name="T17" fmla="*/ 0 h 1067"/>
                <a:gd name="T18" fmla="*/ 393 w 505"/>
                <a:gd name="T19" fmla="*/ 954 h 1067"/>
                <a:gd name="T20" fmla="*/ 113 w 505"/>
                <a:gd name="T21" fmla="*/ 954 h 1067"/>
                <a:gd name="T22" fmla="*/ 113 w 505"/>
                <a:gd name="T23" fmla="*/ 113 h 1067"/>
                <a:gd name="T24" fmla="*/ 393 w 505"/>
                <a:gd name="T25" fmla="*/ 113 h 1067"/>
                <a:gd name="T26" fmla="*/ 393 w 505"/>
                <a:gd name="T27" fmla="*/ 954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5" h="1067">
                  <a:moveTo>
                    <a:pt x="449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0" y="23"/>
                    <a:pt x="0" y="56"/>
                  </a:cubicBezTo>
                  <a:cubicBezTo>
                    <a:pt x="0" y="1011"/>
                    <a:pt x="0" y="1011"/>
                    <a:pt x="0" y="1011"/>
                  </a:cubicBezTo>
                  <a:cubicBezTo>
                    <a:pt x="0" y="1044"/>
                    <a:pt x="23" y="1067"/>
                    <a:pt x="56" y="1067"/>
                  </a:cubicBezTo>
                  <a:cubicBezTo>
                    <a:pt x="449" y="1067"/>
                    <a:pt x="449" y="1067"/>
                    <a:pt x="449" y="1067"/>
                  </a:cubicBezTo>
                  <a:cubicBezTo>
                    <a:pt x="483" y="1067"/>
                    <a:pt x="505" y="1044"/>
                    <a:pt x="505" y="1011"/>
                  </a:cubicBezTo>
                  <a:cubicBezTo>
                    <a:pt x="505" y="56"/>
                    <a:pt x="505" y="56"/>
                    <a:pt x="505" y="56"/>
                  </a:cubicBezTo>
                  <a:cubicBezTo>
                    <a:pt x="505" y="28"/>
                    <a:pt x="483" y="0"/>
                    <a:pt x="449" y="0"/>
                  </a:cubicBezTo>
                  <a:close/>
                  <a:moveTo>
                    <a:pt x="393" y="954"/>
                  </a:moveTo>
                  <a:cubicBezTo>
                    <a:pt x="113" y="954"/>
                    <a:pt x="113" y="954"/>
                    <a:pt x="113" y="954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393" y="113"/>
                    <a:pt x="393" y="113"/>
                    <a:pt x="393" y="113"/>
                  </a:cubicBezTo>
                  <a:lnTo>
                    <a:pt x="393" y="9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3081" y="1270"/>
              <a:ext cx="124" cy="400"/>
            </a:xfrm>
            <a:custGeom>
              <a:avLst/>
              <a:gdLst>
                <a:gd name="T0" fmla="*/ 449 w 505"/>
                <a:gd name="T1" fmla="*/ 0 h 1628"/>
                <a:gd name="T2" fmla="*/ 56 w 505"/>
                <a:gd name="T3" fmla="*/ 0 h 1628"/>
                <a:gd name="T4" fmla="*/ 0 w 505"/>
                <a:gd name="T5" fmla="*/ 56 h 1628"/>
                <a:gd name="T6" fmla="*/ 0 w 505"/>
                <a:gd name="T7" fmla="*/ 1572 h 1628"/>
                <a:gd name="T8" fmla="*/ 56 w 505"/>
                <a:gd name="T9" fmla="*/ 1628 h 1628"/>
                <a:gd name="T10" fmla="*/ 449 w 505"/>
                <a:gd name="T11" fmla="*/ 1628 h 1628"/>
                <a:gd name="T12" fmla="*/ 505 w 505"/>
                <a:gd name="T13" fmla="*/ 1572 h 1628"/>
                <a:gd name="T14" fmla="*/ 505 w 505"/>
                <a:gd name="T15" fmla="*/ 56 h 1628"/>
                <a:gd name="T16" fmla="*/ 449 w 505"/>
                <a:gd name="T17" fmla="*/ 0 h 1628"/>
                <a:gd name="T18" fmla="*/ 393 w 505"/>
                <a:gd name="T19" fmla="*/ 1515 h 1628"/>
                <a:gd name="T20" fmla="*/ 112 w 505"/>
                <a:gd name="T21" fmla="*/ 1515 h 1628"/>
                <a:gd name="T22" fmla="*/ 112 w 505"/>
                <a:gd name="T23" fmla="*/ 112 h 1628"/>
                <a:gd name="T24" fmla="*/ 393 w 505"/>
                <a:gd name="T25" fmla="*/ 112 h 1628"/>
                <a:gd name="T26" fmla="*/ 393 w 505"/>
                <a:gd name="T27" fmla="*/ 1515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5" h="1628">
                  <a:moveTo>
                    <a:pt x="449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2" y="0"/>
                    <a:pt x="0" y="22"/>
                    <a:pt x="0" y="56"/>
                  </a:cubicBezTo>
                  <a:cubicBezTo>
                    <a:pt x="0" y="1572"/>
                    <a:pt x="0" y="1572"/>
                    <a:pt x="0" y="1572"/>
                  </a:cubicBezTo>
                  <a:cubicBezTo>
                    <a:pt x="0" y="1605"/>
                    <a:pt x="22" y="1628"/>
                    <a:pt x="56" y="1628"/>
                  </a:cubicBezTo>
                  <a:cubicBezTo>
                    <a:pt x="449" y="1628"/>
                    <a:pt x="449" y="1628"/>
                    <a:pt x="449" y="1628"/>
                  </a:cubicBezTo>
                  <a:cubicBezTo>
                    <a:pt x="483" y="1628"/>
                    <a:pt x="505" y="1605"/>
                    <a:pt x="505" y="1572"/>
                  </a:cubicBezTo>
                  <a:cubicBezTo>
                    <a:pt x="505" y="56"/>
                    <a:pt x="505" y="56"/>
                    <a:pt x="505" y="56"/>
                  </a:cubicBezTo>
                  <a:cubicBezTo>
                    <a:pt x="505" y="28"/>
                    <a:pt x="483" y="0"/>
                    <a:pt x="449" y="0"/>
                  </a:cubicBezTo>
                  <a:close/>
                  <a:moveTo>
                    <a:pt x="393" y="1515"/>
                  </a:moveTo>
                  <a:cubicBezTo>
                    <a:pt x="112" y="1515"/>
                    <a:pt x="112" y="1515"/>
                    <a:pt x="112" y="151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393" y="112"/>
                    <a:pt x="393" y="112"/>
                    <a:pt x="393" y="112"/>
                  </a:cubicBezTo>
                  <a:lnTo>
                    <a:pt x="393" y="1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2542" y="1010"/>
              <a:ext cx="655" cy="380"/>
            </a:xfrm>
            <a:custGeom>
              <a:avLst/>
              <a:gdLst>
                <a:gd name="T0" fmla="*/ 2441 w 2660"/>
                <a:gd name="T1" fmla="*/ 0 h 1543"/>
                <a:gd name="T2" fmla="*/ 2217 w 2660"/>
                <a:gd name="T3" fmla="*/ 224 h 1543"/>
                <a:gd name="T4" fmla="*/ 2262 w 2660"/>
                <a:gd name="T5" fmla="*/ 359 h 1543"/>
                <a:gd name="T6" fmla="*/ 1762 w 2660"/>
                <a:gd name="T7" fmla="*/ 920 h 1543"/>
                <a:gd name="T8" fmla="*/ 1470 w 2660"/>
                <a:gd name="T9" fmla="*/ 976 h 1543"/>
                <a:gd name="T10" fmla="*/ 1139 w 2660"/>
                <a:gd name="T11" fmla="*/ 802 h 1543"/>
                <a:gd name="T12" fmla="*/ 920 w 2660"/>
                <a:gd name="T13" fmla="*/ 550 h 1543"/>
                <a:gd name="T14" fmla="*/ 707 w 2660"/>
                <a:gd name="T15" fmla="*/ 847 h 1543"/>
                <a:gd name="T16" fmla="*/ 359 w 2660"/>
                <a:gd name="T17" fmla="*/ 1150 h 1543"/>
                <a:gd name="T18" fmla="*/ 224 w 2660"/>
                <a:gd name="T19" fmla="*/ 1094 h 1543"/>
                <a:gd name="T20" fmla="*/ 0 w 2660"/>
                <a:gd name="T21" fmla="*/ 1319 h 1543"/>
                <a:gd name="T22" fmla="*/ 224 w 2660"/>
                <a:gd name="T23" fmla="*/ 1543 h 1543"/>
                <a:gd name="T24" fmla="*/ 449 w 2660"/>
                <a:gd name="T25" fmla="*/ 1319 h 1543"/>
                <a:gd name="T26" fmla="*/ 432 w 2660"/>
                <a:gd name="T27" fmla="*/ 1235 h 1543"/>
                <a:gd name="T28" fmla="*/ 775 w 2660"/>
                <a:gd name="T29" fmla="*/ 937 h 1543"/>
                <a:gd name="T30" fmla="*/ 926 w 2660"/>
                <a:gd name="T31" fmla="*/ 999 h 1543"/>
                <a:gd name="T32" fmla="*/ 1106 w 2660"/>
                <a:gd name="T33" fmla="*/ 909 h 1543"/>
                <a:gd name="T34" fmla="*/ 1431 w 2660"/>
                <a:gd name="T35" fmla="*/ 1083 h 1543"/>
                <a:gd name="T36" fmla="*/ 1650 w 2660"/>
                <a:gd name="T37" fmla="*/ 1341 h 1543"/>
                <a:gd name="T38" fmla="*/ 1875 w 2660"/>
                <a:gd name="T39" fmla="*/ 1117 h 1543"/>
                <a:gd name="T40" fmla="*/ 1841 w 2660"/>
                <a:gd name="T41" fmla="*/ 1004 h 1543"/>
                <a:gd name="T42" fmla="*/ 2346 w 2660"/>
                <a:gd name="T43" fmla="*/ 432 h 1543"/>
                <a:gd name="T44" fmla="*/ 2436 w 2660"/>
                <a:gd name="T45" fmla="*/ 449 h 1543"/>
                <a:gd name="T46" fmla="*/ 2660 w 2660"/>
                <a:gd name="T47" fmla="*/ 224 h 1543"/>
                <a:gd name="T48" fmla="*/ 2441 w 2660"/>
                <a:gd name="T49" fmla="*/ 0 h 1543"/>
                <a:gd name="T50" fmla="*/ 224 w 2660"/>
                <a:gd name="T51" fmla="*/ 1431 h 1543"/>
                <a:gd name="T52" fmla="*/ 112 w 2660"/>
                <a:gd name="T53" fmla="*/ 1319 h 1543"/>
                <a:gd name="T54" fmla="*/ 224 w 2660"/>
                <a:gd name="T55" fmla="*/ 1207 h 1543"/>
                <a:gd name="T56" fmla="*/ 337 w 2660"/>
                <a:gd name="T57" fmla="*/ 1319 h 1543"/>
                <a:gd name="T58" fmla="*/ 224 w 2660"/>
                <a:gd name="T59" fmla="*/ 1431 h 1543"/>
                <a:gd name="T60" fmla="*/ 926 w 2660"/>
                <a:gd name="T61" fmla="*/ 887 h 1543"/>
                <a:gd name="T62" fmla="*/ 814 w 2660"/>
                <a:gd name="T63" fmla="*/ 774 h 1543"/>
                <a:gd name="T64" fmla="*/ 1038 w 2660"/>
                <a:gd name="T65" fmla="*/ 774 h 1543"/>
                <a:gd name="T66" fmla="*/ 926 w 2660"/>
                <a:gd name="T67" fmla="*/ 887 h 1543"/>
                <a:gd name="T68" fmla="*/ 1656 w 2660"/>
                <a:gd name="T69" fmla="*/ 1223 h 1543"/>
                <a:gd name="T70" fmla="*/ 1543 w 2660"/>
                <a:gd name="T71" fmla="*/ 1111 h 1543"/>
                <a:gd name="T72" fmla="*/ 1656 w 2660"/>
                <a:gd name="T73" fmla="*/ 999 h 1543"/>
                <a:gd name="T74" fmla="*/ 1768 w 2660"/>
                <a:gd name="T75" fmla="*/ 1111 h 1543"/>
                <a:gd name="T76" fmla="*/ 1656 w 2660"/>
                <a:gd name="T77" fmla="*/ 1223 h 1543"/>
                <a:gd name="T78" fmla="*/ 2441 w 2660"/>
                <a:gd name="T79" fmla="*/ 337 h 1543"/>
                <a:gd name="T80" fmla="*/ 2329 w 2660"/>
                <a:gd name="T81" fmla="*/ 224 h 1543"/>
                <a:gd name="T82" fmla="*/ 2441 w 2660"/>
                <a:gd name="T83" fmla="*/ 112 h 1543"/>
                <a:gd name="T84" fmla="*/ 2554 w 2660"/>
                <a:gd name="T85" fmla="*/ 224 h 1543"/>
                <a:gd name="T86" fmla="*/ 2441 w 2660"/>
                <a:gd name="T87" fmla="*/ 337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0" h="1543">
                  <a:moveTo>
                    <a:pt x="2441" y="0"/>
                  </a:moveTo>
                  <a:cubicBezTo>
                    <a:pt x="2318" y="0"/>
                    <a:pt x="2217" y="101"/>
                    <a:pt x="2217" y="224"/>
                  </a:cubicBezTo>
                  <a:cubicBezTo>
                    <a:pt x="2217" y="275"/>
                    <a:pt x="2234" y="325"/>
                    <a:pt x="2262" y="359"/>
                  </a:cubicBezTo>
                  <a:cubicBezTo>
                    <a:pt x="1762" y="920"/>
                    <a:pt x="1762" y="920"/>
                    <a:pt x="1762" y="920"/>
                  </a:cubicBezTo>
                  <a:cubicBezTo>
                    <a:pt x="1673" y="864"/>
                    <a:pt x="1538" y="881"/>
                    <a:pt x="1470" y="976"/>
                  </a:cubicBezTo>
                  <a:cubicBezTo>
                    <a:pt x="1139" y="802"/>
                    <a:pt x="1139" y="802"/>
                    <a:pt x="1139" y="802"/>
                  </a:cubicBezTo>
                  <a:cubicBezTo>
                    <a:pt x="1162" y="662"/>
                    <a:pt x="1050" y="555"/>
                    <a:pt x="920" y="550"/>
                  </a:cubicBezTo>
                  <a:cubicBezTo>
                    <a:pt x="786" y="539"/>
                    <a:pt x="657" y="685"/>
                    <a:pt x="707" y="847"/>
                  </a:cubicBezTo>
                  <a:cubicBezTo>
                    <a:pt x="359" y="1150"/>
                    <a:pt x="359" y="1150"/>
                    <a:pt x="359" y="1150"/>
                  </a:cubicBezTo>
                  <a:cubicBezTo>
                    <a:pt x="326" y="1117"/>
                    <a:pt x="275" y="1094"/>
                    <a:pt x="224" y="1094"/>
                  </a:cubicBezTo>
                  <a:cubicBezTo>
                    <a:pt x="101" y="1094"/>
                    <a:pt x="0" y="1195"/>
                    <a:pt x="0" y="1319"/>
                  </a:cubicBezTo>
                  <a:cubicBezTo>
                    <a:pt x="0" y="1442"/>
                    <a:pt x="101" y="1543"/>
                    <a:pt x="224" y="1543"/>
                  </a:cubicBezTo>
                  <a:cubicBezTo>
                    <a:pt x="348" y="1543"/>
                    <a:pt x="449" y="1442"/>
                    <a:pt x="449" y="1319"/>
                  </a:cubicBezTo>
                  <a:cubicBezTo>
                    <a:pt x="449" y="1291"/>
                    <a:pt x="443" y="1263"/>
                    <a:pt x="432" y="1235"/>
                  </a:cubicBezTo>
                  <a:cubicBezTo>
                    <a:pt x="775" y="937"/>
                    <a:pt x="775" y="937"/>
                    <a:pt x="775" y="937"/>
                  </a:cubicBezTo>
                  <a:cubicBezTo>
                    <a:pt x="814" y="971"/>
                    <a:pt x="864" y="999"/>
                    <a:pt x="926" y="999"/>
                  </a:cubicBezTo>
                  <a:cubicBezTo>
                    <a:pt x="999" y="999"/>
                    <a:pt x="1066" y="965"/>
                    <a:pt x="1106" y="909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09" y="1212"/>
                    <a:pt x="1515" y="1341"/>
                    <a:pt x="1650" y="1341"/>
                  </a:cubicBezTo>
                  <a:cubicBezTo>
                    <a:pt x="1774" y="1341"/>
                    <a:pt x="1875" y="1240"/>
                    <a:pt x="1875" y="1117"/>
                  </a:cubicBezTo>
                  <a:cubicBezTo>
                    <a:pt x="1875" y="1077"/>
                    <a:pt x="1863" y="1038"/>
                    <a:pt x="1841" y="1004"/>
                  </a:cubicBezTo>
                  <a:cubicBezTo>
                    <a:pt x="2346" y="432"/>
                    <a:pt x="2346" y="432"/>
                    <a:pt x="2346" y="432"/>
                  </a:cubicBezTo>
                  <a:cubicBezTo>
                    <a:pt x="2374" y="443"/>
                    <a:pt x="2402" y="449"/>
                    <a:pt x="2436" y="449"/>
                  </a:cubicBezTo>
                  <a:cubicBezTo>
                    <a:pt x="2559" y="449"/>
                    <a:pt x="2660" y="348"/>
                    <a:pt x="2660" y="224"/>
                  </a:cubicBezTo>
                  <a:cubicBezTo>
                    <a:pt x="2660" y="101"/>
                    <a:pt x="2565" y="0"/>
                    <a:pt x="2441" y="0"/>
                  </a:cubicBezTo>
                  <a:close/>
                  <a:moveTo>
                    <a:pt x="224" y="1431"/>
                  </a:moveTo>
                  <a:cubicBezTo>
                    <a:pt x="163" y="1431"/>
                    <a:pt x="112" y="1381"/>
                    <a:pt x="112" y="1319"/>
                  </a:cubicBezTo>
                  <a:cubicBezTo>
                    <a:pt x="112" y="1257"/>
                    <a:pt x="163" y="1207"/>
                    <a:pt x="224" y="1207"/>
                  </a:cubicBezTo>
                  <a:cubicBezTo>
                    <a:pt x="286" y="1207"/>
                    <a:pt x="337" y="1257"/>
                    <a:pt x="337" y="1319"/>
                  </a:cubicBezTo>
                  <a:cubicBezTo>
                    <a:pt x="337" y="1381"/>
                    <a:pt x="286" y="1431"/>
                    <a:pt x="224" y="1431"/>
                  </a:cubicBezTo>
                  <a:close/>
                  <a:moveTo>
                    <a:pt x="926" y="887"/>
                  </a:moveTo>
                  <a:cubicBezTo>
                    <a:pt x="864" y="887"/>
                    <a:pt x="814" y="836"/>
                    <a:pt x="814" y="774"/>
                  </a:cubicBezTo>
                  <a:cubicBezTo>
                    <a:pt x="836" y="617"/>
                    <a:pt x="1033" y="640"/>
                    <a:pt x="1038" y="774"/>
                  </a:cubicBezTo>
                  <a:cubicBezTo>
                    <a:pt x="1038" y="836"/>
                    <a:pt x="988" y="887"/>
                    <a:pt x="926" y="887"/>
                  </a:cubicBezTo>
                  <a:close/>
                  <a:moveTo>
                    <a:pt x="1656" y="1223"/>
                  </a:moveTo>
                  <a:cubicBezTo>
                    <a:pt x="1594" y="1223"/>
                    <a:pt x="1543" y="1173"/>
                    <a:pt x="1543" y="1111"/>
                  </a:cubicBezTo>
                  <a:cubicBezTo>
                    <a:pt x="1543" y="1049"/>
                    <a:pt x="1594" y="999"/>
                    <a:pt x="1656" y="999"/>
                  </a:cubicBezTo>
                  <a:cubicBezTo>
                    <a:pt x="1717" y="999"/>
                    <a:pt x="1768" y="1049"/>
                    <a:pt x="1768" y="1111"/>
                  </a:cubicBezTo>
                  <a:cubicBezTo>
                    <a:pt x="1768" y="1173"/>
                    <a:pt x="1717" y="1223"/>
                    <a:pt x="1656" y="1223"/>
                  </a:cubicBezTo>
                  <a:close/>
                  <a:moveTo>
                    <a:pt x="2441" y="337"/>
                  </a:moveTo>
                  <a:cubicBezTo>
                    <a:pt x="2385" y="331"/>
                    <a:pt x="2340" y="297"/>
                    <a:pt x="2329" y="224"/>
                  </a:cubicBezTo>
                  <a:cubicBezTo>
                    <a:pt x="2329" y="163"/>
                    <a:pt x="2380" y="112"/>
                    <a:pt x="2441" y="112"/>
                  </a:cubicBezTo>
                  <a:cubicBezTo>
                    <a:pt x="2503" y="112"/>
                    <a:pt x="2554" y="163"/>
                    <a:pt x="2554" y="224"/>
                  </a:cubicBezTo>
                  <a:cubicBezTo>
                    <a:pt x="2554" y="286"/>
                    <a:pt x="2503" y="337"/>
                    <a:pt x="2441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15"/>
          <p:cNvGrpSpPr>
            <a:grpSpLocks noChangeAspect="1"/>
          </p:cNvGrpSpPr>
          <p:nvPr/>
        </p:nvGrpSpPr>
        <p:grpSpPr bwMode="auto">
          <a:xfrm>
            <a:off x="6473070" y="4476340"/>
            <a:ext cx="979742" cy="561734"/>
            <a:chOff x="2660" y="761"/>
            <a:chExt cx="893" cy="512"/>
          </a:xfrm>
          <a:solidFill>
            <a:schemeClr val="accent1">
              <a:lumMod val="75000"/>
            </a:schemeClr>
          </a:solidFill>
        </p:grpSpPr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3258" y="885"/>
              <a:ext cx="295" cy="388"/>
            </a:xfrm>
            <a:custGeom>
              <a:avLst/>
              <a:gdLst>
                <a:gd name="T0" fmla="*/ 124 w 124"/>
                <a:gd name="T1" fmla="*/ 156 h 162"/>
                <a:gd name="T2" fmla="*/ 112 w 124"/>
                <a:gd name="T3" fmla="*/ 162 h 162"/>
                <a:gd name="T4" fmla="*/ 75 w 124"/>
                <a:gd name="T5" fmla="*/ 162 h 162"/>
                <a:gd name="T6" fmla="*/ 71 w 124"/>
                <a:gd name="T7" fmla="*/ 161 h 162"/>
                <a:gd name="T8" fmla="*/ 70 w 124"/>
                <a:gd name="T9" fmla="*/ 147 h 162"/>
                <a:gd name="T10" fmla="*/ 108 w 124"/>
                <a:gd name="T11" fmla="*/ 147 h 162"/>
                <a:gd name="T12" fmla="*/ 85 w 124"/>
                <a:gd name="T13" fmla="*/ 104 h 162"/>
                <a:gd name="T14" fmla="*/ 64 w 124"/>
                <a:gd name="T15" fmla="*/ 96 h 162"/>
                <a:gd name="T16" fmla="*/ 55 w 124"/>
                <a:gd name="T17" fmla="*/ 93 h 162"/>
                <a:gd name="T18" fmla="*/ 50 w 124"/>
                <a:gd name="T19" fmla="*/ 64 h 162"/>
                <a:gd name="T20" fmla="*/ 58 w 124"/>
                <a:gd name="T21" fmla="*/ 28 h 162"/>
                <a:gd name="T22" fmla="*/ 44 w 124"/>
                <a:gd name="T23" fmla="*/ 15 h 162"/>
                <a:gd name="T24" fmla="*/ 34 w 124"/>
                <a:gd name="T25" fmla="*/ 15 h 162"/>
                <a:gd name="T26" fmla="*/ 19 w 124"/>
                <a:gd name="T27" fmla="*/ 30 h 162"/>
                <a:gd name="T28" fmla="*/ 28 w 124"/>
                <a:gd name="T29" fmla="*/ 65 h 162"/>
                <a:gd name="T30" fmla="*/ 27 w 124"/>
                <a:gd name="T31" fmla="*/ 90 h 162"/>
                <a:gd name="T32" fmla="*/ 22 w 124"/>
                <a:gd name="T33" fmla="*/ 90 h 162"/>
                <a:gd name="T34" fmla="*/ 6 w 124"/>
                <a:gd name="T35" fmla="*/ 82 h 162"/>
                <a:gd name="T36" fmla="*/ 13 w 124"/>
                <a:gd name="T37" fmla="*/ 80 h 162"/>
                <a:gd name="T38" fmla="*/ 15 w 124"/>
                <a:gd name="T39" fmla="*/ 73 h 162"/>
                <a:gd name="T40" fmla="*/ 5 w 124"/>
                <a:gd name="T41" fmla="*/ 24 h 162"/>
                <a:gd name="T42" fmla="*/ 34 w 124"/>
                <a:gd name="T43" fmla="*/ 0 h 162"/>
                <a:gd name="T44" fmla="*/ 51 w 124"/>
                <a:gd name="T45" fmla="*/ 1 h 162"/>
                <a:gd name="T46" fmla="*/ 74 w 124"/>
                <a:gd name="T47" fmla="*/ 29 h 162"/>
                <a:gd name="T48" fmla="*/ 61 w 124"/>
                <a:gd name="T49" fmla="*/ 74 h 162"/>
                <a:gd name="T50" fmla="*/ 63 w 124"/>
                <a:gd name="T51" fmla="*/ 80 h 162"/>
                <a:gd name="T52" fmla="*/ 71 w 124"/>
                <a:gd name="T53" fmla="*/ 82 h 162"/>
                <a:gd name="T54" fmla="*/ 123 w 124"/>
                <a:gd name="T55" fmla="*/ 144 h 162"/>
                <a:gd name="T56" fmla="*/ 124 w 124"/>
                <a:gd name="T57" fmla="*/ 149 h 162"/>
                <a:gd name="T58" fmla="*/ 124 w 124"/>
                <a:gd name="T59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62">
                  <a:moveTo>
                    <a:pt x="124" y="156"/>
                  </a:moveTo>
                  <a:cubicBezTo>
                    <a:pt x="122" y="161"/>
                    <a:pt x="118" y="162"/>
                    <a:pt x="112" y="162"/>
                  </a:cubicBezTo>
                  <a:cubicBezTo>
                    <a:pt x="100" y="161"/>
                    <a:pt x="88" y="162"/>
                    <a:pt x="75" y="162"/>
                  </a:cubicBezTo>
                  <a:cubicBezTo>
                    <a:pt x="74" y="162"/>
                    <a:pt x="72" y="161"/>
                    <a:pt x="71" y="161"/>
                  </a:cubicBezTo>
                  <a:cubicBezTo>
                    <a:pt x="70" y="156"/>
                    <a:pt x="70" y="152"/>
                    <a:pt x="70" y="147"/>
                  </a:cubicBezTo>
                  <a:cubicBezTo>
                    <a:pt x="82" y="147"/>
                    <a:pt x="95" y="147"/>
                    <a:pt x="108" y="147"/>
                  </a:cubicBezTo>
                  <a:cubicBezTo>
                    <a:pt x="107" y="128"/>
                    <a:pt x="100" y="113"/>
                    <a:pt x="85" y="104"/>
                  </a:cubicBezTo>
                  <a:cubicBezTo>
                    <a:pt x="78" y="101"/>
                    <a:pt x="71" y="99"/>
                    <a:pt x="64" y="96"/>
                  </a:cubicBezTo>
                  <a:cubicBezTo>
                    <a:pt x="61" y="95"/>
                    <a:pt x="58" y="94"/>
                    <a:pt x="55" y="93"/>
                  </a:cubicBezTo>
                  <a:cubicBezTo>
                    <a:pt x="43" y="87"/>
                    <a:pt x="41" y="74"/>
                    <a:pt x="50" y="64"/>
                  </a:cubicBezTo>
                  <a:cubicBezTo>
                    <a:pt x="58" y="54"/>
                    <a:pt x="61" y="41"/>
                    <a:pt x="58" y="28"/>
                  </a:cubicBezTo>
                  <a:cubicBezTo>
                    <a:pt x="57" y="20"/>
                    <a:pt x="52" y="16"/>
                    <a:pt x="44" y="15"/>
                  </a:cubicBezTo>
                  <a:cubicBezTo>
                    <a:pt x="41" y="15"/>
                    <a:pt x="37" y="15"/>
                    <a:pt x="34" y="15"/>
                  </a:cubicBezTo>
                  <a:cubicBezTo>
                    <a:pt x="25" y="16"/>
                    <a:pt x="20" y="21"/>
                    <a:pt x="19" y="30"/>
                  </a:cubicBezTo>
                  <a:cubicBezTo>
                    <a:pt x="17" y="43"/>
                    <a:pt x="19" y="55"/>
                    <a:pt x="28" y="65"/>
                  </a:cubicBezTo>
                  <a:cubicBezTo>
                    <a:pt x="35" y="72"/>
                    <a:pt x="35" y="84"/>
                    <a:pt x="27" y="90"/>
                  </a:cubicBezTo>
                  <a:cubicBezTo>
                    <a:pt x="26" y="91"/>
                    <a:pt x="23" y="91"/>
                    <a:pt x="22" y="90"/>
                  </a:cubicBezTo>
                  <a:cubicBezTo>
                    <a:pt x="17" y="88"/>
                    <a:pt x="12" y="85"/>
                    <a:pt x="6" y="82"/>
                  </a:cubicBezTo>
                  <a:cubicBezTo>
                    <a:pt x="9" y="82"/>
                    <a:pt x="11" y="81"/>
                    <a:pt x="13" y="80"/>
                  </a:cubicBezTo>
                  <a:cubicBezTo>
                    <a:pt x="18" y="79"/>
                    <a:pt x="18" y="77"/>
                    <a:pt x="15" y="73"/>
                  </a:cubicBezTo>
                  <a:cubicBezTo>
                    <a:pt x="4" y="58"/>
                    <a:pt x="0" y="42"/>
                    <a:pt x="5" y="24"/>
                  </a:cubicBezTo>
                  <a:cubicBezTo>
                    <a:pt x="8" y="9"/>
                    <a:pt x="20" y="0"/>
                    <a:pt x="34" y="0"/>
                  </a:cubicBezTo>
                  <a:cubicBezTo>
                    <a:pt x="40" y="0"/>
                    <a:pt x="45" y="0"/>
                    <a:pt x="51" y="1"/>
                  </a:cubicBezTo>
                  <a:cubicBezTo>
                    <a:pt x="64" y="5"/>
                    <a:pt x="73" y="15"/>
                    <a:pt x="74" y="29"/>
                  </a:cubicBezTo>
                  <a:cubicBezTo>
                    <a:pt x="76" y="46"/>
                    <a:pt x="72" y="61"/>
                    <a:pt x="61" y="74"/>
                  </a:cubicBezTo>
                  <a:cubicBezTo>
                    <a:pt x="59" y="77"/>
                    <a:pt x="60" y="79"/>
                    <a:pt x="63" y="80"/>
                  </a:cubicBezTo>
                  <a:cubicBezTo>
                    <a:pt x="65" y="81"/>
                    <a:pt x="68" y="81"/>
                    <a:pt x="71" y="82"/>
                  </a:cubicBezTo>
                  <a:cubicBezTo>
                    <a:pt x="103" y="91"/>
                    <a:pt x="120" y="111"/>
                    <a:pt x="123" y="144"/>
                  </a:cubicBezTo>
                  <a:cubicBezTo>
                    <a:pt x="123" y="146"/>
                    <a:pt x="124" y="148"/>
                    <a:pt x="124" y="149"/>
                  </a:cubicBezTo>
                  <a:cubicBezTo>
                    <a:pt x="124" y="151"/>
                    <a:pt x="124" y="154"/>
                    <a:pt x="124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808" y="761"/>
              <a:ext cx="597" cy="512"/>
            </a:xfrm>
            <a:custGeom>
              <a:avLst/>
              <a:gdLst>
                <a:gd name="T0" fmla="*/ 126 w 251"/>
                <a:gd name="T1" fmla="*/ 214 h 214"/>
                <a:gd name="T2" fmla="*/ 13 w 251"/>
                <a:gd name="T3" fmla="*/ 214 h 214"/>
                <a:gd name="T4" fmla="*/ 4 w 251"/>
                <a:gd name="T5" fmla="*/ 201 h 214"/>
                <a:gd name="T6" fmla="*/ 80 w 251"/>
                <a:gd name="T7" fmla="*/ 139 h 214"/>
                <a:gd name="T8" fmla="*/ 89 w 251"/>
                <a:gd name="T9" fmla="*/ 136 h 214"/>
                <a:gd name="T10" fmla="*/ 92 w 251"/>
                <a:gd name="T11" fmla="*/ 119 h 214"/>
                <a:gd name="T12" fmla="*/ 73 w 251"/>
                <a:gd name="T13" fmla="*/ 36 h 214"/>
                <a:gd name="T14" fmla="*/ 118 w 251"/>
                <a:gd name="T15" fmla="*/ 1 h 214"/>
                <a:gd name="T16" fmla="*/ 149 w 251"/>
                <a:gd name="T17" fmla="*/ 4 h 214"/>
                <a:gd name="T18" fmla="*/ 180 w 251"/>
                <a:gd name="T19" fmla="*/ 44 h 214"/>
                <a:gd name="T20" fmla="*/ 167 w 251"/>
                <a:gd name="T21" fmla="*/ 109 h 214"/>
                <a:gd name="T22" fmla="*/ 160 w 251"/>
                <a:gd name="T23" fmla="*/ 119 h 214"/>
                <a:gd name="T24" fmla="*/ 162 w 251"/>
                <a:gd name="T25" fmla="*/ 135 h 214"/>
                <a:gd name="T26" fmla="*/ 176 w 251"/>
                <a:gd name="T27" fmla="*/ 140 h 214"/>
                <a:gd name="T28" fmla="*/ 248 w 251"/>
                <a:gd name="T29" fmla="*/ 203 h 214"/>
                <a:gd name="T30" fmla="*/ 240 w 251"/>
                <a:gd name="T31" fmla="*/ 214 h 214"/>
                <a:gd name="T32" fmla="*/ 126 w 251"/>
                <a:gd name="T33" fmla="*/ 214 h 214"/>
                <a:gd name="T34" fmla="*/ 23 w 251"/>
                <a:gd name="T35" fmla="*/ 199 h 214"/>
                <a:gd name="T36" fmla="*/ 229 w 251"/>
                <a:gd name="T37" fmla="*/ 199 h 214"/>
                <a:gd name="T38" fmla="*/ 226 w 251"/>
                <a:gd name="T39" fmla="*/ 194 h 214"/>
                <a:gd name="T40" fmla="*/ 173 w 251"/>
                <a:gd name="T41" fmla="*/ 155 h 214"/>
                <a:gd name="T42" fmla="*/ 155 w 251"/>
                <a:gd name="T43" fmla="*/ 149 h 214"/>
                <a:gd name="T44" fmla="*/ 149 w 251"/>
                <a:gd name="T45" fmla="*/ 108 h 214"/>
                <a:gd name="T46" fmla="*/ 156 w 251"/>
                <a:gd name="T47" fmla="*/ 98 h 214"/>
                <a:gd name="T48" fmla="*/ 166 w 251"/>
                <a:gd name="T49" fmla="*/ 48 h 214"/>
                <a:gd name="T50" fmla="*/ 139 w 251"/>
                <a:gd name="T51" fmla="*/ 17 h 214"/>
                <a:gd name="T52" fmla="*/ 120 w 251"/>
                <a:gd name="T53" fmla="*/ 16 h 214"/>
                <a:gd name="T54" fmla="*/ 87 w 251"/>
                <a:gd name="T55" fmla="*/ 43 h 214"/>
                <a:gd name="T56" fmla="*/ 87 w 251"/>
                <a:gd name="T57" fmla="*/ 73 h 214"/>
                <a:gd name="T58" fmla="*/ 104 w 251"/>
                <a:gd name="T59" fmla="*/ 110 h 214"/>
                <a:gd name="T60" fmla="*/ 100 w 251"/>
                <a:gd name="T61" fmla="*/ 147 h 214"/>
                <a:gd name="T62" fmla="*/ 83 w 251"/>
                <a:gd name="T63" fmla="*/ 154 h 214"/>
                <a:gd name="T64" fmla="*/ 53 w 251"/>
                <a:gd name="T65" fmla="*/ 166 h 214"/>
                <a:gd name="T66" fmla="*/ 23 w 251"/>
                <a:gd name="T67" fmla="*/ 19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214">
                  <a:moveTo>
                    <a:pt x="126" y="214"/>
                  </a:moveTo>
                  <a:cubicBezTo>
                    <a:pt x="88" y="214"/>
                    <a:pt x="50" y="214"/>
                    <a:pt x="13" y="214"/>
                  </a:cubicBezTo>
                  <a:cubicBezTo>
                    <a:pt x="3" y="214"/>
                    <a:pt x="0" y="210"/>
                    <a:pt x="4" y="201"/>
                  </a:cubicBezTo>
                  <a:cubicBezTo>
                    <a:pt x="19" y="168"/>
                    <a:pt x="44" y="146"/>
                    <a:pt x="80" y="139"/>
                  </a:cubicBezTo>
                  <a:cubicBezTo>
                    <a:pt x="83" y="138"/>
                    <a:pt x="86" y="137"/>
                    <a:pt x="89" y="136"/>
                  </a:cubicBezTo>
                  <a:cubicBezTo>
                    <a:pt x="97" y="132"/>
                    <a:pt x="97" y="126"/>
                    <a:pt x="92" y="119"/>
                  </a:cubicBezTo>
                  <a:cubicBezTo>
                    <a:pt x="72" y="94"/>
                    <a:pt x="65" y="67"/>
                    <a:pt x="73" y="36"/>
                  </a:cubicBezTo>
                  <a:cubicBezTo>
                    <a:pt x="78" y="15"/>
                    <a:pt x="96" y="2"/>
                    <a:pt x="118" y="1"/>
                  </a:cubicBezTo>
                  <a:cubicBezTo>
                    <a:pt x="128" y="0"/>
                    <a:pt x="139" y="0"/>
                    <a:pt x="149" y="4"/>
                  </a:cubicBezTo>
                  <a:cubicBezTo>
                    <a:pt x="167" y="10"/>
                    <a:pt x="177" y="25"/>
                    <a:pt x="180" y="44"/>
                  </a:cubicBezTo>
                  <a:cubicBezTo>
                    <a:pt x="184" y="67"/>
                    <a:pt x="179" y="89"/>
                    <a:pt x="167" y="109"/>
                  </a:cubicBezTo>
                  <a:cubicBezTo>
                    <a:pt x="165" y="113"/>
                    <a:pt x="162" y="116"/>
                    <a:pt x="160" y="119"/>
                  </a:cubicBezTo>
                  <a:cubicBezTo>
                    <a:pt x="154" y="126"/>
                    <a:pt x="155" y="132"/>
                    <a:pt x="162" y="135"/>
                  </a:cubicBezTo>
                  <a:cubicBezTo>
                    <a:pt x="167" y="137"/>
                    <a:pt x="171" y="139"/>
                    <a:pt x="176" y="140"/>
                  </a:cubicBezTo>
                  <a:cubicBezTo>
                    <a:pt x="211" y="148"/>
                    <a:pt x="234" y="170"/>
                    <a:pt x="248" y="203"/>
                  </a:cubicBezTo>
                  <a:cubicBezTo>
                    <a:pt x="251" y="210"/>
                    <a:pt x="248" y="214"/>
                    <a:pt x="240" y="214"/>
                  </a:cubicBezTo>
                  <a:cubicBezTo>
                    <a:pt x="202" y="214"/>
                    <a:pt x="164" y="214"/>
                    <a:pt x="126" y="214"/>
                  </a:cubicBezTo>
                  <a:close/>
                  <a:moveTo>
                    <a:pt x="23" y="199"/>
                  </a:moveTo>
                  <a:cubicBezTo>
                    <a:pt x="92" y="199"/>
                    <a:pt x="160" y="199"/>
                    <a:pt x="229" y="199"/>
                  </a:cubicBezTo>
                  <a:cubicBezTo>
                    <a:pt x="228" y="197"/>
                    <a:pt x="227" y="195"/>
                    <a:pt x="226" y="194"/>
                  </a:cubicBezTo>
                  <a:cubicBezTo>
                    <a:pt x="214" y="173"/>
                    <a:pt x="196" y="161"/>
                    <a:pt x="173" y="155"/>
                  </a:cubicBezTo>
                  <a:cubicBezTo>
                    <a:pt x="167" y="153"/>
                    <a:pt x="161" y="152"/>
                    <a:pt x="155" y="149"/>
                  </a:cubicBezTo>
                  <a:cubicBezTo>
                    <a:pt x="138" y="140"/>
                    <a:pt x="136" y="122"/>
                    <a:pt x="149" y="108"/>
                  </a:cubicBezTo>
                  <a:cubicBezTo>
                    <a:pt x="152" y="105"/>
                    <a:pt x="154" y="101"/>
                    <a:pt x="156" y="98"/>
                  </a:cubicBezTo>
                  <a:cubicBezTo>
                    <a:pt x="164" y="82"/>
                    <a:pt x="168" y="66"/>
                    <a:pt x="166" y="48"/>
                  </a:cubicBezTo>
                  <a:cubicBezTo>
                    <a:pt x="164" y="32"/>
                    <a:pt x="155" y="21"/>
                    <a:pt x="139" y="17"/>
                  </a:cubicBezTo>
                  <a:cubicBezTo>
                    <a:pt x="133" y="16"/>
                    <a:pt x="127" y="15"/>
                    <a:pt x="120" y="16"/>
                  </a:cubicBezTo>
                  <a:cubicBezTo>
                    <a:pt x="103" y="17"/>
                    <a:pt x="90" y="26"/>
                    <a:pt x="87" y="43"/>
                  </a:cubicBezTo>
                  <a:cubicBezTo>
                    <a:pt x="85" y="53"/>
                    <a:pt x="85" y="63"/>
                    <a:pt x="87" y="73"/>
                  </a:cubicBezTo>
                  <a:cubicBezTo>
                    <a:pt x="89" y="86"/>
                    <a:pt x="94" y="99"/>
                    <a:pt x="104" y="110"/>
                  </a:cubicBezTo>
                  <a:cubicBezTo>
                    <a:pt x="115" y="121"/>
                    <a:pt x="112" y="138"/>
                    <a:pt x="100" y="147"/>
                  </a:cubicBezTo>
                  <a:cubicBezTo>
                    <a:pt x="95" y="150"/>
                    <a:pt x="89" y="152"/>
                    <a:pt x="83" y="154"/>
                  </a:cubicBezTo>
                  <a:cubicBezTo>
                    <a:pt x="73" y="156"/>
                    <a:pt x="62" y="160"/>
                    <a:pt x="53" y="166"/>
                  </a:cubicBezTo>
                  <a:cubicBezTo>
                    <a:pt x="40" y="174"/>
                    <a:pt x="30" y="185"/>
                    <a:pt x="23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660" y="885"/>
              <a:ext cx="291" cy="388"/>
            </a:xfrm>
            <a:custGeom>
              <a:avLst/>
              <a:gdLst>
                <a:gd name="T0" fmla="*/ 119 w 122"/>
                <a:gd name="T1" fmla="*/ 82 h 162"/>
                <a:gd name="T2" fmla="*/ 103 w 122"/>
                <a:gd name="T3" fmla="*/ 91 h 162"/>
                <a:gd name="T4" fmla="*/ 98 w 122"/>
                <a:gd name="T5" fmla="*/ 90 h 162"/>
                <a:gd name="T6" fmla="*/ 96 w 122"/>
                <a:gd name="T7" fmla="*/ 64 h 162"/>
                <a:gd name="T8" fmla="*/ 106 w 122"/>
                <a:gd name="T9" fmla="*/ 32 h 162"/>
                <a:gd name="T10" fmla="*/ 83 w 122"/>
                <a:gd name="T11" fmla="*/ 15 h 162"/>
                <a:gd name="T12" fmla="*/ 65 w 122"/>
                <a:gd name="T13" fmla="*/ 40 h 162"/>
                <a:gd name="T14" fmla="*/ 76 w 122"/>
                <a:gd name="T15" fmla="*/ 65 h 162"/>
                <a:gd name="T16" fmla="*/ 72 w 122"/>
                <a:gd name="T17" fmla="*/ 92 h 162"/>
                <a:gd name="T18" fmla="*/ 61 w 122"/>
                <a:gd name="T19" fmla="*/ 96 h 162"/>
                <a:gd name="T20" fmla="*/ 17 w 122"/>
                <a:gd name="T21" fmla="*/ 138 h 162"/>
                <a:gd name="T22" fmla="*/ 16 w 122"/>
                <a:gd name="T23" fmla="*/ 146 h 162"/>
                <a:gd name="T24" fmla="*/ 55 w 122"/>
                <a:gd name="T25" fmla="*/ 146 h 162"/>
                <a:gd name="T26" fmla="*/ 54 w 122"/>
                <a:gd name="T27" fmla="*/ 161 h 162"/>
                <a:gd name="T28" fmla="*/ 51 w 122"/>
                <a:gd name="T29" fmla="*/ 162 h 162"/>
                <a:gd name="T30" fmla="*/ 10 w 122"/>
                <a:gd name="T31" fmla="*/ 162 h 162"/>
                <a:gd name="T32" fmla="*/ 1 w 122"/>
                <a:gd name="T33" fmla="*/ 152 h 162"/>
                <a:gd name="T34" fmla="*/ 6 w 122"/>
                <a:gd name="T35" fmla="*/ 124 h 162"/>
                <a:gd name="T36" fmla="*/ 56 w 122"/>
                <a:gd name="T37" fmla="*/ 81 h 162"/>
                <a:gd name="T38" fmla="*/ 58 w 122"/>
                <a:gd name="T39" fmla="*/ 81 h 162"/>
                <a:gd name="T40" fmla="*/ 61 w 122"/>
                <a:gd name="T41" fmla="*/ 72 h 162"/>
                <a:gd name="T42" fmla="*/ 52 w 122"/>
                <a:gd name="T43" fmla="*/ 23 h 162"/>
                <a:gd name="T44" fmla="*/ 81 w 122"/>
                <a:gd name="T45" fmla="*/ 0 h 162"/>
                <a:gd name="T46" fmla="*/ 98 w 122"/>
                <a:gd name="T47" fmla="*/ 1 h 162"/>
                <a:gd name="T48" fmla="*/ 122 w 122"/>
                <a:gd name="T49" fmla="*/ 33 h 162"/>
                <a:gd name="T50" fmla="*/ 108 w 122"/>
                <a:gd name="T51" fmla="*/ 74 h 162"/>
                <a:gd name="T52" fmla="*/ 110 w 122"/>
                <a:gd name="T53" fmla="*/ 80 h 162"/>
                <a:gd name="T54" fmla="*/ 119 w 122"/>
                <a:gd name="T55" fmla="*/ 8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62">
                  <a:moveTo>
                    <a:pt x="119" y="82"/>
                  </a:moveTo>
                  <a:cubicBezTo>
                    <a:pt x="113" y="85"/>
                    <a:pt x="108" y="88"/>
                    <a:pt x="103" y="91"/>
                  </a:cubicBezTo>
                  <a:cubicBezTo>
                    <a:pt x="101" y="91"/>
                    <a:pt x="99" y="91"/>
                    <a:pt x="98" y="90"/>
                  </a:cubicBezTo>
                  <a:cubicBezTo>
                    <a:pt x="90" y="84"/>
                    <a:pt x="89" y="73"/>
                    <a:pt x="96" y="64"/>
                  </a:cubicBezTo>
                  <a:cubicBezTo>
                    <a:pt x="104" y="55"/>
                    <a:pt x="107" y="44"/>
                    <a:pt x="106" y="32"/>
                  </a:cubicBezTo>
                  <a:cubicBezTo>
                    <a:pt x="105" y="18"/>
                    <a:pt x="95" y="14"/>
                    <a:pt x="83" y="15"/>
                  </a:cubicBezTo>
                  <a:cubicBezTo>
                    <a:pt x="67" y="16"/>
                    <a:pt x="64" y="28"/>
                    <a:pt x="65" y="40"/>
                  </a:cubicBezTo>
                  <a:cubicBezTo>
                    <a:pt x="66" y="49"/>
                    <a:pt x="69" y="58"/>
                    <a:pt x="76" y="65"/>
                  </a:cubicBezTo>
                  <a:cubicBezTo>
                    <a:pt x="83" y="74"/>
                    <a:pt x="81" y="86"/>
                    <a:pt x="72" y="92"/>
                  </a:cubicBezTo>
                  <a:cubicBezTo>
                    <a:pt x="68" y="94"/>
                    <a:pt x="64" y="95"/>
                    <a:pt x="61" y="96"/>
                  </a:cubicBezTo>
                  <a:cubicBezTo>
                    <a:pt x="38" y="101"/>
                    <a:pt x="22" y="114"/>
                    <a:pt x="17" y="138"/>
                  </a:cubicBezTo>
                  <a:cubicBezTo>
                    <a:pt x="17" y="141"/>
                    <a:pt x="17" y="143"/>
                    <a:pt x="16" y="146"/>
                  </a:cubicBezTo>
                  <a:cubicBezTo>
                    <a:pt x="30" y="146"/>
                    <a:pt x="42" y="146"/>
                    <a:pt x="55" y="146"/>
                  </a:cubicBezTo>
                  <a:cubicBezTo>
                    <a:pt x="55" y="152"/>
                    <a:pt x="54" y="156"/>
                    <a:pt x="54" y="161"/>
                  </a:cubicBezTo>
                  <a:cubicBezTo>
                    <a:pt x="53" y="161"/>
                    <a:pt x="52" y="162"/>
                    <a:pt x="51" y="162"/>
                  </a:cubicBezTo>
                  <a:cubicBezTo>
                    <a:pt x="37" y="162"/>
                    <a:pt x="24" y="162"/>
                    <a:pt x="10" y="162"/>
                  </a:cubicBezTo>
                  <a:cubicBezTo>
                    <a:pt x="3" y="162"/>
                    <a:pt x="0" y="159"/>
                    <a:pt x="1" y="152"/>
                  </a:cubicBezTo>
                  <a:cubicBezTo>
                    <a:pt x="2" y="143"/>
                    <a:pt x="3" y="133"/>
                    <a:pt x="6" y="124"/>
                  </a:cubicBezTo>
                  <a:cubicBezTo>
                    <a:pt x="14" y="100"/>
                    <a:pt x="32" y="87"/>
                    <a:pt x="56" y="81"/>
                  </a:cubicBezTo>
                  <a:cubicBezTo>
                    <a:pt x="57" y="81"/>
                    <a:pt x="58" y="81"/>
                    <a:pt x="58" y="81"/>
                  </a:cubicBezTo>
                  <a:cubicBezTo>
                    <a:pt x="65" y="79"/>
                    <a:pt x="65" y="78"/>
                    <a:pt x="61" y="72"/>
                  </a:cubicBezTo>
                  <a:cubicBezTo>
                    <a:pt x="51" y="57"/>
                    <a:pt x="47" y="41"/>
                    <a:pt x="52" y="23"/>
                  </a:cubicBezTo>
                  <a:cubicBezTo>
                    <a:pt x="55" y="9"/>
                    <a:pt x="67" y="0"/>
                    <a:pt x="81" y="0"/>
                  </a:cubicBezTo>
                  <a:cubicBezTo>
                    <a:pt x="86" y="0"/>
                    <a:pt x="92" y="0"/>
                    <a:pt x="98" y="1"/>
                  </a:cubicBezTo>
                  <a:cubicBezTo>
                    <a:pt x="112" y="5"/>
                    <a:pt x="121" y="17"/>
                    <a:pt x="122" y="33"/>
                  </a:cubicBezTo>
                  <a:cubicBezTo>
                    <a:pt x="122" y="48"/>
                    <a:pt x="118" y="62"/>
                    <a:pt x="108" y="74"/>
                  </a:cubicBezTo>
                  <a:cubicBezTo>
                    <a:pt x="106" y="77"/>
                    <a:pt x="107" y="79"/>
                    <a:pt x="110" y="80"/>
                  </a:cubicBezTo>
                  <a:cubicBezTo>
                    <a:pt x="112" y="81"/>
                    <a:pt x="115" y="81"/>
                    <a:pt x="11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8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Objetivo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835146"/>
            <a:ext cx="5510850" cy="42581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Avaliar o uso racional da água nos Sistemas prediais de água fria a partir do uso de uma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VRP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no controle das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pressões;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Comparar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os valores de vazão em cada pressão de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trabalho;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Otimizar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as formas de dimensionamento.</a:t>
            </a:r>
          </a:p>
          <a:p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4926" r="7818" b="7865"/>
          <a:stretch/>
        </p:blipFill>
        <p:spPr>
          <a:xfrm>
            <a:off x="6084168" y="0"/>
            <a:ext cx="3059832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940152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-744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870898"/>
            <a:ext cx="6393226" cy="54187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Consumo mensal dos dispositivos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29303" y="1347147"/>
            <a:ext cx="6393226" cy="425669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Consumo de um indivíduo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41442"/>
              </p:ext>
            </p:extLst>
          </p:nvPr>
        </p:nvGraphicFramePr>
        <p:xfrm>
          <a:off x="1187624" y="1772816"/>
          <a:ext cx="6912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949282"/>
            <a:ext cx="6393226" cy="54187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Consumo mensal dos dispositivos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29303" y="1491163"/>
            <a:ext cx="6393226" cy="425669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Consumo de uma família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638149"/>
              </p:ext>
            </p:extLst>
          </p:nvPr>
        </p:nvGraphicFramePr>
        <p:xfrm>
          <a:off x="1116000" y="1916832"/>
          <a:ext cx="6912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942906"/>
            <a:ext cx="6393226" cy="54187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Consumo mensal dos dispositivos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29303" y="1347147"/>
            <a:ext cx="6393226" cy="425669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Consumo de uma família de outra perspectiva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168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1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877274"/>
            <a:ext cx="6393226" cy="54187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Analise financeira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29303" y="1419155"/>
            <a:ext cx="6393226" cy="425669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Consumo x custo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7384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63792"/>
              </p:ext>
            </p:extLst>
          </p:nvPr>
        </p:nvGraphicFramePr>
        <p:xfrm>
          <a:off x="467544" y="1844823"/>
          <a:ext cx="8280920" cy="38884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Pressão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Vazão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Custo mensal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 Vazão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Custo Anual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Mca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m³/mês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mês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m³/ano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Ano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10,07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54,13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359,68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649,54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4316,16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14,96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65,22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466,62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782,66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5599,42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20,00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74,97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560,62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899,68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6727,45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25,07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81,94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627,76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983,26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7533,15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30,01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87,09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677,43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1045,08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8129,11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34,41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90,70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712,27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1088,45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8547,20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8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25707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Análise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econômica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</a:br>
            <a:endParaRPr lang="pt-BR" b="1" dirty="0">
              <a:solidFill>
                <a:schemeClr val="accent1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7544" y="1052736"/>
            <a:ext cx="7803674" cy="432048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Impacto da redução de pressão no custo mensal e anual em relação ao custo na máxima pressão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57771"/>
              </p:ext>
            </p:extLst>
          </p:nvPr>
        </p:nvGraphicFramePr>
        <p:xfrm>
          <a:off x="539552" y="1772815"/>
          <a:ext cx="7920880" cy="41044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29996"/>
                <a:gridCol w="1586531"/>
                <a:gridCol w="1608911"/>
                <a:gridCol w="1586531"/>
                <a:gridCol w="1608911"/>
              </a:tblGrid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Pressão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Custo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Valor economizado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Mca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mês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Ano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mês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Ano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10,07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359,68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4316,16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352,59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4231,03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14,96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466,62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5599,42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245,65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2947,78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20,00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560,62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6727,45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151,65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1819,75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25,07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627,76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7533,15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84,50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1014,05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30,01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677,43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8129,11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34,84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418,09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34,41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712,27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8547,20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25707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1021290"/>
            <a:ext cx="6393226" cy="541878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Análise 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de  redução  no consumo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</a:br>
            <a:endParaRPr lang="pt-BR" b="1" dirty="0">
              <a:solidFill>
                <a:schemeClr val="accent1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45979"/>
              </p:ext>
            </p:extLst>
          </p:nvPr>
        </p:nvGraphicFramePr>
        <p:xfrm>
          <a:off x="899592" y="2420888"/>
          <a:ext cx="7416825" cy="40324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Pressão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Vazão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Redução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Mca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m³/dia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m³/ano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m³/ano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m³/mês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10,07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1,80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649,54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438,90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36,58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14,96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2,17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782,66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305,79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25,48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20,00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2,50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899,68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188,77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15,73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25,07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2,73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983,26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105,19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8,77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30,01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2,90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1045,08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43,37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3,61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34,41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3,02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1088,45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429303" y="1563171"/>
            <a:ext cx="6393226" cy="425669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  <a:latin typeface="Lucida Sans" panose="020B0602030504020204" pitchFamily="34" charset="0"/>
              </a:rPr>
              <a:t>Impacto da redução de pressão no volume pressão em relação ao consumo na máxima pressão</a:t>
            </a:r>
            <a:endParaRPr lang="pt-BR" dirty="0"/>
          </a:p>
        </p:txBody>
      </p:sp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946460"/>
            <a:ext cx="5366834" cy="68234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Projeção do uso da água na redução de pressão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Lucida Handwriting" panose="03010101010101010101" pitchFamily="66" charset="0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Lucida Handwriting" panose="03010101010101010101" pitchFamily="66" charset="0"/>
              </a:rPr>
            </a:br>
            <a:endParaRPr lang="pt-BR" b="1" dirty="0">
              <a:solidFill>
                <a:schemeClr val="accent3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956385"/>
              </p:ext>
            </p:extLst>
          </p:nvPr>
        </p:nvGraphicFramePr>
        <p:xfrm>
          <a:off x="981170" y="1844824"/>
          <a:ext cx="69665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b="1" dirty="0">
              <a:solidFill>
                <a:schemeClr val="accent1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45"/>
          <p:cNvSpPr>
            <a:spLocks/>
          </p:cNvSpPr>
          <p:nvPr/>
        </p:nvSpPr>
        <p:spPr bwMode="auto">
          <a:xfrm>
            <a:off x="3221907" y="2997210"/>
            <a:ext cx="1375767" cy="1053757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rgbClr val="0088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079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2" charset="0"/>
              <a:sym typeface="Helvetica Light" pitchFamily="2" charset="0"/>
            </a:endParaRPr>
          </a:p>
        </p:txBody>
      </p:sp>
      <p:sp>
        <p:nvSpPr>
          <p:cNvPr id="9" name="Freeform 48"/>
          <p:cNvSpPr>
            <a:spLocks/>
          </p:cNvSpPr>
          <p:nvPr/>
        </p:nvSpPr>
        <p:spPr bwMode="auto">
          <a:xfrm>
            <a:off x="3247582" y="3797420"/>
            <a:ext cx="1335115" cy="1052686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rgbClr val="DE6A1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079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2" charset="0"/>
              <a:sym typeface="Helvetica Light" pitchFamily="2" charset="0"/>
            </a:endParaRPr>
          </a:p>
        </p:txBody>
      </p:sp>
      <p:sp>
        <p:nvSpPr>
          <p:cNvPr id="15" name="Freeform 54"/>
          <p:cNvSpPr>
            <a:spLocks/>
          </p:cNvSpPr>
          <p:nvPr/>
        </p:nvSpPr>
        <p:spPr bwMode="auto">
          <a:xfrm>
            <a:off x="4371946" y="3754631"/>
            <a:ext cx="1435676" cy="1326556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rgbClr val="DCBD2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079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2" charset="0"/>
              <a:sym typeface="Helvetica Light" pitchFamily="2" charset="0"/>
            </a:endParaRPr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4390132" y="2976884"/>
            <a:ext cx="1326556" cy="1028081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079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2" charset="0"/>
              <a:sym typeface="Helvetica Light" pitchFamily="2" charset="0"/>
            </a:endParaRPr>
          </a:p>
        </p:txBody>
      </p:sp>
      <p:sp>
        <p:nvSpPr>
          <p:cNvPr id="26" name="TextBox 67"/>
          <p:cNvSpPr txBox="1"/>
          <p:nvPr/>
        </p:nvSpPr>
        <p:spPr>
          <a:xfrm>
            <a:off x="323528" y="2196153"/>
            <a:ext cx="223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07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882B">
                    <a:lumMod val="75000"/>
                  </a:srgbClr>
                </a:solidFill>
                <a:latin typeface="Lucida Sans" panose="020B0602030504020204" pitchFamily="34" charset="0"/>
                <a:sym typeface="Helvetica Light" pitchFamily="2" charset="0"/>
              </a:rPr>
              <a:t>Economia de água na pressão mínima</a:t>
            </a:r>
            <a:endParaRPr lang="pt-BR" sz="1600" b="1" dirty="0">
              <a:solidFill>
                <a:srgbClr val="00882B">
                  <a:lumMod val="75000"/>
                </a:srgbClr>
              </a:solidFill>
              <a:latin typeface="Lucida Sans" panose="020B0602030504020204" pitchFamily="34" charset="0"/>
              <a:sym typeface="Helvetica Light" pitchFamily="2" charset="0"/>
            </a:endParaRPr>
          </a:p>
        </p:txBody>
      </p:sp>
      <p:sp>
        <p:nvSpPr>
          <p:cNvPr id="27" name="TextBox 70"/>
          <p:cNvSpPr txBox="1"/>
          <p:nvPr/>
        </p:nvSpPr>
        <p:spPr>
          <a:xfrm>
            <a:off x="6139436" y="2234694"/>
            <a:ext cx="274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7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365C0">
                    <a:lumMod val="75000"/>
                  </a:srgbClr>
                </a:solidFill>
                <a:latin typeface="Lucida Sans" panose="020B0602030504020204" pitchFamily="34" charset="0"/>
                <a:sym typeface="Helvetica Light" pitchFamily="2" charset="0"/>
              </a:rPr>
              <a:t>Economia financeira 30%</a:t>
            </a:r>
            <a:endParaRPr lang="en-US" sz="1100" b="1" dirty="0">
              <a:solidFill>
                <a:srgbClr val="FFFFFF">
                  <a:lumMod val="50000"/>
                </a:srgbClr>
              </a:solidFill>
              <a:latin typeface="Helvetica Light"/>
              <a:sym typeface="Helvetica Light" pitchFamily="2" charset="0"/>
            </a:endParaRPr>
          </a:p>
        </p:txBody>
      </p:sp>
      <p:sp>
        <p:nvSpPr>
          <p:cNvPr id="28" name="TextBox 73"/>
          <p:cNvSpPr txBox="1"/>
          <p:nvPr/>
        </p:nvSpPr>
        <p:spPr>
          <a:xfrm>
            <a:off x="260227" y="3863950"/>
            <a:ext cx="207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07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DE6A10">
                    <a:lumMod val="75000"/>
                  </a:srgbClr>
                </a:solidFill>
                <a:latin typeface="Lucida Sans" panose="020B0602030504020204" pitchFamily="34" charset="0"/>
                <a:sym typeface="Helvetica Light" pitchFamily="2" charset="0"/>
              </a:rPr>
              <a:t>Com o volume economizado  8 meses a mais  de abastecimento.</a:t>
            </a:r>
            <a:endParaRPr lang="en-US" sz="1600" b="1" dirty="0">
              <a:solidFill>
                <a:srgbClr val="DE6A10">
                  <a:lumMod val="75000"/>
                </a:srgbClr>
              </a:solidFill>
              <a:latin typeface="Lucida Sans" panose="020B0602030504020204" pitchFamily="34" charset="0"/>
              <a:sym typeface="Helvetica Light" pitchFamily="2" charset="0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6568251" y="4045421"/>
            <a:ext cx="231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7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DCBD23">
                    <a:lumMod val="75000"/>
                  </a:srgbClr>
                </a:solidFill>
                <a:latin typeface="Lucida Sans" panose="020B0602030504020204" pitchFamily="34" charset="0"/>
                <a:sym typeface="Helvetica Light" pitchFamily="2" charset="0"/>
              </a:rPr>
              <a:t>Evitar novamente uma crise hídrica</a:t>
            </a:r>
            <a:endParaRPr lang="en-US" sz="1600" b="1" dirty="0">
              <a:solidFill>
                <a:srgbClr val="DCBD23">
                  <a:lumMod val="75000"/>
                </a:srgbClr>
              </a:solidFill>
              <a:latin typeface="Lucida Sans" panose="020B0602030504020204" pitchFamily="34" charset="0"/>
              <a:sym typeface="Helvetica Light" pitchFamily="2" charset="0"/>
            </a:endParaRPr>
          </a:p>
        </p:txBody>
      </p:sp>
      <p:cxnSp>
        <p:nvCxnSpPr>
          <p:cNvPr id="30" name="Elbow Connector 77"/>
          <p:cNvCxnSpPr/>
          <p:nvPr/>
        </p:nvCxnSpPr>
        <p:spPr>
          <a:xfrm rot="16200000" flipV="1">
            <a:off x="2562397" y="2573159"/>
            <a:ext cx="975908" cy="773896"/>
          </a:xfrm>
          <a:prstGeom prst="bentConnector3">
            <a:avLst>
              <a:gd name="adj1" fmla="val 99844"/>
            </a:avLst>
          </a:prstGeom>
          <a:noFill/>
          <a:ln w="31750" cap="flat" cmpd="sng" algn="ctr">
            <a:solidFill>
              <a:srgbClr val="00882B"/>
            </a:solidFill>
            <a:prstDash val="solid"/>
            <a:tailEnd type="oval" w="lg" len="lg"/>
          </a:ln>
          <a:effectLst/>
        </p:spPr>
      </p:cxnSp>
      <p:cxnSp>
        <p:nvCxnSpPr>
          <p:cNvPr id="31" name="Elbow Connector 78"/>
          <p:cNvCxnSpPr/>
          <p:nvPr/>
        </p:nvCxnSpPr>
        <p:spPr>
          <a:xfrm rot="10800000">
            <a:off x="2396020" y="4236229"/>
            <a:ext cx="1075663" cy="125804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DE6A10"/>
            </a:solidFill>
            <a:prstDash val="solid"/>
            <a:tailEnd type="oval" w="lg" len="lg"/>
          </a:ln>
          <a:effectLst/>
        </p:spPr>
      </p:cxnSp>
      <p:cxnSp>
        <p:nvCxnSpPr>
          <p:cNvPr id="32" name="Elbow Connector 79"/>
          <p:cNvCxnSpPr/>
          <p:nvPr/>
        </p:nvCxnSpPr>
        <p:spPr>
          <a:xfrm rot="5400000" flipH="1" flipV="1">
            <a:off x="5186682" y="2852970"/>
            <a:ext cx="1135463" cy="309254"/>
          </a:xfrm>
          <a:prstGeom prst="bentConnector3">
            <a:avLst>
              <a:gd name="adj1" fmla="val 99864"/>
            </a:avLst>
          </a:prstGeom>
          <a:noFill/>
          <a:ln w="31750" cap="flat" cmpd="sng" algn="ctr">
            <a:solidFill>
              <a:srgbClr val="0365C0"/>
            </a:solidFill>
            <a:prstDash val="solid"/>
            <a:tailEnd type="oval" w="lg" len="lg"/>
          </a:ln>
          <a:effectLst/>
        </p:spPr>
      </p:cxnSp>
      <p:cxnSp>
        <p:nvCxnSpPr>
          <p:cNvPr id="33" name="Elbow Connector 80"/>
          <p:cNvCxnSpPr/>
          <p:nvPr/>
        </p:nvCxnSpPr>
        <p:spPr>
          <a:xfrm flipV="1">
            <a:off x="5750346" y="4223024"/>
            <a:ext cx="778180" cy="258962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DCBD23"/>
            </a:solidFill>
            <a:prstDash val="solid"/>
            <a:tailEnd type="oval" w="lg" len="lg"/>
          </a:ln>
          <a:effectLst/>
        </p:spPr>
      </p:cxnSp>
      <p:sp>
        <p:nvSpPr>
          <p:cNvPr id="16" name="Retângulo 1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Conclusão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619122"/>
            <a:ext cx="8463178" cy="454618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Sustentabilidade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- Dimensionar 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 rede para atender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 necessidade 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para o funcionamento dos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dispositivos;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O desenvolvimento deve ser aliado ao não esgotamento dos recursos hídricos existentes;</a:t>
            </a:r>
          </a:p>
          <a:p>
            <a:pPr algn="just"/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Otimização do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sistema - Os 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projetistas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devem elaborar 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os projetos , condicionados no uso racional da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água;  </a:t>
            </a:r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algn="just"/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Revisão da norma para a diminuição da pressão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máxima;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900" dirty="0" smtClean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 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redução da pressão -  menor volume 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consumido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;</a:t>
            </a:r>
          </a:p>
          <a:p>
            <a:pPr algn="just"/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Consequente </a:t>
            </a:r>
            <a:r>
              <a:rPr lang="pt-BR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Redução da demanda no manancial</a:t>
            </a: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 redução de pressão como forma de combate ao desperdício.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9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" y="0"/>
            <a:ext cx="9146325" cy="71014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835146"/>
            <a:ext cx="8463178" cy="3178030"/>
          </a:xfrm>
        </p:spPr>
        <p:txBody>
          <a:bodyPr>
            <a:normAutofit/>
          </a:bodyPr>
          <a:lstStyle/>
          <a:p>
            <a:pPr algn="ctr"/>
            <a:endParaRPr lang="pt-BR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OBRIGADA</a:t>
            </a:r>
            <a:r>
              <a:rPr lang="pt-BR" sz="3600" b="1" dirty="0" smtClean="0">
                <a:solidFill>
                  <a:schemeClr val="bg1"/>
                </a:solidFill>
              </a:rPr>
              <a:t>!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835146"/>
            <a:ext cx="8714698" cy="4186800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água é essencial para a VIDA, DIREITO HUMANO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84400" indent="-284400">
              <a:lnSpc>
                <a:spcPct val="150000"/>
              </a:lnSpc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	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O</a:t>
            </a:r>
            <a:r>
              <a:rPr lang="pt-BR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direito humano á água prevê que todos tenham água suficiente  segura , aceitável, fisicamente acessível e a preços razoáveis para </a:t>
            </a:r>
            <a:r>
              <a:rPr lang="pt-BR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usos pessoais e domésticos.”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(ONU).</a:t>
            </a:r>
            <a:endParaRPr lang="pt-BR" sz="16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4400" indent="-284400">
              <a:lnSpc>
                <a:spcPct val="150000"/>
              </a:lnSpc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	As ações humanas são responsáveis pelas alterações e modificações do planeta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quantidade de água fornecida para o abastecimento é maior do que quantidade necessária para o bom desempenho das atividades dos usuários. A falta de manutenção e operação dos sistemas prediais , gera perdas e desperdícios.</a:t>
            </a:r>
          </a:p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6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-744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25707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4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476672"/>
            <a:ext cx="6393226" cy="541878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Mensagem  para  refletir e agir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MUDANÇA SÓ VAI EXISTIR , SE NÃO MEDIRMOS ESFORÇOS PARA INTRODUZIR NA ÁREA DE ATUAÇÃO A DEVIDA IMPORTÂNCIA NA PRESERVAÇÃO , CONSERVAÇÃO, RESTITUIÇÃO DOS MANANCIAS 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ASSIM MANTER O EQUILIBRIO ENTRE A OFERTA E A DEMANDA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.” 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94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798" y="582866"/>
            <a:ext cx="6393226" cy="541878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57600" y="1059115"/>
            <a:ext cx="6393226" cy="425669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Crise hídrica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270298" y="1412777"/>
            <a:ext cx="8694190" cy="345638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Medidas adotadas: D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iminuição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das pressões na rede, bônus para população, vinculadas no valor da conta conforme faixas de redução e campanhas de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conscientização;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Constatou-se que a gestão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 pressão foi responsável por 46% da redução, em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relação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à parcela economizada de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21,4m</a:t>
            </a:r>
            <a:r>
              <a:rPr lang="pt-BR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/s. (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Fonte: Relatório de sustentabilidade 2014 –SABESP);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 condomínios não conseguiram atingir as metas de  economia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8"/>
          <a:stretch/>
        </p:blipFill>
        <p:spPr>
          <a:xfrm>
            <a:off x="0" y="4797151"/>
            <a:ext cx="9144000" cy="216024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4499991" y="153143"/>
            <a:ext cx="144016" cy="914400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32" descr="Resultado de imagem para fatec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377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301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Norma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ABNT </a:t>
            </a:r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5626/ Propostas de Revisão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835146"/>
            <a:ext cx="8714698" cy="4186142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NBR: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estabelece os limites mínimos e máximos de pressão, sendo a menor pressão admissível em qualquer ponto de 5 KPa  e a maior de 400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KPa;</a:t>
            </a:r>
          </a:p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onas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sobre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pressão 600 KPa;</a:t>
            </a: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Uso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 pressão dinâmica, obtida a partir do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catálogo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fabricante de peça de utilização ou aparelho sanitário, com a vazão do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projeto;</a:t>
            </a:r>
          </a:p>
          <a:p>
            <a:pPr marL="284400" indent="-284400">
              <a:lnSpc>
                <a:spcPct val="150000"/>
              </a:lnSpc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4400" indent="-28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Uma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das alterações a ser implantada será a redução da pressão estática, passando a ser adotada a pressão máxima de 300 KPa (30 </a:t>
            </a:r>
            <a:r>
              <a:rPr lang="pt-B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mca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284400" indent="-284400">
              <a:lnSpc>
                <a:spcPct val="150000"/>
              </a:lnSpc>
              <a:buFontTx/>
              <a:buChar char="-"/>
            </a:pPr>
            <a:endParaRPr lang="pt-BR" sz="1600" dirty="0"/>
          </a:p>
          <a:p>
            <a:pPr marL="284400" indent="-284400">
              <a:lnSpc>
                <a:spcPct val="150000"/>
              </a:lnSpc>
              <a:buFontTx/>
              <a:buChar char="-"/>
            </a:pPr>
            <a:endParaRPr lang="pt-BR" b="1" dirty="0"/>
          </a:p>
          <a:p>
            <a:pPr marL="284400" indent="-284400">
              <a:lnSpc>
                <a:spcPct val="150000"/>
              </a:lnSpc>
              <a:buFontTx/>
              <a:buChar char="-"/>
            </a:pPr>
            <a:endParaRPr lang="pt-BR" b="1" dirty="0"/>
          </a:p>
          <a:p>
            <a:pPr marL="284400" indent="-284400">
              <a:lnSpc>
                <a:spcPct val="1500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32" descr="Resultado de imagem para fatec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1" y="0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3" y="401998"/>
            <a:ext cx="6393226" cy="541878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Sistema prediais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</a:br>
            <a:endParaRPr lang="pt-BR" b="1" dirty="0">
              <a:solidFill>
                <a:schemeClr val="accent1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79512" y="1051702"/>
            <a:ext cx="4176464" cy="54016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Zona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de pressão; </a:t>
            </a: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Problema da pressão nas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tubulações;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Quanto maior a altura maior a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pressão;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VRP: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Controle das pressões; </a:t>
            </a:r>
            <a:endParaRPr lang="pt-B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Controle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de pressão é de fundamental importância na redução das perdas e de demanda.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latin typeface="Lucida Sans" panose="020B0602030504020204" pitchFamily="34" charset="0"/>
            </a:endParaRPr>
          </a:p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 descr="Resultado de imagem para pré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1" y="0"/>
            <a:ext cx="4680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4716016" y="580618"/>
            <a:ext cx="2142994" cy="5008622"/>
            <a:chOff x="4716016" y="580618"/>
            <a:chExt cx="2142994" cy="5008622"/>
          </a:xfrm>
        </p:grpSpPr>
        <p:cxnSp>
          <p:nvCxnSpPr>
            <p:cNvPr id="6" name="Conector reto 5"/>
            <p:cNvCxnSpPr/>
            <p:nvPr/>
          </p:nvCxnSpPr>
          <p:spPr>
            <a:xfrm>
              <a:off x="5169016" y="2266377"/>
              <a:ext cx="1347200" cy="1049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5169016" y="3933056"/>
              <a:ext cx="1347200" cy="1049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6526711" y="908720"/>
              <a:ext cx="1" cy="4680520"/>
            </a:xfrm>
            <a:prstGeom prst="line">
              <a:avLst/>
            </a:prstGeom>
            <a:ln w="762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5592" y="2060848"/>
              <a:ext cx="416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FFC000"/>
                  </a:solidFill>
                </a:rPr>
                <a:t>A</a:t>
              </a:r>
              <a:endParaRPr lang="pt-BR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860032" y="3779748"/>
              <a:ext cx="416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FFC000"/>
                  </a:solidFill>
                </a:rPr>
                <a:t>B</a:t>
              </a:r>
              <a:endParaRPr lang="pt-BR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194413" y="623627"/>
              <a:ext cx="664597" cy="30415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716016" y="580618"/>
              <a:ext cx="1728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FFC000"/>
                  </a:solidFill>
                </a:rPr>
                <a:t>R</a:t>
              </a:r>
              <a:r>
                <a:rPr lang="pt-BR" sz="2000" b="1" dirty="0" smtClean="0">
                  <a:solidFill>
                    <a:srgbClr val="FFC000"/>
                  </a:solidFill>
                </a:rPr>
                <a:t>eservatório</a:t>
              </a:r>
              <a:endParaRPr lang="pt-BR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163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VRP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Válvula redutora de pressão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29302" y="1556792"/>
            <a:ext cx="8391170" cy="26739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álvulas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redutoras de pressão (VRP) são dispositivos utilizados como forma de uniformização e controle das pressões dando origem a uma perda de carga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localizada;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Essas válvulas são classificadas de acordo com a sua aplicação podendo ser do tipo redutora ou controladora. Existem também as válvulas controladoras que são de ação direta e a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pilotada;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531716"/>
            <a:ext cx="4269740" cy="18415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591" y="3531716"/>
            <a:ext cx="4319905" cy="184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358067" y="5541039"/>
            <a:ext cx="4235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Válvulas de Ação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Direta: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 pressão de saída é igual à pressão ajustada menos a perda na válvula, que varia com a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demanda. </a:t>
            </a: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16591" y="5541039"/>
            <a:ext cx="4319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Válvulas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Pilotadas: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a pressão de saída é constante e estável, independentemente das oscilações normais das pressões das prumadas ou da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demanda.</a:t>
            </a: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32" descr="Resultado de imagem para fatec 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377x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02" y="873717"/>
            <a:ext cx="8535186" cy="539059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Simulação do uso de VRP no sistema predial</a:t>
            </a:r>
          </a:p>
        </p:txBody>
      </p:sp>
      <p:pic>
        <p:nvPicPr>
          <p:cNvPr id="5" name="Imagem 4" descr="C:\Users\carina\Desktop\predio com sistema de VR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20680" cy="49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Resultado de imagem para fatec 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4540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Bancada de testes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772816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Datalogger</a:t>
            </a:r>
            <a:r>
              <a:rPr lang="pt-BR" b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Inversor de frequência;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smtClean="0">
                <a:solidFill>
                  <a:schemeClr val="tx2"/>
                </a:solidFill>
                <a:latin typeface="Lucida Sans" panose="020B0602030504020204" pitchFamily="34" charset="0"/>
              </a:rPr>
              <a:t>Pressurizador;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smtClean="0">
                <a:solidFill>
                  <a:schemeClr val="tx2"/>
                </a:solidFill>
                <a:latin typeface="Lucida Sans" panose="020B0602030504020204" pitchFamily="34" charset="0"/>
              </a:rPr>
              <a:t>Dispositivos;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smtClean="0">
                <a:solidFill>
                  <a:schemeClr val="tx2"/>
                </a:solidFill>
                <a:latin typeface="Lucida Sans" panose="020B0602030504020204" pitchFamily="34" charset="0"/>
              </a:rPr>
              <a:t>Hidrômetro</a:t>
            </a:r>
            <a:r>
              <a:rPr lang="pt-BR" b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VRP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Picture 4" descr="C:\Users\carina\Desktop\ARTIGO\assemae\Sem títul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43876"/>
          <a:stretch/>
        </p:blipFill>
        <p:spPr bwMode="auto">
          <a:xfrm>
            <a:off x="1763688" y="4501178"/>
            <a:ext cx="6097642" cy="23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ogo377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" y="-99392"/>
            <a:ext cx="1749425" cy="10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Resultado de imagem para fatec 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8" y="-27384"/>
            <a:ext cx="2465644" cy="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1031</Words>
  <Application>Microsoft Office PowerPoint</Application>
  <PresentationFormat>Apresentação na tela (4:3)</PresentationFormat>
  <Paragraphs>289</Paragraphs>
  <Slides>30</Slides>
  <Notes>5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Tema do Office</vt:lpstr>
      <vt:lpstr>Personalizar design</vt:lpstr>
      <vt:lpstr>Apresentação do PowerPoint</vt:lpstr>
      <vt:lpstr>Objetivo</vt:lpstr>
      <vt:lpstr>Introdução</vt:lpstr>
      <vt:lpstr>Introdução</vt:lpstr>
      <vt:lpstr>Norma</vt:lpstr>
      <vt:lpstr>Sistema prediais </vt:lpstr>
      <vt:lpstr>VRP</vt:lpstr>
      <vt:lpstr>Simulação do uso de VRP no sistema predial</vt:lpstr>
      <vt:lpstr>Bancada de testes</vt:lpstr>
      <vt:lpstr>Bancada de testes</vt:lpstr>
      <vt:lpstr>Apresentação do PowerPoint</vt:lpstr>
      <vt:lpstr>Método</vt:lpstr>
      <vt:lpstr>Resultados</vt:lpstr>
      <vt:lpstr>Resultados</vt:lpstr>
      <vt:lpstr>Resultados</vt:lpstr>
      <vt:lpstr>Resultados</vt:lpstr>
      <vt:lpstr>Cenário</vt:lpstr>
      <vt:lpstr>Consumo </vt:lpstr>
      <vt:lpstr>Apresentação do PowerPoint</vt:lpstr>
      <vt:lpstr>Consumo mensal dos dispositivos</vt:lpstr>
      <vt:lpstr>Consumo mensal dos dispositivos</vt:lpstr>
      <vt:lpstr>Consumo mensal dos dispositivos</vt:lpstr>
      <vt:lpstr>Analise financeira</vt:lpstr>
      <vt:lpstr>Análise econômica  </vt:lpstr>
      <vt:lpstr>Análise  de  redução  no consumo </vt:lpstr>
      <vt:lpstr>Projeção do uso da água na redução de pressão </vt:lpstr>
      <vt:lpstr>Apresentação do PowerPoint</vt:lpstr>
      <vt:lpstr>Conclusão</vt:lpstr>
      <vt:lpstr>Apresentação do PowerPoint</vt:lpstr>
      <vt:lpstr>Mensagem  para  refletir e agir</vt:lpstr>
    </vt:vector>
  </TitlesOfParts>
  <Company>COMGAS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Priscila Dias Silverio</dc:creator>
  <cp:lastModifiedBy>carina chaves de oliveira</cp:lastModifiedBy>
  <cp:revision>109</cp:revision>
  <dcterms:created xsi:type="dcterms:W3CDTF">2016-11-26T17:44:44Z</dcterms:created>
  <dcterms:modified xsi:type="dcterms:W3CDTF">2017-06-21T13:00:49Z</dcterms:modified>
</cp:coreProperties>
</file>