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5" r:id="rId4"/>
    <p:sldId id="302" r:id="rId5"/>
    <p:sldId id="301" r:id="rId6"/>
    <p:sldId id="283" r:id="rId7"/>
    <p:sldId id="273" r:id="rId8"/>
    <p:sldId id="276" r:id="rId9"/>
    <p:sldId id="277" r:id="rId10"/>
    <p:sldId id="297" r:id="rId11"/>
    <p:sldId id="278" r:id="rId12"/>
    <p:sldId id="279" r:id="rId13"/>
    <p:sldId id="284" r:id="rId14"/>
    <p:sldId id="287" r:id="rId15"/>
    <p:sldId id="286" r:id="rId16"/>
    <p:sldId id="285" r:id="rId17"/>
    <p:sldId id="288" r:id="rId18"/>
    <p:sldId id="289" r:id="rId19"/>
    <p:sldId id="290" r:id="rId20"/>
    <p:sldId id="292" r:id="rId21"/>
    <p:sldId id="294" r:id="rId22"/>
    <p:sldId id="291" r:id="rId23"/>
    <p:sldId id="298" r:id="rId24"/>
    <p:sldId id="299" r:id="rId25"/>
    <p:sldId id="293" r:id="rId26"/>
    <p:sldId id="281" r:id="rId27"/>
    <p:sldId id="300" r:id="rId28"/>
    <p:sldId id="282" r:id="rId29"/>
    <p:sldId id="296" r:id="rId30"/>
    <p:sldId id="295" r:id="rId3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EE6"/>
    <a:srgbClr val="FBFA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Estilo Médio 3 - Ênfase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-72" y="-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3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3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6" descr="C:\Users\gabriel.silva\Desktop\Faixa.jp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26"/>
          <a:stretch>
            <a:fillRect/>
          </a:stretch>
        </p:blipFill>
        <p:spPr bwMode="auto">
          <a:xfrm>
            <a:off x="2443048" y="-6739"/>
            <a:ext cx="6501978" cy="1423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202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2187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2852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7061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75995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9017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3795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92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4662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2294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C65BCC-9072-4890-AF83-E93E95C6CF1C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989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65BCC-9072-4890-AF83-E93E95C6CF1C}" type="datetimeFigureOut">
              <a:rPr lang="pt-BR" smtClean="0"/>
              <a:t>21/06/2017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DD68F-B5DA-4F04-A6F4-7B4B51212CE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455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filipe.teske@gmail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314671" y="1658226"/>
            <a:ext cx="9144000" cy="2387600"/>
          </a:xfrm>
        </p:spPr>
        <p:txBody>
          <a:bodyPr anchor="ctr" anchorCtr="0">
            <a:normAutofit fontScale="90000"/>
          </a:bodyPr>
          <a:lstStyle/>
          <a:p>
            <a:r>
              <a:rPr lang="pt-BR" b="1" dirty="0"/>
              <a:t>USO DE </a:t>
            </a:r>
            <a:r>
              <a:rPr lang="pt-BR" b="1" i="1" dirty="0"/>
              <a:t>WETLAND</a:t>
            </a:r>
            <a:r>
              <a:rPr lang="pt-BR" b="1" dirty="0"/>
              <a:t> CONSTRUÍDO HÍBRIDO PARA POLIMENTO DE EFLUENTE DOMÉSTICO DE FORMA DESCENTRALIZADA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4294967295"/>
          </p:nvPr>
        </p:nvSpPr>
        <p:spPr>
          <a:xfrm>
            <a:off x="1023256" y="4748666"/>
            <a:ext cx="9144000" cy="1655762"/>
          </a:xfrm>
        </p:spPr>
        <p:txBody>
          <a:bodyPr/>
          <a:lstStyle/>
          <a:p>
            <a:pPr algn="l"/>
            <a:r>
              <a:rPr lang="pt-BR" b="1" dirty="0" smtClean="0"/>
              <a:t>Autores:	Filipe Franz Teske</a:t>
            </a:r>
          </a:p>
          <a:p>
            <a:pPr marL="1371600" lvl="3" indent="0">
              <a:buNone/>
            </a:pPr>
            <a:r>
              <a:rPr lang="pt-BR" b="1" dirty="0" smtClean="0"/>
              <a:t>	</a:t>
            </a:r>
            <a:r>
              <a:rPr lang="pt-BR" sz="2800" b="1" dirty="0" smtClean="0"/>
              <a:t>Dieter Wartchow</a:t>
            </a:r>
            <a:endParaRPr lang="pt-BR" b="1" dirty="0" smtClean="0"/>
          </a:p>
          <a:p>
            <a:pPr algn="l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14423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074311" y="1630887"/>
            <a:ext cx="59978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 smtClean="0"/>
              <a:t>Substrato utilizados - NBR 6.502</a:t>
            </a:r>
          </a:p>
          <a:p>
            <a:pPr algn="ctr"/>
            <a:r>
              <a:rPr lang="pt-BR" b="1" dirty="0" smtClean="0"/>
              <a:t>Pedregulho grosso e pedra de mão, pedregulho médio e fino </a:t>
            </a: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1445814" y="1899167"/>
            <a:ext cx="3509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/>
              <a:t>Geomembrana de PELBD – 0,8 mm</a:t>
            </a:r>
            <a:endParaRPr lang="pt-BR" dirty="0"/>
          </a:p>
        </p:txBody>
      </p:sp>
      <p:pic>
        <p:nvPicPr>
          <p:cNvPr id="1026" name="Picture 2" descr="C:\Users\Filipe\FILIPE\ENGENHARIA AMBIENTAL - UFRGS\TCC\Fotos\Granulometria\20160928_1036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241" y="2395780"/>
            <a:ext cx="528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ilipe\FILIPE\ENGENHARIA AMBIENTAL - UFRGS\TCC\Fotos\1a etapa 31-05\DSCN28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33" y="2395780"/>
            <a:ext cx="528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3376130" y="600967"/>
            <a:ext cx="5193398" cy="8704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/>
              <a:t>MATERIAIS E MÉTODOS </a:t>
            </a:r>
          </a:p>
          <a:p>
            <a:pPr algn="ctr"/>
            <a:r>
              <a:rPr lang="pt-BR" sz="2800" b="1" dirty="0" smtClean="0"/>
              <a:t>CONSTRUÇÃO DOS MÓDULOS I E II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62665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6710423" y="1919876"/>
            <a:ext cx="521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Geomembrana de PELBD instalada nos módulos I e II</a:t>
            </a:r>
            <a:endParaRPr lang="pt-BR" dirty="0"/>
          </a:p>
        </p:txBody>
      </p:sp>
      <p:pic>
        <p:nvPicPr>
          <p:cNvPr id="2050" name="Imagem 6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072" y="2289208"/>
            <a:ext cx="3004938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Filipe\FILIPE\ENGENHARIA AMBIENTAL - UFRGS\TCC\Fotos\1a etapa 31-05\DSCN28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332" y="2289208"/>
            <a:ext cx="528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2593379" y="1919876"/>
            <a:ext cx="1811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/>
              <a:t>Tanque escavado</a:t>
            </a:r>
            <a:endParaRPr lang="pt-BR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3376130" y="600967"/>
            <a:ext cx="5193398" cy="8704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/>
              <a:t>MATERIAIS E MÉTODOS </a:t>
            </a:r>
          </a:p>
          <a:p>
            <a:pPr algn="ctr"/>
            <a:r>
              <a:rPr lang="pt-BR" sz="2800" b="1" dirty="0" smtClean="0"/>
              <a:t>CONSTRUÇÃO DOS MÓDULOS I E II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419368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Imagem 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18" y="2294457"/>
            <a:ext cx="5288740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Imagem 7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501" y="2294457"/>
            <a:ext cx="5288741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913285" y="1921292"/>
            <a:ext cx="42770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Detalhe dos furos perpendiculares ao fluxo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6548719" y="1921292"/>
            <a:ext cx="51543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Furos de forma aleatória </a:t>
            </a:r>
            <a:r>
              <a:rPr lang="pt-BR" b="1" dirty="0"/>
              <a:t>para sistemas de drenagem</a:t>
            </a:r>
            <a:endParaRPr lang="pt-BR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3376130" y="600967"/>
            <a:ext cx="5193398" cy="8704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/>
              <a:t>MATERIAIS E MÉTODOS </a:t>
            </a:r>
          </a:p>
          <a:p>
            <a:pPr algn="ctr"/>
            <a:r>
              <a:rPr lang="pt-BR" sz="2800" b="1" dirty="0" smtClean="0"/>
              <a:t>CONSTRUÇÃO DOS MÓDULOS I E II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52897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Imagem 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0116" y="2250222"/>
            <a:ext cx="5284852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072673" y="1728265"/>
            <a:ext cx="7658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Sistemas </a:t>
            </a:r>
            <a:r>
              <a:rPr lang="pt-BR" b="1" dirty="0"/>
              <a:t>de alimentação do </a:t>
            </a:r>
            <a:r>
              <a:rPr lang="pt-BR" b="1" dirty="0" smtClean="0"/>
              <a:t>módulo II – WCH </a:t>
            </a:r>
            <a:r>
              <a:rPr lang="pt-BR" b="1" dirty="0"/>
              <a:t>e </a:t>
            </a:r>
            <a:r>
              <a:rPr lang="pt-BR" b="1" dirty="0" smtClean="0"/>
              <a:t>drenagem </a:t>
            </a:r>
            <a:r>
              <a:rPr lang="pt-BR" b="1" dirty="0"/>
              <a:t>do </a:t>
            </a:r>
            <a:r>
              <a:rPr lang="pt-BR" b="1" dirty="0" smtClean="0"/>
              <a:t>módulo I – WCV</a:t>
            </a:r>
            <a:endParaRPr lang="pt-BR" dirty="0"/>
          </a:p>
        </p:txBody>
      </p:sp>
      <p:pic>
        <p:nvPicPr>
          <p:cNvPr id="4101" name="Picture 5" descr="C:\Users\Filipe\FILIPE\ENGENHARIA AMBIENTAL - UFRGS\TCC\Fotos\1a etapa 31-05\DSCN294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46" y="2236574"/>
            <a:ext cx="528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3376130" y="600967"/>
            <a:ext cx="5193398" cy="8704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/>
              <a:t>MATERIAIS E MÉTODOS </a:t>
            </a:r>
          </a:p>
          <a:p>
            <a:pPr algn="ctr"/>
            <a:r>
              <a:rPr lang="pt-BR" sz="2800" b="1" dirty="0" smtClean="0"/>
              <a:t>CONSTRUÇÃO DOS MÓDULOS I E II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61868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Imagem 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32" y="2234618"/>
            <a:ext cx="5284854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/>
          <p:cNvSpPr/>
          <p:nvPr/>
        </p:nvSpPr>
        <p:spPr>
          <a:xfrm>
            <a:off x="1515495" y="1812650"/>
            <a:ext cx="3322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Sistema de alimentação do WCV </a:t>
            </a:r>
            <a:endParaRPr lang="pt-BR" dirty="0"/>
          </a:p>
        </p:txBody>
      </p:sp>
      <p:pic>
        <p:nvPicPr>
          <p:cNvPr id="5122" name="Picture 2" descr="C:\Users\Filipe\FILIPE\ENGENHARIA AMBIENTAL - UFRGS\TCC\Fotos\1a etapa 31-05\DSCN30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569" y="2234618"/>
            <a:ext cx="528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/>
          <p:cNvSpPr/>
          <p:nvPr/>
        </p:nvSpPr>
        <p:spPr>
          <a:xfrm>
            <a:off x="6238214" y="1812650"/>
            <a:ext cx="5536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/>
              <a:t>Instalação do sistema de alimentação de forma nivelada</a:t>
            </a: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3376130" y="600967"/>
            <a:ext cx="5193398" cy="8704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/>
              <a:t>MATERIAIS E MÉTODOS </a:t>
            </a:r>
          </a:p>
          <a:p>
            <a:pPr algn="ctr"/>
            <a:r>
              <a:rPr lang="pt-BR" sz="2800" b="1" dirty="0" smtClean="0"/>
              <a:t>CONSTRUÇÃO DOS MÓDULOS I E II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17045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C:\Users\Filipe\FILIPE\ENGENHARIA AMBIENTAL - UFRGS\TCC\Fotos\1a etapa 31-05\DSCN29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78" y="2302858"/>
            <a:ext cx="528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Filipe\FILIPE\ENGENHARIA AMBIENTAL - UFRGS\TCC\Fotos\1a etapa 31-05\DSCN29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625" y="2302858"/>
            <a:ext cx="528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454772" y="1837448"/>
            <a:ext cx="5557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/>
              <a:t>Instalação do sistema de drenagem do módulo II – WCH </a:t>
            </a: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6715457" y="1832453"/>
            <a:ext cx="45003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/>
              <a:t>Sistema de alimentação do módulo II – WCH </a:t>
            </a:r>
            <a:endParaRPr lang="pt-BR" dirty="0"/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3376130" y="600967"/>
            <a:ext cx="5193398" cy="8704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/>
              <a:t>MATERIAIS E MÉTODOS </a:t>
            </a:r>
          </a:p>
          <a:p>
            <a:pPr algn="ctr"/>
            <a:r>
              <a:rPr lang="pt-BR" sz="2800" b="1" dirty="0" smtClean="0"/>
              <a:t>CONSTRUÇÃO DOS MÓDULOS I E II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5611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Imagem 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34" y="2220972"/>
            <a:ext cx="5284852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C:\Users\Filipe\FILIPE\ENGENHARIA AMBIENTAL - UFRGS\TCC\Fotos\1a etapa 31-05\DSCN31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322" y="2220972"/>
            <a:ext cx="528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1083967" y="1809706"/>
            <a:ext cx="41851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Sistema de </a:t>
            </a:r>
            <a:r>
              <a:rPr lang="pt-BR" b="1" dirty="0" smtClean="0"/>
              <a:t>drenagem do módulo I – WCV </a:t>
            </a: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6879729" y="1809706"/>
            <a:ext cx="4394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Sistema de </a:t>
            </a:r>
            <a:r>
              <a:rPr lang="pt-BR" b="1" dirty="0" smtClean="0"/>
              <a:t>alimentação do módulo I – WCV </a:t>
            </a:r>
            <a:endParaRPr lang="pt-BR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3376130" y="600967"/>
            <a:ext cx="5193398" cy="8704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/>
              <a:t>MATERIAIS E MÉTODOS </a:t>
            </a:r>
          </a:p>
          <a:p>
            <a:pPr algn="ctr"/>
            <a:r>
              <a:rPr lang="pt-BR" sz="2800" b="1" dirty="0" smtClean="0"/>
              <a:t>CONSTRUÇÃO DOS MÓDULOS I E II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31230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1056671" y="1700522"/>
            <a:ext cx="4211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/>
              <a:t>Camada de drenagem do módulo I – WCV </a:t>
            </a: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6852433" y="1700522"/>
            <a:ext cx="4310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/>
              <a:t>Substrato da zona ativa do módulo I – WCV </a:t>
            </a:r>
            <a:endParaRPr lang="pt-BR" dirty="0"/>
          </a:p>
        </p:txBody>
      </p:sp>
      <p:pic>
        <p:nvPicPr>
          <p:cNvPr id="8194" name="Imagem 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27" y="2220970"/>
            <a:ext cx="5264471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Imagem 1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274" y="2220970"/>
            <a:ext cx="5284854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3376130" y="600967"/>
            <a:ext cx="5193398" cy="8704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/>
              <a:t>MATERIAIS E MÉTODOS </a:t>
            </a:r>
          </a:p>
          <a:p>
            <a:pPr algn="ctr"/>
            <a:r>
              <a:rPr lang="pt-BR" sz="2800" b="1" dirty="0" smtClean="0"/>
              <a:t>CONSTRUÇÃO DOS MÓDULOS I E II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19632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436369" y="1858856"/>
            <a:ext cx="5346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Composição inicial </a:t>
            </a:r>
            <a:r>
              <a:rPr lang="pt-BR" b="1" dirty="0" smtClean="0"/>
              <a:t>dos substratos do módulo II – WCH</a:t>
            </a: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6092422" y="1858856"/>
            <a:ext cx="59964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Substratos da entrada</a:t>
            </a:r>
            <a:r>
              <a:rPr lang="pt-BR" b="1" dirty="0"/>
              <a:t>, zona ativa e </a:t>
            </a:r>
            <a:r>
              <a:rPr lang="pt-BR" b="1" dirty="0" smtClean="0"/>
              <a:t>saída </a:t>
            </a:r>
            <a:r>
              <a:rPr lang="pt-BR" b="1" dirty="0"/>
              <a:t>do </a:t>
            </a:r>
            <a:r>
              <a:rPr lang="pt-BR" b="1" dirty="0" smtClean="0"/>
              <a:t>módulo II – WCH</a:t>
            </a:r>
            <a:endParaRPr lang="pt-BR" dirty="0"/>
          </a:p>
        </p:txBody>
      </p:sp>
      <p:pic>
        <p:nvPicPr>
          <p:cNvPr id="9218" name="Imagem 9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50" y="2247278"/>
            <a:ext cx="5309138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Imagem 1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274" y="2247278"/>
            <a:ext cx="5288741" cy="39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3376130" y="600967"/>
            <a:ext cx="5193398" cy="8704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/>
              <a:t>MATERIAIS E MÉTODOS </a:t>
            </a:r>
          </a:p>
          <a:p>
            <a:pPr algn="ctr"/>
            <a:r>
              <a:rPr lang="pt-BR" sz="2800" b="1" dirty="0" smtClean="0"/>
              <a:t>CONSTRUÇÃO DOS MÓDULOS I E II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34332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1006212" y="1809706"/>
            <a:ext cx="46185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/>
              <a:t>Camada final de substrato do módulo I – WCV </a:t>
            </a:r>
            <a:endParaRPr lang="pt-BR" dirty="0"/>
          </a:p>
        </p:txBody>
      </p:sp>
      <p:pic>
        <p:nvPicPr>
          <p:cNvPr id="10242" name="Picture 2" descr="C:\Users\Filipe\FILIPE\ENGENHARIA AMBIENTAL - UFRGS\TCC\Fotos\1a etapa 31-05\DSCN31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66" y="2192686"/>
            <a:ext cx="528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Filipe\FILIPE\ENGENHARIA AMBIENTAL - UFRGS\TCC\Fotos\1a etapa 31-05\DSCN31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717" y="2192686"/>
            <a:ext cx="297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6972463" y="1809706"/>
            <a:ext cx="4679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/>
              <a:t>Camada final de substrato do módulo II – WCH </a:t>
            </a:r>
            <a:endParaRPr lang="pt-BR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3376130" y="600967"/>
            <a:ext cx="5193398" cy="8704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/>
              <a:t>MATERIAIS E MÉTODOS </a:t>
            </a:r>
          </a:p>
          <a:p>
            <a:pPr algn="ctr"/>
            <a:r>
              <a:rPr lang="pt-BR" sz="2800" b="1" dirty="0" smtClean="0"/>
              <a:t>CONSTRUÇÃO DOS MÓDULOS I E II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16710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1457171" y="1990726"/>
            <a:ext cx="9144000" cy="3375358"/>
          </a:xfrm>
        </p:spPr>
        <p:txBody>
          <a:bodyPr anchor="t" anchorCtr="0">
            <a:normAutofit/>
          </a:bodyPr>
          <a:lstStyle/>
          <a:p>
            <a:r>
              <a:rPr lang="pt-BR" sz="2800" b="1" dirty="0" smtClean="0"/>
              <a:t>Esta apresentação será dividida nos seguintes tópicos:</a:t>
            </a:r>
            <a:br>
              <a:rPr lang="pt-BR" sz="2800" b="1" dirty="0" smtClean="0"/>
            </a:br>
            <a:r>
              <a:rPr lang="pt-BR" sz="2800" b="1" dirty="0"/>
              <a:t/>
            </a:r>
            <a:br>
              <a:rPr lang="pt-BR" sz="2800" b="1" dirty="0"/>
            </a:br>
            <a:r>
              <a:rPr lang="pt-BR" sz="2800" b="1" dirty="0"/>
              <a:t>Introdução</a:t>
            </a:r>
            <a:br>
              <a:rPr lang="pt-BR" sz="2800" b="1" dirty="0"/>
            </a:br>
            <a:r>
              <a:rPr lang="pt-BR" sz="2800" b="1" dirty="0"/>
              <a:t>O</a:t>
            </a:r>
            <a:r>
              <a:rPr lang="pt-BR" sz="2800" b="1" dirty="0" smtClean="0"/>
              <a:t>bjetivo</a:t>
            </a:r>
            <a:br>
              <a:rPr lang="pt-BR" sz="2800" b="1" dirty="0" smtClean="0"/>
            </a:br>
            <a:r>
              <a:rPr lang="pt-BR" sz="2800" b="1" dirty="0" smtClean="0"/>
              <a:t>Materiais e métodos - Construção dos módulos</a:t>
            </a:r>
            <a:br>
              <a:rPr lang="pt-BR" sz="2800" b="1" dirty="0" smtClean="0"/>
            </a:br>
            <a:r>
              <a:rPr lang="pt-BR" sz="2800" b="1" dirty="0" smtClean="0"/>
              <a:t>Primeiros resultados</a:t>
            </a:r>
            <a:br>
              <a:rPr lang="pt-BR" sz="2800" b="1" dirty="0" smtClean="0"/>
            </a:br>
            <a:r>
              <a:rPr lang="pt-BR" sz="2800" b="1" dirty="0" smtClean="0"/>
              <a:t>Conclusões</a:t>
            </a:r>
            <a:endParaRPr lang="pt-BR" sz="2800" b="1" dirty="0"/>
          </a:p>
        </p:txBody>
      </p:sp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51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3741741" y="1727065"/>
            <a:ext cx="49185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Caixa de saída e dispositivo para controle de nível</a:t>
            </a:r>
            <a:endParaRPr lang="pt-BR" dirty="0"/>
          </a:p>
        </p:txBody>
      </p:sp>
      <p:pic>
        <p:nvPicPr>
          <p:cNvPr id="1026" name="Picture 2" descr="C:\Users\Filipe\FILIPE\ENGENHARIA AMBIENTAL - UFRGS\TCC\Fotos\2a etapa 10-1109\DSCN31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54" y="2228188"/>
            <a:ext cx="528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ilipe\FILIPE\ENGENHARIA AMBIENTAL - UFRGS\TCC\Fotos\2016 - 0411\10 - DSCN42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220" y="2219982"/>
            <a:ext cx="5478791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3376130" y="600967"/>
            <a:ext cx="5193398" cy="8704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/>
              <a:t>MATERIAIS E MÉTODOS </a:t>
            </a:r>
          </a:p>
          <a:p>
            <a:pPr algn="ctr"/>
            <a:r>
              <a:rPr lang="pt-BR" sz="2800" b="1" dirty="0" smtClean="0"/>
              <a:t>CONSTRUÇÃO DOS MÓDULOS I E II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889892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4043105" y="1734307"/>
            <a:ext cx="3579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/>
              <a:t>Plantio das macrófitas selecionadas</a:t>
            </a:r>
            <a:endParaRPr lang="pt-BR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3376130" y="600967"/>
            <a:ext cx="5193398" cy="8704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/>
              <a:t>MATERIAIS E MÉTODOS </a:t>
            </a:r>
          </a:p>
          <a:p>
            <a:pPr algn="ctr"/>
            <a:r>
              <a:rPr lang="pt-BR" sz="2800" b="1" dirty="0" smtClean="0"/>
              <a:t>CONSTRUÇÃO DOS MÓDULOS I E II</a:t>
            </a:r>
            <a:endParaRPr lang="pt-BR" sz="2800" b="1" dirty="0"/>
          </a:p>
        </p:txBody>
      </p:sp>
      <p:pic>
        <p:nvPicPr>
          <p:cNvPr id="4098" name="Picture 2" descr="C:\Users\Filipe\FILIPE\ENGENHARIA AMBIENTAL - UFRGS\TCC\Fotos\2016 - 2210\DSCN39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17" y="2211547"/>
            <a:ext cx="528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Filipe\FILIPE\ENGENHARIA AMBIENTAL - UFRGS\TCC\Fotos\2016 - 2210\DSCN395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086" y="2211547"/>
            <a:ext cx="528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44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260799" y="1858856"/>
            <a:ext cx="5699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/>
              <a:t>Borda elevada e enterramento da sobra da geomembrana</a:t>
            </a: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7057886" y="1858856"/>
            <a:ext cx="4099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1" dirty="0" smtClean="0"/>
              <a:t>Wetland</a:t>
            </a:r>
            <a:r>
              <a:rPr lang="pt-BR" b="1" dirty="0" smtClean="0"/>
              <a:t> após acabamento – 12/11/2016</a:t>
            </a:r>
            <a:endParaRPr lang="pt-BR" dirty="0"/>
          </a:p>
        </p:txBody>
      </p:sp>
      <p:pic>
        <p:nvPicPr>
          <p:cNvPr id="2051" name="Picture 3" descr="C:\Users\Filipe\FILIPE\ENGENHARIA AMBIENTAL - UFRGS\TCC\Fotos\2016 - 12-1311\DSCN44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54" y="2357450"/>
            <a:ext cx="528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Filipe\FILIPE\ENGENHARIA AMBIENTAL - UFRGS\TCC\Fotos\2016 - 12-1311\DSCN438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46" y="2357450"/>
            <a:ext cx="528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3376130" y="600967"/>
            <a:ext cx="5193398" cy="8704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/>
              <a:t>MATERIAIS E MÉTODOS </a:t>
            </a:r>
          </a:p>
          <a:p>
            <a:pPr algn="ctr"/>
            <a:r>
              <a:rPr lang="pt-BR" sz="2800" b="1" dirty="0" smtClean="0"/>
              <a:t>CONSTRUÇÃO DOS MÓDULOS I E II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5068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2450950" y="1837002"/>
            <a:ext cx="1319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/>
              <a:t>09/12/2016</a:t>
            </a: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8446054" y="1837002"/>
            <a:ext cx="13227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1" dirty="0" smtClean="0"/>
              <a:t>14/04/2017</a:t>
            </a:r>
            <a:endParaRPr lang="pt-BR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3376130" y="600967"/>
            <a:ext cx="5193398" cy="8704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/>
              <a:t>MATERIAIS E MÉTODOS </a:t>
            </a:r>
          </a:p>
          <a:p>
            <a:pPr algn="ctr"/>
            <a:r>
              <a:rPr lang="pt-BR" sz="2800" b="1" dirty="0" smtClean="0"/>
              <a:t>CONSTRUÇÃO DOS MÓDULOS I E II</a:t>
            </a:r>
            <a:endParaRPr lang="pt-BR" sz="2800" b="1" dirty="0"/>
          </a:p>
        </p:txBody>
      </p:sp>
      <p:pic>
        <p:nvPicPr>
          <p:cNvPr id="2" name="Picture 3" descr="C:\Users\Filipe\FILIPE\ENGENHARIA AMBIENTAL - UFRGS\TCC\Fotos\2016 - 0912\DSCN468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46" y="2268093"/>
            <a:ext cx="528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Filipe\FILIPE\ENGENHARIA AMBIENTAL - UFRGS\TCC\Fotos\2017 - 1504\DSCN59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53" y="2268093"/>
            <a:ext cx="528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75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1529095" y="1856171"/>
            <a:ext cx="3163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/>
              <a:t>Módulo II – WCH – 15/06/2017</a:t>
            </a: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7408494" y="1856171"/>
            <a:ext cx="3397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i="1" dirty="0" smtClean="0"/>
              <a:t>Wetland</a:t>
            </a:r>
            <a:r>
              <a:rPr lang="pt-BR" b="1" dirty="0" smtClean="0"/>
              <a:t> após poda – 15/06/2017</a:t>
            </a:r>
            <a:endParaRPr lang="pt-BR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3376130" y="600967"/>
            <a:ext cx="5193398" cy="8704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/>
              <a:t>MATERIAIS E MÉTODOS </a:t>
            </a:r>
          </a:p>
          <a:p>
            <a:pPr algn="ctr"/>
            <a:r>
              <a:rPr lang="pt-BR" sz="2800" b="1" dirty="0" smtClean="0"/>
              <a:t>CONSTRUÇÃO DOS MÓDULOS I E II</a:t>
            </a:r>
            <a:endParaRPr lang="pt-BR" sz="2800" b="1" dirty="0"/>
          </a:p>
        </p:txBody>
      </p:sp>
      <p:pic>
        <p:nvPicPr>
          <p:cNvPr id="3075" name="Picture 3" descr="C:\Users\Filipe\FILIPE\ENGENHARIA AMBIENTAL - UFRGS\TCC\Fotos\2017 - 1506\20170615_141124_Richtone(HDR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523" y="2350471"/>
            <a:ext cx="527986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Filipe\FILIPE\ENGENHARIA AMBIENTAL - UFRGS\TCC\Fotos\2017 - 1506\20170615_102137_Richtone(HDR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16" y="2350471"/>
            <a:ext cx="527986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18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tângulo 11"/>
          <p:cNvSpPr/>
          <p:nvPr/>
        </p:nvSpPr>
        <p:spPr>
          <a:xfrm>
            <a:off x="3332829" y="1929021"/>
            <a:ext cx="5273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/>
              <a:t>Efluente de entrada, após WCV e saída – 17/11/2016 </a:t>
            </a:r>
            <a:endParaRPr lang="pt-BR" dirty="0"/>
          </a:p>
        </p:txBody>
      </p:sp>
      <p:pic>
        <p:nvPicPr>
          <p:cNvPr id="2050" name="Picture 2" descr="C:\Users\Filipe\FILIPE\ENGENHARIA AMBIENTAL - UFRGS\TCC\Fotos\1a Coleta 17112016\DSCN45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829" y="2384746"/>
            <a:ext cx="5280000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3376130" y="600967"/>
            <a:ext cx="5193398" cy="8704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/>
              <a:t>MATERIAIS E MÉTODOS </a:t>
            </a:r>
          </a:p>
          <a:p>
            <a:pPr algn="ctr"/>
            <a:r>
              <a:rPr lang="pt-BR" sz="2800" b="1" dirty="0" smtClean="0"/>
              <a:t>CONSTRUÇÃO DOS MÓDULOS I E II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95696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3376130" y="600967"/>
            <a:ext cx="5193398" cy="8704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b="1" dirty="0" smtClean="0"/>
          </a:p>
          <a:p>
            <a:pPr algn="ctr"/>
            <a:r>
              <a:rPr lang="pt-BR" sz="2800" b="1" dirty="0" smtClean="0"/>
              <a:t>PRIMEIROS RESULTADOS</a:t>
            </a:r>
            <a:endParaRPr lang="pt-BR" sz="2800" b="1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93" y="2184400"/>
            <a:ext cx="11160000" cy="382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73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3376130" y="600967"/>
            <a:ext cx="5193398" cy="8704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b="1" dirty="0" smtClean="0"/>
          </a:p>
          <a:p>
            <a:pPr algn="ctr"/>
            <a:r>
              <a:rPr lang="pt-BR" sz="2800" b="1" dirty="0" smtClean="0"/>
              <a:t>PRIMEIROS RESULTADOS</a:t>
            </a:r>
            <a:endParaRPr lang="pt-BR" sz="2800" b="1" dirty="0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8326" y="2018423"/>
            <a:ext cx="11195566" cy="4300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875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393004" y="2222130"/>
            <a:ext cx="9144000" cy="399298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2400" b="1" dirty="0"/>
              <a:t>O sistema </a:t>
            </a:r>
            <a:r>
              <a:rPr lang="pt-BR" sz="2400" b="1" dirty="0" smtClean="0"/>
              <a:t>implantado até </a:t>
            </a:r>
            <a:r>
              <a:rPr lang="pt-BR" sz="2400" b="1" dirty="0"/>
              <a:t>o momento atendeu aos padrões estabelecidos na legislação e não apresentou problemas operacionais ou odores</a:t>
            </a:r>
            <a:r>
              <a:rPr lang="pt-BR" sz="2400" b="1" dirty="0" smtClean="0"/>
              <a:t>.</a:t>
            </a:r>
          </a:p>
          <a:p>
            <a:pPr algn="just"/>
            <a:endParaRPr lang="pt-BR" sz="2400" b="1" dirty="0"/>
          </a:p>
          <a:p>
            <a:pPr algn="just"/>
            <a:r>
              <a:rPr lang="pt-BR" sz="2400" b="1" dirty="0" smtClean="0"/>
              <a:t>Foi observada nitrificação no WCV nas três amostragens realizadas. </a:t>
            </a:r>
          </a:p>
          <a:p>
            <a:pPr algn="just"/>
            <a:endParaRPr lang="pt-BR" sz="2400" b="1" dirty="0"/>
          </a:p>
          <a:p>
            <a:pPr algn="just"/>
            <a:r>
              <a:rPr lang="pt-BR" sz="2400" b="1" dirty="0" smtClean="0"/>
              <a:t>Melhora na eficiência de redução dos parâmetros avaliados com maior tempo de operação, com exceção do Fósforo Total.</a:t>
            </a:r>
          </a:p>
          <a:p>
            <a:pPr algn="just"/>
            <a:endParaRPr lang="pt-BR" sz="2400" b="1" dirty="0"/>
          </a:p>
          <a:p>
            <a:pPr algn="just"/>
            <a:r>
              <a:rPr lang="pt-BR" sz="2400" b="1" dirty="0" smtClean="0"/>
              <a:t>Não observada desnitrificação no módulo II – WCH. </a:t>
            </a:r>
          </a:p>
          <a:p>
            <a:pPr algn="just"/>
            <a:endParaRPr lang="pt-BR" sz="2400" b="1" dirty="0"/>
          </a:p>
          <a:p>
            <a:pPr algn="just"/>
            <a:r>
              <a:rPr lang="pt-BR" sz="2400" b="1" dirty="0" smtClean="0"/>
              <a:t>Baixo desenvolvimento das macrófitas no WCV.  </a:t>
            </a:r>
          </a:p>
          <a:p>
            <a:pPr algn="just"/>
            <a:endParaRPr lang="pt-BR" sz="2400" b="1" dirty="0"/>
          </a:p>
          <a:p>
            <a:pPr algn="just"/>
            <a:endParaRPr lang="pt-BR" sz="2400" b="1" dirty="0" smtClean="0"/>
          </a:p>
          <a:p>
            <a:pPr algn="just"/>
            <a:endParaRPr lang="pt-BR" sz="2400" b="1" dirty="0"/>
          </a:p>
          <a:p>
            <a:pPr algn="just"/>
            <a:endParaRPr lang="pt-BR" sz="2400" b="1" dirty="0" smtClean="0"/>
          </a:p>
          <a:p>
            <a:pPr algn="just"/>
            <a:endParaRPr lang="pt-BR" sz="2400" b="1" dirty="0"/>
          </a:p>
          <a:p>
            <a:pPr algn="just"/>
            <a:endParaRPr lang="pt-BR" sz="2400" b="1" dirty="0" smtClean="0"/>
          </a:p>
          <a:p>
            <a:pPr algn="just"/>
            <a:endParaRPr lang="pt-BR" sz="2400" b="1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3376130" y="600967"/>
            <a:ext cx="5193398" cy="8704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b="1" dirty="0" smtClean="0"/>
          </a:p>
          <a:p>
            <a:pPr algn="ctr"/>
            <a:r>
              <a:rPr lang="pt-BR" sz="2800" b="1" dirty="0" smtClean="0"/>
              <a:t>CONSLUSÕES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12719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682388" y="1446654"/>
            <a:ext cx="10841348" cy="40397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1800" dirty="0"/>
              <a:t>BRASIL. Ministério da Saúde. Fundação Nacional de Saúde. </a:t>
            </a:r>
            <a:r>
              <a:rPr lang="pt-BR" sz="1800" b="1" dirty="0"/>
              <a:t>Arranjos tecnológicos para tratamento de esgotos sanitários de forma descentralizada.</a:t>
            </a:r>
            <a:r>
              <a:rPr lang="pt-BR" sz="1800" dirty="0"/>
              <a:t> Ministério da Saúde, Fundação Nacional de Saúde. Brasília: Funasa, 2014. 74</a:t>
            </a:r>
            <a:r>
              <a:rPr lang="pt-BR" sz="1800" dirty="0" smtClean="0"/>
              <a:t>.</a:t>
            </a:r>
          </a:p>
          <a:p>
            <a:pPr algn="just"/>
            <a:r>
              <a:rPr lang="pt-BR" sz="1800" dirty="0"/>
              <a:t>PELISSARI, C. </a:t>
            </a:r>
            <a:r>
              <a:rPr lang="pt-BR" sz="1800" b="1" dirty="0"/>
              <a:t>Tratamento de efluente proveniente da bovinocultura de leite empregando wetlands construídos de escoamento </a:t>
            </a:r>
            <a:r>
              <a:rPr lang="pt-BR" sz="1800" b="1" dirty="0" err="1"/>
              <a:t>subsuperficial</a:t>
            </a:r>
            <a:r>
              <a:rPr lang="pt-BR" sz="1800" b="1" dirty="0"/>
              <a:t>. </a:t>
            </a:r>
            <a:r>
              <a:rPr lang="pt-BR" sz="1800" dirty="0"/>
              <a:t>147 f. Dissertação (Mestrado Engenharia Civil e Ambiental) – Programa de Pós-Graduação em Engenharia Civil e Ambiental, Universidade Federal de Santa Maria, Santa Maria, 2013</a:t>
            </a:r>
            <a:r>
              <a:rPr lang="pt-BR" sz="1800" dirty="0" smtClean="0"/>
              <a:t>.</a:t>
            </a:r>
          </a:p>
          <a:p>
            <a:pPr algn="just"/>
            <a:r>
              <a:rPr lang="pt-BR" sz="1800" dirty="0" smtClean="0"/>
              <a:t>SEZERINO</a:t>
            </a:r>
            <a:r>
              <a:rPr lang="pt-BR" sz="1800" dirty="0"/>
              <a:t>, P. H. </a:t>
            </a:r>
            <a:r>
              <a:rPr lang="pt-BR" sz="1800" b="1" dirty="0"/>
              <a:t>Potencialidade dos filtros plantados com macrófitas (</a:t>
            </a:r>
            <a:r>
              <a:rPr lang="pt-BR" sz="1800" b="1" dirty="0" err="1"/>
              <a:t>constructed</a:t>
            </a:r>
            <a:r>
              <a:rPr lang="pt-BR" sz="1800" b="1" dirty="0"/>
              <a:t> </a:t>
            </a:r>
            <a:r>
              <a:rPr lang="pt-BR" sz="1800" b="1" i="1" dirty="0"/>
              <a:t>wetlands</a:t>
            </a:r>
            <a:r>
              <a:rPr lang="pt-BR" sz="1800" b="1" dirty="0"/>
              <a:t>) no pós-tratamento de lagoas de estabilização sob condições de clima subtropical. </a:t>
            </a:r>
            <a:r>
              <a:rPr lang="pt-BR" sz="1800" dirty="0"/>
              <a:t>171 f. Tese (Doutorado em Engenharia Ambiental) – Programa de Pós-Graduação em Engenharia Ambiental, Universidade Federal de Santa Catarina, Florianópolis, 2006.</a:t>
            </a:r>
          </a:p>
          <a:p>
            <a:r>
              <a:rPr lang="pt-BR" sz="1800" dirty="0"/>
              <a:t>TESKE, F. F. </a:t>
            </a:r>
            <a:r>
              <a:rPr lang="pt-BR" sz="1800" b="1" dirty="0"/>
              <a:t>Construção de um </a:t>
            </a:r>
            <a:r>
              <a:rPr lang="pt-BR" sz="1800" b="1" i="1" dirty="0"/>
              <a:t>wetland</a:t>
            </a:r>
            <a:r>
              <a:rPr lang="pt-BR" sz="1800" b="1" dirty="0"/>
              <a:t> híbrido para polimento de efluente doméstico. </a:t>
            </a:r>
            <a:r>
              <a:rPr lang="pt-BR" sz="1800" dirty="0"/>
              <a:t>112 f. Trabalho de Conclusão apresentado ao curso de Engenharia Ambiental – Instituto de Pesquisas Hidráulicos, Universidade Federal do Rio Grande do Sul, Porto Alegre, 2016. Disponível em: http://hdl.handle.net/10183/156540. </a:t>
            </a:r>
          </a:p>
          <a:p>
            <a:r>
              <a:rPr lang="pt-BR" sz="1800" dirty="0"/>
              <a:t>TIMM, J. M. </a:t>
            </a:r>
            <a:r>
              <a:rPr lang="pt-BR" sz="1800" b="1" dirty="0"/>
              <a:t>Estudos de casos de </a:t>
            </a:r>
            <a:r>
              <a:rPr lang="pt-BR" sz="1800" b="1" i="1" dirty="0"/>
              <a:t>wetlands</a:t>
            </a:r>
            <a:r>
              <a:rPr lang="pt-BR" sz="1800" b="1" dirty="0"/>
              <a:t> construídos descentralizados na região do vale do Sinos e serra gaúcha. </a:t>
            </a:r>
            <a:r>
              <a:rPr lang="pt-BR" sz="1800" dirty="0"/>
              <a:t>188 f. Dissertação (Mestrado Engenharia Civil) – Programa de Pós-Graduação em Engenharia Civil, Universidade do Vale do Rio dos Sinos, São Leopoldo, 2015</a:t>
            </a:r>
            <a:r>
              <a:rPr lang="pt-BR" sz="1800" dirty="0" smtClean="0"/>
              <a:t>.</a:t>
            </a:r>
          </a:p>
          <a:p>
            <a:r>
              <a:rPr lang="en-US" sz="1800" dirty="0"/>
              <a:t>UN-HABITAT. </a:t>
            </a:r>
            <a:r>
              <a:rPr lang="en-US" sz="1800" b="1" dirty="0"/>
              <a:t>Constructed </a:t>
            </a:r>
            <a:r>
              <a:rPr lang="en-US" sz="1800" b="1" i="1" dirty="0"/>
              <a:t>wetlands</a:t>
            </a:r>
            <a:r>
              <a:rPr lang="en-US" sz="1800" b="1" dirty="0"/>
              <a:t> manual. </a:t>
            </a:r>
            <a:r>
              <a:rPr lang="en-US" sz="1800" dirty="0"/>
              <a:t>Water for Asian Cities </a:t>
            </a:r>
            <a:r>
              <a:rPr lang="en-US" sz="1800" dirty="0" err="1"/>
              <a:t>Programme</a:t>
            </a:r>
            <a:r>
              <a:rPr lang="en-US" sz="1800" dirty="0"/>
              <a:t> Nepal, Kathmandu, 2008.</a:t>
            </a:r>
            <a:endParaRPr lang="pt-BR" sz="1800" dirty="0"/>
          </a:p>
          <a:p>
            <a:endParaRPr lang="pt-BR" sz="1800" dirty="0"/>
          </a:p>
          <a:p>
            <a:pPr algn="just"/>
            <a:endParaRPr lang="pt-BR" sz="1800" b="1" dirty="0"/>
          </a:p>
          <a:p>
            <a:pPr algn="just"/>
            <a:endParaRPr lang="pt-BR" sz="1800" b="1" dirty="0" smtClean="0"/>
          </a:p>
          <a:p>
            <a:pPr algn="just"/>
            <a:endParaRPr lang="pt-BR" sz="1800" b="1" dirty="0"/>
          </a:p>
          <a:p>
            <a:pPr algn="just"/>
            <a:endParaRPr lang="pt-BR" sz="1800" b="1" dirty="0" smtClean="0"/>
          </a:p>
          <a:p>
            <a:pPr algn="just"/>
            <a:endParaRPr lang="pt-BR" sz="1800" b="1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3376130" y="600967"/>
            <a:ext cx="5193398" cy="8704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b="1" dirty="0" smtClean="0"/>
          </a:p>
          <a:p>
            <a:pPr algn="ctr"/>
            <a:r>
              <a:rPr lang="pt-BR" sz="2800" b="1" dirty="0" smtClean="0"/>
              <a:t>BIBLIOGRAFIA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398824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1393004" y="2235778"/>
            <a:ext cx="9144000" cy="399298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2400" b="1" dirty="0"/>
              <a:t>Os </a:t>
            </a:r>
            <a:r>
              <a:rPr lang="pt-BR" sz="2400" b="1" i="1" dirty="0"/>
              <a:t>wetlands</a:t>
            </a:r>
            <a:r>
              <a:rPr lang="pt-BR" sz="2400" b="1" dirty="0"/>
              <a:t> construídos são baseados nos sistemas naturais, projetados para que otimizem os processos físicos, químicos e biológicos que resultam na melhoria da qualidade de água e retenção de nutrientes, além de outros serviços ambientais proporcionados. </a:t>
            </a:r>
          </a:p>
          <a:p>
            <a:pPr algn="just"/>
            <a:endParaRPr lang="pt-BR" sz="2400" b="1" dirty="0"/>
          </a:p>
          <a:p>
            <a:pPr algn="just"/>
            <a:r>
              <a:rPr lang="pt-BR" sz="2400" b="1" dirty="0"/>
              <a:t>O </a:t>
            </a:r>
            <a:r>
              <a:rPr lang="pt-BR" sz="2400" b="1" i="1" dirty="0"/>
              <a:t>wetland</a:t>
            </a:r>
            <a:r>
              <a:rPr lang="pt-BR" sz="2400" b="1" dirty="0"/>
              <a:t> construído híbrido combina diferentes tipos de banhados construídos, classificados de acordo com o fluxo hídrico do efluente no sistema. </a:t>
            </a:r>
          </a:p>
          <a:p>
            <a:pPr algn="just"/>
            <a:endParaRPr lang="pt-BR" sz="2400" b="1" dirty="0"/>
          </a:p>
          <a:p>
            <a:pPr algn="just"/>
            <a:r>
              <a:rPr lang="pt-BR" sz="2400" b="1" dirty="0"/>
              <a:t>Os principais tipos são:</a:t>
            </a:r>
          </a:p>
          <a:p>
            <a:pPr algn="just"/>
            <a:r>
              <a:rPr lang="pt-BR" sz="2400" b="1" dirty="0"/>
              <a:t>	</a:t>
            </a:r>
            <a:r>
              <a:rPr lang="pt-BR" sz="2400" b="1" i="1" dirty="0"/>
              <a:t>Wetland</a:t>
            </a:r>
            <a:r>
              <a:rPr lang="pt-BR" sz="2400" b="1" dirty="0"/>
              <a:t> construído de fluxo superficial</a:t>
            </a:r>
          </a:p>
          <a:p>
            <a:pPr algn="just"/>
            <a:r>
              <a:rPr lang="pt-BR" sz="2400" b="1" dirty="0"/>
              <a:t>	</a:t>
            </a:r>
            <a:r>
              <a:rPr lang="pt-BR" sz="2400" b="1" i="1" dirty="0"/>
              <a:t>Wetland</a:t>
            </a:r>
            <a:r>
              <a:rPr lang="pt-BR" sz="2400" b="1" dirty="0"/>
              <a:t> construído de fluxo </a:t>
            </a:r>
            <a:r>
              <a:rPr lang="pt-BR" sz="2400" b="1" dirty="0" err="1"/>
              <a:t>subsuperficial</a:t>
            </a:r>
            <a:r>
              <a:rPr lang="pt-BR" sz="2400" b="1" dirty="0"/>
              <a:t> vertical</a:t>
            </a:r>
          </a:p>
          <a:p>
            <a:pPr algn="just"/>
            <a:r>
              <a:rPr lang="pt-BR" sz="2400" b="1" dirty="0"/>
              <a:t>	</a:t>
            </a:r>
            <a:r>
              <a:rPr lang="pt-BR" sz="2400" b="1" i="1" dirty="0"/>
              <a:t>Wetland</a:t>
            </a:r>
            <a:r>
              <a:rPr lang="pt-BR" sz="2400" b="1" dirty="0"/>
              <a:t> construído de fluxo </a:t>
            </a:r>
            <a:r>
              <a:rPr lang="pt-BR" sz="2400" b="1" dirty="0" err="1"/>
              <a:t>subsuperficial</a:t>
            </a:r>
            <a:r>
              <a:rPr lang="pt-BR" sz="2400" b="1" dirty="0"/>
              <a:t> horizontal  </a:t>
            </a:r>
          </a:p>
          <a:p>
            <a:pPr algn="just"/>
            <a:endParaRPr lang="pt-BR" sz="2400" b="1" dirty="0" smtClean="0"/>
          </a:p>
          <a:p>
            <a:pPr algn="just"/>
            <a:endParaRPr lang="pt-BR" sz="2400" b="1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3368305" y="600967"/>
            <a:ext cx="5193398" cy="8704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b="1" dirty="0" smtClean="0"/>
          </a:p>
          <a:p>
            <a:pPr algn="ctr"/>
            <a:r>
              <a:rPr lang="pt-BR" sz="2800" b="1" dirty="0" smtClean="0"/>
              <a:t>INTRODUÇÃO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29461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615490" y="2473842"/>
            <a:ext cx="8456558" cy="38382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 smtClean="0"/>
              <a:t>Obrigado pela atenção!</a:t>
            </a:r>
          </a:p>
          <a:p>
            <a:pPr algn="ctr"/>
            <a:endParaRPr lang="pt-BR" sz="2800" b="1" dirty="0" smtClean="0"/>
          </a:p>
          <a:p>
            <a:pPr algn="ctr"/>
            <a:r>
              <a:rPr lang="pt-BR" sz="2800" b="1" dirty="0" smtClean="0"/>
              <a:t>Filipe Franz Teske</a:t>
            </a:r>
          </a:p>
          <a:p>
            <a:pPr algn="ctr"/>
            <a:r>
              <a:rPr lang="pt-BR" sz="2800" b="1" dirty="0" smtClean="0">
                <a:hlinkClick r:id="rId4"/>
              </a:rPr>
              <a:t>filipe.teske@gmail.com</a:t>
            </a:r>
            <a:endParaRPr lang="pt-BR" sz="2800" b="1" dirty="0" smtClean="0"/>
          </a:p>
          <a:p>
            <a:pPr algn="ctr"/>
            <a:r>
              <a:rPr lang="pt-BR" sz="2800" b="1" dirty="0" smtClean="0"/>
              <a:t>(51) 98156 6838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148968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3368305" y="600967"/>
            <a:ext cx="5193398" cy="8704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b="1" dirty="0" smtClean="0"/>
          </a:p>
          <a:p>
            <a:pPr algn="ctr"/>
            <a:r>
              <a:rPr lang="pt-BR" sz="2800" b="1" dirty="0" smtClean="0"/>
              <a:t>INTRODUÇÃO</a:t>
            </a:r>
            <a:endParaRPr lang="pt-BR" sz="2800" b="1" dirty="0"/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4322569"/>
              </p:ext>
            </p:extLst>
          </p:nvPr>
        </p:nvGraphicFramePr>
        <p:xfrm>
          <a:off x="2272848" y="1661224"/>
          <a:ext cx="7484536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1" name="Imagem de Bitmap" r:id="rId5" imgW="7733333" imgH="3704762" progId="Paint.Picture">
                  <p:embed/>
                </p:oleObj>
              </mc:Choice>
              <mc:Fallback>
                <p:oleObj name="Imagem de Bitmap" r:id="rId5" imgW="7733333" imgH="370476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2848" y="1661224"/>
                        <a:ext cx="7484536" cy="3600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tângulo 9"/>
          <p:cNvSpPr/>
          <p:nvPr/>
        </p:nvSpPr>
        <p:spPr>
          <a:xfrm>
            <a:off x="1883168" y="5433920"/>
            <a:ext cx="83529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/>
              <a:t>1 – entrada do afluente; 2 – macrófitas emergentes; 3 – camadas de substratos; 4 – sistema de distribuição do efluente; 5 – sentido do fluxo; 6 – sistema de drenagem e coleta; 7 – impermeabilização; 8 – controlador de nível; 9 – efluente final. 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6629584" y="6198945"/>
            <a:ext cx="3664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(fonte: adaptado de PELISSARI, 2013)</a:t>
            </a:r>
          </a:p>
        </p:txBody>
      </p:sp>
    </p:spTree>
    <p:extLst>
      <p:ext uri="{BB962C8B-B14F-4D97-AF65-F5344CB8AC3E}">
        <p14:creationId xmlns:p14="http://schemas.microsoft.com/office/powerpoint/2010/main" val="1362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3368305" y="600967"/>
            <a:ext cx="5193398" cy="8704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b="1" dirty="0" smtClean="0"/>
          </a:p>
          <a:p>
            <a:pPr algn="ctr"/>
            <a:r>
              <a:rPr lang="pt-BR" sz="2800" b="1" dirty="0" smtClean="0"/>
              <a:t>INTRODUÇÃO</a:t>
            </a:r>
            <a:endParaRPr lang="pt-BR" sz="2800" b="1" dirty="0"/>
          </a:p>
        </p:txBody>
      </p:sp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4551675"/>
              </p:ext>
            </p:extLst>
          </p:nvPr>
        </p:nvGraphicFramePr>
        <p:xfrm>
          <a:off x="2281720" y="1553422"/>
          <a:ext cx="7421160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5" name="Imagem de Bitmap" r:id="rId5" imgW="7373379" imgH="3591426" progId="Paint.Picture">
                  <p:embed/>
                </p:oleObj>
              </mc:Choice>
              <mc:Fallback>
                <p:oleObj name="Imagem de Bitmap" r:id="rId5" imgW="7373379" imgH="3591426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1720" y="1553422"/>
                        <a:ext cx="7421160" cy="360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tângulo 9"/>
          <p:cNvSpPr/>
          <p:nvPr/>
        </p:nvSpPr>
        <p:spPr>
          <a:xfrm>
            <a:off x="6452160" y="6076113"/>
            <a:ext cx="36642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(fonte: adaptado de PELISSARI, 2013)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1720632" y="5194366"/>
            <a:ext cx="84887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400" dirty="0"/>
              <a:t>1 – entrada do afluente; 2 – macrófitas emergentes; 3 – impermeabilização; 4 – zona de entrada; 5 – canalização de alimentação; 6 – substrato; 7 – sentido do fluxo; 8 – zona de saída; 9 – canalização de coleta; 10 – monjolo, controlador de nível. </a:t>
            </a:r>
          </a:p>
        </p:txBody>
      </p:sp>
    </p:spTree>
    <p:extLst>
      <p:ext uri="{BB962C8B-B14F-4D97-AF65-F5344CB8AC3E}">
        <p14:creationId xmlns:p14="http://schemas.microsoft.com/office/powerpoint/2010/main" val="3929355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1393004" y="2044706"/>
            <a:ext cx="9144000" cy="399298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2400" b="1" dirty="0" smtClean="0"/>
              <a:t>O </a:t>
            </a:r>
            <a:r>
              <a:rPr lang="pt-BR" sz="2400" b="1" i="1" dirty="0" smtClean="0"/>
              <a:t>wetland</a:t>
            </a:r>
            <a:r>
              <a:rPr lang="pt-BR" sz="2400" b="1" dirty="0" smtClean="0"/>
              <a:t> construído híbrido, tema deste trabalho, é composto por dois módulos. </a:t>
            </a:r>
          </a:p>
          <a:p>
            <a:pPr algn="just"/>
            <a:endParaRPr lang="pt-BR" sz="2400" b="1" dirty="0"/>
          </a:p>
          <a:p>
            <a:pPr algn="just"/>
            <a:r>
              <a:rPr lang="pt-BR" sz="2400" b="1" dirty="0" smtClean="0"/>
              <a:t>Módulo I – </a:t>
            </a:r>
            <a:r>
              <a:rPr lang="pt-BR" sz="2400" b="1" i="1" dirty="0" smtClean="0"/>
              <a:t>Wetland</a:t>
            </a:r>
            <a:r>
              <a:rPr lang="pt-BR" sz="2400" b="1" dirty="0" smtClean="0"/>
              <a:t> construído de fluxo </a:t>
            </a:r>
            <a:r>
              <a:rPr lang="pt-BR" sz="2400" b="1" dirty="0" err="1" smtClean="0"/>
              <a:t>subsuperficial</a:t>
            </a:r>
            <a:r>
              <a:rPr lang="pt-BR" sz="2400" b="1" dirty="0" smtClean="0"/>
              <a:t> vertical – WCV</a:t>
            </a:r>
          </a:p>
          <a:p>
            <a:pPr algn="just"/>
            <a:r>
              <a:rPr lang="pt-BR" sz="2400" b="1" dirty="0"/>
              <a:t>M</a:t>
            </a:r>
            <a:r>
              <a:rPr lang="pt-BR" sz="2400" b="1" dirty="0" smtClean="0"/>
              <a:t>ódulo II – </a:t>
            </a:r>
            <a:r>
              <a:rPr lang="pt-BR" sz="2400" b="1" i="1" dirty="0" smtClean="0"/>
              <a:t>Wetland</a:t>
            </a:r>
            <a:r>
              <a:rPr lang="pt-BR" sz="2400" b="1" dirty="0" smtClean="0"/>
              <a:t> construído de fluxo </a:t>
            </a:r>
            <a:r>
              <a:rPr lang="pt-BR" sz="2400" b="1" dirty="0" err="1" smtClean="0"/>
              <a:t>subsuperficial</a:t>
            </a:r>
            <a:r>
              <a:rPr lang="pt-BR" sz="2400" b="1" dirty="0" smtClean="0"/>
              <a:t> horizontal – WCH</a:t>
            </a:r>
          </a:p>
          <a:p>
            <a:pPr algn="just"/>
            <a:endParaRPr lang="pt-BR" sz="2400" b="1" dirty="0"/>
          </a:p>
          <a:p>
            <a:pPr algn="just"/>
            <a:r>
              <a:rPr lang="pt-BR" sz="2400" b="1" dirty="0" smtClean="0"/>
              <a:t>WCV é considerado mais eficiente devido à dispersão do efluente sobre toda a área superficial do filtro e ao aporte de oxigênio favorecendo reações aeróbias. </a:t>
            </a:r>
          </a:p>
          <a:p>
            <a:pPr algn="just"/>
            <a:endParaRPr lang="pt-BR" sz="2400" b="1" dirty="0"/>
          </a:p>
          <a:p>
            <a:pPr algn="just"/>
            <a:r>
              <a:rPr lang="pt-BR" sz="2400" b="1" dirty="0" smtClean="0"/>
              <a:t>WCH tem como características zonas aeróbias, anaeróbias e </a:t>
            </a:r>
            <a:r>
              <a:rPr lang="pt-BR" sz="2400" b="1" dirty="0" err="1" smtClean="0"/>
              <a:t>anóxicas</a:t>
            </a:r>
            <a:r>
              <a:rPr lang="pt-BR" sz="2400" b="1" dirty="0" smtClean="0"/>
              <a:t> no interior do substrato (SEZERINO, 2006), e maior eficiência na redução dos parâmetros DBO, DQO e SST (UN HABITAT,2008). </a:t>
            </a:r>
            <a:endParaRPr lang="pt-BR" sz="2400" b="1" dirty="0"/>
          </a:p>
          <a:p>
            <a:pPr algn="just"/>
            <a:endParaRPr lang="pt-BR" sz="2400" b="1" dirty="0" smtClean="0"/>
          </a:p>
          <a:p>
            <a:pPr algn="just"/>
            <a:endParaRPr lang="pt-BR" sz="2400" b="1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3368305" y="600967"/>
            <a:ext cx="5193398" cy="8704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b="1" dirty="0" smtClean="0"/>
          </a:p>
          <a:p>
            <a:pPr algn="ctr"/>
            <a:r>
              <a:rPr lang="pt-BR" sz="2800" b="1" dirty="0" smtClean="0"/>
              <a:t>INTRODUÇÃO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359675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393004" y="2672515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2400" b="1" dirty="0" smtClean="0"/>
              <a:t>Relatar a implantação de um </a:t>
            </a:r>
            <a:r>
              <a:rPr lang="pt-BR" sz="2400" b="1" i="1" dirty="0" smtClean="0"/>
              <a:t>wetland</a:t>
            </a:r>
            <a:r>
              <a:rPr lang="pt-BR" sz="2400" b="1" dirty="0" smtClean="0"/>
              <a:t> construído híbrido para polimento de efluente doméstico oriundo de um sistema fossa séptica e filtro anaeróbio. </a:t>
            </a:r>
          </a:p>
          <a:p>
            <a:pPr algn="just"/>
            <a:r>
              <a:rPr lang="pt-BR" sz="2400" b="1" dirty="0" smtClean="0"/>
              <a:t>Apresentar os resultados das análises realizadas até o momento. </a:t>
            </a:r>
          </a:p>
          <a:p>
            <a:pPr algn="just"/>
            <a:endParaRPr lang="pt-BR" sz="2400" b="1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3376130" y="600967"/>
            <a:ext cx="5193398" cy="8704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pt-BR" sz="2800" b="1" dirty="0" smtClean="0"/>
          </a:p>
          <a:p>
            <a:pPr algn="ctr"/>
            <a:r>
              <a:rPr lang="pt-BR" sz="2800" b="1" dirty="0" smtClean="0"/>
              <a:t>OBJETIVO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8163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1400829" y="2042246"/>
            <a:ext cx="9144000" cy="399298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sz="2400" b="1" dirty="0" smtClean="0"/>
              <a:t>O dimensionamento do módulo I – WCV, foi baseado na publicação “Arranjos Tecnológicos para Tratamento de Esgotos Sanitários de </a:t>
            </a:r>
            <a:r>
              <a:rPr lang="pt-BR" sz="2400" b="1" dirty="0"/>
              <a:t>F</a:t>
            </a:r>
            <a:r>
              <a:rPr lang="pt-BR" sz="2400" b="1" dirty="0" smtClean="0"/>
              <a:t>orma </a:t>
            </a:r>
            <a:r>
              <a:rPr lang="pt-BR" sz="2400" b="1" dirty="0"/>
              <a:t>D</a:t>
            </a:r>
            <a:r>
              <a:rPr lang="pt-BR" sz="2400" b="1" dirty="0" smtClean="0"/>
              <a:t>escentralizada” (BRASIL, 2014). </a:t>
            </a:r>
          </a:p>
          <a:p>
            <a:pPr algn="just"/>
            <a:endParaRPr lang="pt-BR" sz="2400" b="1" dirty="0"/>
          </a:p>
          <a:p>
            <a:pPr algn="just"/>
            <a:r>
              <a:rPr lang="pt-BR" sz="2400" b="1" dirty="0" smtClean="0"/>
              <a:t>Foi considerado 1,5 m²/habitante e 4 moradores – resultando em uma área superficial de 6 m².</a:t>
            </a:r>
          </a:p>
          <a:p>
            <a:pPr algn="just"/>
            <a:endParaRPr lang="pt-BR" sz="2400" b="1" dirty="0" smtClean="0"/>
          </a:p>
          <a:p>
            <a:pPr algn="just"/>
            <a:r>
              <a:rPr lang="pt-BR" sz="2400" b="1" dirty="0" smtClean="0"/>
              <a:t>O módulo II foi construído com as mesmas dimensões do módulo I.</a:t>
            </a:r>
          </a:p>
          <a:p>
            <a:pPr algn="just"/>
            <a:r>
              <a:rPr lang="pt-BR" sz="2400" b="1" dirty="0" smtClean="0"/>
              <a:t>Não foi aplicada a metodologia (eq. cinética de primeira ordem aplicado a reatores de fluxo pistão) da literatura consultada devido as incertezas da qualidade do efluente oriundo do módulo I – WCV. </a:t>
            </a:r>
          </a:p>
          <a:p>
            <a:pPr algn="just"/>
            <a:endParaRPr lang="pt-BR" sz="2400" b="1" dirty="0"/>
          </a:p>
          <a:p>
            <a:pPr algn="just"/>
            <a:endParaRPr lang="pt-BR" sz="2400" b="1" dirty="0"/>
          </a:p>
          <a:p>
            <a:pPr algn="just"/>
            <a:endParaRPr lang="pt-BR" sz="2400" b="1" dirty="0" smtClean="0"/>
          </a:p>
          <a:p>
            <a:pPr algn="just"/>
            <a:endParaRPr lang="pt-BR" sz="2400" b="1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3376130" y="600967"/>
            <a:ext cx="5193398" cy="8704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/>
              <a:t>MATERIAIS E MÉTODOS </a:t>
            </a:r>
          </a:p>
          <a:p>
            <a:pPr algn="ctr"/>
            <a:r>
              <a:rPr lang="pt-BR" sz="2800" b="1" dirty="0" smtClean="0"/>
              <a:t>CONSTRUÇÃO DOS MÓDULOS I E II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202773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425"/>
          <a:stretch>
            <a:fillRect/>
          </a:stretch>
        </p:blipFill>
        <p:spPr bwMode="auto">
          <a:xfrm>
            <a:off x="0" y="0"/>
            <a:ext cx="2443048" cy="141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3" r="3020"/>
          <a:stretch>
            <a:fillRect/>
          </a:stretch>
        </p:blipFill>
        <p:spPr bwMode="auto">
          <a:xfrm>
            <a:off x="8945026" y="-14568"/>
            <a:ext cx="3246974" cy="142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Imagem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865" y="2054411"/>
            <a:ext cx="5400000" cy="405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m 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690" y="2054411"/>
            <a:ext cx="5400000" cy="40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3376130" y="600967"/>
            <a:ext cx="5193398" cy="8704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2800" b="1" dirty="0" smtClean="0"/>
              <a:t>MATERIAIS E MÉTODOS </a:t>
            </a:r>
          </a:p>
          <a:p>
            <a:pPr algn="ctr"/>
            <a:r>
              <a:rPr lang="pt-BR" sz="2800" b="1" dirty="0" smtClean="0"/>
              <a:t>CONSTRUÇÃO DOS MÓDULOS I E II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val="402828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328</TotalTime>
  <Words>1184</Words>
  <Application>Microsoft Office PowerPoint</Application>
  <PresentationFormat>Personalizar</PresentationFormat>
  <Paragraphs>146</Paragraphs>
  <Slides>30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30</vt:i4>
      </vt:variant>
    </vt:vector>
  </HeadingPairs>
  <TitlesOfParts>
    <vt:vector size="32" baseType="lpstr">
      <vt:lpstr>Tema do Office</vt:lpstr>
      <vt:lpstr>Imagem de Bitmap</vt:lpstr>
      <vt:lpstr>USO DE WETLAND CONSTRUÍDO HÍBRIDO PARA POLIMENTO DE EFLUENTE DOMÉSTICO DE FORMA DESCENTRALIZADA</vt:lpstr>
      <vt:lpstr>Esta apresentação será dividida nos seguintes tópicos:  Introdução Objetivo Materiais e métodos - Construção dos módulos Primeiros resultados Conclusões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Título do trabalho</dc:title>
  <dc:creator>Paulo Scalize</dc:creator>
  <cp:lastModifiedBy>4375</cp:lastModifiedBy>
  <cp:revision>35</cp:revision>
  <dcterms:created xsi:type="dcterms:W3CDTF">2017-05-30T09:26:55Z</dcterms:created>
  <dcterms:modified xsi:type="dcterms:W3CDTF">2017-06-21T11:52:13Z</dcterms:modified>
</cp:coreProperties>
</file>