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53" r:id="rId2"/>
    <p:sldId id="371" r:id="rId3"/>
    <p:sldId id="452" r:id="rId4"/>
    <p:sldId id="451" r:id="rId5"/>
    <p:sldId id="453" r:id="rId6"/>
    <p:sldId id="415" r:id="rId7"/>
    <p:sldId id="416" r:id="rId8"/>
    <p:sldId id="454" r:id="rId9"/>
    <p:sldId id="455" r:id="rId10"/>
    <p:sldId id="417" r:id="rId11"/>
    <p:sldId id="421" r:id="rId12"/>
    <p:sldId id="422" r:id="rId13"/>
    <p:sldId id="468" r:id="rId14"/>
    <p:sldId id="456" r:id="rId15"/>
    <p:sldId id="459" r:id="rId16"/>
    <p:sldId id="458" r:id="rId17"/>
    <p:sldId id="460" r:id="rId18"/>
    <p:sldId id="467" r:id="rId19"/>
    <p:sldId id="466" r:id="rId20"/>
    <p:sldId id="461" r:id="rId21"/>
    <p:sldId id="462" r:id="rId22"/>
    <p:sldId id="463" r:id="rId23"/>
    <p:sldId id="464" r:id="rId24"/>
    <p:sldId id="465" r:id="rId25"/>
    <p:sldId id="365" r:id="rId26"/>
  </p:sldIdLst>
  <p:sldSz cx="9144000" cy="6858000" type="screen4x3"/>
  <p:notesSz cx="7023100" cy="93091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9900"/>
    <a:srgbClr val="CCFFFF"/>
    <a:srgbClr val="FFCC99"/>
    <a:srgbClr val="FFCCCC"/>
    <a:srgbClr val="FFFFCC"/>
    <a:srgbClr val="9999FF"/>
    <a:srgbClr val="66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2" autoAdjust="0"/>
    <p:restoredTop sz="94101" autoAdjust="0"/>
  </p:normalViewPr>
  <p:slideViewPr>
    <p:cSldViewPr>
      <p:cViewPr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6C84-55BB-4171-82F8-664C15F44D72}" type="datetimeFigureOut">
              <a:rPr lang="pt-BR" smtClean="0"/>
              <a:t>27/05/2015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D7CD6-90BC-4BB4-A017-4AB1EE3CC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21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6FB7DAD-2387-4FCF-AD3F-865DE7477F3B}" type="datetimeFigureOut">
              <a:rPr lang="pt-BR" smtClean="0"/>
              <a:t>27/05/2015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027DC9C-41C9-4DD2-AEE1-662069CB68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180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BB97B-6B76-4296-8F42-13D36B7E5B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4CBF9-D21F-4CE7-807B-787834D984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0EBB0-75EC-4627-9DD5-A538F390B4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432CD-C7BE-460D-8B5D-8D1BEB897A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0F564-1899-453F-A45D-AC6B8F9AEB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Retângulo 7"/>
          <p:cNvSpPr>
            <a:spLocks noChangeArrowheads="1"/>
          </p:cNvSpPr>
          <p:nvPr userDrawn="1"/>
        </p:nvSpPr>
        <p:spPr bwMode="auto">
          <a:xfrm>
            <a:off x="0" y="6392361"/>
            <a:ext cx="7929586" cy="461665"/>
          </a:xfrm>
          <a:prstGeom prst="rect">
            <a:avLst/>
          </a:prstGeom>
          <a:solidFill>
            <a:srgbClr val="808080">
              <a:alpha val="89018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pt-BR" b="1" dirty="0" smtClean="0">
              <a:solidFill>
                <a:schemeClr val="bg1"/>
              </a:solidFill>
            </a:endParaRPr>
          </a:p>
          <a:p>
            <a:pPr algn="r"/>
            <a:endParaRPr lang="pt-BR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6795714" y="6396359"/>
            <a:ext cx="1133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 smtClean="0"/>
              <a:t>Ministério das                                                           </a:t>
            </a:r>
            <a:r>
              <a:rPr lang="pt-BR" sz="1000" baseline="0" dirty="0" smtClean="0"/>
              <a:t> </a:t>
            </a:r>
            <a:r>
              <a:rPr lang="pt-BR" sz="1000" b="1" dirty="0" smtClean="0"/>
              <a:t>Cidades</a:t>
            </a:r>
            <a:endParaRPr lang="pt-BR" sz="1000" b="1" dirty="0"/>
          </a:p>
        </p:txBody>
      </p:sp>
      <p:sp>
        <p:nvSpPr>
          <p:cNvPr id="11" name="Retângulo 10"/>
          <p:cNvSpPr/>
          <p:nvPr userDrawn="1"/>
        </p:nvSpPr>
        <p:spPr>
          <a:xfrm>
            <a:off x="5283383" y="6412709"/>
            <a:ext cx="1510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Secretaria Nacional de </a:t>
            </a:r>
          </a:p>
          <a:p>
            <a:r>
              <a:rPr lang="pt-BR" sz="1000" dirty="0" smtClean="0"/>
              <a:t>Saneamento Ambiental</a:t>
            </a:r>
            <a:endParaRPr lang="pt-BR" sz="1000" dirty="0"/>
          </a:p>
        </p:txBody>
      </p:sp>
      <p:pic>
        <p:nvPicPr>
          <p:cNvPr id="16386" name="Picture 2" descr="Patria_Educador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39" y="6381328"/>
            <a:ext cx="1314140" cy="47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6CF71-E7BA-453A-B3EC-D289E2485F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28D8C-CDD8-4E69-99DC-9E9B1FD9C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DD218-CDDD-4098-A8FE-A7605A58A1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B4961-0F29-40F9-9322-88201E864B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Retângulo 7"/>
          <p:cNvSpPr>
            <a:spLocks noChangeArrowheads="1"/>
          </p:cNvSpPr>
          <p:nvPr userDrawn="1"/>
        </p:nvSpPr>
        <p:spPr bwMode="auto">
          <a:xfrm>
            <a:off x="0" y="6392361"/>
            <a:ext cx="7929586" cy="461665"/>
          </a:xfrm>
          <a:prstGeom prst="rect">
            <a:avLst/>
          </a:prstGeom>
          <a:solidFill>
            <a:srgbClr val="808080">
              <a:alpha val="89018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pt-BR" b="1" dirty="0" smtClean="0">
              <a:solidFill>
                <a:schemeClr val="bg1"/>
              </a:solidFill>
            </a:endParaRPr>
          </a:p>
          <a:p>
            <a:pPr algn="r"/>
            <a:endParaRPr lang="pt-BR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5148064" y="6412709"/>
            <a:ext cx="1510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Secretaria Nacional de </a:t>
            </a:r>
          </a:p>
          <a:p>
            <a:r>
              <a:rPr lang="pt-BR" sz="1000" dirty="0" smtClean="0"/>
              <a:t>Saneamento Ambiental</a:t>
            </a:r>
            <a:endParaRPr lang="pt-BR" sz="1000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6660232" y="6396359"/>
            <a:ext cx="1133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 smtClean="0"/>
              <a:t>Ministério das                                                           </a:t>
            </a:r>
            <a:r>
              <a:rPr lang="pt-BR" sz="1000" baseline="0" dirty="0" smtClean="0"/>
              <a:t> </a:t>
            </a:r>
            <a:r>
              <a:rPr lang="pt-BR" sz="1000" b="1" dirty="0" smtClean="0"/>
              <a:t>Cidades</a:t>
            </a:r>
            <a:endParaRPr lang="pt-BR" sz="1000" b="1" dirty="0"/>
          </a:p>
        </p:txBody>
      </p:sp>
      <p:pic>
        <p:nvPicPr>
          <p:cNvPr id="15362" name="Picture 2" descr="Patria_Educador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1328"/>
            <a:ext cx="1331640" cy="47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C476D-51CA-4997-933E-4B1CE384D3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" name="Picture 14" descr="brasil%20pais%20rico%20%C3%A9%20pais%20sem%20pobreza_thumb%5B1%5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6382945"/>
            <a:ext cx="1214414" cy="47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ângulo 7"/>
          <p:cNvSpPr>
            <a:spLocks noChangeArrowheads="1"/>
          </p:cNvSpPr>
          <p:nvPr userDrawn="1"/>
        </p:nvSpPr>
        <p:spPr bwMode="auto">
          <a:xfrm>
            <a:off x="0" y="6392361"/>
            <a:ext cx="7929586" cy="461665"/>
          </a:xfrm>
          <a:prstGeom prst="rect">
            <a:avLst/>
          </a:prstGeom>
          <a:solidFill>
            <a:srgbClr val="808080">
              <a:alpha val="89018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pt-BR" b="1" dirty="0" smtClean="0">
              <a:solidFill>
                <a:schemeClr val="bg1"/>
              </a:solidFill>
            </a:endParaRPr>
          </a:p>
          <a:p>
            <a:pPr algn="r"/>
            <a:endParaRPr lang="pt-BR" dirty="0"/>
          </a:p>
        </p:txBody>
      </p:sp>
      <p:sp>
        <p:nvSpPr>
          <p:cNvPr id="13" name="Retângulo 12"/>
          <p:cNvSpPr/>
          <p:nvPr userDrawn="1"/>
        </p:nvSpPr>
        <p:spPr>
          <a:xfrm>
            <a:off x="6795714" y="6396359"/>
            <a:ext cx="1133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 smtClean="0"/>
              <a:t>Ministério das                                                           </a:t>
            </a:r>
            <a:r>
              <a:rPr lang="pt-BR" sz="1000" baseline="0" dirty="0" smtClean="0"/>
              <a:t> </a:t>
            </a:r>
            <a:r>
              <a:rPr lang="pt-BR" sz="1000" b="1" dirty="0" smtClean="0"/>
              <a:t>Cidades</a:t>
            </a:r>
            <a:endParaRPr lang="pt-BR" sz="1000" b="1" dirty="0"/>
          </a:p>
        </p:txBody>
      </p:sp>
      <p:sp>
        <p:nvSpPr>
          <p:cNvPr id="14" name="Retângulo 13"/>
          <p:cNvSpPr/>
          <p:nvPr userDrawn="1"/>
        </p:nvSpPr>
        <p:spPr>
          <a:xfrm>
            <a:off x="5283383" y="6412709"/>
            <a:ext cx="1510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Secretaria Nacional de </a:t>
            </a:r>
          </a:p>
          <a:p>
            <a:r>
              <a:rPr lang="pt-BR" sz="1000" dirty="0" smtClean="0"/>
              <a:t>Saneamento Ambiental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A855-E3A1-4B72-BC12-26CCEFE639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rgbClr val="C9C9C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de texto do modelo global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3BADD1B7-F256-4FE3-AE7F-CB2A8015D5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Excel_97-2003_Worksheet2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468313" y="2276872"/>
            <a:ext cx="820737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Seminário </a:t>
            </a:r>
            <a:r>
              <a:rPr lang="pt-BR" sz="2400" dirty="0">
                <a:solidFill>
                  <a:schemeClr val="tx2"/>
                </a:solidFill>
              </a:rPr>
              <a:t>5 – Planejamento e </a:t>
            </a:r>
            <a:r>
              <a:rPr lang="pt-BR" sz="2400" dirty="0" smtClean="0">
                <a:solidFill>
                  <a:schemeClr val="tx2"/>
                </a:solidFill>
              </a:rPr>
              <a:t>Gestão</a:t>
            </a:r>
          </a:p>
          <a:p>
            <a:pPr algn="ctr"/>
            <a:endParaRPr lang="pt-BR" sz="1000" dirty="0" smtClean="0">
              <a:solidFill>
                <a:schemeClr val="tx2"/>
              </a:solidFill>
            </a:endParaRPr>
          </a:p>
          <a:p>
            <a:pPr algn="ctr"/>
            <a:r>
              <a:rPr lang="pt-BR" sz="2800" b="1" i="1" dirty="0" smtClean="0">
                <a:solidFill>
                  <a:schemeClr val="tx2"/>
                </a:solidFill>
              </a:rPr>
              <a:t>Implementação, monitoramento e avaliação do </a:t>
            </a:r>
            <a:r>
              <a:rPr lang="pt-BR" sz="2800" b="1" i="1" dirty="0" err="1" smtClean="0">
                <a:solidFill>
                  <a:schemeClr val="tx2"/>
                </a:solidFill>
              </a:rPr>
              <a:t>Plansab</a:t>
            </a:r>
            <a:endParaRPr lang="pt-BR" sz="2800" dirty="0"/>
          </a:p>
          <a:p>
            <a:endParaRPr lang="pt-BR" sz="2800" b="1" i="1" dirty="0" smtClean="0">
              <a:solidFill>
                <a:schemeClr val="tx2"/>
              </a:solidFill>
            </a:endParaRPr>
          </a:p>
          <a:p>
            <a:endParaRPr lang="pt-BR" sz="2800" b="1" i="1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pt-BR" sz="2800" b="1" i="1" dirty="0" smtClean="0">
              <a:solidFill>
                <a:schemeClr val="tx2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032448" y="436800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pt-BR" sz="1600" b="1" dirty="0"/>
              <a:t>Marcelo de Paula </a:t>
            </a:r>
            <a:r>
              <a:rPr lang="en-GB" altLang="pt-BR" sz="1600" b="1" dirty="0" err="1"/>
              <a:t>Neves</a:t>
            </a:r>
            <a:r>
              <a:rPr lang="en-GB" altLang="pt-BR" sz="1600" b="1" dirty="0"/>
              <a:t> </a:t>
            </a:r>
            <a:r>
              <a:rPr lang="en-GB" altLang="pt-BR" sz="1600" b="1" dirty="0" err="1"/>
              <a:t>Lelis</a:t>
            </a:r>
            <a:r>
              <a:rPr lang="en-GB" altLang="pt-BR" sz="1600" b="1" dirty="0"/>
              <a:t>                                                                                      </a:t>
            </a:r>
            <a:br>
              <a:rPr lang="en-GB" altLang="pt-BR" sz="1600" b="1" dirty="0"/>
            </a:br>
            <a:r>
              <a:rPr lang="en-GB" altLang="pt-BR" sz="1600" dirty="0" err="1"/>
              <a:t>Gerente</a:t>
            </a:r>
            <a:r>
              <a:rPr lang="en-GB" altLang="pt-BR" sz="1600" dirty="0"/>
              <a:t> de </a:t>
            </a:r>
            <a:r>
              <a:rPr lang="en-GB" altLang="pt-BR" sz="1600" dirty="0" err="1"/>
              <a:t>Projetos</a:t>
            </a:r>
            <a:r>
              <a:rPr lang="en-GB" altLang="pt-BR" sz="1600" dirty="0"/>
              <a:t/>
            </a:r>
            <a:br>
              <a:rPr lang="en-GB" altLang="pt-BR" sz="1600" dirty="0"/>
            </a:br>
            <a:r>
              <a:rPr lang="en-GB" altLang="pt-BR" sz="1600" dirty="0" err="1"/>
              <a:t>Secretaria</a:t>
            </a:r>
            <a:r>
              <a:rPr lang="en-GB" altLang="pt-BR" sz="1600" dirty="0"/>
              <a:t> </a:t>
            </a:r>
            <a:r>
              <a:rPr lang="en-GB" altLang="pt-BR" sz="1600" dirty="0" err="1"/>
              <a:t>Nacional</a:t>
            </a:r>
            <a:r>
              <a:rPr lang="en-GB" altLang="pt-BR" sz="1600" dirty="0"/>
              <a:t> de </a:t>
            </a:r>
            <a:r>
              <a:rPr lang="en-GB" altLang="pt-BR" sz="1600" dirty="0" err="1"/>
              <a:t>Saneamento</a:t>
            </a:r>
            <a:r>
              <a:rPr lang="en-GB" altLang="pt-BR" sz="1600" dirty="0"/>
              <a:t> </a:t>
            </a:r>
            <a:r>
              <a:rPr lang="en-GB" altLang="pt-BR" sz="1600" dirty="0" err="1"/>
              <a:t>Ambiental</a:t>
            </a:r>
            <a:r>
              <a:rPr lang="en-GB" altLang="pt-BR" sz="1600" dirty="0"/>
              <a:t/>
            </a:r>
            <a:br>
              <a:rPr lang="en-GB" altLang="pt-BR" sz="1600" dirty="0"/>
            </a:br>
            <a:r>
              <a:rPr lang="en-GB" altLang="pt-BR" sz="1600" dirty="0" err="1"/>
              <a:t>Ministério</a:t>
            </a:r>
            <a:r>
              <a:rPr lang="en-GB" altLang="pt-BR" sz="1600" dirty="0"/>
              <a:t> das </a:t>
            </a:r>
            <a:r>
              <a:rPr lang="en-GB" altLang="pt-BR" sz="1600" dirty="0" err="1"/>
              <a:t>Cidades</a:t>
            </a:r>
            <a:endParaRPr lang="en-GB" altLang="pt-BR" sz="1600" dirty="0"/>
          </a:p>
        </p:txBody>
      </p:sp>
      <p:pic>
        <p:nvPicPr>
          <p:cNvPr id="24578" name="Picture 2" descr="C:\Users\marcelo.lelis\Desktop\logo-assembleia4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8" y="87660"/>
            <a:ext cx="352425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666801" cy="123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4213" y="1760538"/>
            <a:ext cx="79930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pt-BR" sz="2400" b="1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pt-BR" sz="2400" b="1">
                <a:solidFill>
                  <a:srgbClr val="0070C0"/>
                </a:solidFill>
                <a:latin typeface="Calibri" pitchFamily="34" charset="0"/>
              </a:rPr>
            </a:br>
            <a:r>
              <a:rPr lang="pt-BR" sz="1600" b="1">
                <a:latin typeface="Calibri" pitchFamily="34" charset="0"/>
              </a:rPr>
              <a:t/>
            </a:r>
            <a:br>
              <a:rPr lang="pt-BR" sz="1600" b="1">
                <a:latin typeface="Calibri" pitchFamily="34" charset="0"/>
              </a:rPr>
            </a:br>
            <a:endParaRPr lang="pt-BR" sz="24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0" name="Retângulo 2"/>
          <p:cNvSpPr>
            <a:spLocks noChangeArrowheads="1"/>
          </p:cNvSpPr>
          <p:nvPr/>
        </p:nvSpPr>
        <p:spPr bwMode="auto">
          <a:xfrm>
            <a:off x="192152" y="498158"/>
            <a:ext cx="88566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 smtClean="0"/>
              <a:t>PLANSAB: metas </a:t>
            </a:r>
            <a:r>
              <a:rPr lang="pt-BR" altLang="pt-BR" sz="1600" b="1" dirty="0"/>
              <a:t>para </a:t>
            </a:r>
            <a:r>
              <a:rPr lang="pt-BR" altLang="pt-BR" sz="1600" b="1" dirty="0" smtClean="0"/>
              <a:t>a gestão dos serviços </a:t>
            </a:r>
            <a:r>
              <a:rPr lang="pt-BR" altLang="pt-BR" sz="1600" dirty="0"/>
              <a:t>(%)</a:t>
            </a:r>
          </a:p>
        </p:txBody>
      </p:sp>
      <p:graphicFrame>
        <p:nvGraphicFramePr>
          <p:cNvPr id="6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820514"/>
              </p:ext>
            </p:extLst>
          </p:nvPr>
        </p:nvGraphicFramePr>
        <p:xfrm>
          <a:off x="71438" y="1096536"/>
          <a:ext cx="8964612" cy="5023755"/>
        </p:xfrm>
        <a:graphic>
          <a:graphicData uri="http://schemas.openxmlformats.org/drawingml/2006/table">
            <a:tbl>
              <a:tblPr/>
              <a:tblGrid>
                <a:gridCol w="4249737"/>
                <a:gridCol w="769938"/>
                <a:gridCol w="657225"/>
                <a:gridCol w="657225"/>
                <a:gridCol w="657225"/>
                <a:gridCol w="658812"/>
                <a:gridCol w="657225"/>
                <a:gridCol w="657225"/>
              </a:tblGrid>
              <a:tr h="583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INDICADOR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ANO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BRASIL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NE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CO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292129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G1. % de municípios com estrutura única para tratar da política de saneamento básico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29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G2. % de municípios com Plano Municipal de Saneamento Básico (abrange os serviços de abastecimento de água, esgotamento sanitário, limpeza urbana e manejo de resíduos sólidos e drenagem e manejo de águas pluviais urbanas)</a:t>
                      </a: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234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29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G3. % de municípios com serviços públicos de saneamento básico fiscalizados e regulados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2129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G4. % de municípios com instância de controle social das ações e serviços de saneamento básico   (órgãos colegiados)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11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51" marR="4445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736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37735443"/>
              </p:ext>
            </p:extLst>
          </p:nvPr>
        </p:nvGraphicFramePr>
        <p:xfrm>
          <a:off x="1116013" y="1052736"/>
          <a:ext cx="6911975" cy="433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Planilha" r:id="rId4" imgW="6886620" imgH="4314825" progId="Excel.Sheet.8">
                  <p:embed/>
                </p:oleObj>
              </mc:Choice>
              <mc:Fallback>
                <p:oleObj name="Planilha" r:id="rId4" imgW="6886620" imgH="431482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052736"/>
                        <a:ext cx="6911975" cy="433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1971327" y="5517232"/>
            <a:ext cx="41805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latin typeface="Calibri" pitchFamily="34" charset="0"/>
              </a:rPr>
              <a:t>Fontes: 1) Censos – IBGE (1991 – 2010)</a:t>
            </a:r>
          </a:p>
          <a:p>
            <a:pPr>
              <a:defRPr/>
            </a:pPr>
            <a:r>
              <a:rPr lang="pt-BR" dirty="0">
                <a:latin typeface="Calibri" pitchFamily="34" charset="0"/>
              </a:rPr>
              <a:t>             </a:t>
            </a:r>
            <a:r>
              <a:rPr lang="pt-BR" dirty="0" smtClean="0">
                <a:latin typeface="Calibri" pitchFamily="34" charset="0"/>
              </a:rPr>
              <a:t> 2</a:t>
            </a:r>
            <a:r>
              <a:rPr lang="pt-BR" dirty="0">
                <a:latin typeface="Calibri" pitchFamily="34" charset="0"/>
              </a:rPr>
              <a:t>) PLANSAB (extrapolação para 2020 e meta para 2033)</a:t>
            </a:r>
          </a:p>
          <a:p>
            <a:pPr>
              <a:defRPr/>
            </a:pP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6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27396"/>
              </p:ext>
            </p:extLst>
          </p:nvPr>
        </p:nvGraphicFramePr>
        <p:xfrm>
          <a:off x="695243" y="1052736"/>
          <a:ext cx="7967939" cy="4176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Planilha" r:id="rId4" imgW="6810480" imgH="3571875" progId="Excel.Sheet.8">
                  <p:embed/>
                </p:oleObj>
              </mc:Choice>
              <mc:Fallback>
                <p:oleObj name="Planilha" r:id="rId4" imgW="6810480" imgH="35718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243" y="1052736"/>
                        <a:ext cx="7967939" cy="41764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835150" y="5445224"/>
            <a:ext cx="4180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latin typeface="Calibri" pitchFamily="34" charset="0"/>
              </a:rPr>
              <a:t>Fontes: 1) Censos – IBGE (1991 – 2010)</a:t>
            </a:r>
          </a:p>
          <a:p>
            <a:pPr>
              <a:defRPr/>
            </a:pPr>
            <a:r>
              <a:rPr lang="pt-BR" dirty="0">
                <a:latin typeface="Calibri" pitchFamily="34" charset="0"/>
              </a:rPr>
              <a:t>              </a:t>
            </a:r>
            <a:r>
              <a:rPr lang="pt-BR" dirty="0" smtClean="0">
                <a:latin typeface="Calibri" pitchFamily="34" charset="0"/>
              </a:rPr>
              <a:t>2</a:t>
            </a:r>
            <a:r>
              <a:rPr lang="pt-BR" dirty="0">
                <a:latin typeface="Calibri" pitchFamily="34" charset="0"/>
              </a:rPr>
              <a:t>) PLANSAB (extrapolação para 2020 e meta para 2033)</a:t>
            </a:r>
          </a:p>
        </p:txBody>
      </p:sp>
    </p:spTree>
    <p:extLst>
      <p:ext uri="{BB962C8B-B14F-4D97-AF65-F5344CB8AC3E}">
        <p14:creationId xmlns:p14="http://schemas.microsoft.com/office/powerpoint/2010/main" val="401303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901325"/>
              </p:ext>
            </p:extLst>
          </p:nvPr>
        </p:nvGraphicFramePr>
        <p:xfrm>
          <a:off x="179512" y="620688"/>
          <a:ext cx="8928992" cy="6210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238"/>
                <a:gridCol w="3086345"/>
                <a:gridCol w="1341919"/>
                <a:gridCol w="3488490"/>
              </a:tblGrid>
              <a:tr h="484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dirty="0">
                          <a:effectLst/>
                          <a:latin typeface="Arial Narrow" pitchFamily="34" charset="0"/>
                        </a:rPr>
                        <a:t>PROGRAMA</a:t>
                      </a:r>
                      <a:endParaRPr lang="pt-BR" sz="16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dirty="0">
                          <a:effectLst/>
                          <a:latin typeface="Arial Narrow" pitchFamily="34" charset="0"/>
                        </a:rPr>
                        <a:t>CONCEPÇÃO</a:t>
                      </a:r>
                      <a:endParaRPr lang="pt-BR" sz="16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dirty="0" smtClean="0">
                          <a:effectLst/>
                          <a:latin typeface="Arial Narrow" pitchFamily="34" charset="0"/>
                        </a:rPr>
                        <a:t>PREVISÃO </a:t>
                      </a:r>
                      <a:r>
                        <a:rPr lang="pt-BR" sz="1300" dirty="0" smtClean="0">
                          <a:effectLst/>
                          <a:latin typeface="Arial Narrow" pitchFamily="34" charset="0"/>
                        </a:rPr>
                        <a:t>(Ag.</a:t>
                      </a:r>
                      <a:r>
                        <a:rPr lang="pt-BR" sz="1300" baseline="0" dirty="0" smtClean="0">
                          <a:effectLst/>
                          <a:latin typeface="Arial Narrow" pitchFamily="34" charset="0"/>
                        </a:rPr>
                        <a:t> Federais)</a:t>
                      </a:r>
                      <a:endParaRPr lang="pt-BR" sz="13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dirty="0">
                          <a:effectLst/>
                          <a:latin typeface="Arial Narrow" pitchFamily="34" charset="0"/>
                        </a:rPr>
                        <a:t>AÇÕES</a:t>
                      </a:r>
                      <a:endParaRPr lang="pt-BR" sz="16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>
                    <a:solidFill>
                      <a:schemeClr val="bg2"/>
                    </a:solidFill>
                  </a:tcPr>
                </a:tc>
              </a:tr>
              <a:tr h="1863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dirty="0">
                          <a:effectLst/>
                          <a:latin typeface="Arial Narrow" pitchFamily="34" charset="0"/>
                        </a:rPr>
                        <a:t>Programa 1: Saneamento básico integrado</a:t>
                      </a:r>
                      <a:endParaRPr lang="pt-BR" sz="16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Investimento em ações estruturais abrangendo, preferencialmente, mais de um componente do saneamento básico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R$ 212 bilhões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(recursos onerosos e não-onerosos)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Possíveis ações em: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Áreas metropolitanas; municípios de médio ou pequeno porte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Favelas e ocupações espontâneas; áreas de risco e sujeitas a inundações; áreas indutoras do desenvolvimento turístico; bacias hidrográficas críticas 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</a:tr>
              <a:tr h="1984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dirty="0">
                          <a:effectLst/>
                          <a:latin typeface="Arial Narrow" pitchFamily="34" charset="0"/>
                        </a:rPr>
                        <a:t>Programa 2: Saneamento rural</a:t>
                      </a:r>
                      <a:endParaRPr lang="pt-BR" sz="16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Atendimento da população rural, povos indígenas e comunidades tradicionais, no conjunto das necessidades </a:t>
                      </a:r>
                      <a:r>
                        <a:rPr lang="pt-BR" sz="1400" b="1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do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saneamento básico, integrados com o Programa Territórios da Cidadania e com o Programa de Desenvolvimento Rural Sustentável, entre outros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R$ 24 bilhões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(recursos não-onerosos)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Possíveis ações para: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População rural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Povos indígenas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Quilombolas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Reservas extrativistas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</a:tr>
              <a:tr h="1878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dirty="0">
                          <a:effectLst/>
                          <a:latin typeface="Arial Narrow" pitchFamily="34" charset="0"/>
                        </a:rPr>
                        <a:t>Programa 3: Saneamento estruturante</a:t>
                      </a:r>
                      <a:endParaRPr lang="pt-BR" sz="16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Apoio à gestão dos serviços com vistas à sustentabilidade para o adequado atendimento </a:t>
                      </a:r>
                      <a:r>
                        <a:rPr lang="pt-BR" sz="1400" b="1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com o olhar para o território municipal e para a integralidade das ações de saneamento básico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R$ 62 bilhões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(principalmente com recursos não-onerosos)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Ações estruturantes de apoio à gestão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Ações estruturantes de apoio à prestação de serviços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Ações estruturantes de capacitação e assistência técnica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/>
                        <a:buChar char=""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Desenvolvimento científico e tecnológico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0743" marR="40743" marT="0" marB="0"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323528" y="260648"/>
            <a:ext cx="24384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1600" b="1" dirty="0"/>
              <a:t>PLANSAB: </a:t>
            </a:r>
            <a:r>
              <a:rPr lang="pt-BR" altLang="pt-BR" sz="1600" b="1" dirty="0" smtClean="0"/>
              <a:t>Programas</a:t>
            </a:r>
            <a:endParaRPr lang="pt-BR" altLang="pt-BR" sz="1600" dirty="0"/>
          </a:p>
        </p:txBody>
      </p:sp>
    </p:spTree>
    <p:extLst>
      <p:ext uri="{BB962C8B-B14F-4D97-AF65-F5344CB8AC3E}">
        <p14:creationId xmlns:p14="http://schemas.microsoft.com/office/powerpoint/2010/main" val="141970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611560" y="605001"/>
            <a:ext cx="3963988" cy="56323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 smtClean="0">
                <a:latin typeface="Arial Narrow" pitchFamily="34" charset="0"/>
              </a:rPr>
              <a:t>Abastecimento de água</a:t>
            </a:r>
            <a:r>
              <a:rPr lang="pt-BR" altLang="pt-BR" sz="1500" dirty="0" smtClean="0">
                <a:latin typeface="Arial Narrow" pitchFamily="34" charset="0"/>
              </a:rPr>
              <a:t>:</a:t>
            </a:r>
            <a:endParaRPr lang="pt-BR" altLang="pt-BR" sz="15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2018: R$ 34.938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2023: R$ 73.457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2033: R$ 122.149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 smtClean="0">
                <a:latin typeface="Arial Narrow" pitchFamily="34" charset="0"/>
              </a:rPr>
              <a:t>Esgotamento sanitário</a:t>
            </a:r>
            <a:r>
              <a:rPr lang="pt-BR" altLang="pt-BR" sz="1500" dirty="0" smtClean="0">
                <a:latin typeface="Arial Narrow" pitchFamily="34" charset="0"/>
              </a:rPr>
              <a:t>:</a:t>
            </a:r>
            <a:endParaRPr lang="pt-BR" altLang="pt-BR" sz="15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2018: R$ 52.528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2023: R$ 94.736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2033: R$ 181.893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 smtClean="0">
                <a:latin typeface="Arial Narrow" pitchFamily="34" charset="0"/>
              </a:rPr>
              <a:t>Resíduos sólidos</a:t>
            </a:r>
            <a:r>
              <a:rPr lang="pt-BR" altLang="pt-BR" sz="1500" dirty="0" smtClean="0">
                <a:latin typeface="Arial Narrow" pitchFamily="34" charset="0"/>
              </a:rPr>
              <a:t>:</a:t>
            </a:r>
            <a:endParaRPr lang="pt-BR" altLang="pt-BR" sz="15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2018: R$ 16.602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2023: R$ 18.865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2033: R$ 23.361 </a:t>
            </a:r>
            <a:r>
              <a:rPr lang="pt-BR" altLang="pt-BR" sz="1500" dirty="0" smtClean="0">
                <a:latin typeface="Arial Narrow" pitchFamily="34" charset="0"/>
              </a:rPr>
              <a:t>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>
                <a:latin typeface="Arial Narrow" pitchFamily="34" charset="0"/>
              </a:rPr>
              <a:t>Drenagem Urbana</a:t>
            </a:r>
            <a:r>
              <a:rPr lang="pt-BR" altLang="pt-BR" sz="1500" dirty="0">
                <a:latin typeface="Arial Narrow" pitchFamily="34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2018: R$ 21.400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2023: R$ 42.203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2033: R$ 68.705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>
                <a:latin typeface="Arial Narrow" pitchFamily="34" charset="0"/>
              </a:rPr>
              <a:t>Gestão</a:t>
            </a:r>
            <a:r>
              <a:rPr lang="pt-BR" altLang="pt-BR" sz="1500" dirty="0">
                <a:latin typeface="Arial Narrow" pitchFamily="34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2018: R$ 10.963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2023: R$ 42.116 milhões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500" dirty="0">
                <a:latin typeface="Arial Narrow" pitchFamily="34" charset="0"/>
              </a:rPr>
              <a:t>	- 2014 a 2033: R$ 112.345 </a:t>
            </a:r>
            <a:r>
              <a:rPr lang="pt-BR" altLang="pt-BR" sz="1500" dirty="0" smtClean="0">
                <a:latin typeface="Arial Narrow" pitchFamily="34" charset="0"/>
              </a:rPr>
              <a:t>milhões</a:t>
            </a:r>
            <a:endParaRPr lang="pt-BR" altLang="pt-BR" sz="1500" dirty="0">
              <a:latin typeface="Arial Narrow" pitchFamily="34" charset="0"/>
            </a:endParaRPr>
          </a:p>
        </p:txBody>
      </p:sp>
      <p:sp>
        <p:nvSpPr>
          <p:cNvPr id="4" name="Retângulo 2"/>
          <p:cNvSpPr>
            <a:spLocks noChangeArrowheads="1"/>
          </p:cNvSpPr>
          <p:nvPr/>
        </p:nvSpPr>
        <p:spPr bwMode="auto">
          <a:xfrm>
            <a:off x="539552" y="188640"/>
            <a:ext cx="77040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1600" b="1" dirty="0"/>
              <a:t>PLANSAB: </a:t>
            </a:r>
            <a:r>
              <a:rPr lang="pt-BR" altLang="pt-BR" sz="1600" b="1" dirty="0" smtClean="0">
                <a:latin typeface="Arial Narrow" pitchFamily="34" charset="0"/>
                <a:cs typeface="Arial" pitchFamily="34" charset="0"/>
              </a:rPr>
              <a:t>Necessidades </a:t>
            </a:r>
            <a:r>
              <a:rPr lang="pt-BR" altLang="pt-BR" sz="1600" b="1" dirty="0">
                <a:latin typeface="Arial Narrow" pitchFamily="34" charset="0"/>
                <a:cs typeface="Arial" pitchFamily="34" charset="0"/>
              </a:rPr>
              <a:t>de </a:t>
            </a:r>
            <a:r>
              <a:rPr lang="pt-BR" altLang="pt-BR" sz="1600" b="1" dirty="0" smtClean="0">
                <a:latin typeface="Arial Narrow" pitchFamily="34" charset="0"/>
                <a:cs typeface="Arial" pitchFamily="34" charset="0"/>
              </a:rPr>
              <a:t>investimentos </a:t>
            </a:r>
            <a:endParaRPr lang="pt-BR" altLang="pt-BR" sz="16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45374" y="628233"/>
            <a:ext cx="3775098" cy="24006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altLang="pt-BR" sz="1500" b="1" dirty="0">
                <a:latin typeface="Arial Narrow" pitchFamily="34" charset="0"/>
              </a:rPr>
              <a:t>Agentes Federais</a:t>
            </a:r>
            <a:r>
              <a:rPr lang="pt-BR" altLang="pt-BR" sz="1500" dirty="0">
                <a:latin typeface="Arial Narrow" pitchFamily="34" charset="0"/>
              </a:rPr>
              <a:t>:</a:t>
            </a:r>
          </a:p>
          <a:p>
            <a:pPr algn="just"/>
            <a:r>
              <a:rPr lang="pt-BR" altLang="pt-BR" sz="1500" dirty="0">
                <a:latin typeface="Arial Narrow" pitchFamily="34" charset="0"/>
              </a:rPr>
              <a:t>	- 2014 a 2018: R$ 88.434 milhões</a:t>
            </a:r>
          </a:p>
          <a:p>
            <a:pPr algn="just"/>
            <a:r>
              <a:rPr lang="pt-BR" altLang="pt-BR" sz="1500" dirty="0">
                <a:latin typeface="Arial Narrow" pitchFamily="34" charset="0"/>
              </a:rPr>
              <a:t>	- 2014 a 2023: R$ 167.046 milhões</a:t>
            </a:r>
          </a:p>
          <a:p>
            <a:pPr algn="just"/>
            <a:r>
              <a:rPr lang="pt-BR" altLang="pt-BR" sz="1500" dirty="0">
                <a:latin typeface="Arial Narrow" pitchFamily="34" charset="0"/>
              </a:rPr>
              <a:t>	- 2014 a 2033: R$ 299.899 milhões</a:t>
            </a:r>
          </a:p>
          <a:p>
            <a:pPr algn="just"/>
            <a:endParaRPr lang="pt-BR" altLang="pt-BR" sz="1500" b="1" dirty="0" smtClean="0">
              <a:latin typeface="Arial Narrow" pitchFamily="34" charset="0"/>
            </a:endParaRPr>
          </a:p>
          <a:p>
            <a:pPr algn="just"/>
            <a:r>
              <a:rPr lang="pt-BR" altLang="pt-BR" sz="1500" b="1" dirty="0" smtClean="0">
                <a:latin typeface="Arial Narrow" pitchFamily="34" charset="0"/>
              </a:rPr>
              <a:t>Outros agentes</a:t>
            </a:r>
            <a:r>
              <a:rPr lang="pt-BR" altLang="pt-BR" sz="1500" dirty="0" smtClean="0">
                <a:latin typeface="Arial Narrow" pitchFamily="34" charset="0"/>
              </a:rPr>
              <a:t>:</a:t>
            </a:r>
          </a:p>
          <a:p>
            <a:pPr algn="just"/>
            <a:r>
              <a:rPr lang="pt-BR" altLang="pt-BR" sz="1500" dirty="0" smtClean="0">
                <a:latin typeface="Arial Narrow" pitchFamily="34" charset="0"/>
              </a:rPr>
              <a:t>	- 2014 a 2018: R$ 47.997 milhões</a:t>
            </a:r>
          </a:p>
          <a:p>
            <a:pPr algn="just"/>
            <a:r>
              <a:rPr lang="pt-BR" altLang="pt-BR" sz="1500" dirty="0" smtClean="0">
                <a:latin typeface="Arial Narrow" pitchFamily="34" charset="0"/>
              </a:rPr>
              <a:t>	- 2014 a 2023: R$ 104.332 milhões</a:t>
            </a:r>
          </a:p>
          <a:p>
            <a:pPr algn="just"/>
            <a:r>
              <a:rPr lang="pt-BR" altLang="pt-BR" sz="1500" dirty="0" smtClean="0">
                <a:latin typeface="Arial Narrow" pitchFamily="34" charset="0"/>
              </a:rPr>
              <a:t>	- 2014 a 2033: R$ 208.554 milhões</a:t>
            </a:r>
          </a:p>
          <a:p>
            <a:pPr algn="just"/>
            <a:r>
              <a:rPr lang="pt-BR" altLang="pt-BR" sz="1500" dirty="0">
                <a:latin typeface="Arial Narrow" pitchFamily="34" charset="0"/>
              </a:rPr>
              <a:t>	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076056" y="5826750"/>
            <a:ext cx="3775098" cy="3385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altLang="pt-BR" sz="1600" b="1" dirty="0" smtClean="0">
                <a:solidFill>
                  <a:schemeClr val="bg1"/>
                </a:solidFill>
                <a:latin typeface="Arial Narrow" pitchFamily="34" charset="0"/>
              </a:rPr>
              <a:t>TOTAL</a:t>
            </a:r>
            <a:r>
              <a:rPr lang="pt-BR" altLang="pt-BR" sz="1600" dirty="0" smtClean="0">
                <a:solidFill>
                  <a:schemeClr val="bg1"/>
                </a:solidFill>
                <a:latin typeface="Arial Narrow" pitchFamily="34" charset="0"/>
              </a:rPr>
              <a:t> (2014 </a:t>
            </a:r>
            <a:r>
              <a:rPr lang="pt-BR" altLang="pt-BR" sz="1600" dirty="0">
                <a:solidFill>
                  <a:schemeClr val="bg1"/>
                </a:solidFill>
                <a:latin typeface="Arial Narrow" pitchFamily="34" charset="0"/>
              </a:rPr>
              <a:t>a </a:t>
            </a:r>
            <a:r>
              <a:rPr lang="pt-BR" altLang="pt-BR" sz="1600" dirty="0" smtClean="0">
                <a:solidFill>
                  <a:schemeClr val="bg1"/>
                </a:solidFill>
                <a:latin typeface="Arial Narrow" pitchFamily="34" charset="0"/>
              </a:rPr>
              <a:t>2033):    </a:t>
            </a:r>
            <a:r>
              <a:rPr lang="pt-BR" altLang="pt-BR" sz="1600" b="1" dirty="0" smtClean="0">
                <a:solidFill>
                  <a:schemeClr val="bg1"/>
                </a:solidFill>
                <a:latin typeface="Arial Narrow" pitchFamily="34" charset="0"/>
              </a:rPr>
              <a:t>R</a:t>
            </a:r>
            <a:r>
              <a:rPr lang="pt-BR" altLang="pt-BR" sz="1600" b="1" dirty="0">
                <a:solidFill>
                  <a:schemeClr val="bg1"/>
                </a:solidFill>
                <a:latin typeface="Arial Narrow" pitchFamily="34" charset="0"/>
              </a:rPr>
              <a:t>$ 508.453 milhões</a:t>
            </a:r>
          </a:p>
        </p:txBody>
      </p:sp>
    </p:spTree>
    <p:extLst>
      <p:ext uri="{BB962C8B-B14F-4D97-AF65-F5344CB8AC3E}">
        <p14:creationId xmlns:p14="http://schemas.microsoft.com/office/powerpoint/2010/main" val="269779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13686" y="2546901"/>
            <a:ext cx="57166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b="1" i="1" dirty="0">
                <a:solidFill>
                  <a:schemeClr val="tx2"/>
                </a:solidFill>
              </a:rPr>
              <a:t>Implementação, monitoramento </a:t>
            </a:r>
            <a:endParaRPr lang="pt-BR" sz="2800" b="1" i="1" dirty="0" smtClean="0">
              <a:solidFill>
                <a:schemeClr val="tx2"/>
              </a:solidFill>
            </a:endParaRPr>
          </a:p>
          <a:p>
            <a:pPr algn="ctr"/>
            <a:r>
              <a:rPr lang="pt-BR" sz="2800" b="1" i="1" dirty="0" smtClean="0">
                <a:solidFill>
                  <a:schemeClr val="tx2"/>
                </a:solidFill>
              </a:rPr>
              <a:t>e </a:t>
            </a:r>
            <a:r>
              <a:rPr lang="pt-BR" sz="2800" b="1" i="1" dirty="0">
                <a:solidFill>
                  <a:schemeClr val="tx2"/>
                </a:solidFill>
              </a:rPr>
              <a:t>avaliação do </a:t>
            </a:r>
            <a:r>
              <a:rPr lang="pt-BR" sz="2800" b="1" i="1" dirty="0" err="1">
                <a:solidFill>
                  <a:schemeClr val="tx2"/>
                </a:solidFill>
              </a:rPr>
              <a:t>Plansab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9553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1"/>
          <p:cNvSpPr txBox="1">
            <a:spLocks noChangeArrowheads="1"/>
          </p:cNvSpPr>
          <p:nvPr/>
        </p:nvSpPr>
        <p:spPr bwMode="auto">
          <a:xfrm>
            <a:off x="395288" y="2272367"/>
            <a:ext cx="3889375" cy="3100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300"/>
              </a:spcAft>
              <a:defRPr/>
            </a:pPr>
            <a:r>
              <a:rPr lang="pt-BR" altLang="pt-BR" sz="1400" dirty="0" smtClean="0">
                <a:latin typeface="+mj-lt"/>
              </a:rPr>
              <a:t> Governo Federal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Ministério das Cidades;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Casa Civil da Presidência;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Ministério da Fazenda;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Ministério da Saúde;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Ministério do Planejamento;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Ministério do Meio Ambiente;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Ministério da Integração;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Caixa Econômica Federal;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BNDES;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Fundação Nacional de Saúde;</a:t>
            </a:r>
          </a:p>
          <a:p>
            <a:pPr marL="742950" lvl="1" indent="-285750" eaLnBrk="1" hangingPunct="1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00" b="0" dirty="0" smtClean="0">
                <a:latin typeface="+mj-lt"/>
              </a:rPr>
              <a:t> Agência Nacional de Águas.</a:t>
            </a:r>
            <a:endParaRPr lang="pt-BR" altLang="pt-BR" sz="1400" dirty="0" smtClean="0">
              <a:latin typeface="+mj-lt"/>
            </a:endParaRPr>
          </a:p>
        </p:txBody>
      </p:sp>
      <p:sp>
        <p:nvSpPr>
          <p:cNvPr id="3" name="CaixaDeTexto 12"/>
          <p:cNvSpPr txBox="1">
            <a:spLocks noChangeArrowheads="1"/>
          </p:cNvSpPr>
          <p:nvPr/>
        </p:nvSpPr>
        <p:spPr bwMode="auto">
          <a:xfrm>
            <a:off x="4427538" y="2273528"/>
            <a:ext cx="4321175" cy="35317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200150" indent="-2857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pt-BR" altLang="pt-BR" sz="1400" b="1" dirty="0">
                <a:latin typeface="Arial Narrow" pitchFamily="34" charset="0"/>
              </a:rPr>
              <a:t>Órgãos Colegiados</a:t>
            </a: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pt-BR" altLang="pt-BR" sz="1400" dirty="0">
                <a:latin typeface="+mj-lt"/>
              </a:rPr>
              <a:t> Conselho Nacional de Saúde;</a:t>
            </a: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pt-BR" altLang="pt-BR" sz="1400" dirty="0">
                <a:latin typeface="+mj-lt"/>
              </a:rPr>
              <a:t> Conselho Nacional do Meio Ambiente;</a:t>
            </a: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pt-BR" altLang="pt-BR" sz="1400" dirty="0">
                <a:latin typeface="+mj-lt"/>
              </a:rPr>
              <a:t> Conselho Nacional de Recursos Hídricos;</a:t>
            </a: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pt-BR" altLang="pt-BR" sz="1400" dirty="0">
                <a:latin typeface="+mj-lt"/>
              </a:rPr>
              <a:t> Conselho Nacional das Cidades:</a:t>
            </a:r>
          </a:p>
          <a:p>
            <a:pPr lvl="2" eaLnBrk="1" hangingPunct="1">
              <a:spcBef>
                <a:spcPct val="0"/>
              </a:spcBef>
              <a:spcAft>
                <a:spcPts val="300"/>
              </a:spcAft>
            </a:pPr>
            <a:r>
              <a:rPr lang="pt-BR" altLang="pt-BR" sz="1400" dirty="0">
                <a:latin typeface="+mj-lt"/>
              </a:rPr>
              <a:t> Trabalhadores;</a:t>
            </a:r>
          </a:p>
          <a:p>
            <a:pPr lvl="2" eaLnBrk="1" hangingPunct="1">
              <a:spcBef>
                <a:spcPct val="0"/>
              </a:spcBef>
              <a:spcAft>
                <a:spcPts val="300"/>
              </a:spcAft>
            </a:pPr>
            <a:r>
              <a:rPr lang="pt-BR" altLang="pt-BR" sz="1400" dirty="0">
                <a:latin typeface="+mj-lt"/>
              </a:rPr>
              <a:t> Poder Público Municipal;</a:t>
            </a:r>
          </a:p>
          <a:p>
            <a:pPr lvl="2" eaLnBrk="1" hangingPunct="1">
              <a:spcBef>
                <a:spcPct val="0"/>
              </a:spcBef>
              <a:spcAft>
                <a:spcPts val="300"/>
              </a:spcAft>
            </a:pPr>
            <a:r>
              <a:rPr lang="pt-BR" altLang="pt-BR" sz="1400" dirty="0">
                <a:latin typeface="+mj-lt"/>
              </a:rPr>
              <a:t> Poder Público Estadual;</a:t>
            </a:r>
          </a:p>
          <a:p>
            <a:pPr lvl="2" eaLnBrk="1" hangingPunct="1">
              <a:spcBef>
                <a:spcPct val="0"/>
              </a:spcBef>
              <a:spcAft>
                <a:spcPts val="300"/>
              </a:spcAft>
            </a:pPr>
            <a:r>
              <a:rPr lang="pt-BR" altLang="pt-BR" sz="1400" dirty="0">
                <a:latin typeface="+mj-lt"/>
              </a:rPr>
              <a:t> Organizações  Não Governamentais;</a:t>
            </a:r>
          </a:p>
          <a:p>
            <a:pPr lvl="2" eaLnBrk="1" hangingPunct="1">
              <a:spcBef>
                <a:spcPct val="0"/>
              </a:spcBef>
              <a:spcAft>
                <a:spcPts val="300"/>
              </a:spcAft>
            </a:pPr>
            <a:r>
              <a:rPr lang="pt-BR" altLang="pt-BR" sz="1400" dirty="0">
                <a:latin typeface="+mj-lt"/>
              </a:rPr>
              <a:t>Movimento Popular;</a:t>
            </a:r>
          </a:p>
          <a:p>
            <a:pPr lvl="2" eaLnBrk="1" hangingPunct="1">
              <a:spcBef>
                <a:spcPct val="0"/>
              </a:spcBef>
              <a:spcAft>
                <a:spcPts val="300"/>
              </a:spcAft>
            </a:pPr>
            <a:r>
              <a:rPr lang="pt-BR" altLang="pt-BR" sz="1400" dirty="0">
                <a:latin typeface="+mj-lt"/>
              </a:rPr>
              <a:t>Entidades Profissionais, Acadêmicas e de Pesquisa;</a:t>
            </a:r>
          </a:p>
          <a:p>
            <a:pPr lvl="2" eaLnBrk="1" hangingPunct="1">
              <a:spcBef>
                <a:spcPct val="0"/>
              </a:spcBef>
              <a:spcAft>
                <a:spcPts val="300"/>
              </a:spcAft>
            </a:pPr>
            <a:r>
              <a:rPr lang="pt-BR" altLang="pt-BR" sz="1400" dirty="0">
                <a:latin typeface="+mj-lt"/>
              </a:rPr>
              <a:t>Empresários.</a:t>
            </a:r>
          </a:p>
        </p:txBody>
      </p:sp>
      <p:sp>
        <p:nvSpPr>
          <p:cNvPr id="4" name="CaixaDeTexto 13"/>
          <p:cNvSpPr txBox="1">
            <a:spLocks noChangeArrowheads="1"/>
          </p:cNvSpPr>
          <p:nvPr/>
        </p:nvSpPr>
        <p:spPr bwMode="auto">
          <a:xfrm>
            <a:off x="395286" y="1700808"/>
            <a:ext cx="8353425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400" b="1" dirty="0" smtClean="0">
                <a:solidFill>
                  <a:schemeClr val="bg1"/>
                </a:solidFill>
                <a:latin typeface="Arial Narrow" pitchFamily="34" charset="0"/>
              </a:rPr>
              <a:t>Composição do  GTI-</a:t>
            </a:r>
            <a:r>
              <a:rPr lang="pt-BR" altLang="pt-BR" sz="1400" b="1" dirty="0" err="1" smtClean="0">
                <a:solidFill>
                  <a:schemeClr val="bg1"/>
                </a:solidFill>
                <a:latin typeface="Arial Narrow" pitchFamily="34" charset="0"/>
              </a:rPr>
              <a:t>Plansab</a:t>
            </a:r>
            <a:r>
              <a:rPr lang="pt-BR" altLang="pt-BR" sz="1400" b="1" dirty="0" smtClean="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pt-BR" altLang="pt-BR" sz="1400" dirty="0" smtClean="0">
                <a:solidFill>
                  <a:schemeClr val="bg1"/>
                </a:solidFill>
                <a:latin typeface="Arial Narrow" pitchFamily="34" charset="0"/>
              </a:rPr>
              <a:t>(nomeação por meio da </a:t>
            </a:r>
            <a:r>
              <a:rPr lang="pt-BR" altLang="pt-BR" sz="1400" dirty="0">
                <a:solidFill>
                  <a:schemeClr val="bg1"/>
                </a:solidFill>
                <a:latin typeface="Arial Narrow" pitchFamily="34" charset="0"/>
              </a:rPr>
              <a:t>Portaria </a:t>
            </a:r>
            <a:r>
              <a:rPr lang="pt-BR" altLang="pt-BR" sz="1400" dirty="0" err="1">
                <a:solidFill>
                  <a:schemeClr val="bg1"/>
                </a:solidFill>
                <a:latin typeface="Arial Narrow" pitchFamily="34" charset="0"/>
              </a:rPr>
              <a:t>MCidades</a:t>
            </a:r>
            <a:r>
              <a:rPr lang="pt-BR" altLang="pt-BR" sz="1400" dirty="0">
                <a:solidFill>
                  <a:schemeClr val="bg1"/>
                </a:solidFill>
                <a:latin typeface="Arial Narrow" pitchFamily="34" charset="0"/>
              </a:rPr>
              <a:t> Nº 171, de 9 de Abril de </a:t>
            </a:r>
            <a:r>
              <a:rPr lang="pt-BR" altLang="pt-BR" sz="1400" dirty="0" smtClean="0">
                <a:solidFill>
                  <a:schemeClr val="bg1"/>
                </a:solidFill>
                <a:latin typeface="Arial Narrow" pitchFamily="34" charset="0"/>
              </a:rPr>
              <a:t>2014)</a:t>
            </a:r>
            <a:endParaRPr lang="pt-BR" altLang="pt-BR" sz="14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95287" y="313492"/>
            <a:ext cx="8353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/>
              <a:t>Grupo de Trabalho Interinstitucional de Acompanhamento </a:t>
            </a:r>
            <a:r>
              <a:rPr lang="pt-BR" sz="1400" b="1" dirty="0" smtClean="0"/>
              <a:t>da Implementação </a:t>
            </a:r>
            <a:r>
              <a:rPr lang="pt-BR" sz="1400" b="1" dirty="0"/>
              <a:t>do Plano Nacional de Saneamento </a:t>
            </a:r>
            <a:r>
              <a:rPr lang="pt-BR" sz="1400" b="1" dirty="0" smtClean="0"/>
              <a:t>Básico - GTI-</a:t>
            </a:r>
            <a:r>
              <a:rPr lang="pt-BR" sz="1400" b="1" dirty="0" err="1" smtClean="0"/>
              <a:t>Plansab</a:t>
            </a:r>
            <a:endParaRPr lang="pt-BR" sz="1400" dirty="0"/>
          </a:p>
        </p:txBody>
      </p:sp>
      <p:sp>
        <p:nvSpPr>
          <p:cNvPr id="7" name="Retângulo 6"/>
          <p:cNvSpPr/>
          <p:nvPr/>
        </p:nvSpPr>
        <p:spPr>
          <a:xfrm>
            <a:off x="395287" y="961564"/>
            <a:ext cx="84971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i="1" dirty="0" smtClean="0"/>
              <a:t>Espaço </a:t>
            </a:r>
            <a:r>
              <a:rPr lang="pt-BR" sz="1400" i="1" dirty="0"/>
              <a:t>de articulação dos órgãos do governo </a:t>
            </a:r>
            <a:r>
              <a:rPr lang="pt-BR" sz="1400" i="1" dirty="0" smtClean="0"/>
              <a:t>federal e </a:t>
            </a:r>
            <a:r>
              <a:rPr lang="pt-BR" sz="1400" i="1" dirty="0"/>
              <a:t>dos Conselhos Nacionais </a:t>
            </a:r>
            <a:r>
              <a:rPr lang="pt-BR" sz="1400" i="1" dirty="0" smtClean="0"/>
              <a:t>para o acompanhamento da </a:t>
            </a:r>
            <a:r>
              <a:rPr lang="pt-BR" sz="1400" i="1" dirty="0"/>
              <a:t>implementação, </a:t>
            </a:r>
            <a:r>
              <a:rPr lang="pt-BR" sz="1400" i="1" dirty="0" smtClean="0"/>
              <a:t>do </a:t>
            </a:r>
            <a:r>
              <a:rPr lang="pt-BR" sz="1400" i="1" dirty="0"/>
              <a:t>monitoramento, </a:t>
            </a:r>
            <a:r>
              <a:rPr lang="pt-BR" sz="1400" i="1" dirty="0" smtClean="0"/>
              <a:t>da </a:t>
            </a:r>
            <a:r>
              <a:rPr lang="pt-BR" sz="1400" i="1" dirty="0"/>
              <a:t>avaliação e </a:t>
            </a:r>
            <a:r>
              <a:rPr lang="pt-BR" sz="1400" i="1" dirty="0" smtClean="0"/>
              <a:t>da </a:t>
            </a:r>
            <a:r>
              <a:rPr lang="pt-BR" sz="1400" i="1" dirty="0"/>
              <a:t>revisão do Plano</a:t>
            </a:r>
            <a:r>
              <a:rPr lang="pt-BR" sz="14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90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95163" y="980728"/>
            <a:ext cx="8569325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b="1" u="sng" dirty="0" smtClean="0">
                <a:latin typeface="Arial Narrow" pitchFamily="34" charset="0"/>
              </a:rPr>
              <a:t>PPA 2016-2019</a:t>
            </a:r>
            <a:endParaRPr lang="pt-BR" altLang="pt-BR" sz="1800" b="1" u="sng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pt-BR" altLang="pt-BR" sz="1800" b="1" dirty="0" smtClean="0">
                <a:latin typeface="Arial Narrow" pitchFamily="34" charset="0"/>
              </a:rPr>
              <a:t>Programa Saneamento Básico</a:t>
            </a: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pt-BR" altLang="pt-BR" sz="1800" dirty="0">
                <a:latin typeface="Arial Narrow" pitchFamily="34" charset="0"/>
              </a:rPr>
              <a:t>	</a:t>
            </a:r>
            <a:r>
              <a:rPr lang="pt-BR" altLang="pt-BR" sz="1800" b="1" u="sng" dirty="0" smtClean="0">
                <a:latin typeface="Arial Narrow" pitchFamily="34" charset="0"/>
              </a:rPr>
              <a:t>Objetivos</a:t>
            </a:r>
            <a:r>
              <a:rPr lang="pt-BR" altLang="pt-BR" sz="1800" b="1" u="sng" dirty="0">
                <a:latin typeface="Arial Narrow" pitchFamily="34" charset="0"/>
              </a:rPr>
              <a:t>: </a:t>
            </a:r>
            <a:endParaRPr lang="pt-BR" altLang="pt-BR" sz="1800" b="1" u="sng" dirty="0" smtClean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None/>
            </a:pPr>
            <a:r>
              <a:rPr lang="pt-BR" altLang="pt-BR" sz="1800" dirty="0">
                <a:latin typeface="Arial Narrow" pitchFamily="34" charset="0"/>
              </a:rPr>
              <a:t>	</a:t>
            </a:r>
            <a:r>
              <a:rPr lang="pt-BR" altLang="pt-BR" sz="1800" dirty="0" smtClean="0">
                <a:latin typeface="Arial Narrow" pitchFamily="34" charset="0"/>
              </a:rPr>
              <a:t>Implementar </a:t>
            </a:r>
            <a:r>
              <a:rPr lang="pt-BR" altLang="pt-BR" sz="1800" b="1" dirty="0">
                <a:latin typeface="Arial Narrow" pitchFamily="34" charset="0"/>
              </a:rPr>
              <a:t>medidas estruturantes </a:t>
            </a:r>
            <a:r>
              <a:rPr lang="pt-BR" altLang="pt-BR" sz="1800" dirty="0">
                <a:latin typeface="Arial Narrow" pitchFamily="34" charset="0"/>
              </a:rPr>
              <a:t>que assegurem a melhoria da gestão e da </a:t>
            </a:r>
            <a:r>
              <a:rPr lang="pt-BR" altLang="pt-BR" sz="1800" dirty="0" smtClean="0">
                <a:latin typeface="Arial Narrow" pitchFamily="34" charset="0"/>
              </a:rPr>
              <a:t>	prestação </a:t>
            </a:r>
            <a:r>
              <a:rPr lang="pt-BR" altLang="pt-BR" sz="1800" dirty="0">
                <a:latin typeface="Arial Narrow" pitchFamily="34" charset="0"/>
              </a:rPr>
              <a:t>dos serviços públicos de saneamento básico, considerando o abastecimento </a:t>
            </a:r>
            <a:r>
              <a:rPr lang="pt-BR" altLang="pt-BR" sz="1800" dirty="0" smtClean="0">
                <a:latin typeface="Arial Narrow" pitchFamily="34" charset="0"/>
              </a:rPr>
              <a:t>	de </a:t>
            </a:r>
            <a:r>
              <a:rPr lang="pt-BR" altLang="pt-BR" sz="1800" dirty="0">
                <a:latin typeface="Arial Narrow" pitchFamily="34" charset="0"/>
              </a:rPr>
              <a:t>água potável, o esgotamento sanitário, a drenagem e manejo de águas pluviais e a </a:t>
            </a:r>
            <a:r>
              <a:rPr lang="pt-BR" altLang="pt-BR" sz="1800" dirty="0" smtClean="0">
                <a:latin typeface="Arial Narrow" pitchFamily="34" charset="0"/>
              </a:rPr>
              <a:t>	limpeza </a:t>
            </a:r>
            <a:r>
              <a:rPr lang="pt-BR" altLang="pt-BR" sz="1800" dirty="0">
                <a:latin typeface="Arial Narrow" pitchFamily="34" charset="0"/>
              </a:rPr>
              <a:t>e manejo de resíduos sólidos urbanos com a inclusão sócio econômica de </a:t>
            </a:r>
            <a:r>
              <a:rPr lang="pt-BR" altLang="pt-BR" sz="1800" dirty="0" smtClean="0">
                <a:latin typeface="Arial Narrow" pitchFamily="34" charset="0"/>
              </a:rPr>
              <a:t>	catadores </a:t>
            </a:r>
            <a:r>
              <a:rPr lang="pt-BR" altLang="pt-BR" sz="1800" dirty="0">
                <a:latin typeface="Arial Narrow" pitchFamily="34" charset="0"/>
              </a:rPr>
              <a:t>de materiais reutilizáveis e recicláveis</a:t>
            </a:r>
            <a:r>
              <a:rPr lang="pt-BR" altLang="pt-BR" sz="1800" dirty="0" smtClean="0">
                <a:latin typeface="Arial Narrow" pitchFamily="34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None/>
            </a:pPr>
            <a:r>
              <a:rPr lang="pt-BR" altLang="pt-BR" sz="1800" dirty="0" smtClean="0">
                <a:latin typeface="Arial Narrow" pitchFamily="34" charset="0"/>
              </a:rPr>
              <a:t>	Implementar </a:t>
            </a:r>
            <a:r>
              <a:rPr lang="pt-BR" altLang="pt-BR" sz="1800" b="1" dirty="0">
                <a:latin typeface="Arial Narrow" pitchFamily="34" charset="0"/>
              </a:rPr>
              <a:t>medidas estruturais e estruturantes em áreas rurais e comunidades </a:t>
            </a:r>
            <a:r>
              <a:rPr lang="pt-BR" altLang="pt-BR" sz="1800" b="1" dirty="0" smtClean="0">
                <a:latin typeface="Arial Narrow" pitchFamily="34" charset="0"/>
              </a:rPr>
              <a:t>	tradicionais</a:t>
            </a:r>
            <a:r>
              <a:rPr lang="pt-BR" altLang="pt-BR" sz="1800" dirty="0">
                <a:latin typeface="Arial Narrow" pitchFamily="34" charset="0"/>
              </a:rPr>
              <a:t>, que assegurem a ampliação do acesso, a qualidade e a sustentabilidade </a:t>
            </a:r>
            <a:r>
              <a:rPr lang="pt-BR" altLang="pt-BR" sz="1800" dirty="0" smtClean="0">
                <a:latin typeface="Arial Narrow" pitchFamily="34" charset="0"/>
              </a:rPr>
              <a:t>	das </a:t>
            </a:r>
            <a:r>
              <a:rPr lang="pt-BR" altLang="pt-BR" sz="1800" dirty="0">
                <a:latin typeface="Arial Narrow" pitchFamily="34" charset="0"/>
              </a:rPr>
              <a:t>ações e serviços públicos de saneamento básico</a:t>
            </a:r>
            <a:r>
              <a:rPr lang="pt-BR" altLang="pt-BR" sz="1800" dirty="0" smtClean="0">
                <a:latin typeface="Arial Narrow" pitchFamily="34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None/>
            </a:pPr>
            <a:r>
              <a:rPr lang="pt-BR" altLang="pt-BR" sz="1800" dirty="0" smtClean="0">
                <a:latin typeface="Arial Narrow" pitchFamily="34" charset="0"/>
              </a:rPr>
              <a:t>	Implementar </a:t>
            </a:r>
            <a:r>
              <a:rPr lang="pt-BR" altLang="pt-BR" sz="1800" b="1" dirty="0">
                <a:latin typeface="Arial Narrow" pitchFamily="34" charset="0"/>
              </a:rPr>
              <a:t>medidas estruturais em áreas urbanas</a:t>
            </a:r>
            <a:r>
              <a:rPr lang="pt-BR" altLang="pt-BR" sz="1800" dirty="0">
                <a:latin typeface="Arial Narrow" pitchFamily="34" charset="0"/>
              </a:rPr>
              <a:t>, por meio de ações que </a:t>
            </a:r>
            <a:r>
              <a:rPr lang="pt-BR" altLang="pt-BR" sz="1800" dirty="0" smtClean="0">
                <a:latin typeface="Arial Narrow" pitchFamily="34" charset="0"/>
              </a:rPr>
              <a:t>	assegurem a ampliação </a:t>
            </a:r>
            <a:r>
              <a:rPr lang="pt-BR" altLang="pt-BR" sz="1800" dirty="0">
                <a:latin typeface="Arial Narrow" pitchFamily="34" charset="0"/>
              </a:rPr>
              <a:t>da oferta e do acesso aos serviços públicos de saneamento 	</a:t>
            </a:r>
            <a:r>
              <a:rPr lang="pt-BR" altLang="pt-BR" sz="1800" dirty="0" smtClean="0">
                <a:latin typeface="Arial Narrow" pitchFamily="34" charset="0"/>
              </a:rPr>
              <a:t>básico</a:t>
            </a:r>
            <a:r>
              <a:rPr lang="pt-BR" altLang="pt-BR" sz="1800" dirty="0">
                <a:latin typeface="Arial Narrow" pitchFamily="34" charset="0"/>
              </a:rPr>
              <a:t>. </a:t>
            </a:r>
            <a:endParaRPr lang="pt-BR" altLang="pt-BR" sz="1800" dirty="0" smtClean="0">
              <a:latin typeface="Arial Narrow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23528" y="47115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Implementação </a:t>
            </a:r>
            <a:r>
              <a:rPr lang="pt-BR" sz="2000" b="1" dirty="0"/>
              <a:t>do </a:t>
            </a:r>
            <a:r>
              <a:rPr lang="pt-BR" sz="2000" b="1" dirty="0" smtClean="0"/>
              <a:t>Plansab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4750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23155" y="1299532"/>
            <a:ext cx="8569325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b="1" u="sng" dirty="0" smtClean="0">
                <a:latin typeface="Arial Narrow" pitchFamily="34" charset="0"/>
              </a:rPr>
              <a:t>PPA 2016-2019</a:t>
            </a:r>
            <a:endParaRPr lang="pt-BR" altLang="pt-BR" sz="1800" b="1" u="sng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pt-BR" altLang="pt-BR" sz="1800" b="1" dirty="0" smtClean="0">
                <a:latin typeface="Arial Narrow" pitchFamily="34" charset="0"/>
              </a:rPr>
              <a:t>Programa Gestão </a:t>
            </a:r>
            <a:r>
              <a:rPr lang="pt-BR" altLang="pt-BR" sz="1800" b="1" dirty="0">
                <a:latin typeface="Arial Narrow" pitchFamily="34" charset="0"/>
              </a:rPr>
              <a:t>de Riscos e Respostas a </a:t>
            </a:r>
            <a:r>
              <a:rPr lang="pt-BR" altLang="pt-BR" sz="1800" b="1" dirty="0" smtClean="0">
                <a:latin typeface="Arial Narrow" pitchFamily="34" charset="0"/>
              </a:rPr>
              <a:t>Desastres 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pt-BR" altLang="pt-BR" sz="1800" dirty="0">
                <a:latin typeface="Arial Narrow" pitchFamily="34" charset="0"/>
              </a:rPr>
              <a:t>	</a:t>
            </a:r>
            <a:r>
              <a:rPr lang="pt-BR" altLang="pt-BR" sz="1800" b="1" u="sng" dirty="0">
                <a:latin typeface="Arial Narrow" pitchFamily="34" charset="0"/>
              </a:rPr>
              <a:t>Objetivo:</a:t>
            </a:r>
            <a:r>
              <a:rPr lang="pt-BR" altLang="pt-BR" sz="1800" b="1" dirty="0">
                <a:latin typeface="Arial Narrow" pitchFamily="34" charset="0"/>
              </a:rPr>
              <a:t> </a:t>
            </a:r>
            <a:r>
              <a:rPr lang="pt-BR" altLang="pt-BR" sz="1800" dirty="0">
                <a:latin typeface="Arial Narrow" pitchFamily="34" charset="0"/>
              </a:rPr>
              <a:t>Apoiar a redução do risco de desastres naturais em municípios críticos a partir </a:t>
            </a:r>
            <a:r>
              <a:rPr lang="pt-BR" altLang="pt-BR" sz="1800" dirty="0" smtClean="0">
                <a:latin typeface="Arial Narrow" pitchFamily="34" charset="0"/>
              </a:rPr>
              <a:t>	de </a:t>
            </a:r>
            <a:r>
              <a:rPr lang="pt-BR" altLang="pt-BR" sz="1800" dirty="0">
                <a:latin typeface="Arial Narrow" pitchFamily="34" charset="0"/>
              </a:rPr>
              <a:t>planejamento e de execução de </a:t>
            </a:r>
            <a:r>
              <a:rPr lang="pt-BR" altLang="pt-BR" sz="1800" dirty="0" smtClean="0">
                <a:latin typeface="Arial Narrow" pitchFamily="34" charset="0"/>
              </a:rPr>
              <a:t>obras.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pt-BR" altLang="pt-BR" sz="1800" dirty="0" smtClean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pt-BR" altLang="pt-BR" sz="1800" b="1" dirty="0" smtClean="0">
                <a:latin typeface="Arial Narrow" pitchFamily="34" charset="0"/>
              </a:rPr>
              <a:t>Programa Segurança Alimentar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pt-BR" altLang="pt-BR" sz="1800" dirty="0" smtClean="0">
                <a:latin typeface="Arial Narrow" pitchFamily="34" charset="0"/>
              </a:rPr>
              <a:t>	</a:t>
            </a:r>
            <a:r>
              <a:rPr lang="pt-BR" altLang="pt-BR" sz="1800" b="1" u="sng" dirty="0" smtClean="0">
                <a:latin typeface="Arial Narrow" pitchFamily="34" charset="0"/>
              </a:rPr>
              <a:t>Objetivo:</a:t>
            </a:r>
            <a:r>
              <a:rPr lang="pt-BR" altLang="pt-BR" sz="1800" b="1" dirty="0" smtClean="0">
                <a:latin typeface="Arial Narrow" pitchFamily="34" charset="0"/>
              </a:rPr>
              <a:t> </a:t>
            </a:r>
            <a:r>
              <a:rPr lang="pt-BR" altLang="pt-BR" sz="1800" dirty="0" smtClean="0">
                <a:latin typeface="Arial Narrow" pitchFamily="34" charset="0"/>
              </a:rPr>
              <a:t>Acesso à Água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None/>
            </a:pPr>
            <a:endParaRPr lang="pt-BR" altLang="pt-BR" sz="18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pt-BR" altLang="pt-BR" sz="1800" b="1" dirty="0" smtClean="0">
                <a:latin typeface="Arial Narrow" pitchFamily="34" charset="0"/>
              </a:rPr>
              <a:t>Programa Proteção e Promoção dos Direitos dos Povos Indígenas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None/>
            </a:pPr>
            <a:r>
              <a:rPr lang="pt-BR" altLang="pt-BR" sz="1800" dirty="0">
                <a:latin typeface="Arial Narrow" pitchFamily="34" charset="0"/>
              </a:rPr>
              <a:t>	</a:t>
            </a:r>
            <a:r>
              <a:rPr lang="pt-BR" altLang="pt-BR" sz="1800" b="1" u="sng" dirty="0" smtClean="0">
                <a:latin typeface="Arial Narrow" pitchFamily="34" charset="0"/>
              </a:rPr>
              <a:t>Objetivo:</a:t>
            </a:r>
            <a:r>
              <a:rPr lang="pt-BR" altLang="pt-BR" sz="1800" dirty="0" smtClean="0">
                <a:latin typeface="Arial Narrow" pitchFamily="34" charset="0"/>
              </a:rPr>
              <a:t> Saúde e Saneamento Indígena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3528" y="476672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Implementação </a:t>
            </a:r>
            <a:r>
              <a:rPr lang="pt-BR" sz="2000" b="1" dirty="0"/>
              <a:t>do </a:t>
            </a:r>
            <a:r>
              <a:rPr lang="pt-BR" sz="2000" b="1" dirty="0" smtClean="0"/>
              <a:t>Plansab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9387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250825" y="1299532"/>
            <a:ext cx="8569325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b="1" u="sng" dirty="0" smtClean="0">
                <a:latin typeface="Arial Narrow" pitchFamily="34" charset="0"/>
              </a:rPr>
              <a:t>Relatório de avaliação anual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dirty="0" smtClean="0">
                <a:latin typeface="Arial Narrow" pitchFamily="34" charset="0"/>
              </a:rPr>
              <a:t>Cinco </a:t>
            </a:r>
            <a:r>
              <a:rPr lang="pt-BR" altLang="pt-BR" sz="1800" dirty="0">
                <a:latin typeface="Arial Narrow" pitchFamily="34" charset="0"/>
              </a:rPr>
              <a:t>dimensões de monitoramento e </a:t>
            </a:r>
            <a:r>
              <a:rPr lang="pt-BR" altLang="pt-BR" sz="1800" dirty="0" smtClean="0">
                <a:latin typeface="Arial Narrow" pitchFamily="34" charset="0"/>
              </a:rPr>
              <a:t>avaliação deverão ser consideradas no Plansab:</a:t>
            </a:r>
            <a:endParaRPr lang="pt-BR" altLang="pt-BR" sz="18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 typeface="Arial" charset="0"/>
              <a:buNone/>
            </a:pPr>
            <a:r>
              <a:rPr lang="pt-BR" altLang="pt-BR" sz="1800" b="1" dirty="0" smtClean="0">
                <a:latin typeface="Arial Narrow" pitchFamily="34" charset="0"/>
              </a:rPr>
              <a:t>1ª </a:t>
            </a:r>
            <a:r>
              <a:rPr lang="pt-BR" altLang="pt-BR" sz="1800" b="1" dirty="0">
                <a:latin typeface="Arial Narrow" pitchFamily="34" charset="0"/>
              </a:rPr>
              <a:t>Cenário;</a:t>
            </a:r>
            <a:endParaRPr lang="pt-BR" altLang="pt-BR" sz="1800" b="1" dirty="0">
              <a:solidFill>
                <a:srgbClr val="008000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 typeface="Arial" charset="0"/>
              <a:buNone/>
            </a:pPr>
            <a:r>
              <a:rPr lang="pt-BR" altLang="pt-BR" sz="1800" b="1" dirty="0">
                <a:latin typeface="Arial Narrow" pitchFamily="34" charset="0"/>
              </a:rPr>
              <a:t>2ª Metas;</a:t>
            </a:r>
            <a:endParaRPr lang="pt-BR" altLang="pt-BR" sz="1800" b="1" dirty="0">
              <a:solidFill>
                <a:srgbClr val="008000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b="1" dirty="0">
                <a:latin typeface="Arial Narrow" pitchFamily="34" charset="0"/>
              </a:rPr>
              <a:t> 3ª Indicadores auxiliares;</a:t>
            </a:r>
            <a:endParaRPr lang="pt-BR" altLang="pt-BR" sz="1800" b="1" dirty="0">
              <a:solidFill>
                <a:srgbClr val="008000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b="1" dirty="0">
                <a:latin typeface="Arial Narrow" pitchFamily="34" charset="0"/>
              </a:rPr>
              <a:t>4ª </a:t>
            </a:r>
            <a:r>
              <a:rPr lang="pt-BR" altLang="pt-BR" sz="1800" b="1" dirty="0" err="1">
                <a:latin typeface="Arial Narrow" pitchFamily="34" charset="0"/>
              </a:rPr>
              <a:t>Macrodiretrizes</a:t>
            </a:r>
            <a:r>
              <a:rPr lang="pt-BR" altLang="pt-BR" sz="1800" b="1" dirty="0">
                <a:latin typeface="Arial Narrow" pitchFamily="34" charset="0"/>
              </a:rPr>
              <a:t> e estratégias;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b="1" dirty="0">
                <a:latin typeface="Arial Narrow" pitchFamily="34" charset="0"/>
              </a:rPr>
              <a:t>5ª Programas.</a:t>
            </a:r>
            <a:endParaRPr lang="pt-BR" altLang="pt-BR" sz="1800" b="1" dirty="0">
              <a:solidFill>
                <a:srgbClr val="008000"/>
              </a:solidFill>
              <a:latin typeface="Arial Narrow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23528" y="47115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Monitoramento </a:t>
            </a:r>
            <a:r>
              <a:rPr lang="pt-BR" sz="2000" b="1" dirty="0"/>
              <a:t>e avaliação do </a:t>
            </a:r>
            <a:r>
              <a:rPr lang="pt-BR" sz="2000" b="1" dirty="0" err="1" smtClean="0"/>
              <a:t>Plansab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40254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68313" y="620688"/>
            <a:ext cx="8207375" cy="525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pt-BR" sz="1400" b="1" dirty="0" smtClean="0"/>
              <a:t>Lei 11.445/2007 </a:t>
            </a:r>
            <a:r>
              <a:rPr lang="pt-BR" sz="1400" dirty="0" smtClean="0"/>
              <a:t>- Estabelece </a:t>
            </a:r>
            <a:r>
              <a:rPr lang="pt-BR" sz="1400" dirty="0"/>
              <a:t>diretrizes nacionais para o saneamento </a:t>
            </a:r>
            <a:r>
              <a:rPr lang="pt-BR" sz="1400" dirty="0" smtClean="0"/>
              <a:t>básico</a:t>
            </a:r>
          </a:p>
          <a:p>
            <a:endParaRPr lang="pt-BR" sz="1400" dirty="0" smtClean="0"/>
          </a:p>
          <a:p>
            <a:pPr>
              <a:spcAft>
                <a:spcPts val="300"/>
              </a:spcAft>
            </a:pPr>
            <a:r>
              <a:rPr lang="pt-BR" sz="1400" dirty="0" smtClean="0"/>
              <a:t>Art</a:t>
            </a:r>
            <a:r>
              <a:rPr lang="pt-BR" sz="1400" dirty="0"/>
              <a:t>. 52.  </a:t>
            </a:r>
            <a:r>
              <a:rPr lang="pt-BR" sz="1400" b="1" dirty="0"/>
              <a:t>A União elaborará, sob a coordenação do Ministério das Cidades:</a:t>
            </a:r>
          </a:p>
          <a:p>
            <a:pPr>
              <a:spcAft>
                <a:spcPts val="300"/>
              </a:spcAft>
            </a:pPr>
            <a:r>
              <a:rPr lang="pt-BR" sz="1400" b="1" dirty="0"/>
              <a:t>I - o Plano Nacional de Saneamento Básico - PNSB </a:t>
            </a:r>
            <a:r>
              <a:rPr lang="pt-BR" sz="1400" dirty="0"/>
              <a:t>que conterá:</a:t>
            </a:r>
          </a:p>
          <a:p>
            <a:pPr>
              <a:spcAft>
                <a:spcPts val="300"/>
              </a:spcAft>
            </a:pPr>
            <a:r>
              <a:rPr lang="pt-BR" sz="1400" dirty="0"/>
              <a:t>a) os objetivos e metas nacionais e regionalizadas, de curto, médio e longo prazos, para a universalização dos serviços de saneamento básico e o alcance de níveis crescentes de saneamento básico no território nacional, observando a compatibilidade com os demais planos e políticas públicas da União;</a:t>
            </a:r>
          </a:p>
          <a:p>
            <a:pPr>
              <a:spcAft>
                <a:spcPts val="300"/>
              </a:spcAft>
            </a:pPr>
            <a:r>
              <a:rPr lang="pt-BR" sz="1400" dirty="0"/>
              <a:t>b) as diretrizes e orientações para o equacionamento dos condicionantes de natureza político-institucional, legal e jurídica, econômico-financeira, administrativa, cultural e tecnológica com impacto na consecução das metas e objetivos estabelecidos;</a:t>
            </a:r>
          </a:p>
          <a:p>
            <a:pPr>
              <a:spcAft>
                <a:spcPts val="300"/>
              </a:spcAft>
            </a:pPr>
            <a:r>
              <a:rPr lang="pt-BR" sz="1400" dirty="0"/>
              <a:t>c) a proposição de programas, projetos e ações necessários para atingir os objetivos e as metas da Política Federal de Saneamento Básico, com identificação das respectivas fontes de financiamento;</a:t>
            </a:r>
          </a:p>
          <a:p>
            <a:pPr>
              <a:spcAft>
                <a:spcPts val="300"/>
              </a:spcAft>
            </a:pPr>
            <a:r>
              <a:rPr lang="pt-BR" sz="1400" dirty="0"/>
              <a:t>d) as diretrizes para o planejamento das ações de saneamento básico em áreas de especial interesse turístico;</a:t>
            </a:r>
          </a:p>
          <a:p>
            <a:pPr>
              <a:spcAft>
                <a:spcPts val="300"/>
              </a:spcAft>
            </a:pPr>
            <a:r>
              <a:rPr lang="pt-BR" sz="1400" dirty="0"/>
              <a:t>e) os procedimentos para a avaliação sistemática da eficiência e eficácia das ações executadas;</a:t>
            </a:r>
          </a:p>
          <a:p>
            <a:pPr>
              <a:spcAft>
                <a:spcPts val="300"/>
              </a:spcAft>
            </a:pPr>
            <a:r>
              <a:rPr lang="pt-BR" sz="1400" dirty="0" smtClean="0"/>
              <a:t>....</a:t>
            </a:r>
          </a:p>
          <a:p>
            <a:pPr>
              <a:spcAft>
                <a:spcPts val="300"/>
              </a:spcAft>
            </a:pPr>
            <a:endParaRPr lang="pt-BR" sz="1400" dirty="0"/>
          </a:p>
          <a:p>
            <a:pPr>
              <a:spcAft>
                <a:spcPts val="300"/>
              </a:spcAft>
            </a:pPr>
            <a:r>
              <a:rPr lang="pt-BR" sz="1400" dirty="0"/>
              <a:t>§ 1</a:t>
            </a:r>
            <a:r>
              <a:rPr lang="pt-BR" sz="1400" u="sng" baseline="30000" dirty="0"/>
              <a:t>o</a:t>
            </a:r>
            <a:r>
              <a:rPr lang="pt-BR" sz="1400" dirty="0"/>
              <a:t>  O PNSB deve:</a:t>
            </a:r>
          </a:p>
          <a:p>
            <a:pPr>
              <a:spcAft>
                <a:spcPts val="300"/>
              </a:spcAft>
            </a:pPr>
            <a:r>
              <a:rPr lang="pt-BR" sz="1400" dirty="0"/>
              <a:t>I - </a:t>
            </a:r>
            <a:r>
              <a:rPr lang="pt-BR" sz="1400" b="1" dirty="0"/>
              <a:t>abranger o abastecimento de água, o esgotamento sanitário, o manejo de resíduos sólidos e o manejo de águas pluviais </a:t>
            </a:r>
            <a:r>
              <a:rPr lang="pt-BR" sz="1400" dirty="0"/>
              <a:t>e outras ações de saneamento básico de interesse para a melhoria da salubridade ambiental, incluindo o provimento de banheiros e unidades </a:t>
            </a:r>
            <a:r>
              <a:rPr lang="pt-BR" sz="1400" dirty="0" err="1"/>
              <a:t>hidrossanitárias</a:t>
            </a:r>
            <a:r>
              <a:rPr lang="pt-BR" sz="1400" dirty="0"/>
              <a:t> para populações de baixa renda</a:t>
            </a:r>
            <a:r>
              <a:rPr lang="pt-BR" sz="1400" dirty="0" smtClean="0"/>
              <a:t>;</a:t>
            </a:r>
          </a:p>
          <a:p>
            <a:r>
              <a:rPr lang="pt-BR" sz="1400" dirty="0" smtClean="0"/>
              <a:t>...</a:t>
            </a:r>
            <a:endParaRPr lang="pt-BR" sz="1400" dirty="0"/>
          </a:p>
          <a:p>
            <a:pPr algn="ctr">
              <a:defRPr/>
            </a:pPr>
            <a:endParaRPr lang="pt-BR" sz="1400" b="1" i="1" dirty="0" smtClean="0">
              <a:solidFill>
                <a:schemeClr val="tx2"/>
              </a:solidFill>
            </a:endParaRPr>
          </a:p>
          <a:p>
            <a:pPr marL="342900" indent="-342900" algn="just">
              <a:defRPr/>
            </a:pPr>
            <a:r>
              <a:rPr lang="pt-BR" sz="1400" i="1" dirty="0" smtClean="0">
                <a:solidFill>
                  <a:schemeClr val="tx2"/>
                </a:solidFill>
              </a:rPr>
              <a:t>						</a:t>
            </a:r>
          </a:p>
          <a:p>
            <a:pPr marL="342900" indent="-342900" algn="just">
              <a:defRPr/>
            </a:pPr>
            <a:endParaRPr lang="pt-BR" sz="1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23155" y="1124744"/>
            <a:ext cx="8205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dirty="0" smtClean="0">
                <a:latin typeface="Arial Narrow" pitchFamily="34" charset="0"/>
              </a:rPr>
              <a:t>Monitoramento e avaliação do Cenário: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3528" y="47115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Monitoramento </a:t>
            </a:r>
            <a:r>
              <a:rPr lang="pt-BR" sz="2000" b="1" dirty="0"/>
              <a:t>e avaliação do </a:t>
            </a:r>
            <a:r>
              <a:rPr lang="pt-BR" sz="2000" b="1" dirty="0" err="1" smtClean="0"/>
              <a:t>Plansab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323528" y="1700808"/>
            <a:ext cx="82054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/>
              <a:t>Tal monitoramento possibilitará aferir se a evolução do ambiente de planejamento confirmará </a:t>
            </a:r>
            <a:r>
              <a:rPr lang="pt-BR" sz="1400" dirty="0" smtClean="0"/>
              <a:t>a ocorrência </a:t>
            </a:r>
            <a:r>
              <a:rPr lang="pt-BR" sz="1400" dirty="0"/>
              <a:t>do Cenário 1 ou se será deslocado em direção ao Cenário 2, ao Cenário 3 ou a uma eventual outra situação (considera-se improvável que as características de cada um dos cenários se apresentem exatamente como o projetado).</a:t>
            </a:r>
          </a:p>
          <a:p>
            <a:endParaRPr lang="pt-BR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 smtClean="0"/>
              <a:t>O </a:t>
            </a:r>
            <a:r>
              <a:rPr lang="pt-BR" sz="1400" dirty="0"/>
              <a:t>esforço esperado é a capacidade de avaliar se a mudança de ambiente é suficientemente robusta </a:t>
            </a:r>
            <a:r>
              <a:rPr lang="pt-BR" sz="1400" dirty="0" smtClean="0"/>
              <a:t>para assumir </a:t>
            </a:r>
            <a:r>
              <a:rPr lang="pt-BR" sz="1400" dirty="0"/>
              <a:t>o desvio do cenário de planejamento. Esta decisão será tão mais segura quanto maior o </a:t>
            </a:r>
            <a:r>
              <a:rPr lang="pt-BR" sz="1400" dirty="0" smtClean="0"/>
              <a:t>período de </a:t>
            </a:r>
            <a:r>
              <a:rPr lang="pt-BR" sz="1400" dirty="0"/>
              <a:t>planejamento. </a:t>
            </a:r>
            <a:endParaRPr lang="pt-BR" sz="1400" dirty="0" smtClean="0"/>
          </a:p>
          <a:p>
            <a:endParaRPr lang="pt-BR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 smtClean="0"/>
              <a:t>É recomendável </a:t>
            </a:r>
            <a:r>
              <a:rPr lang="pt-BR" sz="1400" dirty="0"/>
              <a:t>que decisões sobre ajustes mais estruturais no Plano, </a:t>
            </a:r>
            <a:r>
              <a:rPr lang="pt-BR" sz="1400" dirty="0" smtClean="0"/>
              <a:t>incluindo alteração </a:t>
            </a:r>
            <a:r>
              <a:rPr lang="pt-BR" sz="1400" dirty="0"/>
              <a:t>de estratégias, metas e investimentos, sejam tomadas apenas por ocasião das </a:t>
            </a:r>
            <a:r>
              <a:rPr lang="pt-BR" sz="1400" dirty="0" smtClean="0"/>
              <a:t>revisões quadrienais </a:t>
            </a:r>
            <a:r>
              <a:rPr lang="pt-BR" sz="1400" dirty="0"/>
              <a:t>determinadas pela Lei nº 11.445/2007, não impedindo contudo a introdução de </a:t>
            </a:r>
            <a:r>
              <a:rPr lang="pt-BR" sz="1400" dirty="0" smtClean="0"/>
              <a:t>ajustes menores </a:t>
            </a:r>
            <a:r>
              <a:rPr lang="pt-BR" sz="1400" dirty="0"/>
              <a:t>no decorrer de cada período.</a:t>
            </a:r>
          </a:p>
        </p:txBody>
      </p:sp>
    </p:spTree>
    <p:extLst>
      <p:ext uri="{BB962C8B-B14F-4D97-AF65-F5344CB8AC3E}">
        <p14:creationId xmlns:p14="http://schemas.microsoft.com/office/powerpoint/2010/main" val="4038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23155" y="1124744"/>
            <a:ext cx="8205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dirty="0" smtClean="0">
                <a:latin typeface="Arial Narrow" pitchFamily="34" charset="0"/>
              </a:rPr>
              <a:t>Monitoramento e avaliação das Metas: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3528" y="47115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Monitoramento </a:t>
            </a:r>
            <a:r>
              <a:rPr lang="pt-BR" sz="2000" b="1" dirty="0"/>
              <a:t>e avaliação do </a:t>
            </a:r>
            <a:r>
              <a:rPr lang="pt-BR" sz="2000" b="1" dirty="0" err="1" smtClean="0"/>
              <a:t>Plansab</a:t>
            </a:r>
            <a:endParaRPr lang="pt-BR" sz="2000" b="1" dirty="0"/>
          </a:p>
        </p:txBody>
      </p:sp>
      <p:sp>
        <p:nvSpPr>
          <p:cNvPr id="5" name="Retângulo 4"/>
          <p:cNvSpPr/>
          <p:nvPr/>
        </p:nvSpPr>
        <p:spPr>
          <a:xfrm>
            <a:off x="323528" y="1628800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/>
              <a:t>A evolução das metas estabelecidas para os 23 indicadores exercerá papel central </a:t>
            </a:r>
            <a:r>
              <a:rPr lang="pt-BR" sz="1400" dirty="0" smtClean="0"/>
              <a:t>no  acompanhamento</a:t>
            </a:r>
            <a:r>
              <a:rPr lang="pt-BR" sz="1400" dirty="0"/>
              <a:t> </a:t>
            </a:r>
            <a:r>
              <a:rPr lang="pt-BR" sz="1400" dirty="0" smtClean="0"/>
              <a:t>do </a:t>
            </a:r>
            <a:r>
              <a:rPr lang="pt-BR" sz="1400" dirty="0" err="1"/>
              <a:t>Plansab</a:t>
            </a:r>
            <a:r>
              <a:rPr lang="pt-BR" sz="1400" dirty="0"/>
              <a:t>. Com base nas fontes de informação indicadas e na sua atualização, será possível </a:t>
            </a:r>
            <a:r>
              <a:rPr lang="pt-BR" sz="1400" dirty="0" smtClean="0"/>
              <a:t>traçar curvas </a:t>
            </a:r>
            <a:r>
              <a:rPr lang="pt-BR" sz="1400" dirty="0"/>
              <a:t>evolutivas das metas, desde 2014, podendo-se inicialmente compará-las com os valores </a:t>
            </a:r>
            <a:r>
              <a:rPr lang="pt-BR" sz="1400" dirty="0" smtClean="0"/>
              <a:t>projetados.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813" y="2924944"/>
            <a:ext cx="42576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44008" y="5445224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000" b="1" dirty="0"/>
              <a:t>FIGURA 10.2 </a:t>
            </a:r>
            <a:r>
              <a:rPr lang="pt-BR" sz="1000" dirty="0"/>
              <a:t>Metas para acesso ao esgotamento sanitário nas áreas urbanas e rurais (E1), por </a:t>
            </a:r>
            <a:r>
              <a:rPr lang="pt-BR" sz="1000" dirty="0" smtClean="0"/>
              <a:t>macrorregiões e </a:t>
            </a:r>
            <a:r>
              <a:rPr lang="pt-BR" sz="1000" dirty="0"/>
              <a:t>no País em 2015, 2020 e 2030 (em %)</a:t>
            </a:r>
          </a:p>
        </p:txBody>
      </p:sp>
      <p:sp>
        <p:nvSpPr>
          <p:cNvPr id="7" name="Retângulo 6"/>
          <p:cNvSpPr/>
          <p:nvPr/>
        </p:nvSpPr>
        <p:spPr>
          <a:xfrm>
            <a:off x="355426" y="2780928"/>
            <a:ext cx="40706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/>
              <a:t>Dificuldades de alcance das metas previstas sinalizarão possíveis ineficiências na execução dos programas ou inconformidades no estabelecimento das metas, devendo se avaliar qual o fator preponderante e proceder aos ajustes, quando pertinentes.</a:t>
            </a:r>
          </a:p>
        </p:txBody>
      </p:sp>
    </p:spTree>
    <p:extLst>
      <p:ext uri="{BB962C8B-B14F-4D97-AF65-F5344CB8AC3E}">
        <p14:creationId xmlns:p14="http://schemas.microsoft.com/office/powerpoint/2010/main" val="343786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23155" y="1124744"/>
            <a:ext cx="8205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dirty="0" smtClean="0">
                <a:latin typeface="Arial Narrow" pitchFamily="34" charset="0"/>
              </a:rPr>
              <a:t>Monitoramento e avaliação dos </a:t>
            </a:r>
            <a:r>
              <a:rPr lang="pt-BR" altLang="pt-BR" sz="1800" dirty="0">
                <a:latin typeface="Arial Narrow" pitchFamily="34" charset="0"/>
              </a:rPr>
              <a:t>Indicadores auxiliares </a:t>
            </a:r>
            <a:r>
              <a:rPr lang="pt-BR" altLang="pt-BR" sz="1800" dirty="0" smtClean="0">
                <a:latin typeface="Arial Narrow" pitchFamily="34" charset="0"/>
              </a:rPr>
              <a:t>: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3528" y="47115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Monitoramento </a:t>
            </a:r>
            <a:r>
              <a:rPr lang="pt-BR" sz="2000" b="1" dirty="0"/>
              <a:t>e avaliação do </a:t>
            </a:r>
            <a:r>
              <a:rPr lang="pt-BR" sz="2000" b="1" dirty="0" err="1" smtClean="0"/>
              <a:t>Plansab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479719" y="1772816"/>
            <a:ext cx="860444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 smtClean="0"/>
              <a:t>Articulação e integração entre os diferentes sistemas e bases de dados, visando </a:t>
            </a:r>
            <a:r>
              <a:rPr lang="pt-BR" sz="1400" dirty="0"/>
              <a:t>gerar um expressivo conjunto de indicadores </a:t>
            </a:r>
            <a:r>
              <a:rPr lang="pt-BR" sz="1400" dirty="0" smtClean="0"/>
              <a:t>de natureza </a:t>
            </a:r>
            <a:r>
              <a:rPr lang="pt-BR" sz="1400" dirty="0"/>
              <a:t>operacional e gerencial, de monitoramento, de resultado e de impacto para os quatro </a:t>
            </a:r>
            <a:r>
              <a:rPr lang="pt-BR" sz="1400" dirty="0" smtClean="0"/>
              <a:t>componentes do </a:t>
            </a:r>
            <a:r>
              <a:rPr lang="pt-BR" sz="1400" dirty="0"/>
              <a:t>saneamento básico. </a:t>
            </a:r>
            <a:endParaRPr lang="pt-BR" sz="1400" dirty="0" smtClean="0"/>
          </a:p>
          <a:p>
            <a:endParaRPr lang="pt-BR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 smtClean="0"/>
              <a:t>Uma </a:t>
            </a:r>
            <a:r>
              <a:rPr lang="pt-BR" sz="1400" dirty="0"/>
              <a:t>cuidadosa seleção desses indicadores poderá gerar um </a:t>
            </a:r>
            <a:r>
              <a:rPr lang="pt-BR" sz="1400" dirty="0" smtClean="0"/>
              <a:t>conjunto auxiliar </a:t>
            </a:r>
            <a:r>
              <a:rPr lang="pt-BR" sz="1400" dirty="0"/>
              <a:t>e complementar de elementos de monitoramento, que poderão oferecer importante </a:t>
            </a:r>
            <a:r>
              <a:rPr lang="pt-BR" sz="1400" dirty="0" smtClean="0"/>
              <a:t>poder explicativo </a:t>
            </a:r>
            <a:r>
              <a:rPr lang="pt-BR" sz="1400" dirty="0"/>
              <a:t>sobre possíveis desconformidades do alcance de metas estabelecidas.</a:t>
            </a:r>
          </a:p>
          <a:p>
            <a:endParaRPr lang="pt-BR" sz="1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 smtClean="0"/>
              <a:t>Será </a:t>
            </a:r>
            <a:r>
              <a:rPr lang="pt-BR" sz="1400" dirty="0"/>
              <a:t>importante </a:t>
            </a:r>
            <a:r>
              <a:rPr lang="pt-BR" sz="1400" dirty="0" smtClean="0"/>
              <a:t>estabelecer metas </a:t>
            </a:r>
            <a:r>
              <a:rPr lang="pt-BR" sz="1400" dirty="0"/>
              <a:t>regionais e locais de caráter estruturante, relativas, por exemplo, à capacitação de gestores, </a:t>
            </a:r>
            <a:r>
              <a:rPr lang="pt-BR" sz="1400" dirty="0" smtClean="0"/>
              <a:t>de prestadores </a:t>
            </a:r>
            <a:r>
              <a:rPr lang="pt-BR" sz="1400" dirty="0"/>
              <a:t>e de conselheiros de órgãos colegiados com atuação no setor.</a:t>
            </a:r>
          </a:p>
          <a:p>
            <a:endParaRPr lang="pt-BR" sz="1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 smtClean="0"/>
              <a:t>Desenvolvimento </a:t>
            </a:r>
            <a:r>
              <a:rPr lang="pt-BR" sz="1400" dirty="0"/>
              <a:t>de estudos e a consolidação de metodologia que possibilitem caracterizar e avaliar a </a:t>
            </a:r>
            <a:r>
              <a:rPr lang="pt-BR" sz="1400" dirty="0" smtClean="0"/>
              <a:t>situação de </a:t>
            </a:r>
            <a:r>
              <a:rPr lang="pt-BR" sz="1400" dirty="0"/>
              <a:t>salubridade ambiental no território nacional, por bacias hidrográficas e por municípios, </a:t>
            </a:r>
            <a:endParaRPr lang="pt-BR" sz="1400" dirty="0" smtClean="0"/>
          </a:p>
          <a:p>
            <a:endParaRPr lang="pt-BR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400" dirty="0" smtClean="0"/>
              <a:t>Construção de indicadores </a:t>
            </a:r>
            <a:r>
              <a:rPr lang="pt-BR" sz="1400" dirty="0"/>
              <a:t>vinculados ao conceito do direito humano à água e ao </a:t>
            </a:r>
            <a:r>
              <a:rPr lang="pt-BR" sz="1400" dirty="0" smtClean="0"/>
              <a:t>esgotamento sanitário</a:t>
            </a:r>
            <a:r>
              <a:rPr lang="pt-BR" sz="1400" dirty="0"/>
              <a:t>, atrelados ao compromisso assumido pelo País perante as Nações </a:t>
            </a:r>
            <a:r>
              <a:rPr lang="pt-BR" sz="1400" dirty="0" smtClean="0"/>
              <a:t>Unidas (com a desagregação dos indicadores </a:t>
            </a:r>
            <a:r>
              <a:rPr lang="pt-BR" sz="1400" dirty="0"/>
              <a:t>cabíveis segundo renda, gênero, cor da pele e escolaridade, bem como segundo o nível </a:t>
            </a:r>
            <a:r>
              <a:rPr lang="pt-BR" sz="1400" dirty="0" smtClean="0"/>
              <a:t>de desenvolvimento</a:t>
            </a:r>
            <a:r>
              <a:rPr lang="pt-BR" sz="1400" dirty="0"/>
              <a:t>, porte e localização regional dos </a:t>
            </a:r>
            <a:r>
              <a:rPr lang="pt-BR" sz="1400" dirty="0" smtClean="0"/>
              <a:t>municípios.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50595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23155" y="1124744"/>
            <a:ext cx="8205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dirty="0" smtClean="0">
                <a:latin typeface="Arial Narrow" pitchFamily="34" charset="0"/>
              </a:rPr>
              <a:t>Monitoramento e avaliação das </a:t>
            </a:r>
            <a:r>
              <a:rPr lang="pt-BR" altLang="pt-BR" sz="1800" dirty="0" err="1" smtClean="0">
                <a:latin typeface="Arial Narrow" pitchFamily="34" charset="0"/>
              </a:rPr>
              <a:t>Macrodiretrizes</a:t>
            </a:r>
            <a:r>
              <a:rPr lang="pt-BR" altLang="pt-BR" sz="1800" dirty="0" smtClean="0">
                <a:latin typeface="Arial Narrow" pitchFamily="34" charset="0"/>
              </a:rPr>
              <a:t> e Estratégias: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3528" y="47115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Monitoramento </a:t>
            </a:r>
            <a:r>
              <a:rPr lang="pt-BR" sz="2000" b="1" dirty="0"/>
              <a:t>e avaliação do </a:t>
            </a:r>
            <a:r>
              <a:rPr lang="pt-BR" sz="2000" b="1" dirty="0" err="1" smtClean="0"/>
              <a:t>Plansab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395536" y="1687448"/>
            <a:ext cx="83529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/>
              <a:t>Os relatórios </a:t>
            </a:r>
            <a:r>
              <a:rPr lang="pt-BR" sz="1400" dirty="0"/>
              <a:t>periódicos </a:t>
            </a:r>
            <a:r>
              <a:rPr lang="pt-BR" sz="1400" dirty="0" smtClean="0"/>
              <a:t>devem apontar </a:t>
            </a:r>
            <a:r>
              <a:rPr lang="pt-BR" sz="1400" dirty="0"/>
              <a:t>o </a:t>
            </a:r>
            <a:r>
              <a:rPr lang="pt-BR" sz="1400" dirty="0" smtClean="0"/>
              <a:t>cumprimento das </a:t>
            </a:r>
            <a:r>
              <a:rPr lang="pt-BR" sz="1400" dirty="0"/>
              <a:t>diretrizes e estratégias </a:t>
            </a:r>
            <a:r>
              <a:rPr lang="pt-BR" sz="1400" dirty="0" smtClean="0"/>
              <a:t>estabelecidas e recomendarem eventuais </a:t>
            </a:r>
            <a:r>
              <a:rPr lang="pt-BR" sz="1400" dirty="0"/>
              <a:t>ajustes e mudanças na operacionalização da </a:t>
            </a:r>
            <a:r>
              <a:rPr lang="pt-BR" sz="1400" dirty="0" smtClean="0"/>
              <a:t>política, sintetizados </a:t>
            </a:r>
            <a:r>
              <a:rPr lang="pt-BR" sz="1400" dirty="0"/>
              <a:t>nos cinco blocos relativos aos seguintes temas</a:t>
            </a:r>
            <a:r>
              <a:rPr lang="pt-BR" sz="1400" dirty="0" smtClean="0"/>
              <a:t>:</a:t>
            </a:r>
          </a:p>
          <a:p>
            <a:endParaRPr lang="pt-BR" sz="1400" dirty="0"/>
          </a:p>
          <a:p>
            <a:r>
              <a:rPr lang="pt-BR" sz="1400" b="1" dirty="0"/>
              <a:t>a. </a:t>
            </a:r>
            <a:r>
              <a:rPr lang="pt-BR" sz="1400" dirty="0"/>
              <a:t>Ações de coordenação e planejamento no setor e às articulações </a:t>
            </a:r>
            <a:r>
              <a:rPr lang="pt-BR" sz="1400" dirty="0" err="1"/>
              <a:t>intersetoriais</a:t>
            </a:r>
            <a:r>
              <a:rPr lang="pt-BR" sz="1400" dirty="0"/>
              <a:t> e interinstitucionais</a:t>
            </a:r>
          </a:p>
          <a:p>
            <a:r>
              <a:rPr lang="pt-BR" sz="1400" dirty="0"/>
              <a:t>para efetiva implementação da Política Nacional de Saneamento Básico</a:t>
            </a:r>
            <a:r>
              <a:rPr lang="pt-BR" sz="1400" dirty="0" smtClean="0"/>
              <a:t>;</a:t>
            </a:r>
          </a:p>
          <a:p>
            <a:endParaRPr lang="pt-BR" sz="1400" dirty="0"/>
          </a:p>
          <a:p>
            <a:r>
              <a:rPr lang="pt-BR" sz="1400" b="1" dirty="0"/>
              <a:t>b. </a:t>
            </a:r>
            <a:r>
              <a:rPr lang="pt-BR" sz="1400" dirty="0"/>
              <a:t>Prestação, gestão, regulação e fiscalização dos serviços de saneamento básico, de </a:t>
            </a:r>
            <a:r>
              <a:rPr lang="pt-BR" sz="1400" dirty="0" smtClean="0"/>
              <a:t>forma participativa </a:t>
            </a:r>
            <a:r>
              <a:rPr lang="pt-BR" sz="1400" dirty="0"/>
              <a:t>e integrada, com vistas à sua universalização</a:t>
            </a:r>
            <a:r>
              <a:rPr lang="pt-BR" sz="1400" dirty="0" smtClean="0"/>
              <a:t>;</a:t>
            </a:r>
          </a:p>
          <a:p>
            <a:endParaRPr lang="pt-BR" sz="1400" dirty="0"/>
          </a:p>
          <a:p>
            <a:r>
              <a:rPr lang="pt-BR" sz="1400" b="1" dirty="0"/>
              <a:t>c. </a:t>
            </a:r>
            <a:r>
              <a:rPr lang="pt-BR" sz="1400" dirty="0"/>
              <a:t>Desenvolvimento tecnológico e ações de saneamento básico em áreas especiais</a:t>
            </a:r>
            <a:r>
              <a:rPr lang="pt-BR" sz="1400" dirty="0" smtClean="0"/>
              <a:t>;</a:t>
            </a:r>
          </a:p>
          <a:p>
            <a:endParaRPr lang="pt-BR" sz="1400" dirty="0"/>
          </a:p>
          <a:p>
            <a:r>
              <a:rPr lang="pt-BR" sz="1400" b="1" dirty="0"/>
              <a:t>d. </a:t>
            </a:r>
            <a:r>
              <a:rPr lang="pt-BR" sz="1400" dirty="0"/>
              <a:t>Investimento público e cobrança dos serviços de saneamento básico</a:t>
            </a:r>
            <a:r>
              <a:rPr lang="pt-BR" sz="1400" dirty="0" smtClean="0"/>
              <a:t>;</a:t>
            </a:r>
          </a:p>
          <a:p>
            <a:endParaRPr lang="pt-BR" sz="1400" dirty="0"/>
          </a:p>
          <a:p>
            <a:r>
              <a:rPr lang="pt-BR" sz="1400" b="1" dirty="0"/>
              <a:t>e. </a:t>
            </a:r>
            <a:r>
              <a:rPr lang="pt-BR" sz="1400" dirty="0"/>
              <a:t>Monitoramento e avaliação sistemática do </a:t>
            </a:r>
            <a:r>
              <a:rPr lang="pt-BR" sz="1400" dirty="0" err="1"/>
              <a:t>Plansab</a:t>
            </a:r>
            <a:r>
              <a:rPr lang="pt-BR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0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23155" y="1124744"/>
            <a:ext cx="8205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pt-BR" altLang="pt-BR" sz="1800" dirty="0" smtClean="0">
                <a:latin typeface="Arial Narrow" pitchFamily="34" charset="0"/>
              </a:rPr>
              <a:t>Monitoramento e avaliação dos Programas: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3528" y="47115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Monitoramento </a:t>
            </a:r>
            <a:r>
              <a:rPr lang="pt-BR" sz="2000" b="1" dirty="0"/>
              <a:t>e avaliação do </a:t>
            </a:r>
            <a:r>
              <a:rPr lang="pt-BR" sz="2000" b="1" dirty="0" err="1" smtClean="0"/>
              <a:t>Plansab</a:t>
            </a:r>
            <a:endParaRPr lang="pt-BR" sz="2000" b="1" dirty="0"/>
          </a:p>
        </p:txBody>
      </p:sp>
      <p:sp>
        <p:nvSpPr>
          <p:cNvPr id="5" name="Retângulo 4"/>
          <p:cNvSpPr/>
          <p:nvPr/>
        </p:nvSpPr>
        <p:spPr>
          <a:xfrm>
            <a:off x="395536" y="1637506"/>
            <a:ext cx="828092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t-BR" sz="1400" dirty="0"/>
              <a:t>Como uma das referências para a avaliação, as orientações relativas à elaboração do </a:t>
            </a:r>
            <a:r>
              <a:rPr lang="pt-BR" sz="1400" dirty="0" smtClean="0"/>
              <a:t>PPA</a:t>
            </a:r>
            <a:r>
              <a:rPr lang="pt-BR" sz="1400" b="1" dirty="0" smtClean="0"/>
              <a:t> </a:t>
            </a:r>
            <a:r>
              <a:rPr lang="pt-BR" sz="1400" dirty="0" smtClean="0"/>
              <a:t>estabelecem que</a:t>
            </a:r>
            <a:r>
              <a:rPr lang="pt-BR" sz="1400" dirty="0"/>
              <a:t>, na avaliação de programas, a resposta a um conjunto de questões deve ser </a:t>
            </a:r>
            <a:r>
              <a:rPr lang="pt-BR" sz="1400" dirty="0" smtClean="0"/>
              <a:t>considerada, dentre </a:t>
            </a:r>
            <a:r>
              <a:rPr lang="pt-BR" sz="1400" dirty="0"/>
              <a:t>as quais:</a:t>
            </a:r>
          </a:p>
          <a:p>
            <a:pPr>
              <a:spcAft>
                <a:spcPts val="1200"/>
              </a:spcAft>
            </a:pPr>
            <a:r>
              <a:rPr lang="pt-BR" sz="1400" b="1" dirty="0"/>
              <a:t>1. </a:t>
            </a:r>
            <a:r>
              <a:rPr lang="pt-BR" sz="1400" dirty="0"/>
              <a:t>Principais resultados obtidos e impactos verificados no </a:t>
            </a:r>
            <a:r>
              <a:rPr lang="pt-BR" sz="1400" dirty="0" smtClean="0"/>
              <a:t>período;</a:t>
            </a:r>
            <a:endParaRPr lang="pt-BR" sz="1400" dirty="0"/>
          </a:p>
          <a:p>
            <a:pPr>
              <a:spcAft>
                <a:spcPts val="1200"/>
              </a:spcAft>
            </a:pPr>
            <a:r>
              <a:rPr lang="pt-BR" sz="1400" b="1" dirty="0"/>
              <a:t>2. </a:t>
            </a:r>
            <a:r>
              <a:rPr lang="pt-BR" sz="1400" dirty="0"/>
              <a:t>Avaliação do alcance para cada indicador do programa permitindo informar ou alterar </a:t>
            </a:r>
            <a:r>
              <a:rPr lang="pt-BR" sz="1400" dirty="0" smtClean="0"/>
              <a:t>os índices </a:t>
            </a:r>
            <a:r>
              <a:rPr lang="pt-BR" sz="1400" dirty="0"/>
              <a:t>apurados nos anos anteriores e apontar medidas corretivas </a:t>
            </a:r>
            <a:r>
              <a:rPr lang="pt-BR" sz="1400" dirty="0" smtClean="0"/>
              <a:t>necessárias;</a:t>
            </a:r>
            <a:endParaRPr lang="pt-BR" sz="1400" dirty="0"/>
          </a:p>
          <a:p>
            <a:pPr>
              <a:spcAft>
                <a:spcPts val="1200"/>
              </a:spcAft>
            </a:pPr>
            <a:r>
              <a:rPr lang="pt-BR" sz="1400" b="1" dirty="0"/>
              <a:t>3. </a:t>
            </a:r>
            <a:r>
              <a:rPr lang="pt-BR" sz="1400" dirty="0"/>
              <a:t>Grau de cobertura do público-alvo ou segmento da sociedade ao qual o programa </a:t>
            </a:r>
            <a:r>
              <a:rPr lang="pt-BR" sz="1400" dirty="0" smtClean="0"/>
              <a:t>se destina;</a:t>
            </a:r>
            <a:endParaRPr lang="pt-BR" sz="1400" dirty="0"/>
          </a:p>
          <a:p>
            <a:pPr>
              <a:spcAft>
                <a:spcPts val="1200"/>
              </a:spcAft>
            </a:pPr>
            <a:r>
              <a:rPr lang="pt-BR" sz="1400" b="1" dirty="0"/>
              <a:t>4. </a:t>
            </a:r>
            <a:r>
              <a:rPr lang="pt-BR" sz="1400" dirty="0"/>
              <a:t>Satisfação dos beneficiários, ou seja, a parcela do público-alvo atendida pela execução </a:t>
            </a:r>
            <a:r>
              <a:rPr lang="pt-BR" sz="1400" dirty="0" smtClean="0"/>
              <a:t>do programa </a:t>
            </a:r>
            <a:r>
              <a:rPr lang="pt-BR" sz="1400" dirty="0"/>
              <a:t>identificando o mecanismo </a:t>
            </a:r>
            <a:r>
              <a:rPr lang="pt-BR" sz="1400" dirty="0" smtClean="0"/>
              <a:t>utilizado;</a:t>
            </a:r>
            <a:endParaRPr lang="pt-BR" sz="1400" dirty="0"/>
          </a:p>
          <a:p>
            <a:pPr>
              <a:spcAft>
                <a:spcPts val="1200"/>
              </a:spcAft>
            </a:pPr>
            <a:r>
              <a:rPr lang="pt-BR" sz="1400" b="1" dirty="0"/>
              <a:t>5. </a:t>
            </a:r>
            <a:r>
              <a:rPr lang="pt-BR" sz="1400" dirty="0"/>
              <a:t>Existência de mecanismos no programa que promovem o controle e a participação </a:t>
            </a:r>
            <a:r>
              <a:rPr lang="pt-BR" sz="1400" dirty="0" smtClean="0"/>
              <a:t>social (debates </a:t>
            </a:r>
            <a:r>
              <a:rPr lang="pt-BR" sz="1400" dirty="0"/>
              <a:t>e audiências públicas, consultas públicas, conferências das cidades, discussão </a:t>
            </a:r>
            <a:r>
              <a:rPr lang="pt-BR" sz="1400" dirty="0" smtClean="0"/>
              <a:t>em conselhos </a:t>
            </a:r>
            <a:r>
              <a:rPr lang="pt-BR" sz="1400" dirty="0"/>
              <a:t>setoriais ou órgãos colegiados, outros</a:t>
            </a:r>
            <a:r>
              <a:rPr lang="pt-BR" sz="1400" dirty="0" smtClean="0"/>
              <a:t>);</a:t>
            </a:r>
            <a:endParaRPr lang="pt-BR" sz="1400" dirty="0"/>
          </a:p>
          <a:p>
            <a:pPr>
              <a:spcAft>
                <a:spcPts val="1200"/>
              </a:spcAft>
            </a:pPr>
            <a:r>
              <a:rPr lang="pt-BR" sz="1400" b="1" dirty="0"/>
              <a:t>6. </a:t>
            </a:r>
            <a:r>
              <a:rPr lang="pt-BR" sz="1400" dirty="0"/>
              <a:t>Avaliação da concepção do programa com indicação dos aperfeiçoamentos </a:t>
            </a:r>
            <a:r>
              <a:rPr lang="pt-BR" sz="1400" dirty="0" smtClean="0"/>
              <a:t>necessários (denominação </a:t>
            </a:r>
            <a:r>
              <a:rPr lang="pt-BR" sz="1400" dirty="0"/>
              <a:t>do programa, definição do objetivo, caracterização do público-alvo, </a:t>
            </a:r>
            <a:r>
              <a:rPr lang="pt-BR" sz="1400" dirty="0" smtClean="0"/>
              <a:t>regionalização, seleção </a:t>
            </a:r>
            <a:r>
              <a:rPr lang="pt-BR" sz="1400" dirty="0"/>
              <a:t>dos indicadores, inclusão ou exclusão de ações, adequação do </a:t>
            </a:r>
            <a:r>
              <a:rPr lang="pt-BR" sz="1400" dirty="0" smtClean="0"/>
              <a:t>produto/serviço </a:t>
            </a:r>
            <a:r>
              <a:rPr lang="pt-BR" sz="1400" dirty="0"/>
              <a:t>esperado, outros).</a:t>
            </a:r>
          </a:p>
        </p:txBody>
      </p:sp>
    </p:spTree>
    <p:extLst>
      <p:ext uri="{BB962C8B-B14F-4D97-AF65-F5344CB8AC3E}">
        <p14:creationId xmlns:p14="http://schemas.microsoft.com/office/powerpoint/2010/main" val="10501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0" hangingPunct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sz="3200">
              <a:solidFill>
                <a:schemeClr val="accent2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sz="3200">
              <a:solidFill>
                <a:schemeClr val="accent2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sz="4400" b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468313" y="1559793"/>
            <a:ext cx="8280400" cy="338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4880" rIns="90000" bIns="46800"/>
          <a:lstStyle/>
          <a:p>
            <a:pPr marL="669925" indent="-669925" algn="ctr" defTabSz="449263"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69925" algn="l"/>
                <a:tab pos="774700" algn="l"/>
                <a:tab pos="1223963" algn="l"/>
                <a:tab pos="1673225" algn="l"/>
                <a:tab pos="2122488" algn="l"/>
                <a:tab pos="2571750" algn="l"/>
                <a:tab pos="3021013" algn="l"/>
                <a:tab pos="3470275" algn="l"/>
                <a:tab pos="3919538" algn="l"/>
                <a:tab pos="4368800" algn="l"/>
                <a:tab pos="4818063" algn="l"/>
                <a:tab pos="5267325" algn="l"/>
                <a:tab pos="5716588" algn="l"/>
                <a:tab pos="6165850" algn="l"/>
                <a:tab pos="6615113" algn="l"/>
                <a:tab pos="7064375" algn="l"/>
                <a:tab pos="7513638" algn="l"/>
                <a:tab pos="7962900" algn="l"/>
                <a:tab pos="8412163" algn="l"/>
                <a:tab pos="8861425" algn="l"/>
                <a:tab pos="9310688" algn="l"/>
              </a:tabLst>
            </a:pPr>
            <a:endParaRPr lang="pt-BR" sz="4000" b="1" i="1" dirty="0">
              <a:solidFill>
                <a:schemeClr val="accent2"/>
              </a:solidFill>
            </a:endParaRPr>
          </a:p>
          <a:p>
            <a:pPr marL="669925" indent="-669925" algn="ctr" defTabSz="449263"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69925" algn="l"/>
                <a:tab pos="774700" algn="l"/>
                <a:tab pos="1223963" algn="l"/>
                <a:tab pos="1673225" algn="l"/>
                <a:tab pos="2122488" algn="l"/>
                <a:tab pos="2571750" algn="l"/>
                <a:tab pos="3021013" algn="l"/>
                <a:tab pos="3470275" algn="l"/>
                <a:tab pos="3919538" algn="l"/>
                <a:tab pos="4368800" algn="l"/>
                <a:tab pos="4818063" algn="l"/>
                <a:tab pos="5267325" algn="l"/>
                <a:tab pos="5716588" algn="l"/>
                <a:tab pos="6165850" algn="l"/>
                <a:tab pos="6615113" algn="l"/>
                <a:tab pos="7064375" algn="l"/>
                <a:tab pos="7513638" algn="l"/>
                <a:tab pos="7962900" algn="l"/>
                <a:tab pos="8412163" algn="l"/>
                <a:tab pos="8861425" algn="l"/>
                <a:tab pos="9310688" algn="l"/>
              </a:tabLst>
            </a:pPr>
            <a:r>
              <a:rPr lang="pt-BR" sz="3200" b="1" i="1" dirty="0">
                <a:solidFill>
                  <a:schemeClr val="accent2"/>
                </a:solidFill>
              </a:rPr>
              <a:t>Ministério das Cidades</a:t>
            </a:r>
          </a:p>
          <a:p>
            <a:pPr marL="669925" indent="-669925" algn="ctr" defTabSz="449263"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69925" algn="l"/>
                <a:tab pos="774700" algn="l"/>
                <a:tab pos="1223963" algn="l"/>
                <a:tab pos="1673225" algn="l"/>
                <a:tab pos="2122488" algn="l"/>
                <a:tab pos="2571750" algn="l"/>
                <a:tab pos="3021013" algn="l"/>
                <a:tab pos="3470275" algn="l"/>
                <a:tab pos="3919538" algn="l"/>
                <a:tab pos="4368800" algn="l"/>
                <a:tab pos="4818063" algn="l"/>
                <a:tab pos="5267325" algn="l"/>
                <a:tab pos="5716588" algn="l"/>
                <a:tab pos="6165850" algn="l"/>
                <a:tab pos="6615113" algn="l"/>
                <a:tab pos="7064375" algn="l"/>
                <a:tab pos="7513638" algn="l"/>
                <a:tab pos="7962900" algn="l"/>
                <a:tab pos="8412163" algn="l"/>
                <a:tab pos="8861425" algn="l"/>
                <a:tab pos="9310688" algn="l"/>
              </a:tabLst>
            </a:pPr>
            <a:r>
              <a:rPr lang="pt-BR" sz="2800" b="1" i="1" dirty="0">
                <a:solidFill>
                  <a:schemeClr val="accent2"/>
                </a:solidFill>
              </a:rPr>
              <a:t>Secretaria Nacional de Saneamento Ambiental</a:t>
            </a:r>
          </a:p>
          <a:p>
            <a:pPr marL="669925" indent="-669925" algn="ctr" defTabSz="449263"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69925" algn="l"/>
                <a:tab pos="774700" algn="l"/>
                <a:tab pos="1223963" algn="l"/>
                <a:tab pos="1673225" algn="l"/>
                <a:tab pos="2122488" algn="l"/>
                <a:tab pos="2571750" algn="l"/>
                <a:tab pos="3021013" algn="l"/>
                <a:tab pos="3470275" algn="l"/>
                <a:tab pos="3919538" algn="l"/>
                <a:tab pos="4368800" algn="l"/>
                <a:tab pos="4818063" algn="l"/>
                <a:tab pos="5267325" algn="l"/>
                <a:tab pos="5716588" algn="l"/>
                <a:tab pos="6165850" algn="l"/>
                <a:tab pos="6615113" algn="l"/>
                <a:tab pos="7064375" algn="l"/>
                <a:tab pos="7513638" algn="l"/>
                <a:tab pos="7962900" algn="l"/>
                <a:tab pos="8412163" algn="l"/>
                <a:tab pos="8861425" algn="l"/>
                <a:tab pos="9310688" algn="l"/>
              </a:tabLst>
            </a:pPr>
            <a:r>
              <a:rPr lang="pt-BR" sz="2800" b="1" i="1" dirty="0">
                <a:solidFill>
                  <a:schemeClr val="accent2"/>
                </a:solidFill>
              </a:rPr>
              <a:t>Diretoria de Articulação Institucional</a:t>
            </a:r>
          </a:p>
          <a:p>
            <a:pPr marL="669925" indent="-669925" algn="ctr" defTabSz="449263"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69925" algn="l"/>
                <a:tab pos="774700" algn="l"/>
                <a:tab pos="1223963" algn="l"/>
                <a:tab pos="1673225" algn="l"/>
                <a:tab pos="2122488" algn="l"/>
                <a:tab pos="2571750" algn="l"/>
                <a:tab pos="3021013" algn="l"/>
                <a:tab pos="3470275" algn="l"/>
                <a:tab pos="3919538" algn="l"/>
                <a:tab pos="4368800" algn="l"/>
                <a:tab pos="4818063" algn="l"/>
                <a:tab pos="5267325" algn="l"/>
                <a:tab pos="5716588" algn="l"/>
                <a:tab pos="6165850" algn="l"/>
                <a:tab pos="6615113" algn="l"/>
                <a:tab pos="7064375" algn="l"/>
                <a:tab pos="7513638" algn="l"/>
                <a:tab pos="7962900" algn="l"/>
                <a:tab pos="8412163" algn="l"/>
                <a:tab pos="8861425" algn="l"/>
                <a:tab pos="9310688" algn="l"/>
              </a:tabLst>
            </a:pPr>
            <a:endParaRPr lang="pt-BR" sz="2800" b="1" i="1" dirty="0">
              <a:solidFill>
                <a:schemeClr val="accent2"/>
              </a:solidFill>
            </a:endParaRPr>
          </a:p>
          <a:p>
            <a:pPr marL="669925" indent="-669925" algn="ctr" defTabSz="449263"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69925" algn="l"/>
                <a:tab pos="774700" algn="l"/>
                <a:tab pos="1223963" algn="l"/>
                <a:tab pos="1673225" algn="l"/>
                <a:tab pos="2122488" algn="l"/>
                <a:tab pos="2571750" algn="l"/>
                <a:tab pos="3021013" algn="l"/>
                <a:tab pos="3470275" algn="l"/>
                <a:tab pos="3919538" algn="l"/>
                <a:tab pos="4368800" algn="l"/>
                <a:tab pos="4818063" algn="l"/>
                <a:tab pos="5267325" algn="l"/>
                <a:tab pos="5716588" algn="l"/>
                <a:tab pos="6165850" algn="l"/>
                <a:tab pos="6615113" algn="l"/>
                <a:tab pos="7064375" algn="l"/>
                <a:tab pos="7513638" algn="l"/>
                <a:tab pos="7962900" algn="l"/>
                <a:tab pos="8412163" algn="l"/>
                <a:tab pos="8861425" algn="l"/>
                <a:tab pos="9310688" algn="l"/>
              </a:tabLst>
            </a:pPr>
            <a:r>
              <a:rPr lang="pt-BR" sz="2400" b="1" dirty="0"/>
              <a:t>www.cidades.gov.br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13"/>
          <p:cNvSpPr>
            <a:spLocks noChangeArrowheads="1"/>
          </p:cNvSpPr>
          <p:nvPr/>
        </p:nvSpPr>
        <p:spPr bwMode="auto">
          <a:xfrm>
            <a:off x="-38100" y="1820863"/>
            <a:ext cx="2449513" cy="1679575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-36513" y="1844675"/>
            <a:ext cx="2336801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 dirty="0">
                <a:solidFill>
                  <a:schemeClr val="bg1"/>
                </a:solidFill>
                <a:latin typeface="Arial Narrow" pitchFamily="34" charset="0"/>
              </a:rPr>
              <a:t>2013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 dirty="0">
                <a:solidFill>
                  <a:schemeClr val="bg1"/>
                </a:solidFill>
                <a:latin typeface="Arial Narrow" pitchFamily="34" charset="0"/>
              </a:rPr>
              <a:t>Aprovação da Proposta  do PLANSAB pelos Conselhos Nacionais: CNS, CONAMA, CNRH e CONCIDADES</a:t>
            </a:r>
          </a:p>
        </p:txBody>
      </p:sp>
      <p:sp>
        <p:nvSpPr>
          <p:cNvPr id="45" name="Oval 13"/>
          <p:cNvSpPr>
            <a:spLocks noChangeArrowheads="1"/>
          </p:cNvSpPr>
          <p:nvPr/>
        </p:nvSpPr>
        <p:spPr bwMode="auto">
          <a:xfrm>
            <a:off x="34925" y="3328988"/>
            <a:ext cx="2195513" cy="168433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6838" y="3522663"/>
            <a:ext cx="2062162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latin typeface="Arial Narrow" pitchFamily="34" charset="0"/>
              </a:rPr>
              <a:t>2013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latin typeface="Arial Narrow" pitchFamily="34" charset="0"/>
              </a:rPr>
              <a:t>Revisão e aprovação da versão consolidada pelo GTI PLANSAB</a:t>
            </a:r>
          </a:p>
        </p:txBody>
      </p:sp>
      <p:sp>
        <p:nvSpPr>
          <p:cNvPr id="47" name="Oval 7"/>
          <p:cNvSpPr>
            <a:spLocks noChangeArrowheads="1"/>
          </p:cNvSpPr>
          <p:nvPr/>
        </p:nvSpPr>
        <p:spPr bwMode="auto">
          <a:xfrm>
            <a:off x="4608513" y="4984750"/>
            <a:ext cx="2627312" cy="1828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4716463" y="5084763"/>
            <a:ext cx="2290762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2011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Apresentação e discussão da proposta do PLANSAB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05 Seminários Regionais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714 participantes</a:t>
            </a:r>
          </a:p>
        </p:txBody>
      </p:sp>
      <p:sp>
        <p:nvSpPr>
          <p:cNvPr id="49" name="Oval 11"/>
          <p:cNvSpPr>
            <a:spLocks noChangeArrowheads="1"/>
          </p:cNvSpPr>
          <p:nvPr/>
        </p:nvSpPr>
        <p:spPr bwMode="auto">
          <a:xfrm>
            <a:off x="106363" y="4816475"/>
            <a:ext cx="2520950" cy="1565275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187326" y="4857085"/>
            <a:ext cx="2224087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2012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Consulta Pública à proposta do PLANSAB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Via internet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649 contribuições</a:t>
            </a: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2555875" y="2997200"/>
            <a:ext cx="3887788" cy="1173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 b="1" dirty="0" smtClean="0">
                <a:latin typeface="Arial Narrow" pitchFamily="34" charset="0"/>
              </a:rPr>
              <a:t>Elaboração do PLANSAB </a:t>
            </a:r>
            <a:r>
              <a:rPr lang="pt-BR" altLang="pt-BR" sz="2400" b="1" i="1" dirty="0" smtClean="0">
                <a:latin typeface="Arial Narrow" pitchFamily="34" charset="0"/>
              </a:rPr>
              <a:t>processo participativo</a:t>
            </a:r>
            <a:endParaRPr lang="pt-BR" altLang="pt-BR" sz="2400" b="1" i="1" dirty="0">
              <a:latin typeface="Arial Narrow" pitchFamily="34" charset="0"/>
            </a:endParaRPr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2230438" y="5086350"/>
            <a:ext cx="2628900" cy="158273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2371725" y="5229225"/>
            <a:ext cx="227012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2011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Apresentação e discussão da proposta do PLANSAB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02 Audiências Públicas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171 participantes</a:t>
            </a:r>
          </a:p>
        </p:txBody>
      </p:sp>
      <p:sp>
        <p:nvSpPr>
          <p:cNvPr id="54" name="Oval 17"/>
          <p:cNvSpPr>
            <a:spLocks noChangeArrowheads="1"/>
          </p:cNvSpPr>
          <p:nvPr/>
        </p:nvSpPr>
        <p:spPr bwMode="auto">
          <a:xfrm>
            <a:off x="6850063" y="4510088"/>
            <a:ext cx="2257425" cy="16557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6851650" y="4652963"/>
            <a:ext cx="2257425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2011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Aprovação da Proposta  do PLANSAB pelo GTI e pelo Pleno do CONCIDADES</a:t>
            </a:r>
          </a:p>
        </p:txBody>
      </p:sp>
      <p:sp>
        <p:nvSpPr>
          <p:cNvPr id="58" name="Oval 13"/>
          <p:cNvSpPr>
            <a:spLocks noChangeArrowheads="1"/>
          </p:cNvSpPr>
          <p:nvPr/>
        </p:nvSpPr>
        <p:spPr bwMode="auto">
          <a:xfrm>
            <a:off x="6659563" y="1363663"/>
            <a:ext cx="2484437" cy="1606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6875463" y="1387475"/>
            <a:ext cx="21097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latin typeface="Arial Narrow" pitchFamily="34" charset="0"/>
              </a:rPr>
              <a:t>2009 -2010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>
                <a:latin typeface="Arial Narrow" pitchFamily="34" charset="0"/>
              </a:rPr>
              <a:t>Primeira rodada de discussão com Conselhos Nacionais: CNS, CONAMA e CNRH</a:t>
            </a:r>
          </a:p>
        </p:txBody>
      </p:sp>
      <p:sp>
        <p:nvSpPr>
          <p:cNvPr id="60" name="Oval 3"/>
          <p:cNvSpPr>
            <a:spLocks noChangeArrowheads="1"/>
          </p:cNvSpPr>
          <p:nvPr/>
        </p:nvSpPr>
        <p:spPr bwMode="auto">
          <a:xfrm>
            <a:off x="5314950" y="188913"/>
            <a:ext cx="2568575" cy="15113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b="1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5581650" y="188913"/>
            <a:ext cx="210978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2009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Levantamento dos problemas e construção da visão estratégica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05 Seminários Regionais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500" b="1">
                <a:solidFill>
                  <a:schemeClr val="bg1"/>
                </a:solidFill>
                <a:latin typeface="Arial Narrow" pitchFamily="34" charset="0"/>
              </a:rPr>
              <a:t>489 participantes</a:t>
            </a:r>
          </a:p>
        </p:txBody>
      </p:sp>
      <p:sp>
        <p:nvSpPr>
          <p:cNvPr id="62" name="Oval 15"/>
          <p:cNvSpPr>
            <a:spLocks noChangeArrowheads="1"/>
          </p:cNvSpPr>
          <p:nvPr/>
        </p:nvSpPr>
        <p:spPr bwMode="auto">
          <a:xfrm>
            <a:off x="3109913" y="106363"/>
            <a:ext cx="2590800" cy="16668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3140075" y="106363"/>
            <a:ext cx="24796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2008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“Pacto pelo Saneamento”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Aprovação pelo CONCIDADES e homologação pelo  Ministro das Cidades</a:t>
            </a:r>
          </a:p>
        </p:txBody>
      </p:sp>
      <p:sp>
        <p:nvSpPr>
          <p:cNvPr id="64" name="Oval 5"/>
          <p:cNvSpPr>
            <a:spLocks noChangeArrowheads="1"/>
          </p:cNvSpPr>
          <p:nvPr/>
        </p:nvSpPr>
        <p:spPr bwMode="auto">
          <a:xfrm>
            <a:off x="6726238" y="2708275"/>
            <a:ext cx="2382837" cy="194468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pt-BR" altLang="pt-BR"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6805613" y="2794000"/>
            <a:ext cx="2257425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300"/>
              </a:spcBef>
              <a:buFontTx/>
              <a:buNone/>
            </a:pPr>
            <a:r>
              <a:rPr lang="pt-BR" altLang="pt-BR" sz="1600" b="1" dirty="0">
                <a:solidFill>
                  <a:schemeClr val="bg1"/>
                </a:solidFill>
                <a:latin typeface="Arial Narrow" pitchFamily="34" charset="0"/>
              </a:rPr>
              <a:t>2009 – 2011</a:t>
            </a:r>
          </a:p>
          <a:p>
            <a:pPr algn="ctr" eaLnBrk="1" hangingPunct="1">
              <a:spcBef>
                <a:spcPts val="300"/>
              </a:spcBef>
              <a:buFontTx/>
              <a:buNone/>
            </a:pPr>
            <a:r>
              <a:rPr lang="pt-BR" altLang="pt-BR" sz="1300" b="1" dirty="0">
                <a:solidFill>
                  <a:schemeClr val="bg1"/>
                </a:solidFill>
                <a:latin typeface="Arial Narrow" pitchFamily="34" charset="0"/>
              </a:rPr>
              <a:t>Elaboração da proposta</a:t>
            </a:r>
          </a:p>
          <a:p>
            <a:pPr algn="ctr" eaLnBrk="1" hangingPunct="1">
              <a:spcBef>
                <a:spcPts val="300"/>
              </a:spcBef>
              <a:buFontTx/>
              <a:buNone/>
            </a:pPr>
            <a:r>
              <a:rPr lang="pt-BR" altLang="pt-BR" sz="1300" b="1" dirty="0">
                <a:solidFill>
                  <a:schemeClr val="bg1"/>
                </a:solidFill>
                <a:latin typeface="Arial Narrow" pitchFamily="34" charset="0"/>
              </a:rPr>
              <a:t>Participação ativa do GTI/PLANSAB</a:t>
            </a:r>
          </a:p>
          <a:p>
            <a:pPr algn="ctr" eaLnBrk="1" hangingPunct="1">
              <a:spcBef>
                <a:spcPts val="300"/>
              </a:spcBef>
              <a:buFontTx/>
              <a:buNone/>
            </a:pPr>
            <a:r>
              <a:rPr lang="pt-BR" altLang="pt-BR" sz="1300" b="1" dirty="0">
                <a:solidFill>
                  <a:schemeClr val="bg1"/>
                </a:solidFill>
                <a:latin typeface="Arial Narrow" pitchFamily="34" charset="0"/>
              </a:rPr>
              <a:t>Representantes de 12 Órgãos do Gov. Fed. + CONCIDADES</a:t>
            </a:r>
          </a:p>
          <a:p>
            <a:pPr algn="ctr" eaLnBrk="1" hangingPunct="1">
              <a:spcBef>
                <a:spcPts val="300"/>
              </a:spcBef>
              <a:buFontTx/>
              <a:buNone/>
            </a:pPr>
            <a:r>
              <a:rPr lang="pt-BR" altLang="pt-BR" sz="1300" b="1" dirty="0">
                <a:solidFill>
                  <a:schemeClr val="bg1"/>
                </a:solidFill>
                <a:latin typeface="Arial Narrow" pitchFamily="34" charset="0"/>
              </a:rPr>
              <a:t>131 emendas analisadas</a:t>
            </a:r>
          </a:p>
          <a:p>
            <a:pPr algn="ctr" eaLnBrk="1" hangingPunct="1">
              <a:spcBef>
                <a:spcPts val="300"/>
              </a:spcBef>
              <a:buFontTx/>
              <a:buNone/>
            </a:pPr>
            <a:endParaRPr lang="pt-BR" altLang="pt-BR" sz="13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6" name="Oval 13"/>
          <p:cNvSpPr>
            <a:spLocks noChangeArrowheads="1"/>
          </p:cNvSpPr>
          <p:nvPr/>
        </p:nvSpPr>
        <p:spPr bwMode="auto">
          <a:xfrm>
            <a:off x="1042988" y="476672"/>
            <a:ext cx="2197100" cy="1684338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1155700" y="549275"/>
            <a:ext cx="19034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000" b="1">
                <a:solidFill>
                  <a:srgbClr val="FF0000"/>
                </a:solidFill>
                <a:latin typeface="Arial Narrow" pitchFamily="34" charset="0"/>
              </a:rPr>
              <a:t>2013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000" b="1">
                <a:solidFill>
                  <a:srgbClr val="FF0000"/>
                </a:solidFill>
                <a:latin typeface="Arial Narrow" pitchFamily="34" charset="0"/>
              </a:rPr>
              <a:t>Aprovação e publicação do Plansab</a:t>
            </a:r>
          </a:p>
        </p:txBody>
      </p:sp>
    </p:spTree>
    <p:extLst>
      <p:ext uri="{BB962C8B-B14F-4D97-AF65-F5344CB8AC3E}">
        <p14:creationId xmlns:p14="http://schemas.microsoft.com/office/powerpoint/2010/main" val="26379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2" grpId="0" animBg="1"/>
      <p:bldP spid="53" grpId="0"/>
      <p:bldP spid="54" grpId="0" animBg="1"/>
      <p:bldP spid="55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900137"/>
            <a:ext cx="4438651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2692425"/>
            <a:ext cx="269557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562250"/>
            <a:ext cx="3457575" cy="3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2"/>
          <p:cNvSpPr>
            <a:spLocks noChangeArrowheads="1"/>
          </p:cNvSpPr>
          <p:nvPr/>
        </p:nvSpPr>
        <p:spPr bwMode="auto">
          <a:xfrm>
            <a:off x="107950" y="323875"/>
            <a:ext cx="6605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Arial Black" pitchFamily="34" charset="0"/>
              </a:rPr>
              <a:t>Aprovação do </a:t>
            </a:r>
            <a:r>
              <a:rPr lang="pt-BR" altLang="pt-BR" sz="2400" b="1" dirty="0" err="1">
                <a:latin typeface="Arial Black" pitchFamily="34" charset="0"/>
              </a:rPr>
              <a:t>Plansab</a:t>
            </a:r>
            <a:endParaRPr lang="pt-BR" altLang="pt-BR" sz="2400" b="1" dirty="0">
              <a:latin typeface="Arial Black" pitchFamily="34" charset="0"/>
            </a:endParaRPr>
          </a:p>
        </p:txBody>
      </p:sp>
      <p:sp>
        <p:nvSpPr>
          <p:cNvPr id="8" name="CaixaDeTexto 9"/>
          <p:cNvSpPr txBox="1">
            <a:spLocks noChangeArrowheads="1"/>
          </p:cNvSpPr>
          <p:nvPr/>
        </p:nvSpPr>
        <p:spPr bwMode="auto">
          <a:xfrm>
            <a:off x="466601" y="4677122"/>
            <a:ext cx="3889375" cy="1077218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pt-BR" altLang="pt-BR" sz="1600" b="1" dirty="0">
                <a:solidFill>
                  <a:schemeClr val="bg1"/>
                </a:solidFill>
                <a:latin typeface="Arial Narrow" pitchFamily="34" charset="0"/>
              </a:rPr>
              <a:t> Aprovação em 15 dias por Portaria Interministerial;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pt-BR" altLang="pt-BR" sz="1600" b="1" dirty="0">
                <a:solidFill>
                  <a:schemeClr val="bg1"/>
                </a:solidFill>
                <a:latin typeface="Arial Narrow" pitchFamily="34" charset="0"/>
              </a:rPr>
              <a:t> Criação do Grupo de Trabalho Interinstitucional – GTI/PLANSAB.</a:t>
            </a:r>
          </a:p>
        </p:txBody>
      </p:sp>
      <p:sp>
        <p:nvSpPr>
          <p:cNvPr id="9" name="CaixaDeTexto 10"/>
          <p:cNvSpPr txBox="1">
            <a:spLocks noChangeArrowheads="1"/>
          </p:cNvSpPr>
          <p:nvPr/>
        </p:nvSpPr>
        <p:spPr bwMode="auto">
          <a:xfrm>
            <a:off x="5724525" y="5869012"/>
            <a:ext cx="2879725" cy="338554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pt-BR"/>
            </a:defPPr>
            <a:lvl1pPr marL="285750" indent="-285750" algn="just" eaLnBrk="1" hangingPunct="1">
              <a:buFont typeface="Wingdings" pitchFamily="2" charset="2"/>
              <a:buChar char="ü"/>
              <a:defRPr sz="1600" b="1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pPr algn="ctr"/>
            <a:r>
              <a:rPr lang="pt-BR" altLang="pt-BR"/>
              <a:t> Aprovação Final.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916012"/>
            <a:ext cx="43561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0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4213" y="1760538"/>
            <a:ext cx="79930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pt-BR" sz="2400" b="1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pt-BR" sz="2400" b="1">
                <a:solidFill>
                  <a:srgbClr val="0070C0"/>
                </a:solidFill>
                <a:latin typeface="Calibri" pitchFamily="34" charset="0"/>
              </a:rPr>
            </a:br>
            <a:r>
              <a:rPr lang="pt-BR" sz="1600" b="1">
                <a:latin typeface="Calibri" pitchFamily="34" charset="0"/>
              </a:rPr>
              <a:t/>
            </a:r>
            <a:br>
              <a:rPr lang="pt-BR" sz="1600" b="1">
                <a:latin typeface="Calibri" pitchFamily="34" charset="0"/>
              </a:rPr>
            </a:br>
            <a:endParaRPr lang="pt-BR" sz="24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Retângulo 3"/>
          <p:cNvSpPr>
            <a:spLocks noChangeArrowheads="1"/>
          </p:cNvSpPr>
          <p:nvPr/>
        </p:nvSpPr>
        <p:spPr bwMode="auto">
          <a:xfrm>
            <a:off x="395536" y="633314"/>
            <a:ext cx="8208963" cy="63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2000" b="1" dirty="0">
                <a:latin typeface="+mn-lt"/>
                <a:cs typeface="Tahoma" pitchFamily="34" charset="0"/>
              </a:rPr>
              <a:t>SANEAMENTO BÁSICO NO BRASIL: ATENDIMENTO E DÉFICIT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788690"/>
              </p:ext>
            </p:extLst>
          </p:nvPr>
        </p:nvGraphicFramePr>
        <p:xfrm>
          <a:off x="179388" y="1484982"/>
          <a:ext cx="8713788" cy="403225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437857"/>
                <a:gridCol w="1437857"/>
                <a:gridCol w="1308935"/>
                <a:gridCol w="1308935"/>
                <a:gridCol w="1308935"/>
                <a:gridCol w="1308935"/>
                <a:gridCol w="602334"/>
              </a:tblGrid>
              <a:tr h="48741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COMPONENTE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ATENDIMENTO ADEQUADO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b="1" i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DEFICIT</a:t>
                      </a:r>
                      <a:endParaRPr lang="pt-BR" sz="2000" i="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31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Atendimento precário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Sem atendimento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31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(x 1.000 hab)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(x 1.000 hab)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(x 1.000 hab)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6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Abastecimento de água</a:t>
                      </a:r>
                      <a:endParaRPr lang="pt-B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112.497 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59,4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64.160 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33,9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12.810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6,8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6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Esgotamento sanitário</a:t>
                      </a:r>
                      <a:endParaRPr lang="pt-B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75.369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39,7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96.241 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50,7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18.180 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9,6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6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Manejo de resíduos sólidos</a:t>
                      </a:r>
                      <a:endParaRPr lang="pt-B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111.220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58,6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51.690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27,2</a:t>
                      </a:r>
                      <a:endParaRPr lang="pt-B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26.880 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Arial Narrow"/>
                          <a:ea typeface="Times New Roman"/>
                          <a:cs typeface="Calibri"/>
                        </a:rPr>
                        <a:t>14,2</a:t>
                      </a:r>
                      <a:endParaRPr lang="pt-B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792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4213" y="1760538"/>
            <a:ext cx="79930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pt-BR" sz="2400" b="1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pt-BR" sz="2400" b="1">
                <a:solidFill>
                  <a:srgbClr val="0070C0"/>
                </a:solidFill>
                <a:latin typeface="Calibri" pitchFamily="34" charset="0"/>
              </a:rPr>
            </a:br>
            <a:r>
              <a:rPr lang="pt-BR" sz="1600" b="1">
                <a:latin typeface="Calibri" pitchFamily="34" charset="0"/>
              </a:rPr>
              <a:t/>
            </a:r>
            <a:br>
              <a:rPr lang="pt-BR" sz="1600" b="1">
                <a:latin typeface="Calibri" pitchFamily="34" charset="0"/>
              </a:rPr>
            </a:br>
            <a:endParaRPr lang="pt-BR" sz="24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Retângulo 3"/>
          <p:cNvSpPr>
            <a:spLocks noChangeArrowheads="1"/>
          </p:cNvSpPr>
          <p:nvPr/>
        </p:nvSpPr>
        <p:spPr bwMode="auto">
          <a:xfrm>
            <a:off x="395536" y="633314"/>
            <a:ext cx="8208963" cy="63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2000" b="1" dirty="0">
                <a:latin typeface="+mn-lt"/>
                <a:cs typeface="Tahoma" pitchFamily="34" charset="0"/>
              </a:rPr>
              <a:t>SANEAMENTO BÁSICO NO BRASIL: ATENDIMENTO E DÉFICIT</a:t>
            </a:r>
          </a:p>
        </p:txBody>
      </p:sp>
      <p:graphicFrame>
        <p:nvGraphicFramePr>
          <p:cNvPr id="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554749"/>
              </p:ext>
            </p:extLst>
          </p:nvPr>
        </p:nvGraphicFramePr>
        <p:xfrm>
          <a:off x="72009" y="404664"/>
          <a:ext cx="9036495" cy="3049861"/>
        </p:xfrm>
        <a:graphic>
          <a:graphicData uri="http://schemas.openxmlformats.org/drawingml/2006/table">
            <a:tbl>
              <a:tblPr/>
              <a:tblGrid>
                <a:gridCol w="3218456"/>
                <a:gridCol w="948717"/>
                <a:gridCol w="943819"/>
                <a:gridCol w="814820"/>
                <a:gridCol w="813186"/>
                <a:gridCol w="814819"/>
                <a:gridCol w="741339"/>
                <a:gridCol w="741339"/>
              </a:tblGrid>
              <a:tr h="31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INDICADOR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ANO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BRASIL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NE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CO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</a:tr>
              <a:tr h="19163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A1. % de domicílios urbanos e rurais abastecidos por rede de distribuição e por poço ou nascente com canalização interna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94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916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916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84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9448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94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97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9163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A2. % de domicílios urbanos abastecidos por rede de distribuição e por poço ou nascente com canalização interna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82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97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916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916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57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9163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A3. % de domicílios rurais abastecidos por rede de distribuição e por poço ou nascente com canalização interna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38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42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85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94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79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916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67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53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916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89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52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74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6" marR="4080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406328"/>
              </p:ext>
            </p:extLst>
          </p:nvPr>
        </p:nvGraphicFramePr>
        <p:xfrm>
          <a:off x="35496" y="3429000"/>
          <a:ext cx="9108503" cy="3474544"/>
        </p:xfrm>
        <a:graphic>
          <a:graphicData uri="http://schemas.openxmlformats.org/drawingml/2006/table">
            <a:tbl>
              <a:tblPr/>
              <a:tblGrid>
                <a:gridCol w="3240360"/>
                <a:gridCol w="1017098"/>
                <a:gridCol w="852247"/>
                <a:gridCol w="814570"/>
                <a:gridCol w="814570"/>
                <a:gridCol w="814570"/>
                <a:gridCol w="740518"/>
                <a:gridCol w="814570"/>
              </a:tblGrid>
              <a:tr h="218373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A4. % de análises de coliformes totais na água distribuída em desacordo com o padrão de potabilidade (Portaria nº 2.914/11)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3" gridSpan="6">
                  <a:txBody>
                    <a:bodyPr/>
                    <a:lstStyle/>
                    <a:p>
                      <a:pPr marL="92075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Redução dos valores de 2010 em desconformidade com a Portaria nº 2.914/2011, do Ministério da Saúde, em 15%, 25% e 60% nos anos 2018, 2023 e 2033, respectivamente.</a:t>
                      </a:r>
                    </a:p>
                  </a:txBody>
                  <a:tcPr marL="0" marR="396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48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8373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A5. % de economias ativas atingidas por paralisações e interrupções sistemáticas no abastecimento de água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27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77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25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14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8373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A6. % do índice de perdas na distribuição de água</a:t>
                      </a:r>
                      <a:endParaRPr kumimoji="0" lang="pt-B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pt-B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34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34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44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32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34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32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32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29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29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29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8373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A7. % de serviços de abastecimento de água que cobram tarifa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2008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94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92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83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97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9908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0808" marR="4080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0" name="Retângulo 2"/>
          <p:cNvSpPr>
            <a:spLocks noChangeArrowheads="1"/>
          </p:cNvSpPr>
          <p:nvPr/>
        </p:nvSpPr>
        <p:spPr bwMode="auto">
          <a:xfrm>
            <a:off x="192152" y="44624"/>
            <a:ext cx="88566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 smtClean="0"/>
              <a:t>PLANSAB: metas </a:t>
            </a:r>
            <a:r>
              <a:rPr lang="pt-BR" altLang="pt-BR" sz="1600" b="1" dirty="0"/>
              <a:t>para abastecimento de água </a:t>
            </a:r>
            <a:r>
              <a:rPr lang="pt-BR" altLang="pt-BR" sz="1600" dirty="0"/>
              <a:t>(%)</a:t>
            </a:r>
          </a:p>
        </p:txBody>
      </p:sp>
    </p:spTree>
    <p:extLst>
      <p:ext uri="{BB962C8B-B14F-4D97-AF65-F5344CB8AC3E}">
        <p14:creationId xmlns:p14="http://schemas.microsoft.com/office/powerpoint/2010/main" val="1701609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4213" y="1760538"/>
            <a:ext cx="79930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pt-BR" sz="2400" b="1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pt-BR" sz="2400" b="1">
                <a:solidFill>
                  <a:srgbClr val="0070C0"/>
                </a:solidFill>
                <a:latin typeface="Calibri" pitchFamily="34" charset="0"/>
              </a:rPr>
            </a:br>
            <a:r>
              <a:rPr lang="pt-BR" sz="1600" b="1">
                <a:latin typeface="Calibri" pitchFamily="34" charset="0"/>
              </a:rPr>
              <a:t/>
            </a:r>
            <a:br>
              <a:rPr lang="pt-BR" sz="1600" b="1">
                <a:latin typeface="Calibri" pitchFamily="34" charset="0"/>
              </a:rPr>
            </a:br>
            <a:endParaRPr lang="pt-BR" sz="24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0" name="Retângulo 2"/>
          <p:cNvSpPr>
            <a:spLocks noChangeArrowheads="1"/>
          </p:cNvSpPr>
          <p:nvPr/>
        </p:nvSpPr>
        <p:spPr bwMode="auto">
          <a:xfrm>
            <a:off x="192152" y="44624"/>
            <a:ext cx="88566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 smtClean="0"/>
              <a:t>PLANSAB: metas </a:t>
            </a:r>
            <a:r>
              <a:rPr lang="pt-BR" altLang="pt-BR" sz="1600" b="1" dirty="0"/>
              <a:t>para </a:t>
            </a:r>
            <a:r>
              <a:rPr lang="pt-BR" altLang="pt-BR" sz="1600" b="1" dirty="0" smtClean="0"/>
              <a:t>esgotamento sanitário </a:t>
            </a:r>
            <a:r>
              <a:rPr lang="pt-BR" altLang="pt-BR" sz="1600" dirty="0"/>
              <a:t>(%)</a:t>
            </a:r>
          </a:p>
        </p:txBody>
      </p:sp>
      <p:graphicFrame>
        <p:nvGraphicFramePr>
          <p:cNvPr id="11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24505"/>
              </p:ext>
            </p:extLst>
          </p:nvPr>
        </p:nvGraphicFramePr>
        <p:xfrm>
          <a:off x="107950" y="479898"/>
          <a:ext cx="8928100" cy="3381150"/>
        </p:xfrm>
        <a:graphic>
          <a:graphicData uri="http://schemas.openxmlformats.org/drawingml/2006/table">
            <a:tbl>
              <a:tblPr/>
              <a:tblGrid>
                <a:gridCol w="3157538"/>
                <a:gridCol w="941387"/>
                <a:gridCol w="804863"/>
                <a:gridCol w="804862"/>
                <a:gridCol w="804863"/>
                <a:gridCol w="804862"/>
                <a:gridCol w="804863"/>
                <a:gridCol w="804862"/>
              </a:tblGrid>
              <a:tr h="436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INDICADOR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ANO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BRASIL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NE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CO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</a:tr>
              <a:tr h="21304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E1. % de domicílios urbanos e rurais servidos por rede coletora ou fossa séptica para os excretas ou esgotos sanitários</a:t>
                      </a: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92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87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85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84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304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E2. % de domicílios urbanos servidos por rede coletora ou fossa séptica para os excretas ou esgotos sanitários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89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86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92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3040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E3. % de domicílios rurais servidos por rede coletora ou fossa séptica para os excretas ou esgotos sanitários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40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46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30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69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55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61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75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74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723630"/>
              </p:ext>
            </p:extLst>
          </p:nvPr>
        </p:nvGraphicFramePr>
        <p:xfrm>
          <a:off x="107950" y="3869008"/>
          <a:ext cx="8928100" cy="2944368"/>
        </p:xfrm>
        <a:graphic>
          <a:graphicData uri="http://schemas.openxmlformats.org/drawingml/2006/table">
            <a:tbl>
              <a:tblPr/>
              <a:tblGrid>
                <a:gridCol w="3157538"/>
                <a:gridCol w="941387"/>
                <a:gridCol w="804863"/>
                <a:gridCol w="804862"/>
                <a:gridCol w="804863"/>
                <a:gridCol w="804862"/>
                <a:gridCol w="804863"/>
                <a:gridCol w="804862"/>
              </a:tblGrid>
              <a:tr h="203524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E4. % de tratamento de esgoto coletado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2008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66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94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94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524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E5. % de domicílios urbanos e rurais com renda até três salários mínimos mensais que possuem unidades </a:t>
                      </a:r>
                      <a:r>
                        <a:rPr kumimoji="0" lang="pt-B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hidrossanitárias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524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E6. % de serviços de esgotamento sanitário que cobram tarifa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2008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90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84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81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95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96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6" marR="4444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397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52382"/>
              </p:ext>
            </p:extLst>
          </p:nvPr>
        </p:nvGraphicFramePr>
        <p:xfrm>
          <a:off x="144463" y="1052732"/>
          <a:ext cx="8856662" cy="5760644"/>
        </p:xfrm>
        <a:graphic>
          <a:graphicData uri="http://schemas.openxmlformats.org/drawingml/2006/table">
            <a:tbl>
              <a:tblPr/>
              <a:tblGrid>
                <a:gridCol w="3887787"/>
                <a:gridCol w="649288"/>
                <a:gridCol w="863600"/>
                <a:gridCol w="431800"/>
                <a:gridCol w="720725"/>
                <a:gridCol w="935037"/>
                <a:gridCol w="504825"/>
                <a:gridCol w="863600"/>
              </a:tblGrid>
              <a:tr h="465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INDICADOR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ANO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BRASIL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N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NE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SE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CO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</a:tr>
              <a:tr h="264771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R1. % de domicílios urbanos atendidos por coleta direta de resíduos sólidos </a:t>
                      </a:r>
                      <a:r>
                        <a:rPr kumimoji="0" lang="pt-BR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(1)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2010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96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92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R2. % de domicílios rurais atendidos por coleta direta e indireta de resíduos sólidos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2010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71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70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72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R3. % de municípios com presença de lixão/vazadouro de resíduos sólidos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2008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73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R4. % de municípios com coleta seletiva de resíduos sólidos domiciliares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2008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27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R5. % de municípios que cobram taxa de lixo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2008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2018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49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2023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45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2033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61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56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67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79512" y="404664"/>
            <a:ext cx="45063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1600" b="1" dirty="0"/>
              <a:t>PLANSAB: metas para </a:t>
            </a:r>
            <a:r>
              <a:rPr lang="pt-BR" altLang="pt-BR" sz="1600" b="1" dirty="0" smtClean="0"/>
              <a:t> resíduos sólidos </a:t>
            </a:r>
            <a:r>
              <a:rPr lang="pt-BR" altLang="pt-BR" sz="1600" dirty="0"/>
              <a:t>(%)</a:t>
            </a:r>
          </a:p>
        </p:txBody>
      </p:sp>
    </p:spTree>
    <p:extLst>
      <p:ext uri="{BB962C8B-B14F-4D97-AF65-F5344CB8AC3E}">
        <p14:creationId xmlns:p14="http://schemas.microsoft.com/office/powerpoint/2010/main" val="8096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336831"/>
              </p:ext>
            </p:extLst>
          </p:nvPr>
        </p:nvGraphicFramePr>
        <p:xfrm>
          <a:off x="107950" y="1700808"/>
          <a:ext cx="8856663" cy="1911351"/>
        </p:xfrm>
        <a:graphic>
          <a:graphicData uri="http://schemas.openxmlformats.org/drawingml/2006/table">
            <a:tbl>
              <a:tblPr/>
              <a:tblGrid>
                <a:gridCol w="3887788"/>
                <a:gridCol w="649287"/>
                <a:gridCol w="863600"/>
                <a:gridCol w="431800"/>
                <a:gridCol w="720725"/>
                <a:gridCol w="935038"/>
                <a:gridCol w="504825"/>
                <a:gridCol w="863600"/>
              </a:tblGrid>
              <a:tr h="647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INDICADOR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ANO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BRASIL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NE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CO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15913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D1. % de municípios com inundações e/ou alagamentos ocorridos na área urbana, nos últimos cinco anos</a:t>
                      </a:r>
                      <a:r>
                        <a:rPr kumimoji="0" lang="pt-BR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(1)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2008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41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33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36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43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26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2018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--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2033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11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15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17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448" marR="4444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57"/>
          <p:cNvSpPr>
            <a:spLocks noChangeArrowheads="1"/>
          </p:cNvSpPr>
          <p:nvPr/>
        </p:nvSpPr>
        <p:spPr bwMode="auto">
          <a:xfrm>
            <a:off x="107950" y="3789040"/>
            <a:ext cx="885666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400" baseline="30000" dirty="0" smtClean="0">
                <a:latin typeface="Arial" charset="0"/>
              </a:rPr>
              <a:t>(1) </a:t>
            </a:r>
            <a:r>
              <a:rPr lang="pt-BR" altLang="pt-BR" sz="1400" dirty="0">
                <a:latin typeface="Arial" charset="0"/>
              </a:rPr>
              <a:t>O indicador D1 adotado é o único em que se dispõe de série histórica capaz de orientar a projeção de metas. Na avaliação, monitoramento e revisões do Plano, deverão ser progressivamente incorporados elementos do Plano Nacional de Gestão de Riscos e Resposta a Desastres Naturais.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9512" y="786190"/>
            <a:ext cx="37417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1600" b="1" dirty="0"/>
              <a:t>PLANSAB: </a:t>
            </a:r>
            <a:r>
              <a:rPr lang="pt-BR" altLang="pt-BR" sz="1600" b="1" dirty="0" smtClean="0"/>
              <a:t>meta para drenagem </a:t>
            </a:r>
            <a:r>
              <a:rPr lang="pt-BR" altLang="pt-BR" sz="1600" dirty="0"/>
              <a:t>(%)</a:t>
            </a:r>
          </a:p>
        </p:txBody>
      </p:sp>
    </p:spTree>
    <p:extLst>
      <p:ext uri="{BB962C8B-B14F-4D97-AF65-F5344CB8AC3E}">
        <p14:creationId xmlns:p14="http://schemas.microsoft.com/office/powerpoint/2010/main" val="35458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6664</TotalTime>
  <Words>2823</Words>
  <Application>Microsoft Office PowerPoint</Application>
  <PresentationFormat>Apresentação na tela (4:3)</PresentationFormat>
  <Paragraphs>959</Paragraphs>
  <Slides>25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7" baseType="lpstr">
      <vt:lpstr>Modelo de apresentação predefinido</vt:lpstr>
      <vt:lpstr>Planilha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Uso</dc:creator>
  <cp:lastModifiedBy>ctbc</cp:lastModifiedBy>
  <cp:revision>380</cp:revision>
  <dcterms:created xsi:type="dcterms:W3CDTF">2009-10-18T13:47:45Z</dcterms:created>
  <dcterms:modified xsi:type="dcterms:W3CDTF">2015-05-27T15:12:40Z</dcterms:modified>
</cp:coreProperties>
</file>