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020" r:id="rId1"/>
  </p:sldMasterIdLst>
  <p:notesMasterIdLst>
    <p:notesMasterId r:id="rId34"/>
  </p:notesMasterIdLst>
  <p:sldIdLst>
    <p:sldId id="348" r:id="rId2"/>
    <p:sldId id="315" r:id="rId3"/>
    <p:sldId id="301" r:id="rId4"/>
    <p:sldId id="332" r:id="rId5"/>
    <p:sldId id="323" r:id="rId6"/>
    <p:sldId id="379" r:id="rId7"/>
    <p:sldId id="314" r:id="rId8"/>
    <p:sldId id="334" r:id="rId9"/>
    <p:sldId id="337" r:id="rId10"/>
    <p:sldId id="335" r:id="rId11"/>
    <p:sldId id="336" r:id="rId12"/>
    <p:sldId id="338" r:id="rId13"/>
    <p:sldId id="324" r:id="rId14"/>
    <p:sldId id="353" r:id="rId15"/>
    <p:sldId id="362" r:id="rId16"/>
    <p:sldId id="367" r:id="rId17"/>
    <p:sldId id="358" r:id="rId18"/>
    <p:sldId id="360" r:id="rId19"/>
    <p:sldId id="371" r:id="rId20"/>
    <p:sldId id="372" r:id="rId21"/>
    <p:sldId id="374" r:id="rId22"/>
    <p:sldId id="373" r:id="rId23"/>
    <p:sldId id="364" r:id="rId24"/>
    <p:sldId id="365" r:id="rId25"/>
    <p:sldId id="366" r:id="rId26"/>
    <p:sldId id="369" r:id="rId27"/>
    <p:sldId id="375" r:id="rId28"/>
    <p:sldId id="376" r:id="rId29"/>
    <p:sldId id="377" r:id="rId30"/>
    <p:sldId id="344" r:id="rId31"/>
    <p:sldId id="378" r:id="rId32"/>
    <p:sldId id="277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3073" autoAdjust="0"/>
  </p:normalViewPr>
  <p:slideViewPr>
    <p:cSldViewPr>
      <p:cViewPr>
        <p:scale>
          <a:sx n="86" d="100"/>
          <a:sy n="86" d="100"/>
        </p:scale>
        <p:origin x="-804" y="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269FD-873A-40BA-9FB4-BEA191D76F9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73E0653-D83D-4AD9-937A-6EF05DAEBE9A}">
      <dgm:prSet phldrT="[Texto]"/>
      <dgm:spPr/>
      <dgm:t>
        <a:bodyPr/>
        <a:lstStyle/>
        <a:p>
          <a:r>
            <a:rPr lang="pt-BR" dirty="0" smtClean="0">
              <a:latin typeface="Tahoma" pitchFamily="34" charset="0"/>
              <a:ea typeface="Tahoma" pitchFamily="34" charset="0"/>
              <a:cs typeface="Tahoma" pitchFamily="34" charset="0"/>
            </a:rPr>
            <a:t>Educação Ambiental</a:t>
          </a:r>
          <a:endParaRPr lang="pt-BR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7C5390A-A67F-4F8A-A756-733DCFD65A06}" type="parTrans" cxnId="{AA679328-FF1B-4CB2-8D57-AEF495CDD584}">
      <dgm:prSet/>
      <dgm:spPr/>
      <dgm:t>
        <a:bodyPr/>
        <a:lstStyle/>
        <a:p>
          <a:endParaRPr lang="pt-BR"/>
        </a:p>
      </dgm:t>
    </dgm:pt>
    <dgm:pt modelId="{BFB71746-F5BC-4A7B-8336-E6E33B28BCE0}" type="sibTrans" cxnId="{AA679328-FF1B-4CB2-8D57-AEF495CDD584}">
      <dgm:prSet/>
      <dgm:spPr/>
      <dgm:t>
        <a:bodyPr/>
        <a:lstStyle/>
        <a:p>
          <a:endParaRPr lang="pt-BR"/>
        </a:p>
      </dgm:t>
    </dgm:pt>
    <dgm:pt modelId="{2BF8D665-809B-43DA-8CFF-2089BE8FBFBE}">
      <dgm:prSet phldrT="[Texto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t-BR" sz="2800" dirty="0" smtClean="0">
              <a:latin typeface="Arial" pitchFamily="34" charset="0"/>
              <a:cs typeface="Arial" pitchFamily="34" charset="0"/>
            </a:rPr>
            <a:t>Práticas </a:t>
          </a:r>
          <a:r>
            <a:rPr lang="pt-BR" sz="2800" dirty="0" smtClean="0">
              <a:latin typeface="Arial" pitchFamily="34" charset="0"/>
              <a:ea typeface="Tahoma" pitchFamily="34" charset="0"/>
              <a:cs typeface="Arial" pitchFamily="34" charset="0"/>
            </a:rPr>
            <a:t>Educativas</a:t>
          </a:r>
          <a:endParaRPr lang="pt-BR" sz="2800" dirty="0">
            <a:latin typeface="Arial" pitchFamily="34" charset="0"/>
            <a:ea typeface="Tahoma" pitchFamily="34" charset="0"/>
            <a:cs typeface="Arial" pitchFamily="34" charset="0"/>
          </a:endParaRPr>
        </a:p>
      </dgm:t>
    </dgm:pt>
    <dgm:pt modelId="{3EE637BC-17E3-46FA-8440-818D2B754150}" type="parTrans" cxnId="{C8DE0F59-3069-4456-8272-F70CA5F02029}">
      <dgm:prSet/>
      <dgm:spPr/>
      <dgm:t>
        <a:bodyPr/>
        <a:lstStyle/>
        <a:p>
          <a:endParaRPr lang="pt-BR"/>
        </a:p>
      </dgm:t>
    </dgm:pt>
    <dgm:pt modelId="{34928235-226B-490C-81B0-DE8ECB605F02}" type="sibTrans" cxnId="{C8DE0F59-3069-4456-8272-F70CA5F02029}">
      <dgm:prSet/>
      <dgm:spPr/>
      <dgm:t>
        <a:bodyPr/>
        <a:lstStyle/>
        <a:p>
          <a:endParaRPr lang="pt-BR"/>
        </a:p>
      </dgm:t>
    </dgm:pt>
    <dgm:pt modelId="{95C8DD78-8A78-4E42-82F4-5B194291E990}">
      <dgm:prSet phldrT="[Texto]"/>
      <dgm:spPr>
        <a:solidFill>
          <a:srgbClr val="FFFF00">
            <a:alpha val="50000"/>
          </a:srgbClr>
        </a:solidFill>
      </dgm:spPr>
      <dgm:t>
        <a:bodyPr/>
        <a:lstStyle/>
        <a:p>
          <a:pPr algn="ctr"/>
          <a:r>
            <a:rPr lang="pt-BR" dirty="0" smtClean="0">
              <a:latin typeface="Tahoma" pitchFamily="34" charset="0"/>
              <a:ea typeface="Tahoma" pitchFamily="34" charset="0"/>
              <a:cs typeface="Tahoma" pitchFamily="34" charset="0"/>
            </a:rPr>
            <a:t>Educação Sanitária</a:t>
          </a:r>
          <a:endParaRPr lang="pt-BR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2CE87F5-8C37-479E-BFA4-C7D1E24EFED0}" type="parTrans" cxnId="{E14E08A6-6DD8-45CA-9719-B5C24B5986D2}">
      <dgm:prSet/>
      <dgm:spPr/>
      <dgm:t>
        <a:bodyPr/>
        <a:lstStyle/>
        <a:p>
          <a:endParaRPr lang="pt-BR"/>
        </a:p>
      </dgm:t>
    </dgm:pt>
    <dgm:pt modelId="{4B6FF148-22F6-43E9-A7F6-AE3A06851C7A}" type="sibTrans" cxnId="{E14E08A6-6DD8-45CA-9719-B5C24B5986D2}">
      <dgm:prSet/>
      <dgm:spPr/>
      <dgm:t>
        <a:bodyPr/>
        <a:lstStyle/>
        <a:p>
          <a:endParaRPr lang="pt-BR"/>
        </a:p>
      </dgm:t>
    </dgm:pt>
    <dgm:pt modelId="{7E1D2603-3699-45EE-8E37-F7A0F1157019}" type="pres">
      <dgm:prSet presAssocID="{965269FD-873A-40BA-9FB4-BEA191D76F98}" presName="compositeShape" presStyleCnt="0">
        <dgm:presLayoutVars>
          <dgm:chMax val="7"/>
          <dgm:dir/>
          <dgm:resizeHandles val="exact"/>
        </dgm:presLayoutVars>
      </dgm:prSet>
      <dgm:spPr/>
    </dgm:pt>
    <dgm:pt modelId="{D42A7662-05E4-4336-A17C-0CB1DAB0FB08}" type="pres">
      <dgm:prSet presAssocID="{D73E0653-D83D-4AD9-937A-6EF05DAEBE9A}" presName="circ1" presStyleLbl="vennNode1" presStyleIdx="0" presStyleCnt="3"/>
      <dgm:spPr/>
      <dgm:t>
        <a:bodyPr/>
        <a:lstStyle/>
        <a:p>
          <a:endParaRPr lang="pt-BR"/>
        </a:p>
      </dgm:t>
    </dgm:pt>
    <dgm:pt modelId="{1AF620FA-8AF0-4F49-8078-B9C3F4069999}" type="pres">
      <dgm:prSet presAssocID="{D73E0653-D83D-4AD9-937A-6EF05DAEBE9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9EACFD-C70C-425D-8CEE-534A65E67D92}" type="pres">
      <dgm:prSet presAssocID="{2BF8D665-809B-43DA-8CFF-2089BE8FBFBE}" presName="circ2" presStyleLbl="vennNode1" presStyleIdx="1" presStyleCnt="3" custScaleX="104771"/>
      <dgm:spPr/>
      <dgm:t>
        <a:bodyPr/>
        <a:lstStyle/>
        <a:p>
          <a:endParaRPr lang="pt-BR"/>
        </a:p>
      </dgm:t>
    </dgm:pt>
    <dgm:pt modelId="{720EB607-C04E-4BFE-A440-32AC9B69C736}" type="pres">
      <dgm:prSet presAssocID="{2BF8D665-809B-43DA-8CFF-2089BE8FBFB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04A8AF-AC15-4373-9011-E6CE2A130E38}" type="pres">
      <dgm:prSet presAssocID="{95C8DD78-8A78-4E42-82F4-5B194291E990}" presName="circ3" presStyleLbl="vennNode1" presStyleIdx="2" presStyleCnt="3"/>
      <dgm:spPr/>
      <dgm:t>
        <a:bodyPr/>
        <a:lstStyle/>
        <a:p>
          <a:endParaRPr lang="pt-BR"/>
        </a:p>
      </dgm:t>
    </dgm:pt>
    <dgm:pt modelId="{458F7E2E-860A-4357-8CE3-60A8C0E4C7E9}" type="pres">
      <dgm:prSet presAssocID="{95C8DD78-8A78-4E42-82F4-5B194291E99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A679328-FF1B-4CB2-8D57-AEF495CDD584}" srcId="{965269FD-873A-40BA-9FB4-BEA191D76F98}" destId="{D73E0653-D83D-4AD9-937A-6EF05DAEBE9A}" srcOrd="0" destOrd="0" parTransId="{77C5390A-A67F-4F8A-A756-733DCFD65A06}" sibTransId="{BFB71746-F5BC-4A7B-8336-E6E33B28BCE0}"/>
    <dgm:cxn modelId="{5352AF6B-FD30-423C-BE0F-5488BEC846D9}" type="presOf" srcId="{965269FD-873A-40BA-9FB4-BEA191D76F98}" destId="{7E1D2603-3699-45EE-8E37-F7A0F1157019}" srcOrd="0" destOrd="0" presId="urn:microsoft.com/office/officeart/2005/8/layout/venn1"/>
    <dgm:cxn modelId="{53FAB61F-21D2-47A9-938C-2754711DB84C}" type="presOf" srcId="{2BF8D665-809B-43DA-8CFF-2089BE8FBFBE}" destId="{349EACFD-C70C-425D-8CEE-534A65E67D92}" srcOrd="0" destOrd="0" presId="urn:microsoft.com/office/officeart/2005/8/layout/venn1"/>
    <dgm:cxn modelId="{688B7505-2054-4EE3-A7A9-73EF686C16B0}" type="presOf" srcId="{95C8DD78-8A78-4E42-82F4-5B194291E990}" destId="{458F7E2E-860A-4357-8CE3-60A8C0E4C7E9}" srcOrd="1" destOrd="0" presId="urn:microsoft.com/office/officeart/2005/8/layout/venn1"/>
    <dgm:cxn modelId="{1AED692B-FC44-49E8-9A3C-1BB0E9414470}" type="presOf" srcId="{95C8DD78-8A78-4E42-82F4-5B194291E990}" destId="{1104A8AF-AC15-4373-9011-E6CE2A130E38}" srcOrd="0" destOrd="0" presId="urn:microsoft.com/office/officeart/2005/8/layout/venn1"/>
    <dgm:cxn modelId="{4AB0BE88-A5B2-42A8-BC45-8C11B43E9134}" type="presOf" srcId="{2BF8D665-809B-43DA-8CFF-2089BE8FBFBE}" destId="{720EB607-C04E-4BFE-A440-32AC9B69C736}" srcOrd="1" destOrd="0" presId="urn:microsoft.com/office/officeart/2005/8/layout/venn1"/>
    <dgm:cxn modelId="{170B04B1-20A8-4A2B-A6DA-91674D90F2E4}" type="presOf" srcId="{D73E0653-D83D-4AD9-937A-6EF05DAEBE9A}" destId="{D42A7662-05E4-4336-A17C-0CB1DAB0FB08}" srcOrd="0" destOrd="0" presId="urn:microsoft.com/office/officeart/2005/8/layout/venn1"/>
    <dgm:cxn modelId="{E14E08A6-6DD8-45CA-9719-B5C24B5986D2}" srcId="{965269FD-873A-40BA-9FB4-BEA191D76F98}" destId="{95C8DD78-8A78-4E42-82F4-5B194291E990}" srcOrd="2" destOrd="0" parTransId="{82CE87F5-8C37-479E-BFA4-C7D1E24EFED0}" sibTransId="{4B6FF148-22F6-43E9-A7F6-AE3A06851C7A}"/>
    <dgm:cxn modelId="{C8DE0F59-3069-4456-8272-F70CA5F02029}" srcId="{965269FD-873A-40BA-9FB4-BEA191D76F98}" destId="{2BF8D665-809B-43DA-8CFF-2089BE8FBFBE}" srcOrd="1" destOrd="0" parTransId="{3EE637BC-17E3-46FA-8440-818D2B754150}" sibTransId="{34928235-226B-490C-81B0-DE8ECB605F02}"/>
    <dgm:cxn modelId="{85E8DAE0-B683-4FA4-8678-BB436777C03C}" type="presOf" srcId="{D73E0653-D83D-4AD9-937A-6EF05DAEBE9A}" destId="{1AF620FA-8AF0-4F49-8078-B9C3F4069999}" srcOrd="1" destOrd="0" presId="urn:microsoft.com/office/officeart/2005/8/layout/venn1"/>
    <dgm:cxn modelId="{11F60243-16BF-40ED-9C5F-0F3EDD1CBB93}" type="presParOf" srcId="{7E1D2603-3699-45EE-8E37-F7A0F1157019}" destId="{D42A7662-05E4-4336-A17C-0CB1DAB0FB08}" srcOrd="0" destOrd="0" presId="urn:microsoft.com/office/officeart/2005/8/layout/venn1"/>
    <dgm:cxn modelId="{6600ABE6-D96A-4BC8-BEEF-494870B429BA}" type="presParOf" srcId="{7E1D2603-3699-45EE-8E37-F7A0F1157019}" destId="{1AF620FA-8AF0-4F49-8078-B9C3F4069999}" srcOrd="1" destOrd="0" presId="urn:microsoft.com/office/officeart/2005/8/layout/venn1"/>
    <dgm:cxn modelId="{DD017274-D2AB-43CC-B636-42CB1A2DA345}" type="presParOf" srcId="{7E1D2603-3699-45EE-8E37-F7A0F1157019}" destId="{349EACFD-C70C-425D-8CEE-534A65E67D92}" srcOrd="2" destOrd="0" presId="urn:microsoft.com/office/officeart/2005/8/layout/venn1"/>
    <dgm:cxn modelId="{3AEA913F-BABA-4D43-8803-B36B12CE5A2B}" type="presParOf" srcId="{7E1D2603-3699-45EE-8E37-F7A0F1157019}" destId="{720EB607-C04E-4BFE-A440-32AC9B69C736}" srcOrd="3" destOrd="0" presId="urn:microsoft.com/office/officeart/2005/8/layout/venn1"/>
    <dgm:cxn modelId="{ECAAA488-704C-4D33-9C98-C0BF02E20754}" type="presParOf" srcId="{7E1D2603-3699-45EE-8E37-F7A0F1157019}" destId="{1104A8AF-AC15-4373-9011-E6CE2A130E38}" srcOrd="4" destOrd="0" presId="urn:microsoft.com/office/officeart/2005/8/layout/venn1"/>
    <dgm:cxn modelId="{C7705E20-F152-496B-817D-F69602F5026F}" type="presParOf" srcId="{7E1D2603-3699-45EE-8E37-F7A0F1157019}" destId="{458F7E2E-860A-4357-8CE3-60A8C0E4C7E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13C7A1-FE33-4C76-A60A-FB7B514FC3F4}" type="doc">
      <dgm:prSet loTypeId="urn:microsoft.com/office/officeart/2005/8/layout/default#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4008FE9-43B0-4D6E-BBCB-F4C98D76D1F2}">
      <dgm:prSet phldrT="[Texto]" custT="1"/>
      <dgm:spPr/>
      <dgm:t>
        <a:bodyPr/>
        <a:lstStyle/>
        <a:p>
          <a:r>
            <a:rPr lang="pt-BR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Folder/Cartilha/</a:t>
          </a:r>
        </a:p>
        <a:p>
          <a:r>
            <a:rPr lang="pt-BR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Apostila</a:t>
          </a:r>
          <a:endParaRPr lang="pt-BR" sz="2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50EFF8C-9615-4154-87CF-C038864D3ADE}" type="parTrans" cxnId="{6F907155-A282-419E-ADDB-B6311C11BAF0}">
      <dgm:prSet/>
      <dgm:spPr/>
      <dgm:t>
        <a:bodyPr/>
        <a:lstStyle/>
        <a:p>
          <a:endParaRPr lang="pt-BR" sz="18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4137C15-E2A6-4F8C-9964-D7D8BF15C1FB}" type="sibTrans" cxnId="{6F907155-A282-419E-ADDB-B6311C11BAF0}">
      <dgm:prSet/>
      <dgm:spPr/>
      <dgm:t>
        <a:bodyPr/>
        <a:lstStyle/>
        <a:p>
          <a:endParaRPr lang="pt-BR" sz="18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574DD18-D617-4BA5-B0BE-337E614E9626}">
      <dgm:prSet phldrT="[Texto]" custT="1"/>
      <dgm:spPr/>
      <dgm:t>
        <a:bodyPr/>
        <a:lstStyle/>
        <a:p>
          <a:r>
            <a:rPr lang="pt-BR" sz="2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Palestra</a:t>
          </a:r>
          <a:endParaRPr lang="pt-BR" sz="22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21A071B-655B-4AF5-9BD0-8F185B195C98}" type="parTrans" cxnId="{3C0B79EE-7884-4DBA-8580-15B05C886086}">
      <dgm:prSet/>
      <dgm:spPr/>
      <dgm:t>
        <a:bodyPr/>
        <a:lstStyle/>
        <a:p>
          <a:endParaRPr lang="pt-BR" sz="18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253CA47-22F0-4E1C-A1F8-5C67A11CBFEF}" type="sibTrans" cxnId="{3C0B79EE-7884-4DBA-8580-15B05C886086}">
      <dgm:prSet/>
      <dgm:spPr/>
      <dgm:t>
        <a:bodyPr/>
        <a:lstStyle/>
        <a:p>
          <a:endParaRPr lang="pt-BR" sz="18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F62AEDF-B0C4-4AB9-8EB1-CC6904CE43E9}">
      <dgm:prSet phldrT="[Texto]" custT="1"/>
      <dgm:spPr/>
      <dgm:t>
        <a:bodyPr/>
        <a:lstStyle/>
        <a:p>
          <a:r>
            <a:rPr lang="pt-BR" sz="2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Teatro</a:t>
          </a:r>
          <a:endParaRPr lang="pt-BR" sz="22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8972803-548B-4062-9894-AEDFB2867299}" type="parTrans" cxnId="{8382CEA6-1737-4BE3-855B-CBC76111AC20}">
      <dgm:prSet/>
      <dgm:spPr/>
      <dgm:t>
        <a:bodyPr/>
        <a:lstStyle/>
        <a:p>
          <a:endParaRPr lang="pt-BR" sz="18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DCD9963-053D-4B77-8411-FD868ABFD8EB}" type="sibTrans" cxnId="{8382CEA6-1737-4BE3-855B-CBC76111AC20}">
      <dgm:prSet/>
      <dgm:spPr/>
      <dgm:t>
        <a:bodyPr/>
        <a:lstStyle/>
        <a:p>
          <a:endParaRPr lang="pt-BR" sz="18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225EC07-EF7E-4F10-BA4F-9368FF960EC9}">
      <dgm:prSet phldrT="[Texto]" custT="1"/>
      <dgm:spPr/>
      <dgm:t>
        <a:bodyPr/>
        <a:lstStyle/>
        <a:p>
          <a:r>
            <a:rPr lang="pt-BR" sz="2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Evento em espaços públicos </a:t>
          </a:r>
          <a:endParaRPr lang="pt-BR" sz="22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260530F-2C3B-4BB3-ACC4-7DD581246F6C}" type="parTrans" cxnId="{9D161B79-13D3-4775-B1F1-9EA43E9DE14D}">
      <dgm:prSet/>
      <dgm:spPr/>
      <dgm:t>
        <a:bodyPr/>
        <a:lstStyle/>
        <a:p>
          <a:endParaRPr lang="pt-BR" sz="18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A1D36EF-92A3-4EB2-8006-CB04C6EFB5F5}" type="sibTrans" cxnId="{9D161B79-13D3-4775-B1F1-9EA43E9DE14D}">
      <dgm:prSet/>
      <dgm:spPr/>
      <dgm:t>
        <a:bodyPr/>
        <a:lstStyle/>
        <a:p>
          <a:endParaRPr lang="pt-BR" sz="18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FC6C15D-8C85-4B7C-B902-5D752B365E64}">
      <dgm:prSet phldrT="[Texto]" custT="1"/>
      <dgm:spPr/>
      <dgm:t>
        <a:bodyPr/>
        <a:lstStyle/>
        <a:p>
          <a:r>
            <a:rPr lang="pt-BR" sz="2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Palestras em escolas</a:t>
          </a:r>
          <a:endParaRPr lang="pt-BR" sz="22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6F320C2-B264-4669-BF77-FE73C630CF69}" type="parTrans" cxnId="{B5EFE280-DA4B-4F3B-810E-E1A9872EB80B}">
      <dgm:prSet/>
      <dgm:spPr/>
      <dgm:t>
        <a:bodyPr/>
        <a:lstStyle/>
        <a:p>
          <a:endParaRPr lang="pt-BR"/>
        </a:p>
      </dgm:t>
    </dgm:pt>
    <dgm:pt modelId="{D62A140A-8809-4DA4-B17D-7418A431A6C7}" type="sibTrans" cxnId="{B5EFE280-DA4B-4F3B-810E-E1A9872EB80B}">
      <dgm:prSet/>
      <dgm:spPr/>
      <dgm:t>
        <a:bodyPr/>
        <a:lstStyle/>
        <a:p>
          <a:endParaRPr lang="pt-BR"/>
        </a:p>
      </dgm:t>
    </dgm:pt>
    <dgm:pt modelId="{E93C0084-E214-4F5B-9ED3-600380A8C589}">
      <dgm:prSet phldrT="[Texto]" custT="1"/>
      <dgm:spPr/>
      <dgm:t>
        <a:bodyPr/>
        <a:lstStyle/>
        <a:p>
          <a:r>
            <a:rPr lang="pt-BR" sz="2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Concurso de desenho e redação</a:t>
          </a:r>
          <a:endParaRPr lang="pt-BR" sz="22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FF29035-08E4-4DF6-95DC-7F247DA66417}" type="parTrans" cxnId="{DFF3C8AF-8C45-46FF-85E3-E0761C4D20F8}">
      <dgm:prSet/>
      <dgm:spPr/>
      <dgm:t>
        <a:bodyPr/>
        <a:lstStyle/>
        <a:p>
          <a:endParaRPr lang="pt-BR"/>
        </a:p>
      </dgm:t>
    </dgm:pt>
    <dgm:pt modelId="{FCD9FB93-CB77-411C-8EDA-73FD93ECF72C}" type="sibTrans" cxnId="{DFF3C8AF-8C45-46FF-85E3-E0761C4D20F8}">
      <dgm:prSet/>
      <dgm:spPr/>
      <dgm:t>
        <a:bodyPr/>
        <a:lstStyle/>
        <a:p>
          <a:endParaRPr lang="pt-BR"/>
        </a:p>
      </dgm:t>
    </dgm:pt>
    <dgm:pt modelId="{25336772-8C9C-4F3C-A8AF-7C8907B9D30A}">
      <dgm:prSet phldrT="[Texto]" custT="1"/>
      <dgm:spPr/>
      <dgm:t>
        <a:bodyPr/>
        <a:lstStyle/>
        <a:p>
          <a:r>
            <a:rPr lang="pt-BR" sz="2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Vídeo</a:t>
          </a:r>
          <a:endParaRPr lang="pt-BR" sz="22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FD312DF-224E-475C-B046-E4D018EEB51B}" type="parTrans" cxnId="{CB6C5516-7D49-466E-93E3-3E171A5AD1E3}">
      <dgm:prSet/>
      <dgm:spPr/>
      <dgm:t>
        <a:bodyPr/>
        <a:lstStyle/>
        <a:p>
          <a:endParaRPr lang="pt-BR"/>
        </a:p>
      </dgm:t>
    </dgm:pt>
    <dgm:pt modelId="{2384C21D-6818-4AA8-82DF-106F396CA7E1}" type="sibTrans" cxnId="{CB6C5516-7D49-466E-93E3-3E171A5AD1E3}">
      <dgm:prSet/>
      <dgm:spPr/>
      <dgm:t>
        <a:bodyPr/>
        <a:lstStyle/>
        <a:p>
          <a:endParaRPr lang="pt-BR"/>
        </a:p>
      </dgm:t>
    </dgm:pt>
    <dgm:pt modelId="{C88070AD-C4DB-4469-BCAE-8EFB76A77904}">
      <dgm:prSet phldrT="[Texto]" custT="1"/>
      <dgm:spPr/>
      <dgm:t>
        <a:bodyPr/>
        <a:lstStyle/>
        <a:p>
          <a:r>
            <a:rPr lang="pt-BR" sz="2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Visita de estudantes a  campo</a:t>
          </a:r>
          <a:endParaRPr lang="pt-BR" sz="2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BB8FAB0-549B-4ADA-A77F-B382B9F4ABC1}" type="parTrans" cxnId="{33C89CBA-3F9F-4C07-A2A9-5C405A97D384}">
      <dgm:prSet/>
      <dgm:spPr/>
      <dgm:t>
        <a:bodyPr/>
        <a:lstStyle/>
        <a:p>
          <a:endParaRPr lang="pt-BR"/>
        </a:p>
      </dgm:t>
    </dgm:pt>
    <dgm:pt modelId="{0CA4CA37-227A-4C07-8AB5-1F400F65F06B}" type="sibTrans" cxnId="{33C89CBA-3F9F-4C07-A2A9-5C405A97D384}">
      <dgm:prSet/>
      <dgm:spPr/>
      <dgm:t>
        <a:bodyPr/>
        <a:lstStyle/>
        <a:p>
          <a:endParaRPr lang="pt-BR"/>
        </a:p>
      </dgm:t>
    </dgm:pt>
    <dgm:pt modelId="{EB99DABA-66CC-47D8-9403-1ECA687034CC}" type="pres">
      <dgm:prSet presAssocID="{7D13C7A1-FE33-4C76-A60A-FB7B514FC3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A77F2AD-EC0B-4CB7-8E36-33157EAB10B3}" type="pres">
      <dgm:prSet presAssocID="{84008FE9-43B0-4D6E-BBCB-F4C98D76D1F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0F2CB4-6048-480F-BD38-AA9993E9BAF9}" type="pres">
      <dgm:prSet presAssocID="{64137C15-E2A6-4F8C-9964-D7D8BF15C1FB}" presName="sibTrans" presStyleCnt="0"/>
      <dgm:spPr/>
      <dgm:t>
        <a:bodyPr/>
        <a:lstStyle/>
        <a:p>
          <a:endParaRPr lang="pt-BR"/>
        </a:p>
      </dgm:t>
    </dgm:pt>
    <dgm:pt modelId="{09E2D4F5-BE39-4AE1-9441-5DF70D5649CE}" type="pres">
      <dgm:prSet presAssocID="{B574DD18-D617-4BA5-B0BE-337E614E962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1E82F6-E9E9-40AE-8792-A9377DD4485D}" type="pres">
      <dgm:prSet presAssocID="{0253CA47-22F0-4E1C-A1F8-5C67A11CBFEF}" presName="sibTrans" presStyleCnt="0"/>
      <dgm:spPr/>
      <dgm:t>
        <a:bodyPr/>
        <a:lstStyle/>
        <a:p>
          <a:endParaRPr lang="pt-BR"/>
        </a:p>
      </dgm:t>
    </dgm:pt>
    <dgm:pt modelId="{9A67CFEF-83E6-48C9-A922-51A1BB8C61A9}" type="pres">
      <dgm:prSet presAssocID="{CF62AEDF-B0C4-4AB9-8EB1-CC6904CE43E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356A2D-B779-4641-92F2-E4A13381E50C}" type="pres">
      <dgm:prSet presAssocID="{7DCD9963-053D-4B77-8411-FD868ABFD8EB}" presName="sibTrans" presStyleCnt="0"/>
      <dgm:spPr/>
      <dgm:t>
        <a:bodyPr/>
        <a:lstStyle/>
        <a:p>
          <a:endParaRPr lang="pt-BR"/>
        </a:p>
      </dgm:t>
    </dgm:pt>
    <dgm:pt modelId="{97AD14E3-0E62-4858-99C1-EF9C3A2EBFB5}" type="pres">
      <dgm:prSet presAssocID="{F225EC07-EF7E-4F10-BA4F-9368FF960EC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87EBBB-BE55-4037-A52F-7FD5584891C3}" type="pres">
      <dgm:prSet presAssocID="{9A1D36EF-92A3-4EB2-8006-CB04C6EFB5F5}" presName="sibTrans" presStyleCnt="0"/>
      <dgm:spPr/>
      <dgm:t>
        <a:bodyPr/>
        <a:lstStyle/>
        <a:p>
          <a:endParaRPr lang="pt-BR"/>
        </a:p>
      </dgm:t>
    </dgm:pt>
    <dgm:pt modelId="{7C31BE08-9F07-4F05-9F28-7E25EEE0C9D0}" type="pres">
      <dgm:prSet presAssocID="{EFC6C15D-8C85-4B7C-B902-5D752B365E6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39DD57-06BE-476C-A570-FCB93EE5C09D}" type="pres">
      <dgm:prSet presAssocID="{D62A140A-8809-4DA4-B17D-7418A431A6C7}" presName="sibTrans" presStyleCnt="0"/>
      <dgm:spPr/>
      <dgm:t>
        <a:bodyPr/>
        <a:lstStyle/>
        <a:p>
          <a:endParaRPr lang="pt-BR"/>
        </a:p>
      </dgm:t>
    </dgm:pt>
    <dgm:pt modelId="{A708E5D0-88F9-4418-A932-4034A0BF0022}" type="pres">
      <dgm:prSet presAssocID="{E93C0084-E214-4F5B-9ED3-600380A8C589}" presName="node" presStyleLbl="node1" presStyleIdx="5" presStyleCnt="8" custLinFactNeighborX="475" custLinFactNeighborY="45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10077C-A379-4D9E-A0AC-CC9412D0F6F1}" type="pres">
      <dgm:prSet presAssocID="{FCD9FB93-CB77-411C-8EDA-73FD93ECF72C}" presName="sibTrans" presStyleCnt="0"/>
      <dgm:spPr/>
      <dgm:t>
        <a:bodyPr/>
        <a:lstStyle/>
        <a:p>
          <a:endParaRPr lang="pt-BR"/>
        </a:p>
      </dgm:t>
    </dgm:pt>
    <dgm:pt modelId="{71D939CA-1AE9-4128-A2DF-95AE1CE7A436}" type="pres">
      <dgm:prSet presAssocID="{25336772-8C9C-4F3C-A8AF-7C8907B9D30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429EF4-A823-46AC-B1AC-99029C94A672}" type="pres">
      <dgm:prSet presAssocID="{2384C21D-6818-4AA8-82DF-106F396CA7E1}" presName="sibTrans" presStyleCnt="0"/>
      <dgm:spPr/>
    </dgm:pt>
    <dgm:pt modelId="{764BFF83-0FF5-4E86-BD64-5FC3FEB17DB1}" type="pres">
      <dgm:prSet presAssocID="{C88070AD-C4DB-4469-BCAE-8EFB76A7790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382CEA6-1737-4BE3-855B-CBC76111AC20}" srcId="{7D13C7A1-FE33-4C76-A60A-FB7B514FC3F4}" destId="{CF62AEDF-B0C4-4AB9-8EB1-CC6904CE43E9}" srcOrd="2" destOrd="0" parTransId="{58972803-548B-4062-9894-AEDFB2867299}" sibTransId="{7DCD9963-053D-4B77-8411-FD868ABFD8EB}"/>
    <dgm:cxn modelId="{B5EFE280-DA4B-4F3B-810E-E1A9872EB80B}" srcId="{7D13C7A1-FE33-4C76-A60A-FB7B514FC3F4}" destId="{EFC6C15D-8C85-4B7C-B902-5D752B365E64}" srcOrd="4" destOrd="0" parTransId="{36F320C2-B264-4669-BF77-FE73C630CF69}" sibTransId="{D62A140A-8809-4DA4-B17D-7418A431A6C7}"/>
    <dgm:cxn modelId="{EBA745EF-2D06-4605-A625-823B02246EA2}" type="presOf" srcId="{EFC6C15D-8C85-4B7C-B902-5D752B365E64}" destId="{7C31BE08-9F07-4F05-9F28-7E25EEE0C9D0}" srcOrd="0" destOrd="0" presId="urn:microsoft.com/office/officeart/2005/8/layout/default#2"/>
    <dgm:cxn modelId="{33C89CBA-3F9F-4C07-A2A9-5C405A97D384}" srcId="{7D13C7A1-FE33-4C76-A60A-FB7B514FC3F4}" destId="{C88070AD-C4DB-4469-BCAE-8EFB76A77904}" srcOrd="7" destOrd="0" parTransId="{DBB8FAB0-549B-4ADA-A77F-B382B9F4ABC1}" sibTransId="{0CA4CA37-227A-4C07-8AB5-1F400F65F06B}"/>
    <dgm:cxn modelId="{D1843057-9582-4DA4-8CDF-D2B6661A606D}" type="presOf" srcId="{25336772-8C9C-4F3C-A8AF-7C8907B9D30A}" destId="{71D939CA-1AE9-4128-A2DF-95AE1CE7A436}" srcOrd="0" destOrd="0" presId="urn:microsoft.com/office/officeart/2005/8/layout/default#2"/>
    <dgm:cxn modelId="{E380B2A8-B322-41C7-8894-BD9AC5C7F125}" type="presOf" srcId="{CF62AEDF-B0C4-4AB9-8EB1-CC6904CE43E9}" destId="{9A67CFEF-83E6-48C9-A922-51A1BB8C61A9}" srcOrd="0" destOrd="0" presId="urn:microsoft.com/office/officeart/2005/8/layout/default#2"/>
    <dgm:cxn modelId="{F650CF0C-2DB5-4670-99AE-1F8986E723ED}" type="presOf" srcId="{84008FE9-43B0-4D6E-BBCB-F4C98D76D1F2}" destId="{6A77F2AD-EC0B-4CB7-8E36-33157EAB10B3}" srcOrd="0" destOrd="0" presId="urn:microsoft.com/office/officeart/2005/8/layout/default#2"/>
    <dgm:cxn modelId="{9D161B79-13D3-4775-B1F1-9EA43E9DE14D}" srcId="{7D13C7A1-FE33-4C76-A60A-FB7B514FC3F4}" destId="{F225EC07-EF7E-4F10-BA4F-9368FF960EC9}" srcOrd="3" destOrd="0" parTransId="{C260530F-2C3B-4BB3-ACC4-7DD581246F6C}" sibTransId="{9A1D36EF-92A3-4EB2-8006-CB04C6EFB5F5}"/>
    <dgm:cxn modelId="{6F907155-A282-419E-ADDB-B6311C11BAF0}" srcId="{7D13C7A1-FE33-4C76-A60A-FB7B514FC3F4}" destId="{84008FE9-43B0-4D6E-BBCB-F4C98D76D1F2}" srcOrd="0" destOrd="0" parTransId="{950EFF8C-9615-4154-87CF-C038864D3ADE}" sibTransId="{64137C15-E2A6-4F8C-9964-D7D8BF15C1FB}"/>
    <dgm:cxn modelId="{D6E5F3EE-BEA4-4CFD-9C57-23AA661B70D3}" type="presOf" srcId="{F225EC07-EF7E-4F10-BA4F-9368FF960EC9}" destId="{97AD14E3-0E62-4858-99C1-EF9C3A2EBFB5}" srcOrd="0" destOrd="0" presId="urn:microsoft.com/office/officeart/2005/8/layout/default#2"/>
    <dgm:cxn modelId="{3C0B79EE-7884-4DBA-8580-15B05C886086}" srcId="{7D13C7A1-FE33-4C76-A60A-FB7B514FC3F4}" destId="{B574DD18-D617-4BA5-B0BE-337E614E9626}" srcOrd="1" destOrd="0" parTransId="{321A071B-655B-4AF5-9BD0-8F185B195C98}" sibTransId="{0253CA47-22F0-4E1C-A1F8-5C67A11CBFEF}"/>
    <dgm:cxn modelId="{CB6C5516-7D49-466E-93E3-3E171A5AD1E3}" srcId="{7D13C7A1-FE33-4C76-A60A-FB7B514FC3F4}" destId="{25336772-8C9C-4F3C-A8AF-7C8907B9D30A}" srcOrd="6" destOrd="0" parTransId="{2FD312DF-224E-475C-B046-E4D018EEB51B}" sibTransId="{2384C21D-6818-4AA8-82DF-106F396CA7E1}"/>
    <dgm:cxn modelId="{FDA38A07-7978-4327-AE0D-47470B0B298D}" type="presOf" srcId="{7D13C7A1-FE33-4C76-A60A-FB7B514FC3F4}" destId="{EB99DABA-66CC-47D8-9403-1ECA687034CC}" srcOrd="0" destOrd="0" presId="urn:microsoft.com/office/officeart/2005/8/layout/default#2"/>
    <dgm:cxn modelId="{355E4EF0-AD04-47ED-BBE5-124F0BDA613F}" type="presOf" srcId="{C88070AD-C4DB-4469-BCAE-8EFB76A77904}" destId="{764BFF83-0FF5-4E86-BD64-5FC3FEB17DB1}" srcOrd="0" destOrd="0" presId="urn:microsoft.com/office/officeart/2005/8/layout/default#2"/>
    <dgm:cxn modelId="{190F8A99-C810-4FF2-BC6A-021CFB1468D6}" type="presOf" srcId="{E93C0084-E214-4F5B-9ED3-600380A8C589}" destId="{A708E5D0-88F9-4418-A932-4034A0BF0022}" srcOrd="0" destOrd="0" presId="urn:microsoft.com/office/officeart/2005/8/layout/default#2"/>
    <dgm:cxn modelId="{DFF3C8AF-8C45-46FF-85E3-E0761C4D20F8}" srcId="{7D13C7A1-FE33-4C76-A60A-FB7B514FC3F4}" destId="{E93C0084-E214-4F5B-9ED3-600380A8C589}" srcOrd="5" destOrd="0" parTransId="{7FF29035-08E4-4DF6-95DC-7F247DA66417}" sibTransId="{FCD9FB93-CB77-411C-8EDA-73FD93ECF72C}"/>
    <dgm:cxn modelId="{E3BE4E5B-7FA1-465A-A853-F6107ED75015}" type="presOf" srcId="{B574DD18-D617-4BA5-B0BE-337E614E9626}" destId="{09E2D4F5-BE39-4AE1-9441-5DF70D5649CE}" srcOrd="0" destOrd="0" presId="urn:microsoft.com/office/officeart/2005/8/layout/default#2"/>
    <dgm:cxn modelId="{9C8B5548-2A75-4FBF-A415-FD1ABA1E114F}" type="presParOf" srcId="{EB99DABA-66CC-47D8-9403-1ECA687034CC}" destId="{6A77F2AD-EC0B-4CB7-8E36-33157EAB10B3}" srcOrd="0" destOrd="0" presId="urn:microsoft.com/office/officeart/2005/8/layout/default#2"/>
    <dgm:cxn modelId="{FE54A054-E7F8-4A71-8567-57A48BFE5A09}" type="presParOf" srcId="{EB99DABA-66CC-47D8-9403-1ECA687034CC}" destId="{380F2CB4-6048-480F-BD38-AA9993E9BAF9}" srcOrd="1" destOrd="0" presId="urn:microsoft.com/office/officeart/2005/8/layout/default#2"/>
    <dgm:cxn modelId="{6F079374-4A9E-4786-AC42-CBAE3FBF6F53}" type="presParOf" srcId="{EB99DABA-66CC-47D8-9403-1ECA687034CC}" destId="{09E2D4F5-BE39-4AE1-9441-5DF70D5649CE}" srcOrd="2" destOrd="0" presId="urn:microsoft.com/office/officeart/2005/8/layout/default#2"/>
    <dgm:cxn modelId="{1A55D966-F2E1-4196-8199-DF97574220B7}" type="presParOf" srcId="{EB99DABA-66CC-47D8-9403-1ECA687034CC}" destId="{451E82F6-E9E9-40AE-8792-A9377DD4485D}" srcOrd="3" destOrd="0" presId="urn:microsoft.com/office/officeart/2005/8/layout/default#2"/>
    <dgm:cxn modelId="{B9A50BE6-4DB4-4617-823D-D5AFDCDFFD35}" type="presParOf" srcId="{EB99DABA-66CC-47D8-9403-1ECA687034CC}" destId="{9A67CFEF-83E6-48C9-A922-51A1BB8C61A9}" srcOrd="4" destOrd="0" presId="urn:microsoft.com/office/officeart/2005/8/layout/default#2"/>
    <dgm:cxn modelId="{25233C58-AA0F-4B03-A6BE-E5991A1BB496}" type="presParOf" srcId="{EB99DABA-66CC-47D8-9403-1ECA687034CC}" destId="{B8356A2D-B779-4641-92F2-E4A13381E50C}" srcOrd="5" destOrd="0" presId="urn:microsoft.com/office/officeart/2005/8/layout/default#2"/>
    <dgm:cxn modelId="{F76FCF17-2793-4FF5-8E49-7C13173F4ED2}" type="presParOf" srcId="{EB99DABA-66CC-47D8-9403-1ECA687034CC}" destId="{97AD14E3-0E62-4858-99C1-EF9C3A2EBFB5}" srcOrd="6" destOrd="0" presId="urn:microsoft.com/office/officeart/2005/8/layout/default#2"/>
    <dgm:cxn modelId="{D41BF5A2-5D96-4A40-BE86-D308CE93D1E4}" type="presParOf" srcId="{EB99DABA-66CC-47D8-9403-1ECA687034CC}" destId="{6287EBBB-BE55-4037-A52F-7FD5584891C3}" srcOrd="7" destOrd="0" presId="urn:microsoft.com/office/officeart/2005/8/layout/default#2"/>
    <dgm:cxn modelId="{6045B2E1-7B0F-48FF-B4BE-CC1C5E82BC41}" type="presParOf" srcId="{EB99DABA-66CC-47D8-9403-1ECA687034CC}" destId="{7C31BE08-9F07-4F05-9F28-7E25EEE0C9D0}" srcOrd="8" destOrd="0" presId="urn:microsoft.com/office/officeart/2005/8/layout/default#2"/>
    <dgm:cxn modelId="{8FFF6C1F-6D99-4D37-BDD6-D51A9163310D}" type="presParOf" srcId="{EB99DABA-66CC-47D8-9403-1ECA687034CC}" destId="{3B39DD57-06BE-476C-A570-FCB93EE5C09D}" srcOrd="9" destOrd="0" presId="urn:microsoft.com/office/officeart/2005/8/layout/default#2"/>
    <dgm:cxn modelId="{BF684E33-BACD-469A-9316-48FDE17C20FC}" type="presParOf" srcId="{EB99DABA-66CC-47D8-9403-1ECA687034CC}" destId="{A708E5D0-88F9-4418-A932-4034A0BF0022}" srcOrd="10" destOrd="0" presId="urn:microsoft.com/office/officeart/2005/8/layout/default#2"/>
    <dgm:cxn modelId="{0E13BC9F-36D4-486C-B754-8948E1F8CC27}" type="presParOf" srcId="{EB99DABA-66CC-47D8-9403-1ECA687034CC}" destId="{D710077C-A379-4D9E-A0AC-CC9412D0F6F1}" srcOrd="11" destOrd="0" presId="urn:microsoft.com/office/officeart/2005/8/layout/default#2"/>
    <dgm:cxn modelId="{C599C679-0BC7-41A6-8EFC-42624D3A6013}" type="presParOf" srcId="{EB99DABA-66CC-47D8-9403-1ECA687034CC}" destId="{71D939CA-1AE9-4128-A2DF-95AE1CE7A436}" srcOrd="12" destOrd="0" presId="urn:microsoft.com/office/officeart/2005/8/layout/default#2"/>
    <dgm:cxn modelId="{559905C9-5EE5-4380-AA98-DCDF50BBFA53}" type="presParOf" srcId="{EB99DABA-66CC-47D8-9403-1ECA687034CC}" destId="{B6429EF4-A823-46AC-B1AC-99029C94A672}" srcOrd="13" destOrd="0" presId="urn:microsoft.com/office/officeart/2005/8/layout/default#2"/>
    <dgm:cxn modelId="{B235E6AF-0BBB-4661-9ECF-8FF316C6D6C3}" type="presParOf" srcId="{EB99DABA-66CC-47D8-9403-1ECA687034CC}" destId="{764BFF83-0FF5-4E86-BD64-5FC3FEB17DB1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A7662-05E4-4336-A17C-0CB1DAB0FB08}">
      <dsp:nvSpPr>
        <dsp:cNvPr id="0" name=""/>
        <dsp:cNvSpPr/>
      </dsp:nvSpPr>
      <dsp:spPr>
        <a:xfrm>
          <a:off x="2322244" y="134769"/>
          <a:ext cx="2788344" cy="2788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Educação Ambiental</a:t>
          </a:r>
          <a:endParaRPr lang="pt-BR" sz="31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94023" y="622730"/>
        <a:ext cx="2044786" cy="1254755"/>
      </dsp:txXfrm>
    </dsp:sp>
    <dsp:sp modelId="{349EACFD-C70C-425D-8CEE-534A65E67D92}">
      <dsp:nvSpPr>
        <dsp:cNvPr id="0" name=""/>
        <dsp:cNvSpPr/>
      </dsp:nvSpPr>
      <dsp:spPr>
        <a:xfrm>
          <a:off x="3261856" y="1877485"/>
          <a:ext cx="2921376" cy="2788344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Arial" pitchFamily="34" charset="0"/>
              <a:cs typeface="Arial" pitchFamily="34" charset="0"/>
            </a:rPr>
            <a:t>Práticas </a:t>
          </a:r>
          <a:r>
            <a:rPr lang="pt-BR" sz="2800" kern="1200" dirty="0" smtClean="0">
              <a:latin typeface="Arial" pitchFamily="34" charset="0"/>
              <a:ea typeface="Tahoma" pitchFamily="34" charset="0"/>
              <a:cs typeface="Arial" pitchFamily="34" charset="0"/>
            </a:rPr>
            <a:t>Educativas</a:t>
          </a:r>
          <a:endParaRPr lang="pt-BR" sz="2800" kern="1200" dirty="0">
            <a:latin typeface="Arial" pitchFamily="34" charset="0"/>
            <a:ea typeface="Tahoma" pitchFamily="34" charset="0"/>
            <a:cs typeface="Arial" pitchFamily="34" charset="0"/>
          </a:endParaRPr>
        </a:p>
      </dsp:txBody>
      <dsp:txXfrm>
        <a:off x="4155310" y="2597807"/>
        <a:ext cx="1752825" cy="1533589"/>
      </dsp:txXfrm>
    </dsp:sp>
    <dsp:sp modelId="{1104A8AF-AC15-4373-9011-E6CE2A130E38}">
      <dsp:nvSpPr>
        <dsp:cNvPr id="0" name=""/>
        <dsp:cNvSpPr/>
      </dsp:nvSpPr>
      <dsp:spPr>
        <a:xfrm>
          <a:off x="1316117" y="1877485"/>
          <a:ext cx="2788344" cy="2788344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Educação Sanitária</a:t>
          </a:r>
          <a:endParaRPr lang="pt-BR" sz="31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578686" y="2597807"/>
        <a:ext cx="1673006" cy="1533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7F2AD-EC0B-4CB7-8E36-33157EAB10B3}">
      <dsp:nvSpPr>
        <dsp:cNvPr id="0" name=""/>
        <dsp:cNvSpPr/>
      </dsp:nvSpPr>
      <dsp:spPr>
        <a:xfrm>
          <a:off x="128892" y="46"/>
          <a:ext cx="2262934" cy="13577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Folder/Cartilha/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Apostila</a:t>
          </a:r>
          <a:endParaRPr lang="pt-BR" sz="20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28892" y="46"/>
        <a:ext cx="2262934" cy="1357760"/>
      </dsp:txXfrm>
    </dsp:sp>
    <dsp:sp modelId="{09E2D4F5-BE39-4AE1-9441-5DF70D5649CE}">
      <dsp:nvSpPr>
        <dsp:cNvPr id="0" name=""/>
        <dsp:cNvSpPr/>
      </dsp:nvSpPr>
      <dsp:spPr>
        <a:xfrm>
          <a:off x="2618120" y="46"/>
          <a:ext cx="2262934" cy="1357760"/>
        </a:xfrm>
        <a:prstGeom prst="rect">
          <a:avLst/>
        </a:prstGeom>
        <a:gradFill rotWithShape="0">
          <a:gsLst>
            <a:gs pos="0">
              <a:schemeClr val="accent3">
                <a:hueOff val="-2403777"/>
                <a:satOff val="-1236"/>
                <a:lumOff val="-532"/>
                <a:alphaOff val="0"/>
                <a:tint val="35000"/>
                <a:satMod val="253000"/>
              </a:schemeClr>
            </a:gs>
            <a:gs pos="50000">
              <a:schemeClr val="accent3">
                <a:hueOff val="-2403777"/>
                <a:satOff val="-1236"/>
                <a:lumOff val="-532"/>
                <a:alphaOff val="0"/>
                <a:tint val="42000"/>
                <a:satMod val="255000"/>
              </a:schemeClr>
            </a:gs>
            <a:gs pos="97000">
              <a:schemeClr val="accent3">
                <a:hueOff val="-2403777"/>
                <a:satOff val="-1236"/>
                <a:lumOff val="-532"/>
                <a:alphaOff val="0"/>
                <a:tint val="53000"/>
                <a:satMod val="260000"/>
              </a:schemeClr>
            </a:gs>
            <a:gs pos="100000">
              <a:schemeClr val="accent3">
                <a:hueOff val="-2403777"/>
                <a:satOff val="-1236"/>
                <a:lumOff val="-532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Palestra</a:t>
          </a:r>
          <a:endParaRPr lang="pt-BR" sz="22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18120" y="46"/>
        <a:ext cx="2262934" cy="1357760"/>
      </dsp:txXfrm>
    </dsp:sp>
    <dsp:sp modelId="{9A67CFEF-83E6-48C9-A922-51A1BB8C61A9}">
      <dsp:nvSpPr>
        <dsp:cNvPr id="0" name=""/>
        <dsp:cNvSpPr/>
      </dsp:nvSpPr>
      <dsp:spPr>
        <a:xfrm>
          <a:off x="5107348" y="46"/>
          <a:ext cx="2262934" cy="1357760"/>
        </a:xfrm>
        <a:prstGeom prst="rect">
          <a:avLst/>
        </a:prstGeom>
        <a:gradFill rotWithShape="0">
          <a:gsLst>
            <a:gs pos="0">
              <a:schemeClr val="accent3">
                <a:hueOff val="-4807554"/>
                <a:satOff val="-2472"/>
                <a:lumOff val="-1064"/>
                <a:alphaOff val="0"/>
                <a:tint val="35000"/>
                <a:satMod val="253000"/>
              </a:schemeClr>
            </a:gs>
            <a:gs pos="50000">
              <a:schemeClr val="accent3">
                <a:hueOff val="-4807554"/>
                <a:satOff val="-2472"/>
                <a:lumOff val="-1064"/>
                <a:alphaOff val="0"/>
                <a:tint val="42000"/>
                <a:satMod val="255000"/>
              </a:schemeClr>
            </a:gs>
            <a:gs pos="97000">
              <a:schemeClr val="accent3">
                <a:hueOff val="-4807554"/>
                <a:satOff val="-2472"/>
                <a:lumOff val="-1064"/>
                <a:alphaOff val="0"/>
                <a:tint val="53000"/>
                <a:satMod val="260000"/>
              </a:schemeClr>
            </a:gs>
            <a:gs pos="100000">
              <a:schemeClr val="accent3">
                <a:hueOff val="-4807554"/>
                <a:satOff val="-2472"/>
                <a:lumOff val="-1064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Teatro</a:t>
          </a:r>
          <a:endParaRPr lang="pt-BR" sz="22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107348" y="46"/>
        <a:ext cx="2262934" cy="1357760"/>
      </dsp:txXfrm>
    </dsp:sp>
    <dsp:sp modelId="{97AD14E3-0E62-4858-99C1-EF9C3A2EBFB5}">
      <dsp:nvSpPr>
        <dsp:cNvPr id="0" name=""/>
        <dsp:cNvSpPr/>
      </dsp:nvSpPr>
      <dsp:spPr>
        <a:xfrm>
          <a:off x="128892" y="1584101"/>
          <a:ext cx="2262934" cy="1357760"/>
        </a:xfrm>
        <a:prstGeom prst="rect">
          <a:avLst/>
        </a:prstGeom>
        <a:gradFill rotWithShape="0">
          <a:gsLst>
            <a:gs pos="0">
              <a:schemeClr val="accent3">
                <a:hueOff val="-7211331"/>
                <a:satOff val="-3708"/>
                <a:lumOff val="-1596"/>
                <a:alphaOff val="0"/>
                <a:tint val="35000"/>
                <a:satMod val="253000"/>
              </a:schemeClr>
            </a:gs>
            <a:gs pos="50000">
              <a:schemeClr val="accent3">
                <a:hueOff val="-7211331"/>
                <a:satOff val="-3708"/>
                <a:lumOff val="-1596"/>
                <a:alphaOff val="0"/>
                <a:tint val="42000"/>
                <a:satMod val="255000"/>
              </a:schemeClr>
            </a:gs>
            <a:gs pos="97000">
              <a:schemeClr val="accent3">
                <a:hueOff val="-7211331"/>
                <a:satOff val="-3708"/>
                <a:lumOff val="-1596"/>
                <a:alphaOff val="0"/>
                <a:tint val="53000"/>
                <a:satMod val="260000"/>
              </a:schemeClr>
            </a:gs>
            <a:gs pos="100000">
              <a:schemeClr val="accent3">
                <a:hueOff val="-7211331"/>
                <a:satOff val="-3708"/>
                <a:lumOff val="-1596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Evento em espaços públicos </a:t>
          </a:r>
          <a:endParaRPr lang="pt-BR" sz="22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28892" y="1584101"/>
        <a:ext cx="2262934" cy="1357760"/>
      </dsp:txXfrm>
    </dsp:sp>
    <dsp:sp modelId="{7C31BE08-9F07-4F05-9F28-7E25EEE0C9D0}">
      <dsp:nvSpPr>
        <dsp:cNvPr id="0" name=""/>
        <dsp:cNvSpPr/>
      </dsp:nvSpPr>
      <dsp:spPr>
        <a:xfrm>
          <a:off x="2618120" y="1584101"/>
          <a:ext cx="2262934" cy="1357760"/>
        </a:xfrm>
        <a:prstGeom prst="rect">
          <a:avLst/>
        </a:prstGeom>
        <a:gradFill rotWithShape="0">
          <a:gsLst>
            <a:gs pos="0">
              <a:schemeClr val="accent3">
                <a:hueOff val="-9615109"/>
                <a:satOff val="-4944"/>
                <a:lumOff val="-2129"/>
                <a:alphaOff val="0"/>
                <a:tint val="35000"/>
                <a:satMod val="253000"/>
              </a:schemeClr>
            </a:gs>
            <a:gs pos="50000">
              <a:schemeClr val="accent3">
                <a:hueOff val="-9615109"/>
                <a:satOff val="-4944"/>
                <a:lumOff val="-2129"/>
                <a:alphaOff val="0"/>
                <a:tint val="42000"/>
                <a:satMod val="255000"/>
              </a:schemeClr>
            </a:gs>
            <a:gs pos="97000">
              <a:schemeClr val="accent3">
                <a:hueOff val="-9615109"/>
                <a:satOff val="-4944"/>
                <a:lumOff val="-2129"/>
                <a:alphaOff val="0"/>
                <a:tint val="53000"/>
                <a:satMod val="260000"/>
              </a:schemeClr>
            </a:gs>
            <a:gs pos="100000">
              <a:schemeClr val="accent3">
                <a:hueOff val="-9615109"/>
                <a:satOff val="-4944"/>
                <a:lumOff val="-2129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Palestras em escolas</a:t>
          </a:r>
          <a:endParaRPr lang="pt-BR" sz="22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18120" y="1584101"/>
        <a:ext cx="2262934" cy="1357760"/>
      </dsp:txXfrm>
    </dsp:sp>
    <dsp:sp modelId="{A708E5D0-88F9-4418-A932-4034A0BF0022}">
      <dsp:nvSpPr>
        <dsp:cNvPr id="0" name=""/>
        <dsp:cNvSpPr/>
      </dsp:nvSpPr>
      <dsp:spPr>
        <a:xfrm>
          <a:off x="5118097" y="1645485"/>
          <a:ext cx="2262934" cy="1357760"/>
        </a:xfrm>
        <a:prstGeom prst="rect">
          <a:avLst/>
        </a:prstGeom>
        <a:gradFill rotWithShape="0">
          <a:gsLst>
            <a:gs pos="0">
              <a:schemeClr val="accent3">
                <a:hueOff val="-12018886"/>
                <a:satOff val="-6180"/>
                <a:lumOff val="-2661"/>
                <a:alphaOff val="0"/>
                <a:tint val="35000"/>
                <a:satMod val="253000"/>
              </a:schemeClr>
            </a:gs>
            <a:gs pos="50000">
              <a:schemeClr val="accent3">
                <a:hueOff val="-12018886"/>
                <a:satOff val="-6180"/>
                <a:lumOff val="-2661"/>
                <a:alphaOff val="0"/>
                <a:tint val="42000"/>
                <a:satMod val="255000"/>
              </a:schemeClr>
            </a:gs>
            <a:gs pos="97000">
              <a:schemeClr val="accent3">
                <a:hueOff val="-12018886"/>
                <a:satOff val="-6180"/>
                <a:lumOff val="-2661"/>
                <a:alphaOff val="0"/>
                <a:tint val="53000"/>
                <a:satMod val="260000"/>
              </a:schemeClr>
            </a:gs>
            <a:gs pos="100000">
              <a:schemeClr val="accent3">
                <a:hueOff val="-12018886"/>
                <a:satOff val="-6180"/>
                <a:lumOff val="-2661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Concurso de desenho e redação</a:t>
          </a:r>
          <a:endParaRPr lang="pt-BR" sz="22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118097" y="1645485"/>
        <a:ext cx="2262934" cy="1357760"/>
      </dsp:txXfrm>
    </dsp:sp>
    <dsp:sp modelId="{71D939CA-1AE9-4128-A2DF-95AE1CE7A436}">
      <dsp:nvSpPr>
        <dsp:cNvPr id="0" name=""/>
        <dsp:cNvSpPr/>
      </dsp:nvSpPr>
      <dsp:spPr>
        <a:xfrm>
          <a:off x="1373506" y="3168155"/>
          <a:ext cx="2262934" cy="1357760"/>
        </a:xfrm>
        <a:prstGeom prst="rect">
          <a:avLst/>
        </a:prstGeom>
        <a:gradFill rotWithShape="0">
          <a:gsLst>
            <a:gs pos="0">
              <a:schemeClr val="accent3">
                <a:hueOff val="-14422663"/>
                <a:satOff val="-7416"/>
                <a:lumOff val="-3193"/>
                <a:alphaOff val="0"/>
                <a:tint val="35000"/>
                <a:satMod val="253000"/>
              </a:schemeClr>
            </a:gs>
            <a:gs pos="50000">
              <a:schemeClr val="accent3">
                <a:hueOff val="-14422663"/>
                <a:satOff val="-7416"/>
                <a:lumOff val="-3193"/>
                <a:alphaOff val="0"/>
                <a:tint val="42000"/>
                <a:satMod val="255000"/>
              </a:schemeClr>
            </a:gs>
            <a:gs pos="97000">
              <a:schemeClr val="accent3">
                <a:hueOff val="-14422663"/>
                <a:satOff val="-7416"/>
                <a:lumOff val="-3193"/>
                <a:alphaOff val="0"/>
                <a:tint val="53000"/>
                <a:satMod val="260000"/>
              </a:schemeClr>
            </a:gs>
            <a:gs pos="100000">
              <a:schemeClr val="accent3">
                <a:hueOff val="-14422663"/>
                <a:satOff val="-7416"/>
                <a:lumOff val="-319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Vídeo</a:t>
          </a:r>
          <a:endParaRPr lang="pt-BR" sz="22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373506" y="3168155"/>
        <a:ext cx="2262934" cy="1357760"/>
      </dsp:txXfrm>
    </dsp:sp>
    <dsp:sp modelId="{764BFF83-0FF5-4E86-BD64-5FC3FEB17DB1}">
      <dsp:nvSpPr>
        <dsp:cNvPr id="0" name=""/>
        <dsp:cNvSpPr/>
      </dsp:nvSpPr>
      <dsp:spPr>
        <a:xfrm>
          <a:off x="3862734" y="3168155"/>
          <a:ext cx="2262934" cy="1357760"/>
        </a:xfrm>
        <a:prstGeom prst="rect">
          <a:avLst/>
        </a:prstGeom>
        <a:gradFill rotWithShape="0">
          <a:gsLst>
            <a:gs pos="0">
              <a:schemeClr val="accent3">
                <a:hueOff val="-16826440"/>
                <a:satOff val="-8652"/>
                <a:lumOff val="-3725"/>
                <a:alphaOff val="0"/>
                <a:tint val="35000"/>
                <a:satMod val="253000"/>
              </a:schemeClr>
            </a:gs>
            <a:gs pos="50000">
              <a:schemeClr val="accent3">
                <a:hueOff val="-16826440"/>
                <a:satOff val="-8652"/>
                <a:lumOff val="-3725"/>
                <a:alphaOff val="0"/>
                <a:tint val="42000"/>
                <a:satMod val="255000"/>
              </a:schemeClr>
            </a:gs>
            <a:gs pos="97000">
              <a:schemeClr val="accent3">
                <a:hueOff val="-16826440"/>
                <a:satOff val="-8652"/>
                <a:lumOff val="-3725"/>
                <a:alphaOff val="0"/>
                <a:tint val="53000"/>
                <a:satMod val="260000"/>
              </a:schemeClr>
            </a:gs>
            <a:gs pos="100000">
              <a:schemeClr val="accent3">
                <a:hueOff val="-16826440"/>
                <a:satOff val="-8652"/>
                <a:lumOff val="-372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Visita de estudantes a  campo</a:t>
          </a:r>
          <a:endParaRPr lang="pt-BR" sz="2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862734" y="3168155"/>
        <a:ext cx="2262934" cy="1357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1C8C3-42B4-44E7-9AE1-CB051C5A2888}" type="datetimeFigureOut">
              <a:rPr lang="pt-BR" smtClean="0"/>
              <a:pPr/>
              <a:t>27/05/2015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33006-7524-4D2E-8820-3746C6E3FB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61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33006-7524-4D2E-8820-3746C6E3FBF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27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F8C9CD-2BB2-4BCE-9E75-54AC56A680E7}" type="datetimeFigureOut">
              <a:rPr lang="pt-BR" smtClean="0"/>
              <a:pPr/>
              <a:t>27/05/2015</a:t>
            </a:fld>
            <a:endParaRPr lang="pt-BR" dirty="0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2F928-5430-4AB5-B58F-D0B6A3C0C4A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F8C9CD-2BB2-4BCE-9E75-54AC56A680E7}" type="datetimeFigureOut">
              <a:rPr lang="pt-BR" smtClean="0"/>
              <a:pPr/>
              <a:t>27/05/2015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2F928-5430-4AB5-B58F-D0B6A3C0C4A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F8C9CD-2BB2-4BCE-9E75-54AC56A680E7}" type="datetimeFigureOut">
              <a:rPr lang="pt-BR" smtClean="0"/>
              <a:pPr/>
              <a:t>27/05/2015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2F928-5430-4AB5-B58F-D0B6A3C0C4A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F8C9CD-2BB2-4BCE-9E75-54AC56A680E7}" type="datetimeFigureOut">
              <a:rPr lang="pt-BR" smtClean="0"/>
              <a:pPr/>
              <a:t>27/05/2015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2F928-5430-4AB5-B58F-D0B6A3C0C4A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F8C9CD-2BB2-4BCE-9E75-54AC56A680E7}" type="datetimeFigureOut">
              <a:rPr lang="pt-BR" smtClean="0"/>
              <a:pPr/>
              <a:t>27/05/2015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2F928-5430-4AB5-B58F-D0B6A3C0C4A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F8C9CD-2BB2-4BCE-9E75-54AC56A680E7}" type="datetimeFigureOut">
              <a:rPr lang="pt-BR" smtClean="0"/>
              <a:pPr/>
              <a:t>27/05/2015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2F928-5430-4AB5-B58F-D0B6A3C0C4A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F8C9CD-2BB2-4BCE-9E75-54AC56A680E7}" type="datetimeFigureOut">
              <a:rPr lang="pt-BR" smtClean="0"/>
              <a:pPr/>
              <a:t>27/05/2015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2F928-5430-4AB5-B58F-D0B6A3C0C4A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F8C9CD-2BB2-4BCE-9E75-54AC56A680E7}" type="datetimeFigureOut">
              <a:rPr lang="pt-BR" smtClean="0"/>
              <a:pPr/>
              <a:t>27/05/2015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2F928-5430-4AB5-B58F-D0B6A3C0C4A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F8C9CD-2BB2-4BCE-9E75-54AC56A680E7}" type="datetimeFigureOut">
              <a:rPr lang="pt-BR" smtClean="0"/>
              <a:pPr/>
              <a:t>27/05/2015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2F928-5430-4AB5-B58F-D0B6A3C0C4A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F8C9CD-2BB2-4BCE-9E75-54AC56A680E7}" type="datetimeFigureOut">
              <a:rPr lang="pt-BR" smtClean="0"/>
              <a:pPr/>
              <a:t>27/05/2015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2F928-5430-4AB5-B58F-D0B6A3C0C4A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F8C9CD-2BB2-4BCE-9E75-54AC56A680E7}" type="datetimeFigureOut">
              <a:rPr lang="pt-BR" smtClean="0"/>
              <a:pPr/>
              <a:t>27/05/2015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02F928-5430-4AB5-B58F-D0B6A3C0C4A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8C9CD-2BB2-4BCE-9E75-54AC56A680E7}" type="datetimeFigureOut">
              <a:rPr lang="pt-BR" smtClean="0"/>
              <a:pPr/>
              <a:t>27/05/2015</a:t>
            </a:fld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 dirty="0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202F928-5430-4AB5-B58F-D0B6A3C0C4A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driliver@yahoo.com.br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3811"/>
            <a:ext cx="1071570" cy="64294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02228"/>
            <a:ext cx="1080119" cy="78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3812"/>
            <a:ext cx="900100" cy="75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115616" y="1700808"/>
            <a:ext cx="7508192" cy="3970318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RECUPERAÇÃO E CONSERVAÇÃO DE NASCENTES: A IMPORTÂNCIA DA EDUCAÇÃO AMBIENTAL PARA  A SUSTENTABILIDADE DAS PRÁTICAS VEGETATIVAS E MECÂNICAS  DA BACIA DO RIO TURVO SUJO EM COIMBRA/MG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83568" y="40466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Reflorestamento</a:t>
            </a: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 descr="C:\Users\NOTEBOOK\Pictures\Banner Coimbra\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912767" cy="47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8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 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Instalação de </a:t>
            </a:r>
            <a:r>
              <a:rPr lang="pt-BR" dirty="0">
                <a:latin typeface="Arial" pitchFamily="34" charset="0"/>
                <a:cs typeface="Arial" pitchFamily="34" charset="0"/>
              </a:rPr>
              <a:t>p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luviográfo e parcela de infiltração</a:t>
            </a:r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5123" name="Picture 3" descr="DSC098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345638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SC098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5720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9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778098"/>
          </a:xfrm>
        </p:spPr>
        <p:txBody>
          <a:bodyPr>
            <a:normAutofit/>
          </a:bodyPr>
          <a:lstStyle/>
          <a:p>
            <a:pPr algn="ctr"/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Barraginhas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NOTEBOOK\Pictures\Fotos FSA Primeiro Relatório\2013-06-12\02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1803450"/>
            <a:ext cx="7499350" cy="40893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5267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152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PROJETO DE TRABALHO TÉCNICO SOCIAL</a:t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6" descr="https://encrypted-tbn1.gstatic.com/images?q=tbn:ANd9GcSUir36A2T3wUfv5XGK2u_y-3pwoJvH1ySOb9IzBDSRwsqefY1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2276872"/>
            <a:ext cx="4608511" cy="316835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317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764704"/>
            <a:ext cx="7797552" cy="474198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sz="2400" dirty="0" smtClean="0">
                <a:latin typeface="+mj-lt"/>
                <a:cs typeface="Tahoma" pitchFamily="34" charset="0"/>
              </a:rPr>
              <a:t>   </a:t>
            </a:r>
            <a:r>
              <a:rPr lang="pt-BR" sz="2400" dirty="0">
                <a:latin typeface="+mj-lt"/>
                <a:cs typeface="Tahoma" pitchFamily="34" charset="0"/>
              </a:rPr>
              <a:t>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Projeto de Trabalho Técnico Social   é o conjunto de ações que visam a autonomia e o protagonismo social, planejadas para criar mecanismos capazes de viabilizar a participação dos  beneficiados  nos processos de decisão, implantação e manutenção dos  bens/serviços do PTC, em prol da conservação,  sustentabilidade e melhoria das questões ambientais.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2560" y="908720"/>
            <a:ext cx="7406640" cy="482453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Em consonância com estes princípios os programas operacionalizados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pelo Fundo socioambiental da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Caixa Econômica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Federal, a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participação da comunidade é entendida como um processo pedagógico de construção da cidadania, um direito do cidadão; e para assegurar que a sociedade, em especial, as famílias diretamente beneficiadas sejam envolvidas e ouvidas, é desenvolvido o Trabalho Técnico Social (COTS, 2012).</a:t>
            </a:r>
          </a:p>
          <a:p>
            <a:endParaRPr lang="pt-BR" dirty="0"/>
          </a:p>
        </p:txBody>
      </p:sp>
      <p:pic>
        <p:nvPicPr>
          <p:cNvPr id="4" name="Picture 2" descr="Resultado de imagem para Imagens de pessoas com mãos dadas envolta do glob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164" y="4941168"/>
            <a:ext cx="2376264" cy="15841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8685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OBJETIVOS DO  PTTS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4200" dirty="0" smtClean="0">
                <a:latin typeface="+mj-lt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Assegurar que as famílias das comunidades beneficiadas se comprometam com  a sustentabilidade das ações do projeto;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indent="44926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Rever padrões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procedimentos no uso dos 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recursos </a:t>
            </a:r>
            <a:r>
              <a:rPr lang="pt-B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das duas micro bacias quanto aos aspectos sociais, ambientais e econômicos</a:t>
            </a:r>
            <a:r>
              <a:rPr lang="pt-B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indent="44926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Mudanças de padrões e procedimentos em relação ao uso e conservação de recursos ambientais locais.</a:t>
            </a:r>
          </a:p>
          <a:p>
            <a:pPr indent="44926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pt-BR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Metodologia aplicada 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Tozoni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 Reis(2005), a Educação Ambiental, considerada em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uma perspectiva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crítica e transformadora</a:t>
            </a:r>
            <a:r>
              <a:rPr lang="pt-BR" dirty="0" smtClean="0"/>
              <a:t>,  </a:t>
            </a:r>
            <a:r>
              <a:rPr lang="pt-BR" sz="1800" i="1" dirty="0" smtClean="0"/>
              <a:t>é  </a:t>
            </a:r>
            <a:r>
              <a:rPr lang="pt-BR" sz="1800" i="1" dirty="0" smtClean="0">
                <a:latin typeface="Arial" pitchFamily="34" charset="0"/>
                <a:cs typeface="Arial" pitchFamily="34" charset="0"/>
              </a:rPr>
              <a:t>um processo </a:t>
            </a:r>
            <a:r>
              <a:rPr lang="pt-BR" sz="1800" i="1" dirty="0">
                <a:latin typeface="Arial" pitchFamily="34" charset="0"/>
                <a:cs typeface="Arial" pitchFamily="34" charset="0"/>
              </a:rPr>
              <a:t>“coletivo, </a:t>
            </a:r>
            <a:r>
              <a:rPr lang="pt-BR" sz="1800" i="1" dirty="0" smtClean="0">
                <a:latin typeface="Arial" pitchFamily="34" charset="0"/>
                <a:cs typeface="Arial" pitchFamily="34" charset="0"/>
              </a:rPr>
              <a:t>dinâmico </a:t>
            </a:r>
            <a:r>
              <a:rPr lang="pt-BR" sz="1800" i="1" dirty="0">
                <a:latin typeface="Arial" pitchFamily="34" charset="0"/>
                <a:cs typeface="Arial" pitchFamily="34" charset="0"/>
              </a:rPr>
              <a:t>e contínuo de conscientização e participação social</a:t>
            </a:r>
            <a:r>
              <a:rPr lang="pt-BR" sz="2800" i="1" dirty="0">
                <a:latin typeface="Arial" pitchFamily="34" charset="0"/>
                <a:cs typeface="Arial" pitchFamily="34" charset="0"/>
              </a:rPr>
              <a:t>” </a:t>
            </a:r>
            <a:r>
              <a:rPr lang="pt-BR" i="1" dirty="0" smtClean="0"/>
              <a:t>. 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Buscando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desenvolver as ações de Educação ambiental nesta linha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está sendo utilizado o método da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pesquisa-ação-participativa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93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332656"/>
            <a:ext cx="7528880" cy="6768752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pPr marL="82296" indent="0" algn="ctr">
              <a:buNone/>
            </a:pPr>
            <a:r>
              <a:rPr lang="pt-BR" sz="12800" dirty="0" smtClean="0">
                <a:latin typeface="Arial" pitchFamily="34" charset="0"/>
                <a:cs typeface="Arial" pitchFamily="34" charset="0"/>
              </a:rPr>
              <a:t>Por que aplicar a  pesquisa-ação-participativa  nas atividades de EA</a:t>
            </a:r>
            <a:endParaRPr lang="pt-BR" sz="12800" dirty="0">
              <a:latin typeface="Arial" pitchFamily="34" charset="0"/>
              <a:cs typeface="Arial" pitchFamily="34" charset="0"/>
            </a:endParaRPr>
          </a:p>
          <a:p>
            <a:endParaRPr lang="pt-BR" sz="12800" dirty="0" smtClean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 Promove a valorização de experiência e a incorporação de novos conceitos;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É um processo eminentemente educativo;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Possibilita a participação direta dos envolvidos na produção do conhecimento sobre a realidade;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Articulação entre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produção de conhecimentos e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soluções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problemas.</a:t>
            </a:r>
            <a:endParaRPr lang="pt-BR" sz="9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NOTEBOOK\Pictures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770" y="926084"/>
            <a:ext cx="396044" cy="34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5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827584" y="548680"/>
            <a:ext cx="7488832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As temáticas desenvolvidas no PTTS</a:t>
            </a:r>
            <a:endParaRPr lang="pt-BR" sz="32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26" name="Picture 2" descr="C:\Users\Windows 7\Pictures\101MSDCF\DSC002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60" y="2654867"/>
            <a:ext cx="4585288" cy="343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4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664" y="908720"/>
            <a:ext cx="7200800" cy="4525963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Executor do projeto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SAAE-Viçosa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Órgão financiador: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Caixa Econômica Federal (Fundo Socioambiental)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Início do projeto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Novembro de 2013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Previsão de término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Novembro de 2015</a:t>
            </a:r>
          </a:p>
        </p:txBody>
      </p:sp>
    </p:spTree>
    <p:extLst>
      <p:ext uri="{BB962C8B-B14F-4D97-AF65-F5344CB8AC3E}">
        <p14:creationId xmlns:p14="http://schemas.microsoft.com/office/powerpoint/2010/main" val="34271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445538"/>
              </p:ext>
            </p:extLst>
          </p:nvPr>
        </p:nvGraphicFramePr>
        <p:xfrm>
          <a:off x="1403648" y="90872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4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ATIVIDADES DO PTTS</a:t>
            </a:r>
            <a:endParaRPr lang="pt-BR" sz="32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7" name="Espaço Reservado para Conteúdo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387669"/>
              </p:ext>
            </p:extLst>
          </p:nvPr>
        </p:nvGraphicFramePr>
        <p:xfrm>
          <a:off x="1187624" y="1639341"/>
          <a:ext cx="74991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Ações desenvolvidas</a:t>
            </a:r>
            <a:endParaRPr lang="pt-B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Questionários de informações através de entrevistas;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Diagnósticos;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Palestras;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Oficinas;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Reuniões;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Cursos;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Pesquisa de satisfação.</a:t>
            </a:r>
          </a:p>
          <a:p>
            <a:pPr>
              <a:buFont typeface="Wingdings" pitchFamily="2" charset="2"/>
              <a:buChar char="ü"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45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 da entrevista aplicado no diagnóstico inicial-</a:t>
            </a:r>
            <a:r>
              <a:rPr lang="pt-BR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jun</a:t>
            </a:r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set 2013</a:t>
            </a:r>
            <a:endParaRPr lang="pt-B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As propriedades: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60 % delas com menos de 10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ha;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Ocupação das propriedades: é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inferior a 20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área de pastagem acima de 50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%;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Interesses dos produtores pelas questões ambientais: conservação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das estradas, lixo, fossa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séptica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conservação dos recursos naturais de forma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geral.</a:t>
            </a:r>
          </a:p>
        </p:txBody>
      </p:sp>
    </p:spTree>
    <p:extLst>
      <p:ext uri="{BB962C8B-B14F-4D97-AF65-F5344CB8AC3E}">
        <p14:creationId xmlns:p14="http://schemas.microsoft.com/office/powerpoint/2010/main" val="19959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7406640" cy="1152128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que “pensavam” os produtores sobre as práticas vegetativas e mecânicas</a:t>
            </a: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2560" y="1844824"/>
            <a:ext cx="7406640" cy="2736304"/>
          </a:xfrm>
        </p:spPr>
        <p:txBody>
          <a:bodyPr>
            <a:noAutofit/>
          </a:bodyPr>
          <a:lstStyle/>
          <a:p>
            <a:pPr marL="484632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Os produtores afirmaram que as práticas vegetativas e as mecânicas são importantes, mas no momento de decidirem sobre transformar parte de suas pastagens em reflorestamentos, apresentaram resistência;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NOTEBOOK\Pictur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24744"/>
            <a:ext cx="252028" cy="47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Demonstraram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pouca percepção sobre as reais gravidades dos impactos dos dejetos de animais, humanos e outros resíduos, principalmente sobre os recursos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hídricos.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3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Ações para mudanças da percepção ambiental dos produtores</a:t>
            </a:r>
            <a:endParaRPr lang="pt-B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Ciclos de palestras;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Oficina 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“reciclagem e compostagem de resíduos agropecuários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domésticos”;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Curso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campo para tratar as questões de gestão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manejo de solo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água, apresentado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na forma de “Giro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campo”.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Users\NOTEBOOK\Pictur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76" y="905088"/>
            <a:ext cx="324036" cy="47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0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Ações de EA nas escolas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Outro foco das atividades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são as instituições educativas com apresentações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palestras, concurso de redação, visita a campo, elaboração de peças teatrais, entre outras,  objetivando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capacitar agentes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multiplicadores.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0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Atividades do PTTS</a:t>
            </a:r>
            <a:endParaRPr lang="pt-BR" sz="3200" dirty="0"/>
          </a:p>
        </p:txBody>
      </p:sp>
      <p:pic>
        <p:nvPicPr>
          <p:cNvPr id="4" name="Picture 2" descr="C:\Users\NOTEBOOK\Pictures\Fotos FSA Primeiro Relatório\Atividades do FSA do Primeiro Relatório\PTTS 1 etapa\2013-11-19 FOTOS DO DIAGNOSTICO DAS 1ª PROPRIEDADE\caixa 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4392488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m 4" descr="Descrição: C:\Users\NOTEBOOK\Pictures\Fotos de Atividdaes do segundo Relatório FSA\Palestra do  dia do meio ambiente na Escola José Cupertino\SAM_2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44644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m 16" descr="Descrição: C:\Users\Daniel Magno\AGROFLOR\RELATÓRIOS URGENTE\SAAE\fotos\PALESTRA_CIDADE DE COIMBRA\DSC098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94236"/>
            <a:ext cx="3600400" cy="330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600400" cy="22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2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OTEBOOK\Desktop\Documentos do FSA 2015\fotos de visita a campo dos alunos da Escola  Estadual Emilio Jardim\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396866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OTEBOOK\Desktop\Documentos do FSA 2015\fotos de visita a campo dos alunos da Escola  Estadual Emilio Jardim\DSCN9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60" y="0"/>
            <a:ext cx="396403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C:\Users\NOTEBOOK\Pictures\Fotos de Atividdaes do segundo Relatório FSA\Palestra do  dia do meio ambiente Escola Emilio Jardim- Coimbra\SAM_22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3384376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NOTEBOOK\Pictures\Fotos de Atividdaes do segundo Relatório FSA\Curso semana do fazendeiro 2014\SAM_248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548320" cy="3162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5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7704856" cy="576064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ea typeface="Tahoma" pitchFamily="34" charset="0"/>
                <a:cs typeface="Arial" pitchFamily="34" charset="0"/>
              </a:rPr>
              <a:t> </a:t>
            </a:r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Entidades envolvidas no Projeto</a:t>
            </a:r>
            <a:endParaRPr lang="pt-BR" sz="3200" dirty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331640" y="1268760"/>
            <a:ext cx="7198568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051720" y="2344088"/>
            <a:ext cx="6192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>
                <a:latin typeface="Arial" pitchFamily="34" charset="0"/>
                <a:ea typeface="Tahoma" pitchFamily="34" charset="0"/>
                <a:cs typeface="Arial" pitchFamily="34" charset="0"/>
              </a:rPr>
              <a:t>SAAE - </a:t>
            </a:r>
            <a:r>
              <a:rPr lang="pt-BR" sz="28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Viçosa</a:t>
            </a:r>
            <a:endParaRPr lang="pt-BR" sz="2800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>
                <a:latin typeface="Arial" pitchFamily="34" charset="0"/>
                <a:ea typeface="Tahoma" pitchFamily="34" charset="0"/>
                <a:cs typeface="Arial" pitchFamily="34" charset="0"/>
              </a:rPr>
              <a:t>Caixa Econômica </a:t>
            </a:r>
            <a:r>
              <a:rPr lang="pt-BR" sz="28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Federal</a:t>
            </a:r>
            <a:endParaRPr lang="pt-BR" sz="2800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>
                <a:latin typeface="Arial" pitchFamily="34" charset="0"/>
                <a:ea typeface="Tahoma" pitchFamily="34" charset="0"/>
                <a:cs typeface="Arial" pitchFamily="34" charset="0"/>
              </a:rPr>
              <a:t>Prefeitura Municipal de </a:t>
            </a:r>
            <a:r>
              <a:rPr lang="pt-BR" sz="28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Coimbra</a:t>
            </a:r>
            <a:endParaRPr lang="pt-BR" sz="2800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>
                <a:latin typeface="Arial" pitchFamily="34" charset="0"/>
                <a:ea typeface="Tahoma" pitchFamily="34" charset="0"/>
                <a:cs typeface="Arial" pitchFamily="34" charset="0"/>
              </a:rPr>
              <a:t>Escolas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6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Participação em eventos</a:t>
            </a:r>
            <a:endParaRPr lang="pt-B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NOTEBOOK\Pictures\Fotos de Atividdaes do segundo Relatório FSA\Evento Mulher rural Coimbra\DSC_0892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76" y="1491631"/>
            <a:ext cx="3629248" cy="2430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C:\Users\NOTEBOOK\Pictures\Fotos de Atividdaes do segundo Relatório FSA\Evento Mulher rural Coimbra\coimbra03 (2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94938"/>
            <a:ext cx="4032448" cy="269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NOTEBOOK\Pictures\Fotos evento dia C, dia de Cooperar. Barrinha 06-09-2014\DSC082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4050208" cy="2808312"/>
          </a:xfrm>
          <a:prstGeom prst="rect">
            <a:avLst/>
          </a:prstGeom>
          <a:noFill/>
          <a:extLst/>
        </p:spPr>
      </p:pic>
      <p:pic>
        <p:nvPicPr>
          <p:cNvPr id="9" name="Picture 2" descr="C:\Users\NOTEBOOK\Pictures\Eventos da ETE Barrinha2014\Fotos  Evento da Rotary na Praça Silviano Brandão 28 a 30 de Agosto de 2014\DSC_05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4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498080" cy="11430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 esperados com as ações de EA</a:t>
            </a:r>
            <a:endParaRPr lang="pt-B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/>
          </a:bodyPr>
          <a:lstStyle/>
          <a:p>
            <a:pPr marL="82296" indent="0">
              <a:lnSpc>
                <a:spcPct val="150000"/>
              </a:lnSpc>
              <a:buNone/>
            </a:pPr>
            <a:r>
              <a:rPr lang="pt-BR" dirty="0" smtClean="0"/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Espera-se que as ações de EA contribua para a conscientização dos produtores para o comprometimento em dar manutenção as práticas vegetativas e mecânicas, objetivando requalificar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as condições sociais e ambientais de toda a área de intervenção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9712" y="1772816"/>
            <a:ext cx="3672408" cy="1080120"/>
          </a:xfrm>
        </p:spPr>
        <p:txBody>
          <a:bodyPr>
            <a:normAutofit fontScale="90000"/>
          </a:bodyPr>
          <a:lstStyle/>
          <a:p>
            <a:r>
              <a:rPr lang="pt-BR" sz="6000" dirty="0" smtClean="0">
                <a:latin typeface="Arial" pitchFamily="34" charset="0"/>
                <a:cs typeface="Arial" pitchFamily="34" charset="0"/>
              </a:rPr>
              <a:t>    DÚVIDAS</a:t>
            </a:r>
            <a:endParaRPr lang="pt-BR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NOTEBOOK\Pictures\PONTO DE INTERROGAÇÃ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54" y="0"/>
            <a:ext cx="2440171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547664" y="2967335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Adriane  </a:t>
            </a:r>
            <a:r>
              <a:rPr lang="pt-BR" dirty="0"/>
              <a:t>Oliveira Santos Barbosa</a:t>
            </a:r>
          </a:p>
          <a:p>
            <a:r>
              <a:rPr lang="pt-BR" dirty="0"/>
              <a:t>Coordenadora do Projeto de Trabalho Técnico </a:t>
            </a:r>
            <a:r>
              <a:rPr lang="pt-BR" dirty="0" smtClean="0"/>
              <a:t>Social-SAAE Viçosa</a:t>
            </a:r>
          </a:p>
          <a:p>
            <a:r>
              <a:rPr lang="pt-BR" dirty="0" smtClean="0"/>
              <a:t> </a:t>
            </a:r>
            <a:r>
              <a:rPr lang="pt-BR" dirty="0" smtClean="0">
                <a:hlinkClick r:id="rId3"/>
              </a:rPr>
              <a:t>driliver@yahoo.com.br</a:t>
            </a:r>
            <a:endParaRPr lang="pt-BR" dirty="0" smtClean="0"/>
          </a:p>
          <a:p>
            <a:r>
              <a:rPr lang="pt-BR" dirty="0" smtClean="0"/>
              <a:t>(031) 8583-3058</a:t>
            </a:r>
          </a:p>
          <a:p>
            <a:endParaRPr lang="pt-BR" dirty="0"/>
          </a:p>
          <a:p>
            <a:r>
              <a:rPr lang="pt-BR" dirty="0" smtClean="0"/>
              <a:t>Agradecimentos</a:t>
            </a:r>
          </a:p>
          <a:p>
            <a:r>
              <a:rPr lang="pt-BR" dirty="0" smtClean="0"/>
              <a:t>Luiz Carlos D’Antonino-diretor presidente do SAAE- Viçosa</a:t>
            </a:r>
          </a:p>
          <a:p>
            <a:r>
              <a:rPr lang="pt-BR" dirty="0" smtClean="0"/>
              <a:t>A equipe  Técnica do Projeto.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88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Propriedades beneficiados</a:t>
            </a:r>
            <a:endParaRPr lang="pt-BR" sz="2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28  propriedades cadastradas para a execução das atividades do Projeto de Trabalho de Campo.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65212"/>
            <a:ext cx="7221488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que é o Fundo Socioambiental da Caixa</a:t>
            </a:r>
            <a:endParaRPr lang="pt-B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2276872"/>
            <a:ext cx="7498080" cy="39715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800" dirty="0" smtClean="0"/>
              <a:t>O Fundo Socioambiental da Caixa é um recurso correspondente a até 2% do lucro de empresas, utilizado para apoiar financeiramente projetos e investimentos de caráter social e ambiental no país.</a:t>
            </a:r>
            <a:endParaRPr lang="pt-BR" sz="2800" dirty="0"/>
          </a:p>
        </p:txBody>
      </p:sp>
      <p:pic>
        <p:nvPicPr>
          <p:cNvPr id="4" name="Picture 2" descr="C:\Users\NOTEBOOK\Pictur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526" y="984500"/>
            <a:ext cx="324036" cy="47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9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2560" y="908720"/>
            <a:ext cx="7406640" cy="2952328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O presente projeto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foi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proposto devido à necessidade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implantação de práticas vegetativas e mecânicas para a recuperação de matas ciliares e cursos d’´água  nas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microbacias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hidrográficas do Latão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Lourenço, ambas pertencentes ao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Rio Turvo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Sujo, nas cabeceiras do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Rio Doce.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620688"/>
            <a:ext cx="6419056" cy="1152128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Objetivo da intervenção</a:t>
            </a:r>
            <a:endParaRPr lang="pt-BR" sz="3200" dirty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988840"/>
            <a:ext cx="7128792" cy="41373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Recompor </a:t>
            </a:r>
            <a:r>
              <a:rPr lang="pt-B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 água no 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solo;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Recuperar o solo 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degradado;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Reduzir a 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erosão;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Melhorar a produtividade </a:t>
            </a: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agrícola;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Capacitar </a:t>
            </a:r>
            <a:r>
              <a:rPr lang="pt-B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 treinar os produtores.</a:t>
            </a:r>
          </a:p>
          <a:p>
            <a:pPr>
              <a:lnSpc>
                <a:spcPct val="150000"/>
              </a:lnSpc>
            </a:pPr>
            <a:endParaRPr lang="pt-B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27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Práticas vegetativas e mecânicas 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DSC097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7384334" cy="465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4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Construção de bebedouros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NOTEBOOK\Pictures\Banner Coimbra\fabio fotos 01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1745189"/>
            <a:ext cx="7499350" cy="420582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3231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2607</TotalTime>
  <Words>885</Words>
  <Application>Microsoft Office PowerPoint</Application>
  <PresentationFormat>Apresentação na tela (4:3)</PresentationFormat>
  <Paragraphs>97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Solstício</vt:lpstr>
      <vt:lpstr>Apresentação do PowerPoint</vt:lpstr>
      <vt:lpstr>Apresentação do PowerPoint</vt:lpstr>
      <vt:lpstr> Entidades envolvidas no Projeto</vt:lpstr>
      <vt:lpstr>Propriedades beneficiados</vt:lpstr>
      <vt:lpstr>O que é o Fundo Socioambiental da Caixa</vt:lpstr>
      <vt:lpstr>Apresentação do PowerPoint</vt:lpstr>
      <vt:lpstr>Objetivo da intervenção</vt:lpstr>
      <vt:lpstr>Práticas vegetativas e mecânicas </vt:lpstr>
      <vt:lpstr>Construção de bebedouros</vt:lpstr>
      <vt:lpstr>Apresentação do PowerPoint</vt:lpstr>
      <vt:lpstr>Apresentação do PowerPoint</vt:lpstr>
      <vt:lpstr>Barraginhas</vt:lpstr>
      <vt:lpstr> PROJETO DE TRABALHO TÉCNICO SOCIAL </vt:lpstr>
      <vt:lpstr>Apresentação do PowerPoint</vt:lpstr>
      <vt:lpstr>Apresentação do PowerPoint</vt:lpstr>
      <vt:lpstr>OBJETIVOS DO  PTTS</vt:lpstr>
      <vt:lpstr>Metodologia aplicada </vt:lpstr>
      <vt:lpstr>Apresentação do PowerPoint</vt:lpstr>
      <vt:lpstr>Apresentação do PowerPoint</vt:lpstr>
      <vt:lpstr>Apresentação do PowerPoint</vt:lpstr>
      <vt:lpstr>ATIVIDADES DO PTTS</vt:lpstr>
      <vt:lpstr>Ações desenvolvidas</vt:lpstr>
      <vt:lpstr>Resultados da entrevista aplicado no diagnóstico inicial-jun a set 2013</vt:lpstr>
      <vt:lpstr>O que “pensavam” os produtores sobre as práticas vegetativas e mecânicas</vt:lpstr>
      <vt:lpstr>Apresentação do PowerPoint</vt:lpstr>
      <vt:lpstr>Ações para mudanças da percepção ambiental dos produtores</vt:lpstr>
      <vt:lpstr>Ações de EA nas escolas</vt:lpstr>
      <vt:lpstr>Atividades do PTTS</vt:lpstr>
      <vt:lpstr>Apresentação do PowerPoint</vt:lpstr>
      <vt:lpstr>Participação em eventos</vt:lpstr>
      <vt:lpstr>Resultados esperados com as ações de EA</vt:lpstr>
      <vt:lpstr>    DÚVIDAS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de Trabalho Técnico social-PTTS</dc:title>
  <dc:creator>NOTEBOOK</dc:creator>
  <cp:lastModifiedBy>ctbc</cp:lastModifiedBy>
  <cp:revision>182</cp:revision>
  <dcterms:created xsi:type="dcterms:W3CDTF">2013-09-03T12:10:47Z</dcterms:created>
  <dcterms:modified xsi:type="dcterms:W3CDTF">2015-05-27T15:09:02Z</dcterms:modified>
</cp:coreProperties>
</file>