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58" r:id="rId3"/>
    <p:sldId id="259" r:id="rId4"/>
    <p:sldId id="260" r:id="rId5"/>
    <p:sldId id="261" r:id="rId6"/>
    <p:sldId id="262" r:id="rId7"/>
    <p:sldId id="271" r:id="rId8"/>
    <p:sldId id="272" r:id="rId9"/>
    <p:sldId id="277" r:id="rId10"/>
    <p:sldId id="278" r:id="rId11"/>
    <p:sldId id="279" r:id="rId12"/>
    <p:sldId id="280" r:id="rId13"/>
    <p:sldId id="273" r:id="rId14"/>
    <p:sldId id="275" r:id="rId15"/>
    <p:sldId id="276" r:id="rId1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356" y="42"/>
      </p:cViewPr>
      <p:guideLst>
        <p:guide orient="horz" pos="2160"/>
        <p:guide pos="2880"/>
      </p:guideLst>
    </p:cSldViewPr>
  </p:slideViewPr>
  <p:notesTextViewPr>
    <p:cViewPr>
      <p:scale>
        <a:sx n="1" d="1"/>
        <a:sy n="1" d="1"/>
      </p:scale>
      <p:origin x="0" y="0"/>
    </p:cViewPr>
  </p:notesTextViewPr>
  <p:notesViewPr>
    <p:cSldViewPr>
      <p:cViewPr varScale="1">
        <p:scale>
          <a:sx n="71" d="100"/>
          <a:sy n="71" d="100"/>
        </p:scale>
        <p:origin x="-270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4A31E8-5F75-4455-8E98-EDDA8BD925C6}" type="doc">
      <dgm:prSet loTypeId="urn:microsoft.com/office/officeart/2005/8/layout/hProcess7#1" loCatId="list" qsTypeId="urn:microsoft.com/office/officeart/2005/8/quickstyle/simple1" qsCatId="simple" csTypeId="urn:microsoft.com/office/officeart/2005/8/colors/accent1_2" csCatId="accent1" phldr="1"/>
      <dgm:spPr/>
      <dgm:t>
        <a:bodyPr/>
        <a:lstStyle/>
        <a:p>
          <a:endParaRPr lang="pt-BR"/>
        </a:p>
      </dgm:t>
    </dgm:pt>
    <dgm:pt modelId="{791CAC2E-75D2-4FA6-94A0-43695B33AEF4}">
      <dgm:prSet phldrT="[Texto]" custT="1"/>
      <dgm:spPr>
        <a:noFill/>
      </dgm:spPr>
      <dgm:t>
        <a:bodyPr/>
        <a:lstStyle/>
        <a:p>
          <a:pPr algn="ctr"/>
          <a:r>
            <a:rPr lang="pt-BR" sz="2800" dirty="0">
              <a:solidFill>
                <a:schemeClr val="tx2"/>
              </a:solidFill>
              <a:latin typeface="Cambria" pitchFamily="18" charset="0"/>
            </a:rPr>
            <a:t>1ª etapa</a:t>
          </a:r>
        </a:p>
      </dgm:t>
    </dgm:pt>
    <dgm:pt modelId="{60CACB9F-1E28-4D11-8BBE-D23DF21D0D5D}" type="parTrans" cxnId="{F9126D4A-7D15-4FCA-9274-D42D43341B9D}">
      <dgm:prSet/>
      <dgm:spPr/>
      <dgm:t>
        <a:bodyPr/>
        <a:lstStyle/>
        <a:p>
          <a:endParaRPr lang="pt-BR">
            <a:solidFill>
              <a:schemeClr val="tx1"/>
            </a:solidFill>
          </a:endParaRPr>
        </a:p>
      </dgm:t>
    </dgm:pt>
    <dgm:pt modelId="{D37FD3FC-2E75-43D2-96E4-D63D76793C9D}" type="sibTrans" cxnId="{F9126D4A-7D15-4FCA-9274-D42D43341B9D}">
      <dgm:prSet/>
      <dgm:spPr/>
      <dgm:t>
        <a:bodyPr/>
        <a:lstStyle/>
        <a:p>
          <a:endParaRPr lang="pt-BR">
            <a:solidFill>
              <a:schemeClr val="tx1"/>
            </a:solidFill>
          </a:endParaRPr>
        </a:p>
      </dgm:t>
    </dgm:pt>
    <dgm:pt modelId="{193274E2-7AE3-45C9-845A-74F5470D38F4}">
      <dgm:prSet phldrT="[Texto]" custT="1"/>
      <dgm:spPr/>
      <dgm:t>
        <a:bodyPr/>
        <a:lstStyle/>
        <a:p>
          <a:pPr algn="ctr"/>
          <a:r>
            <a:rPr lang="pt-BR" sz="2400" dirty="0">
              <a:solidFill>
                <a:schemeClr val="tx1"/>
              </a:solidFill>
              <a:latin typeface="Cambria" pitchFamily="18" charset="0"/>
            </a:rPr>
            <a:t>Levantamento das residências que pagam apenas tarifa de água</a:t>
          </a:r>
        </a:p>
      </dgm:t>
    </dgm:pt>
    <dgm:pt modelId="{01B80AD2-8A82-40E2-B70E-208010A2FF84}" type="parTrans" cxnId="{4CD1B5C4-177E-4868-8AF7-EECD2C014C82}">
      <dgm:prSet/>
      <dgm:spPr/>
      <dgm:t>
        <a:bodyPr/>
        <a:lstStyle/>
        <a:p>
          <a:endParaRPr lang="pt-BR">
            <a:solidFill>
              <a:schemeClr val="tx1"/>
            </a:solidFill>
          </a:endParaRPr>
        </a:p>
      </dgm:t>
    </dgm:pt>
    <dgm:pt modelId="{2EE82D78-3BBC-4D9B-8DE5-20809E03398D}" type="sibTrans" cxnId="{4CD1B5C4-177E-4868-8AF7-EECD2C014C82}">
      <dgm:prSet/>
      <dgm:spPr/>
      <dgm:t>
        <a:bodyPr/>
        <a:lstStyle/>
        <a:p>
          <a:endParaRPr lang="pt-BR">
            <a:solidFill>
              <a:schemeClr val="tx1"/>
            </a:solidFill>
          </a:endParaRPr>
        </a:p>
      </dgm:t>
    </dgm:pt>
    <dgm:pt modelId="{7667E5AC-296B-4CE6-8DF3-3CA1A392A9DB}">
      <dgm:prSet phldrT="[Texto]" custT="1"/>
      <dgm:spPr>
        <a:noFill/>
      </dgm:spPr>
      <dgm:t>
        <a:bodyPr/>
        <a:lstStyle/>
        <a:p>
          <a:pPr algn="ctr"/>
          <a:r>
            <a:rPr lang="pt-BR" sz="2800" dirty="0">
              <a:solidFill>
                <a:schemeClr val="tx2"/>
              </a:solidFill>
              <a:latin typeface="Cambria" pitchFamily="18" charset="0"/>
            </a:rPr>
            <a:t>2ª etapa</a:t>
          </a:r>
        </a:p>
      </dgm:t>
    </dgm:pt>
    <dgm:pt modelId="{FEDE4FD4-1013-4316-8ACB-70765B8AFC6B}" type="parTrans" cxnId="{49574E3E-DC0A-413B-B275-22488F82E1BA}">
      <dgm:prSet/>
      <dgm:spPr/>
      <dgm:t>
        <a:bodyPr/>
        <a:lstStyle/>
        <a:p>
          <a:endParaRPr lang="pt-BR">
            <a:solidFill>
              <a:schemeClr val="tx1"/>
            </a:solidFill>
          </a:endParaRPr>
        </a:p>
      </dgm:t>
    </dgm:pt>
    <dgm:pt modelId="{BF25EC28-8794-4703-AFA8-A30B83939A68}" type="sibTrans" cxnId="{49574E3E-DC0A-413B-B275-22488F82E1BA}">
      <dgm:prSet/>
      <dgm:spPr/>
      <dgm:t>
        <a:bodyPr/>
        <a:lstStyle/>
        <a:p>
          <a:endParaRPr lang="pt-BR">
            <a:solidFill>
              <a:schemeClr val="tx1"/>
            </a:solidFill>
          </a:endParaRPr>
        </a:p>
      </dgm:t>
    </dgm:pt>
    <dgm:pt modelId="{FE50EECC-8E4B-4509-B45A-1E10697978E3}">
      <dgm:prSet phldrT="[Texto]" custT="1"/>
      <dgm:spPr/>
      <dgm:t>
        <a:bodyPr/>
        <a:lstStyle/>
        <a:p>
          <a:pPr algn="ctr"/>
          <a:r>
            <a:rPr lang="pt-BR" sz="2400" dirty="0">
              <a:solidFill>
                <a:schemeClr val="tx1"/>
              </a:solidFill>
              <a:latin typeface="Cambria" pitchFamily="18" charset="0"/>
            </a:rPr>
            <a:t>Geração de Ordens de Serviço para verificar as residências que pagam apenas tarifa de água</a:t>
          </a:r>
        </a:p>
      </dgm:t>
    </dgm:pt>
    <dgm:pt modelId="{62A00528-A895-4BEA-B276-8010B4ECA724}" type="parTrans" cxnId="{ED9B4A48-1FE6-4F93-8414-922A7A786301}">
      <dgm:prSet/>
      <dgm:spPr/>
      <dgm:t>
        <a:bodyPr/>
        <a:lstStyle/>
        <a:p>
          <a:endParaRPr lang="pt-BR">
            <a:solidFill>
              <a:schemeClr val="tx1"/>
            </a:solidFill>
          </a:endParaRPr>
        </a:p>
      </dgm:t>
    </dgm:pt>
    <dgm:pt modelId="{40B91E8C-278F-443F-8977-8DE23027F424}" type="sibTrans" cxnId="{ED9B4A48-1FE6-4F93-8414-922A7A786301}">
      <dgm:prSet/>
      <dgm:spPr/>
      <dgm:t>
        <a:bodyPr/>
        <a:lstStyle/>
        <a:p>
          <a:endParaRPr lang="pt-BR">
            <a:solidFill>
              <a:schemeClr val="tx1"/>
            </a:solidFill>
          </a:endParaRPr>
        </a:p>
      </dgm:t>
    </dgm:pt>
    <dgm:pt modelId="{AAC4584C-F2EF-4E24-835B-3755E9158342}">
      <dgm:prSet phldrT="[Texto]" custT="1"/>
      <dgm:spPr>
        <a:noFill/>
      </dgm:spPr>
      <dgm:t>
        <a:bodyPr/>
        <a:lstStyle/>
        <a:p>
          <a:pPr algn="ctr"/>
          <a:r>
            <a:rPr lang="pt-BR" sz="2800" dirty="0">
              <a:solidFill>
                <a:schemeClr val="tx2"/>
              </a:solidFill>
              <a:latin typeface="Cambria" pitchFamily="18" charset="0"/>
            </a:rPr>
            <a:t>3ª etapa</a:t>
          </a:r>
        </a:p>
      </dgm:t>
    </dgm:pt>
    <dgm:pt modelId="{06D7A682-3F65-4D5D-82EC-E745A4AEA752}" type="parTrans" cxnId="{FDC054B4-88F8-49AF-88CF-DA8B61749AD6}">
      <dgm:prSet/>
      <dgm:spPr/>
      <dgm:t>
        <a:bodyPr/>
        <a:lstStyle/>
        <a:p>
          <a:endParaRPr lang="pt-BR">
            <a:solidFill>
              <a:schemeClr val="tx1"/>
            </a:solidFill>
          </a:endParaRPr>
        </a:p>
      </dgm:t>
    </dgm:pt>
    <dgm:pt modelId="{43E1E2BA-9517-499F-89B9-72F61966D4F7}" type="sibTrans" cxnId="{FDC054B4-88F8-49AF-88CF-DA8B61749AD6}">
      <dgm:prSet/>
      <dgm:spPr/>
      <dgm:t>
        <a:bodyPr/>
        <a:lstStyle/>
        <a:p>
          <a:endParaRPr lang="pt-BR">
            <a:solidFill>
              <a:schemeClr val="tx1"/>
            </a:solidFill>
          </a:endParaRPr>
        </a:p>
      </dgm:t>
    </dgm:pt>
    <dgm:pt modelId="{78D38055-12A1-4F28-9067-FE2744D6FA2C}">
      <dgm:prSet phldrT="[Texto]" custT="1"/>
      <dgm:spPr/>
      <dgm:t>
        <a:bodyPr/>
        <a:lstStyle/>
        <a:p>
          <a:pPr algn="ctr"/>
          <a:r>
            <a:rPr lang="pt-BR" sz="2400" dirty="0">
              <a:solidFill>
                <a:schemeClr val="tx1"/>
              </a:solidFill>
              <a:latin typeface="Cambria" pitchFamily="18" charset="0"/>
            </a:rPr>
            <a:t>Cálculo do consumo de água pela residência e o que deveria ter sido pago de tarifa de esgotamento sanitário</a:t>
          </a:r>
        </a:p>
      </dgm:t>
    </dgm:pt>
    <dgm:pt modelId="{31B731A6-B48E-4711-8FE2-E426D3EA673A}" type="parTrans" cxnId="{85347283-9700-4712-853A-9DB7B0F263BC}">
      <dgm:prSet/>
      <dgm:spPr/>
      <dgm:t>
        <a:bodyPr/>
        <a:lstStyle/>
        <a:p>
          <a:endParaRPr lang="pt-BR">
            <a:solidFill>
              <a:schemeClr val="tx1"/>
            </a:solidFill>
          </a:endParaRPr>
        </a:p>
      </dgm:t>
    </dgm:pt>
    <dgm:pt modelId="{CFE8CD34-0E61-420B-835A-CADEE5A447F4}" type="sibTrans" cxnId="{85347283-9700-4712-853A-9DB7B0F263BC}">
      <dgm:prSet/>
      <dgm:spPr/>
      <dgm:t>
        <a:bodyPr/>
        <a:lstStyle/>
        <a:p>
          <a:endParaRPr lang="pt-BR">
            <a:solidFill>
              <a:schemeClr val="tx1"/>
            </a:solidFill>
          </a:endParaRPr>
        </a:p>
      </dgm:t>
    </dgm:pt>
    <dgm:pt modelId="{B6C36D19-5517-4E0C-A90E-49C1B5D0422E}" type="pres">
      <dgm:prSet presAssocID="{214A31E8-5F75-4455-8E98-EDDA8BD925C6}" presName="Name0" presStyleCnt="0">
        <dgm:presLayoutVars>
          <dgm:dir/>
          <dgm:animLvl val="lvl"/>
          <dgm:resizeHandles val="exact"/>
        </dgm:presLayoutVars>
      </dgm:prSet>
      <dgm:spPr/>
    </dgm:pt>
    <dgm:pt modelId="{E7D260C5-D557-4B09-9181-C9051875F40B}" type="pres">
      <dgm:prSet presAssocID="{791CAC2E-75D2-4FA6-94A0-43695B33AEF4}" presName="compositeNode" presStyleCnt="0">
        <dgm:presLayoutVars>
          <dgm:bulletEnabled val="1"/>
        </dgm:presLayoutVars>
      </dgm:prSet>
      <dgm:spPr/>
    </dgm:pt>
    <dgm:pt modelId="{A7791D12-2FD4-4130-B321-480C8F6D397F}" type="pres">
      <dgm:prSet presAssocID="{791CAC2E-75D2-4FA6-94A0-43695B33AEF4}" presName="bgRect" presStyleLbl="node1" presStyleIdx="0" presStyleCnt="3"/>
      <dgm:spPr/>
    </dgm:pt>
    <dgm:pt modelId="{65B46DAE-425A-45A3-A998-A97972AE305D}" type="pres">
      <dgm:prSet presAssocID="{791CAC2E-75D2-4FA6-94A0-43695B33AEF4}" presName="parentNode" presStyleLbl="node1" presStyleIdx="0" presStyleCnt="3">
        <dgm:presLayoutVars>
          <dgm:chMax val="0"/>
          <dgm:bulletEnabled val="1"/>
        </dgm:presLayoutVars>
      </dgm:prSet>
      <dgm:spPr/>
    </dgm:pt>
    <dgm:pt modelId="{47D61F4D-8D73-45EC-BB57-342B3BF1A079}" type="pres">
      <dgm:prSet presAssocID="{791CAC2E-75D2-4FA6-94A0-43695B33AEF4}" presName="childNode" presStyleLbl="node1" presStyleIdx="0" presStyleCnt="3">
        <dgm:presLayoutVars>
          <dgm:bulletEnabled val="1"/>
        </dgm:presLayoutVars>
      </dgm:prSet>
      <dgm:spPr/>
    </dgm:pt>
    <dgm:pt modelId="{47108719-B189-4EF7-A673-076DA4E2D2D4}" type="pres">
      <dgm:prSet presAssocID="{D37FD3FC-2E75-43D2-96E4-D63D76793C9D}" presName="hSp" presStyleCnt="0"/>
      <dgm:spPr/>
    </dgm:pt>
    <dgm:pt modelId="{DD6B8D1F-D094-4203-B01C-A7A004F75465}" type="pres">
      <dgm:prSet presAssocID="{D37FD3FC-2E75-43D2-96E4-D63D76793C9D}" presName="vProcSp" presStyleCnt="0"/>
      <dgm:spPr/>
    </dgm:pt>
    <dgm:pt modelId="{FCC1301B-2054-44AB-8FBC-2A8C7F1D6092}" type="pres">
      <dgm:prSet presAssocID="{D37FD3FC-2E75-43D2-96E4-D63D76793C9D}" presName="vSp1" presStyleCnt="0"/>
      <dgm:spPr/>
    </dgm:pt>
    <dgm:pt modelId="{9A1281C6-B0EB-44EF-97FF-6B2F71AD53F6}" type="pres">
      <dgm:prSet presAssocID="{D37FD3FC-2E75-43D2-96E4-D63D76793C9D}" presName="simulatedConn" presStyleLbl="solidFgAcc1" presStyleIdx="0" presStyleCnt="2"/>
      <dgm:spPr/>
    </dgm:pt>
    <dgm:pt modelId="{C9E2FB20-F142-41F8-AF71-CBA8424C9D4B}" type="pres">
      <dgm:prSet presAssocID="{D37FD3FC-2E75-43D2-96E4-D63D76793C9D}" presName="vSp2" presStyleCnt="0"/>
      <dgm:spPr/>
    </dgm:pt>
    <dgm:pt modelId="{C1AF5FA7-3692-4E2A-B940-8B403C92AAF3}" type="pres">
      <dgm:prSet presAssocID="{D37FD3FC-2E75-43D2-96E4-D63D76793C9D}" presName="sibTrans" presStyleCnt="0"/>
      <dgm:spPr/>
    </dgm:pt>
    <dgm:pt modelId="{7A297257-2FBF-4D71-9E63-9D8A47139032}" type="pres">
      <dgm:prSet presAssocID="{7667E5AC-296B-4CE6-8DF3-3CA1A392A9DB}" presName="compositeNode" presStyleCnt="0">
        <dgm:presLayoutVars>
          <dgm:bulletEnabled val="1"/>
        </dgm:presLayoutVars>
      </dgm:prSet>
      <dgm:spPr/>
    </dgm:pt>
    <dgm:pt modelId="{2F896037-93ED-4E95-A5FF-F1F66A59A9F4}" type="pres">
      <dgm:prSet presAssocID="{7667E5AC-296B-4CE6-8DF3-3CA1A392A9DB}" presName="bgRect" presStyleLbl="node1" presStyleIdx="1" presStyleCnt="3"/>
      <dgm:spPr/>
    </dgm:pt>
    <dgm:pt modelId="{12C8D2E9-4E3A-424B-880A-18E43D16EA60}" type="pres">
      <dgm:prSet presAssocID="{7667E5AC-296B-4CE6-8DF3-3CA1A392A9DB}" presName="parentNode" presStyleLbl="node1" presStyleIdx="1" presStyleCnt="3">
        <dgm:presLayoutVars>
          <dgm:chMax val="0"/>
          <dgm:bulletEnabled val="1"/>
        </dgm:presLayoutVars>
      </dgm:prSet>
      <dgm:spPr/>
    </dgm:pt>
    <dgm:pt modelId="{C011EBD1-18D6-4BD3-B0C5-223B9195F62B}" type="pres">
      <dgm:prSet presAssocID="{7667E5AC-296B-4CE6-8DF3-3CA1A392A9DB}" presName="childNode" presStyleLbl="node1" presStyleIdx="1" presStyleCnt="3">
        <dgm:presLayoutVars>
          <dgm:bulletEnabled val="1"/>
        </dgm:presLayoutVars>
      </dgm:prSet>
      <dgm:spPr/>
    </dgm:pt>
    <dgm:pt modelId="{9A6671B8-7675-4500-A86E-871F03D7A04A}" type="pres">
      <dgm:prSet presAssocID="{BF25EC28-8794-4703-AFA8-A30B83939A68}" presName="hSp" presStyleCnt="0"/>
      <dgm:spPr/>
    </dgm:pt>
    <dgm:pt modelId="{67DC4A6E-20DD-4F72-92A2-ADEAF115631F}" type="pres">
      <dgm:prSet presAssocID="{BF25EC28-8794-4703-AFA8-A30B83939A68}" presName="vProcSp" presStyleCnt="0"/>
      <dgm:spPr/>
    </dgm:pt>
    <dgm:pt modelId="{9723A350-0AED-4FB7-A139-E1C8474960AF}" type="pres">
      <dgm:prSet presAssocID="{BF25EC28-8794-4703-AFA8-A30B83939A68}" presName="vSp1" presStyleCnt="0"/>
      <dgm:spPr/>
    </dgm:pt>
    <dgm:pt modelId="{AAD0DB8E-DAA5-48BD-83F3-79B5C27ABB47}" type="pres">
      <dgm:prSet presAssocID="{BF25EC28-8794-4703-AFA8-A30B83939A68}" presName="simulatedConn" presStyleLbl="solidFgAcc1" presStyleIdx="1" presStyleCnt="2"/>
      <dgm:spPr/>
    </dgm:pt>
    <dgm:pt modelId="{BADCB1E0-0C24-415D-9044-EBD060D95853}" type="pres">
      <dgm:prSet presAssocID="{BF25EC28-8794-4703-AFA8-A30B83939A68}" presName="vSp2" presStyleCnt="0"/>
      <dgm:spPr/>
    </dgm:pt>
    <dgm:pt modelId="{CB1691C6-79B2-426E-9BC7-208CF6DE0D0A}" type="pres">
      <dgm:prSet presAssocID="{BF25EC28-8794-4703-AFA8-A30B83939A68}" presName="sibTrans" presStyleCnt="0"/>
      <dgm:spPr/>
    </dgm:pt>
    <dgm:pt modelId="{B87CA4FE-208B-4B93-A137-A5E8C867DBB5}" type="pres">
      <dgm:prSet presAssocID="{AAC4584C-F2EF-4E24-835B-3755E9158342}" presName="compositeNode" presStyleCnt="0">
        <dgm:presLayoutVars>
          <dgm:bulletEnabled val="1"/>
        </dgm:presLayoutVars>
      </dgm:prSet>
      <dgm:spPr/>
    </dgm:pt>
    <dgm:pt modelId="{221D942F-EB36-4E6C-AFFE-123E0AF99DB7}" type="pres">
      <dgm:prSet presAssocID="{AAC4584C-F2EF-4E24-835B-3755E9158342}" presName="bgRect" presStyleLbl="node1" presStyleIdx="2" presStyleCnt="3"/>
      <dgm:spPr/>
    </dgm:pt>
    <dgm:pt modelId="{6CCB3A6B-5018-4513-B661-2C459A900013}" type="pres">
      <dgm:prSet presAssocID="{AAC4584C-F2EF-4E24-835B-3755E9158342}" presName="parentNode" presStyleLbl="node1" presStyleIdx="2" presStyleCnt="3">
        <dgm:presLayoutVars>
          <dgm:chMax val="0"/>
          <dgm:bulletEnabled val="1"/>
        </dgm:presLayoutVars>
      </dgm:prSet>
      <dgm:spPr/>
    </dgm:pt>
    <dgm:pt modelId="{572FCD5B-6FB7-4BA1-9DDE-9E2859BDC4F8}" type="pres">
      <dgm:prSet presAssocID="{AAC4584C-F2EF-4E24-835B-3755E9158342}" presName="childNode" presStyleLbl="node1" presStyleIdx="2" presStyleCnt="3">
        <dgm:presLayoutVars>
          <dgm:bulletEnabled val="1"/>
        </dgm:presLayoutVars>
      </dgm:prSet>
      <dgm:spPr/>
    </dgm:pt>
  </dgm:ptLst>
  <dgm:cxnLst>
    <dgm:cxn modelId="{D24F4117-CC18-4E68-8DC3-44984982D629}" type="presOf" srcId="{AAC4584C-F2EF-4E24-835B-3755E9158342}" destId="{221D942F-EB36-4E6C-AFFE-123E0AF99DB7}" srcOrd="0" destOrd="0" presId="urn:microsoft.com/office/officeart/2005/8/layout/hProcess7#1"/>
    <dgm:cxn modelId="{B72E361C-6A75-4DDE-B32D-5D03D644898B}" type="presOf" srcId="{791CAC2E-75D2-4FA6-94A0-43695B33AEF4}" destId="{A7791D12-2FD4-4130-B321-480C8F6D397F}" srcOrd="0" destOrd="0" presId="urn:microsoft.com/office/officeart/2005/8/layout/hProcess7#1"/>
    <dgm:cxn modelId="{49574E3E-DC0A-413B-B275-22488F82E1BA}" srcId="{214A31E8-5F75-4455-8E98-EDDA8BD925C6}" destId="{7667E5AC-296B-4CE6-8DF3-3CA1A392A9DB}" srcOrd="1" destOrd="0" parTransId="{FEDE4FD4-1013-4316-8ACB-70765B8AFC6B}" sibTransId="{BF25EC28-8794-4703-AFA8-A30B83939A68}"/>
    <dgm:cxn modelId="{E8704D5D-E775-4923-A786-3CD3B85F9FAE}" type="presOf" srcId="{7667E5AC-296B-4CE6-8DF3-3CA1A392A9DB}" destId="{12C8D2E9-4E3A-424B-880A-18E43D16EA60}" srcOrd="1" destOrd="0" presId="urn:microsoft.com/office/officeart/2005/8/layout/hProcess7#1"/>
    <dgm:cxn modelId="{ED9B4A48-1FE6-4F93-8414-922A7A786301}" srcId="{7667E5AC-296B-4CE6-8DF3-3CA1A392A9DB}" destId="{FE50EECC-8E4B-4509-B45A-1E10697978E3}" srcOrd="0" destOrd="0" parTransId="{62A00528-A895-4BEA-B276-8010B4ECA724}" sibTransId="{40B91E8C-278F-443F-8977-8DE23027F424}"/>
    <dgm:cxn modelId="{F9126D4A-7D15-4FCA-9274-D42D43341B9D}" srcId="{214A31E8-5F75-4455-8E98-EDDA8BD925C6}" destId="{791CAC2E-75D2-4FA6-94A0-43695B33AEF4}" srcOrd="0" destOrd="0" parTransId="{60CACB9F-1E28-4D11-8BBE-D23DF21D0D5D}" sibTransId="{D37FD3FC-2E75-43D2-96E4-D63D76793C9D}"/>
    <dgm:cxn modelId="{1C82D64A-84EF-4254-B27C-F6BDC1197F26}" type="presOf" srcId="{193274E2-7AE3-45C9-845A-74F5470D38F4}" destId="{47D61F4D-8D73-45EC-BB57-342B3BF1A079}" srcOrd="0" destOrd="0" presId="urn:microsoft.com/office/officeart/2005/8/layout/hProcess7#1"/>
    <dgm:cxn modelId="{0D3CAC77-6F21-4B88-8718-09219F5E8804}" type="presOf" srcId="{791CAC2E-75D2-4FA6-94A0-43695B33AEF4}" destId="{65B46DAE-425A-45A3-A998-A97972AE305D}" srcOrd="1" destOrd="0" presId="urn:microsoft.com/office/officeart/2005/8/layout/hProcess7#1"/>
    <dgm:cxn modelId="{17D26958-3A49-4AFA-83D2-696FB2A9FE10}" type="presOf" srcId="{214A31E8-5F75-4455-8E98-EDDA8BD925C6}" destId="{B6C36D19-5517-4E0C-A90E-49C1B5D0422E}" srcOrd="0" destOrd="0" presId="urn:microsoft.com/office/officeart/2005/8/layout/hProcess7#1"/>
    <dgm:cxn modelId="{85347283-9700-4712-853A-9DB7B0F263BC}" srcId="{AAC4584C-F2EF-4E24-835B-3755E9158342}" destId="{78D38055-12A1-4F28-9067-FE2744D6FA2C}" srcOrd="0" destOrd="0" parTransId="{31B731A6-B48E-4711-8FE2-E426D3EA673A}" sibTransId="{CFE8CD34-0E61-420B-835A-CADEE5A447F4}"/>
    <dgm:cxn modelId="{FDC054B4-88F8-49AF-88CF-DA8B61749AD6}" srcId="{214A31E8-5F75-4455-8E98-EDDA8BD925C6}" destId="{AAC4584C-F2EF-4E24-835B-3755E9158342}" srcOrd="2" destOrd="0" parTransId="{06D7A682-3F65-4D5D-82EC-E745A4AEA752}" sibTransId="{43E1E2BA-9517-499F-89B9-72F61966D4F7}"/>
    <dgm:cxn modelId="{4CD1B5C4-177E-4868-8AF7-EECD2C014C82}" srcId="{791CAC2E-75D2-4FA6-94A0-43695B33AEF4}" destId="{193274E2-7AE3-45C9-845A-74F5470D38F4}" srcOrd="0" destOrd="0" parTransId="{01B80AD2-8A82-40E2-B70E-208010A2FF84}" sibTransId="{2EE82D78-3BBC-4D9B-8DE5-20809E03398D}"/>
    <dgm:cxn modelId="{CCF019D2-9BC6-490E-9502-3716B4836180}" type="presOf" srcId="{AAC4584C-F2EF-4E24-835B-3755E9158342}" destId="{6CCB3A6B-5018-4513-B661-2C459A900013}" srcOrd="1" destOrd="0" presId="urn:microsoft.com/office/officeart/2005/8/layout/hProcess7#1"/>
    <dgm:cxn modelId="{52019CD9-7D0B-4A78-A10C-607BB3BFAE81}" type="presOf" srcId="{78D38055-12A1-4F28-9067-FE2744D6FA2C}" destId="{572FCD5B-6FB7-4BA1-9DDE-9E2859BDC4F8}" srcOrd="0" destOrd="0" presId="urn:microsoft.com/office/officeart/2005/8/layout/hProcess7#1"/>
    <dgm:cxn modelId="{C754D5EA-BA8E-4DCF-BC2E-8770F93FFE54}" type="presOf" srcId="{7667E5AC-296B-4CE6-8DF3-3CA1A392A9DB}" destId="{2F896037-93ED-4E95-A5FF-F1F66A59A9F4}" srcOrd="0" destOrd="0" presId="urn:microsoft.com/office/officeart/2005/8/layout/hProcess7#1"/>
    <dgm:cxn modelId="{7CE5ACEC-5CBD-40DF-8800-2225CE6BDFC5}" type="presOf" srcId="{FE50EECC-8E4B-4509-B45A-1E10697978E3}" destId="{C011EBD1-18D6-4BD3-B0C5-223B9195F62B}" srcOrd="0" destOrd="0" presId="urn:microsoft.com/office/officeart/2005/8/layout/hProcess7#1"/>
    <dgm:cxn modelId="{3264E2FD-158F-4B65-B064-736C8C7F2454}" type="presParOf" srcId="{B6C36D19-5517-4E0C-A90E-49C1B5D0422E}" destId="{E7D260C5-D557-4B09-9181-C9051875F40B}" srcOrd="0" destOrd="0" presId="urn:microsoft.com/office/officeart/2005/8/layout/hProcess7#1"/>
    <dgm:cxn modelId="{DB58C15C-37EE-4AEA-A9A7-95E3E813523F}" type="presParOf" srcId="{E7D260C5-D557-4B09-9181-C9051875F40B}" destId="{A7791D12-2FD4-4130-B321-480C8F6D397F}" srcOrd="0" destOrd="0" presId="urn:microsoft.com/office/officeart/2005/8/layout/hProcess7#1"/>
    <dgm:cxn modelId="{B95A85AB-F6B6-4F1C-BBEA-131E3BFAC9CB}" type="presParOf" srcId="{E7D260C5-D557-4B09-9181-C9051875F40B}" destId="{65B46DAE-425A-45A3-A998-A97972AE305D}" srcOrd="1" destOrd="0" presId="urn:microsoft.com/office/officeart/2005/8/layout/hProcess7#1"/>
    <dgm:cxn modelId="{6336B0CA-9D23-48EF-A777-E913E5748C0F}" type="presParOf" srcId="{E7D260C5-D557-4B09-9181-C9051875F40B}" destId="{47D61F4D-8D73-45EC-BB57-342B3BF1A079}" srcOrd="2" destOrd="0" presId="urn:microsoft.com/office/officeart/2005/8/layout/hProcess7#1"/>
    <dgm:cxn modelId="{F87378A0-7264-48AB-90A5-880FC684A044}" type="presParOf" srcId="{B6C36D19-5517-4E0C-A90E-49C1B5D0422E}" destId="{47108719-B189-4EF7-A673-076DA4E2D2D4}" srcOrd="1" destOrd="0" presId="urn:microsoft.com/office/officeart/2005/8/layout/hProcess7#1"/>
    <dgm:cxn modelId="{E57F3E29-8085-412E-9287-3382C74DCA51}" type="presParOf" srcId="{B6C36D19-5517-4E0C-A90E-49C1B5D0422E}" destId="{DD6B8D1F-D094-4203-B01C-A7A004F75465}" srcOrd="2" destOrd="0" presId="urn:microsoft.com/office/officeart/2005/8/layout/hProcess7#1"/>
    <dgm:cxn modelId="{24113398-870B-4777-ABC3-EB9FE85764D5}" type="presParOf" srcId="{DD6B8D1F-D094-4203-B01C-A7A004F75465}" destId="{FCC1301B-2054-44AB-8FBC-2A8C7F1D6092}" srcOrd="0" destOrd="0" presId="urn:microsoft.com/office/officeart/2005/8/layout/hProcess7#1"/>
    <dgm:cxn modelId="{6A8974E3-3CE4-44B1-8BDF-F9C4B08CB148}" type="presParOf" srcId="{DD6B8D1F-D094-4203-B01C-A7A004F75465}" destId="{9A1281C6-B0EB-44EF-97FF-6B2F71AD53F6}" srcOrd="1" destOrd="0" presId="urn:microsoft.com/office/officeart/2005/8/layout/hProcess7#1"/>
    <dgm:cxn modelId="{E185EB3D-058D-411E-ADE7-CF112DA07296}" type="presParOf" srcId="{DD6B8D1F-D094-4203-B01C-A7A004F75465}" destId="{C9E2FB20-F142-41F8-AF71-CBA8424C9D4B}" srcOrd="2" destOrd="0" presId="urn:microsoft.com/office/officeart/2005/8/layout/hProcess7#1"/>
    <dgm:cxn modelId="{69D4B59C-4811-47F6-AFBA-E99D68F16483}" type="presParOf" srcId="{B6C36D19-5517-4E0C-A90E-49C1B5D0422E}" destId="{C1AF5FA7-3692-4E2A-B940-8B403C92AAF3}" srcOrd="3" destOrd="0" presId="urn:microsoft.com/office/officeart/2005/8/layout/hProcess7#1"/>
    <dgm:cxn modelId="{E416A1A3-1A71-4223-B211-A8C3BC01E1E5}" type="presParOf" srcId="{B6C36D19-5517-4E0C-A90E-49C1B5D0422E}" destId="{7A297257-2FBF-4D71-9E63-9D8A47139032}" srcOrd="4" destOrd="0" presId="urn:microsoft.com/office/officeart/2005/8/layout/hProcess7#1"/>
    <dgm:cxn modelId="{CBCBC705-1EC5-43C4-8728-9469241297CC}" type="presParOf" srcId="{7A297257-2FBF-4D71-9E63-9D8A47139032}" destId="{2F896037-93ED-4E95-A5FF-F1F66A59A9F4}" srcOrd="0" destOrd="0" presId="urn:microsoft.com/office/officeart/2005/8/layout/hProcess7#1"/>
    <dgm:cxn modelId="{87C76A6C-F231-4259-BE6A-146902489A78}" type="presParOf" srcId="{7A297257-2FBF-4D71-9E63-9D8A47139032}" destId="{12C8D2E9-4E3A-424B-880A-18E43D16EA60}" srcOrd="1" destOrd="0" presId="urn:microsoft.com/office/officeart/2005/8/layout/hProcess7#1"/>
    <dgm:cxn modelId="{4CC5AD76-0BC6-40A5-B3F8-F5D73DA86DB6}" type="presParOf" srcId="{7A297257-2FBF-4D71-9E63-9D8A47139032}" destId="{C011EBD1-18D6-4BD3-B0C5-223B9195F62B}" srcOrd="2" destOrd="0" presId="urn:microsoft.com/office/officeart/2005/8/layout/hProcess7#1"/>
    <dgm:cxn modelId="{6E00D4A5-BA72-48D3-A0C5-0E5284B37669}" type="presParOf" srcId="{B6C36D19-5517-4E0C-A90E-49C1B5D0422E}" destId="{9A6671B8-7675-4500-A86E-871F03D7A04A}" srcOrd="5" destOrd="0" presId="urn:microsoft.com/office/officeart/2005/8/layout/hProcess7#1"/>
    <dgm:cxn modelId="{7CA9C9EB-950C-4BC8-AFF3-C81DEBD01F07}" type="presParOf" srcId="{B6C36D19-5517-4E0C-A90E-49C1B5D0422E}" destId="{67DC4A6E-20DD-4F72-92A2-ADEAF115631F}" srcOrd="6" destOrd="0" presId="urn:microsoft.com/office/officeart/2005/8/layout/hProcess7#1"/>
    <dgm:cxn modelId="{35A1D155-8759-461F-BEA8-BD4E3B557B20}" type="presParOf" srcId="{67DC4A6E-20DD-4F72-92A2-ADEAF115631F}" destId="{9723A350-0AED-4FB7-A139-E1C8474960AF}" srcOrd="0" destOrd="0" presId="urn:microsoft.com/office/officeart/2005/8/layout/hProcess7#1"/>
    <dgm:cxn modelId="{560D203E-201C-49DD-B273-06E1274F89C6}" type="presParOf" srcId="{67DC4A6E-20DD-4F72-92A2-ADEAF115631F}" destId="{AAD0DB8E-DAA5-48BD-83F3-79B5C27ABB47}" srcOrd="1" destOrd="0" presId="urn:microsoft.com/office/officeart/2005/8/layout/hProcess7#1"/>
    <dgm:cxn modelId="{E2CA0467-7864-4FD3-80F5-ED704D655DE7}" type="presParOf" srcId="{67DC4A6E-20DD-4F72-92A2-ADEAF115631F}" destId="{BADCB1E0-0C24-415D-9044-EBD060D95853}" srcOrd="2" destOrd="0" presId="urn:microsoft.com/office/officeart/2005/8/layout/hProcess7#1"/>
    <dgm:cxn modelId="{4504D717-B8A5-41C0-A70A-82FBC4598519}" type="presParOf" srcId="{B6C36D19-5517-4E0C-A90E-49C1B5D0422E}" destId="{CB1691C6-79B2-426E-9BC7-208CF6DE0D0A}" srcOrd="7" destOrd="0" presId="urn:microsoft.com/office/officeart/2005/8/layout/hProcess7#1"/>
    <dgm:cxn modelId="{B2546CB1-287D-4982-A947-7E65BBCEE0BD}" type="presParOf" srcId="{B6C36D19-5517-4E0C-A90E-49C1B5D0422E}" destId="{B87CA4FE-208B-4B93-A137-A5E8C867DBB5}" srcOrd="8" destOrd="0" presId="urn:microsoft.com/office/officeart/2005/8/layout/hProcess7#1"/>
    <dgm:cxn modelId="{93E35E13-C83C-47C9-9A14-024B7B5CC0E7}" type="presParOf" srcId="{B87CA4FE-208B-4B93-A137-A5E8C867DBB5}" destId="{221D942F-EB36-4E6C-AFFE-123E0AF99DB7}" srcOrd="0" destOrd="0" presId="urn:microsoft.com/office/officeart/2005/8/layout/hProcess7#1"/>
    <dgm:cxn modelId="{89754719-EFB0-45F4-BF94-7F644B73F535}" type="presParOf" srcId="{B87CA4FE-208B-4B93-A137-A5E8C867DBB5}" destId="{6CCB3A6B-5018-4513-B661-2C459A900013}" srcOrd="1" destOrd="0" presId="urn:microsoft.com/office/officeart/2005/8/layout/hProcess7#1"/>
    <dgm:cxn modelId="{D9277C23-403E-4F06-A35D-46B8C32D2BCE}" type="presParOf" srcId="{B87CA4FE-208B-4B93-A137-A5E8C867DBB5}" destId="{572FCD5B-6FB7-4BA1-9DDE-9E2859BDC4F8}" srcOrd="2" destOrd="0" presId="urn:microsoft.com/office/officeart/2005/8/layout/hProcess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791D12-2FD4-4130-B321-480C8F6D397F}">
      <dsp:nvSpPr>
        <dsp:cNvPr id="0" name=""/>
        <dsp:cNvSpPr/>
      </dsp:nvSpPr>
      <dsp:spPr>
        <a:xfrm>
          <a:off x="622" y="278596"/>
          <a:ext cx="2680245" cy="3216294"/>
        </a:xfrm>
        <a:prstGeom prst="roundRect">
          <a:avLst>
            <a:gd name="adj" fmla="val 5000"/>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6012" rIns="124460" bIns="0" numCol="1" spcCol="1270" anchor="t" anchorCtr="0">
          <a:noAutofit/>
        </a:bodyPr>
        <a:lstStyle/>
        <a:p>
          <a:pPr marL="0" lvl="0" indent="0" algn="ctr" defTabSz="1244600">
            <a:lnSpc>
              <a:spcPct val="90000"/>
            </a:lnSpc>
            <a:spcBef>
              <a:spcPct val="0"/>
            </a:spcBef>
            <a:spcAft>
              <a:spcPct val="35000"/>
            </a:spcAft>
            <a:buNone/>
          </a:pPr>
          <a:r>
            <a:rPr lang="pt-BR" sz="2800" kern="1200" dirty="0">
              <a:solidFill>
                <a:schemeClr val="tx2"/>
              </a:solidFill>
              <a:latin typeface="Cambria" pitchFamily="18" charset="0"/>
            </a:rPr>
            <a:t>1ª etapa</a:t>
          </a:r>
        </a:p>
      </dsp:txBody>
      <dsp:txXfrm rot="16200000">
        <a:off x="-1050033" y="1329252"/>
        <a:ext cx="2637361" cy="536049"/>
      </dsp:txXfrm>
    </dsp:sp>
    <dsp:sp modelId="{47D61F4D-8D73-45EC-BB57-342B3BF1A079}">
      <dsp:nvSpPr>
        <dsp:cNvPr id="0" name=""/>
        <dsp:cNvSpPr/>
      </dsp:nvSpPr>
      <dsp:spPr>
        <a:xfrm>
          <a:off x="536671" y="278596"/>
          <a:ext cx="1996783" cy="321629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2296" rIns="0" bIns="0" numCol="1" spcCol="1270" anchor="t" anchorCtr="0">
          <a:noAutofit/>
        </a:bodyPr>
        <a:lstStyle/>
        <a:p>
          <a:pPr marL="0" lvl="0" indent="0" algn="ctr" defTabSz="1066800">
            <a:lnSpc>
              <a:spcPct val="90000"/>
            </a:lnSpc>
            <a:spcBef>
              <a:spcPct val="0"/>
            </a:spcBef>
            <a:spcAft>
              <a:spcPct val="35000"/>
            </a:spcAft>
            <a:buNone/>
          </a:pPr>
          <a:r>
            <a:rPr lang="pt-BR" sz="2400" kern="1200" dirty="0">
              <a:solidFill>
                <a:schemeClr val="tx1"/>
              </a:solidFill>
              <a:latin typeface="Cambria" pitchFamily="18" charset="0"/>
            </a:rPr>
            <a:t>Levantamento das residências que pagam apenas tarifa de água</a:t>
          </a:r>
        </a:p>
      </dsp:txBody>
      <dsp:txXfrm>
        <a:off x="536671" y="278596"/>
        <a:ext cx="1996783" cy="3216294"/>
      </dsp:txXfrm>
    </dsp:sp>
    <dsp:sp modelId="{2F896037-93ED-4E95-A5FF-F1F66A59A9F4}">
      <dsp:nvSpPr>
        <dsp:cNvPr id="0" name=""/>
        <dsp:cNvSpPr/>
      </dsp:nvSpPr>
      <dsp:spPr>
        <a:xfrm>
          <a:off x="2774677" y="278596"/>
          <a:ext cx="2680245" cy="3216294"/>
        </a:xfrm>
        <a:prstGeom prst="roundRect">
          <a:avLst>
            <a:gd name="adj" fmla="val 5000"/>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6012" rIns="124460" bIns="0" numCol="1" spcCol="1270" anchor="t" anchorCtr="0">
          <a:noAutofit/>
        </a:bodyPr>
        <a:lstStyle/>
        <a:p>
          <a:pPr marL="0" lvl="0" indent="0" algn="ctr" defTabSz="1244600">
            <a:lnSpc>
              <a:spcPct val="90000"/>
            </a:lnSpc>
            <a:spcBef>
              <a:spcPct val="0"/>
            </a:spcBef>
            <a:spcAft>
              <a:spcPct val="35000"/>
            </a:spcAft>
            <a:buNone/>
          </a:pPr>
          <a:r>
            <a:rPr lang="pt-BR" sz="2800" kern="1200" dirty="0">
              <a:solidFill>
                <a:schemeClr val="tx2"/>
              </a:solidFill>
              <a:latin typeface="Cambria" pitchFamily="18" charset="0"/>
            </a:rPr>
            <a:t>2ª etapa</a:t>
          </a:r>
        </a:p>
      </dsp:txBody>
      <dsp:txXfrm rot="16200000">
        <a:off x="1724020" y="1329252"/>
        <a:ext cx="2637361" cy="536049"/>
      </dsp:txXfrm>
    </dsp:sp>
    <dsp:sp modelId="{9A1281C6-B0EB-44EF-97FF-6B2F71AD53F6}">
      <dsp:nvSpPr>
        <dsp:cNvPr id="0" name=""/>
        <dsp:cNvSpPr/>
      </dsp:nvSpPr>
      <dsp:spPr>
        <a:xfrm rot="5400000">
          <a:off x="2551697" y="2835353"/>
          <a:ext cx="472761" cy="402036"/>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011EBD1-18D6-4BD3-B0C5-223B9195F62B}">
      <dsp:nvSpPr>
        <dsp:cNvPr id="0" name=""/>
        <dsp:cNvSpPr/>
      </dsp:nvSpPr>
      <dsp:spPr>
        <a:xfrm>
          <a:off x="3310726" y="278596"/>
          <a:ext cx="1996783" cy="321629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2296" rIns="0" bIns="0" numCol="1" spcCol="1270" anchor="t" anchorCtr="0">
          <a:noAutofit/>
        </a:bodyPr>
        <a:lstStyle/>
        <a:p>
          <a:pPr marL="0" lvl="0" indent="0" algn="ctr" defTabSz="1066800">
            <a:lnSpc>
              <a:spcPct val="90000"/>
            </a:lnSpc>
            <a:spcBef>
              <a:spcPct val="0"/>
            </a:spcBef>
            <a:spcAft>
              <a:spcPct val="35000"/>
            </a:spcAft>
            <a:buNone/>
          </a:pPr>
          <a:r>
            <a:rPr lang="pt-BR" sz="2400" kern="1200" dirty="0">
              <a:solidFill>
                <a:schemeClr val="tx1"/>
              </a:solidFill>
              <a:latin typeface="Cambria" pitchFamily="18" charset="0"/>
            </a:rPr>
            <a:t>Geração de Ordens de Serviço para verificar as residências que pagam apenas tarifa de água</a:t>
          </a:r>
        </a:p>
      </dsp:txBody>
      <dsp:txXfrm>
        <a:off x="3310726" y="278596"/>
        <a:ext cx="1996783" cy="3216294"/>
      </dsp:txXfrm>
    </dsp:sp>
    <dsp:sp modelId="{221D942F-EB36-4E6C-AFFE-123E0AF99DB7}">
      <dsp:nvSpPr>
        <dsp:cNvPr id="0" name=""/>
        <dsp:cNvSpPr/>
      </dsp:nvSpPr>
      <dsp:spPr>
        <a:xfrm>
          <a:off x="5548731" y="278596"/>
          <a:ext cx="2680245" cy="3216294"/>
        </a:xfrm>
        <a:prstGeom prst="roundRect">
          <a:avLst>
            <a:gd name="adj" fmla="val 5000"/>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6012" rIns="124460" bIns="0" numCol="1" spcCol="1270" anchor="t" anchorCtr="0">
          <a:noAutofit/>
        </a:bodyPr>
        <a:lstStyle/>
        <a:p>
          <a:pPr marL="0" lvl="0" indent="0" algn="ctr" defTabSz="1244600">
            <a:lnSpc>
              <a:spcPct val="90000"/>
            </a:lnSpc>
            <a:spcBef>
              <a:spcPct val="0"/>
            </a:spcBef>
            <a:spcAft>
              <a:spcPct val="35000"/>
            </a:spcAft>
            <a:buNone/>
          </a:pPr>
          <a:r>
            <a:rPr lang="pt-BR" sz="2800" kern="1200" dirty="0">
              <a:solidFill>
                <a:schemeClr val="tx2"/>
              </a:solidFill>
              <a:latin typeface="Cambria" pitchFamily="18" charset="0"/>
            </a:rPr>
            <a:t>3ª etapa</a:t>
          </a:r>
        </a:p>
      </dsp:txBody>
      <dsp:txXfrm rot="16200000">
        <a:off x="4498075" y="1329252"/>
        <a:ext cx="2637361" cy="536049"/>
      </dsp:txXfrm>
    </dsp:sp>
    <dsp:sp modelId="{AAD0DB8E-DAA5-48BD-83F3-79B5C27ABB47}">
      <dsp:nvSpPr>
        <dsp:cNvPr id="0" name=""/>
        <dsp:cNvSpPr/>
      </dsp:nvSpPr>
      <dsp:spPr>
        <a:xfrm rot="5400000">
          <a:off x="5325751" y="2835353"/>
          <a:ext cx="472761" cy="402036"/>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2FCD5B-6FB7-4BA1-9DDE-9E2859BDC4F8}">
      <dsp:nvSpPr>
        <dsp:cNvPr id="0" name=""/>
        <dsp:cNvSpPr/>
      </dsp:nvSpPr>
      <dsp:spPr>
        <a:xfrm>
          <a:off x="6084780" y="278596"/>
          <a:ext cx="1996783" cy="321629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2296" rIns="0" bIns="0" numCol="1" spcCol="1270" anchor="t" anchorCtr="0">
          <a:noAutofit/>
        </a:bodyPr>
        <a:lstStyle/>
        <a:p>
          <a:pPr marL="0" lvl="0" indent="0" algn="ctr" defTabSz="1066800">
            <a:lnSpc>
              <a:spcPct val="90000"/>
            </a:lnSpc>
            <a:spcBef>
              <a:spcPct val="0"/>
            </a:spcBef>
            <a:spcAft>
              <a:spcPct val="35000"/>
            </a:spcAft>
            <a:buNone/>
          </a:pPr>
          <a:r>
            <a:rPr lang="pt-BR" sz="2400" kern="1200" dirty="0">
              <a:solidFill>
                <a:schemeClr val="tx1"/>
              </a:solidFill>
              <a:latin typeface="Cambria" pitchFamily="18" charset="0"/>
            </a:rPr>
            <a:t>Cálculo do consumo de água pela residência e o que deveria ter sido pago de tarifa de esgotamento sanitário</a:t>
          </a:r>
        </a:p>
      </dsp:txBody>
      <dsp:txXfrm>
        <a:off x="6084780" y="278596"/>
        <a:ext cx="1996783" cy="321629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F48AA22-89A4-4CA1-A2D4-78FB884F934E}" type="datetimeFigureOut">
              <a:rPr lang="pt-BR" smtClean="0"/>
              <a:pPr/>
              <a:t>29/05/2018</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FC3A9E8-EF9C-4540-ACF4-4051308097D5}" type="slidenum">
              <a:rPr lang="pt-BR" smtClean="0"/>
              <a:pPr/>
              <a:t>‹nº›</a:t>
            </a:fld>
            <a:endParaRPr lang="pt-BR"/>
          </a:p>
        </p:txBody>
      </p:sp>
    </p:spTree>
    <p:extLst>
      <p:ext uri="{BB962C8B-B14F-4D97-AF65-F5344CB8AC3E}">
        <p14:creationId xmlns:p14="http://schemas.microsoft.com/office/powerpoint/2010/main" val="35165080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677C5135-C6EC-4FEB-97E1-E7A17BEAE96C}" type="datetimeFigureOut">
              <a:rPr lang="pt-BR" smtClean="0"/>
              <a:pPr/>
              <a:t>29/05/2018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pPr/>
              <a:t>‹nº›</a:t>
            </a:fld>
            <a:endParaRPr lang="pt-BR"/>
          </a:p>
        </p:txBody>
      </p:sp>
    </p:spTree>
    <p:extLst>
      <p:ext uri="{BB962C8B-B14F-4D97-AF65-F5344CB8AC3E}">
        <p14:creationId xmlns:p14="http://schemas.microsoft.com/office/powerpoint/2010/main" val="802523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77C5135-C6EC-4FEB-97E1-E7A17BEAE96C}" type="datetimeFigureOut">
              <a:rPr lang="pt-BR" smtClean="0"/>
              <a:pPr/>
              <a:t>29/05/2018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pPr/>
              <a:t>‹nº›</a:t>
            </a:fld>
            <a:endParaRPr lang="pt-BR"/>
          </a:p>
        </p:txBody>
      </p:sp>
    </p:spTree>
    <p:extLst>
      <p:ext uri="{BB962C8B-B14F-4D97-AF65-F5344CB8AC3E}">
        <p14:creationId xmlns:p14="http://schemas.microsoft.com/office/powerpoint/2010/main" val="1495381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40"/>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77C5135-C6EC-4FEB-97E1-E7A17BEAE96C}" type="datetimeFigureOut">
              <a:rPr lang="pt-BR" smtClean="0"/>
              <a:pPr/>
              <a:t>29/05/2018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pPr/>
              <a:t>‹nº›</a:t>
            </a:fld>
            <a:endParaRPr lang="pt-BR"/>
          </a:p>
        </p:txBody>
      </p:sp>
    </p:spTree>
    <p:extLst>
      <p:ext uri="{BB962C8B-B14F-4D97-AF65-F5344CB8AC3E}">
        <p14:creationId xmlns:p14="http://schemas.microsoft.com/office/powerpoint/2010/main" val="1791142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77C5135-C6EC-4FEB-97E1-E7A17BEAE96C}" type="datetimeFigureOut">
              <a:rPr lang="pt-BR" smtClean="0"/>
              <a:pPr/>
              <a:t>29/05/2018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pPr/>
              <a:t>‹nº›</a:t>
            </a:fld>
            <a:endParaRPr lang="pt-BR"/>
          </a:p>
        </p:txBody>
      </p:sp>
    </p:spTree>
    <p:extLst>
      <p:ext uri="{BB962C8B-B14F-4D97-AF65-F5344CB8AC3E}">
        <p14:creationId xmlns:p14="http://schemas.microsoft.com/office/powerpoint/2010/main" val="526933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677C5135-C6EC-4FEB-97E1-E7A17BEAE96C}" type="datetimeFigureOut">
              <a:rPr lang="pt-BR" smtClean="0"/>
              <a:pPr/>
              <a:t>29/05/2018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pPr/>
              <a:t>‹nº›</a:t>
            </a:fld>
            <a:endParaRPr lang="pt-BR"/>
          </a:p>
        </p:txBody>
      </p:sp>
    </p:spTree>
    <p:extLst>
      <p:ext uri="{BB962C8B-B14F-4D97-AF65-F5344CB8AC3E}">
        <p14:creationId xmlns:p14="http://schemas.microsoft.com/office/powerpoint/2010/main" val="1835335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677C5135-C6EC-4FEB-97E1-E7A17BEAE96C}" type="datetimeFigureOut">
              <a:rPr lang="pt-BR" smtClean="0"/>
              <a:pPr/>
              <a:t>29/05/2018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B1E68D5-6873-41D9-9B60-358195EC3482}" type="slidenum">
              <a:rPr lang="pt-BR" smtClean="0"/>
              <a:pPr/>
              <a:t>‹nº›</a:t>
            </a:fld>
            <a:endParaRPr lang="pt-BR"/>
          </a:p>
        </p:txBody>
      </p:sp>
    </p:spTree>
    <p:extLst>
      <p:ext uri="{BB962C8B-B14F-4D97-AF65-F5344CB8AC3E}">
        <p14:creationId xmlns:p14="http://schemas.microsoft.com/office/powerpoint/2010/main" val="352746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677C5135-C6EC-4FEB-97E1-E7A17BEAE96C}" type="datetimeFigureOut">
              <a:rPr lang="pt-BR" smtClean="0"/>
              <a:pPr/>
              <a:t>29/05/2018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B1E68D5-6873-41D9-9B60-358195EC3482}" type="slidenum">
              <a:rPr lang="pt-BR" smtClean="0"/>
              <a:pPr/>
              <a:t>‹nº›</a:t>
            </a:fld>
            <a:endParaRPr lang="pt-BR"/>
          </a:p>
        </p:txBody>
      </p:sp>
    </p:spTree>
    <p:extLst>
      <p:ext uri="{BB962C8B-B14F-4D97-AF65-F5344CB8AC3E}">
        <p14:creationId xmlns:p14="http://schemas.microsoft.com/office/powerpoint/2010/main" val="1222077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677C5135-C6EC-4FEB-97E1-E7A17BEAE96C}" type="datetimeFigureOut">
              <a:rPr lang="pt-BR" smtClean="0"/>
              <a:pPr/>
              <a:t>29/05/2018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B1E68D5-6873-41D9-9B60-358195EC3482}" type="slidenum">
              <a:rPr lang="pt-BR" smtClean="0"/>
              <a:pPr/>
              <a:t>‹nº›</a:t>
            </a:fld>
            <a:endParaRPr lang="pt-BR"/>
          </a:p>
        </p:txBody>
      </p:sp>
    </p:spTree>
    <p:extLst>
      <p:ext uri="{BB962C8B-B14F-4D97-AF65-F5344CB8AC3E}">
        <p14:creationId xmlns:p14="http://schemas.microsoft.com/office/powerpoint/2010/main" val="3859908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77C5135-C6EC-4FEB-97E1-E7A17BEAE96C}" type="datetimeFigureOut">
              <a:rPr lang="pt-BR" smtClean="0"/>
              <a:pPr/>
              <a:t>29/05/2018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B1E68D5-6873-41D9-9B60-358195EC3482}" type="slidenum">
              <a:rPr lang="pt-BR" smtClean="0"/>
              <a:pPr/>
              <a:t>‹nº›</a:t>
            </a:fld>
            <a:endParaRPr lang="pt-BR"/>
          </a:p>
        </p:txBody>
      </p:sp>
    </p:spTree>
    <p:extLst>
      <p:ext uri="{BB962C8B-B14F-4D97-AF65-F5344CB8AC3E}">
        <p14:creationId xmlns:p14="http://schemas.microsoft.com/office/powerpoint/2010/main" val="2868107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77C5135-C6EC-4FEB-97E1-E7A17BEAE96C}" type="datetimeFigureOut">
              <a:rPr lang="pt-BR" smtClean="0"/>
              <a:pPr/>
              <a:t>29/05/2018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B1E68D5-6873-41D9-9B60-358195EC3482}" type="slidenum">
              <a:rPr lang="pt-BR" smtClean="0"/>
              <a:pPr/>
              <a:t>‹nº›</a:t>
            </a:fld>
            <a:endParaRPr lang="pt-BR"/>
          </a:p>
        </p:txBody>
      </p:sp>
    </p:spTree>
    <p:extLst>
      <p:ext uri="{BB962C8B-B14F-4D97-AF65-F5344CB8AC3E}">
        <p14:creationId xmlns:p14="http://schemas.microsoft.com/office/powerpoint/2010/main" val="3524891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77C5135-C6EC-4FEB-97E1-E7A17BEAE96C}" type="datetimeFigureOut">
              <a:rPr lang="pt-BR" smtClean="0"/>
              <a:pPr/>
              <a:t>29/05/2018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B1E68D5-6873-41D9-9B60-358195EC3482}" type="slidenum">
              <a:rPr lang="pt-BR" smtClean="0"/>
              <a:pPr/>
              <a:t>‹nº›</a:t>
            </a:fld>
            <a:endParaRPr lang="pt-BR"/>
          </a:p>
        </p:txBody>
      </p:sp>
    </p:spTree>
    <p:extLst>
      <p:ext uri="{BB962C8B-B14F-4D97-AF65-F5344CB8AC3E}">
        <p14:creationId xmlns:p14="http://schemas.microsoft.com/office/powerpoint/2010/main" val="3881768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7C5135-C6EC-4FEB-97E1-E7A17BEAE96C}" type="datetimeFigureOut">
              <a:rPr lang="pt-BR" smtClean="0"/>
              <a:pPr/>
              <a:t>29/05/2018</a:t>
            </a:fld>
            <a:endParaRPr lang="pt-BR"/>
          </a:p>
        </p:txBody>
      </p:sp>
      <p:sp>
        <p:nvSpPr>
          <p:cNvPr id="5" name="Espaço Reservado para Rodapé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1"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1E68D5-6873-41D9-9B60-358195EC3482}" type="slidenum">
              <a:rPr lang="pt-BR" smtClean="0"/>
              <a:pPr/>
              <a:t>‹nº›</a:t>
            </a:fld>
            <a:endParaRPr lang="pt-BR"/>
          </a:p>
        </p:txBody>
      </p:sp>
      <p:pic>
        <p:nvPicPr>
          <p:cNvPr id="7" name="Picture 3" descr="Z:\Documentos\2018\48º Congresso da Assemae\Peças Gráficas\Template Power Point\banner 730x124 (2) - Cópia.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6512" y="5517233"/>
            <a:ext cx="9180512" cy="140016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Z:\Documentos\2018\48º Congresso da Assemae\Peças Gráficas\Template Power Point\fundo power point.jpg"/>
          <p:cNvPicPr>
            <a:picLocks noChangeAspect="1" noChangeArrowheads="1"/>
          </p:cNvPicPr>
          <p:nvPr userDrawn="1"/>
        </p:nvPicPr>
        <p:blipFill rotWithShape="1">
          <a:blip r:embed="rId14" cstate="print">
            <a:extLst>
              <a:ext uri="{28A0092B-C50C-407E-A947-70E740481C1C}">
                <a14:useLocalDpi xmlns:a14="http://schemas.microsoft.com/office/drawing/2010/main" val="0"/>
              </a:ext>
            </a:extLst>
          </a:blip>
          <a:srcRect l="9337" r="8716"/>
          <a:stretch/>
        </p:blipFill>
        <p:spPr bwMode="auto">
          <a:xfrm>
            <a:off x="-36512" y="0"/>
            <a:ext cx="9180512" cy="5517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797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2"/>
          <p:cNvSpPr>
            <a:spLocks noGrp="1"/>
          </p:cNvSpPr>
          <p:nvPr>
            <p:ph type="subTitle" idx="4294967295"/>
          </p:nvPr>
        </p:nvSpPr>
        <p:spPr>
          <a:xfrm>
            <a:off x="683568" y="3789040"/>
            <a:ext cx="7776864" cy="1655762"/>
          </a:xfrm>
        </p:spPr>
        <p:txBody>
          <a:bodyPr>
            <a:normAutofit fontScale="92500" lnSpcReduction="10000"/>
          </a:bodyPr>
          <a:lstStyle/>
          <a:p>
            <a:pPr marL="0" indent="0" algn="l">
              <a:buNone/>
            </a:pPr>
            <a:r>
              <a:rPr lang="pt-BR" sz="2800" b="1" dirty="0">
                <a:latin typeface="Cambria" panose="02040503050406030204" pitchFamily="18" charset="0"/>
              </a:rPr>
              <a:t>Sarah </a:t>
            </a:r>
            <a:r>
              <a:rPr lang="pt-BR" sz="2800" b="1" dirty="0" err="1">
                <a:latin typeface="Cambria" panose="02040503050406030204" pitchFamily="18" charset="0"/>
              </a:rPr>
              <a:t>Deyse</a:t>
            </a:r>
            <a:r>
              <a:rPr lang="pt-BR" sz="2800" b="1" dirty="0">
                <a:latin typeface="Cambria" panose="02040503050406030204" pitchFamily="18" charset="0"/>
              </a:rPr>
              <a:t> Mendes da Silva</a:t>
            </a:r>
          </a:p>
          <a:p>
            <a:pPr marL="457200" lvl="1" indent="0">
              <a:buNone/>
            </a:pPr>
            <a:r>
              <a:rPr lang="pt-BR" sz="2200" b="1" dirty="0">
                <a:latin typeface="Cambria" panose="02040503050406030204" pitchFamily="18" charset="0"/>
              </a:rPr>
              <a:t>Engenheira Ambiental e Sanitarista</a:t>
            </a:r>
          </a:p>
          <a:p>
            <a:pPr marL="0" indent="0" algn="l">
              <a:buNone/>
            </a:pPr>
            <a:r>
              <a:rPr lang="pt-BR" sz="2800" b="1" dirty="0" err="1">
                <a:latin typeface="Cambria" panose="02040503050406030204" pitchFamily="18" charset="0"/>
              </a:rPr>
              <a:t>Rosiene</a:t>
            </a:r>
            <a:r>
              <a:rPr lang="pt-BR" sz="2800" b="1" dirty="0">
                <a:latin typeface="Cambria" panose="02040503050406030204" pitchFamily="18" charset="0"/>
              </a:rPr>
              <a:t> Nazário Xavier</a:t>
            </a:r>
          </a:p>
          <a:p>
            <a:pPr marL="457200" lvl="1" indent="0">
              <a:buNone/>
            </a:pPr>
            <a:r>
              <a:rPr lang="pt-BR" sz="2200" b="1" dirty="0">
                <a:latin typeface="Cambria" panose="02040503050406030204" pitchFamily="18" charset="0"/>
              </a:rPr>
              <a:t>Graduanda em Agronomia</a:t>
            </a:r>
          </a:p>
          <a:p>
            <a:pPr algn="l"/>
            <a:endParaRPr lang="pt-BR" sz="2800" dirty="0"/>
          </a:p>
        </p:txBody>
      </p:sp>
      <p:sp>
        <p:nvSpPr>
          <p:cNvPr id="5" name="Título 1"/>
          <p:cNvSpPr>
            <a:spLocks noGrp="1"/>
          </p:cNvSpPr>
          <p:nvPr>
            <p:ph type="ctrTitle" idx="4294967295"/>
          </p:nvPr>
        </p:nvSpPr>
        <p:spPr>
          <a:xfrm>
            <a:off x="683568" y="1124744"/>
            <a:ext cx="7956376" cy="2387600"/>
          </a:xfrm>
        </p:spPr>
        <p:txBody>
          <a:bodyPr anchor="ctr" anchorCtr="0">
            <a:noAutofit/>
          </a:bodyPr>
          <a:lstStyle/>
          <a:p>
            <a:r>
              <a:rPr lang="pt-BR" sz="3200" b="1" dirty="0">
                <a:latin typeface="Cambria" panose="02040503050406030204" pitchFamily="18" charset="0"/>
              </a:rPr>
              <a:t>FISCALIZAÇÃO DE COBRANÇA DE TARIFA DE ESGOTO: UM ESTUDO DE CASO DO SERVIÇO AUTÔNOMO DE ÁGUA E ESGOTO (SAAE) DE LAGOA FORMOSA/MG</a:t>
            </a:r>
            <a:endParaRPr lang="pt-BR" sz="3200" b="1" dirty="0"/>
          </a:p>
        </p:txBody>
      </p:sp>
      <p:pic>
        <p:nvPicPr>
          <p:cNvPr id="6" name="Imagem 5">
            <a:extLst>
              <a:ext uri="{FF2B5EF4-FFF2-40B4-BE49-F238E27FC236}">
                <a16:creationId xmlns:a16="http://schemas.microsoft.com/office/drawing/2014/main" id="{1C7E7DBA-6E3C-4F30-B9E1-BF152B0922DB}"/>
              </a:ext>
            </a:extLst>
          </p:cNvPr>
          <p:cNvPicPr>
            <a:picLocks noChangeAspect="1"/>
          </p:cNvPicPr>
          <p:nvPr/>
        </p:nvPicPr>
        <p:blipFill>
          <a:blip r:embed="rId2" cstate="print"/>
          <a:stretch>
            <a:fillRect/>
          </a:stretch>
        </p:blipFill>
        <p:spPr>
          <a:xfrm>
            <a:off x="8265030" y="0"/>
            <a:ext cx="878970" cy="1312300"/>
          </a:xfrm>
          <a:prstGeom prst="rect">
            <a:avLst/>
          </a:prstGeom>
        </p:spPr>
      </p:pic>
    </p:spTree>
    <p:extLst>
      <p:ext uri="{BB962C8B-B14F-4D97-AF65-F5344CB8AC3E}">
        <p14:creationId xmlns:p14="http://schemas.microsoft.com/office/powerpoint/2010/main" val="2602150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latin typeface="Cambria" panose="02040503050406030204" pitchFamily="18" charset="0"/>
              </a:rPr>
              <a:t>Resultados e discussão</a:t>
            </a:r>
          </a:p>
        </p:txBody>
      </p:sp>
      <p:graphicFrame>
        <p:nvGraphicFramePr>
          <p:cNvPr id="6" name="Espaço Reservado para Conteúdo 5"/>
          <p:cNvGraphicFramePr>
            <a:graphicFrameLocks noGrp="1"/>
          </p:cNvGraphicFramePr>
          <p:nvPr>
            <p:ph idx="1"/>
          </p:nvPr>
        </p:nvGraphicFramePr>
        <p:xfrm>
          <a:off x="457200" y="1821867"/>
          <a:ext cx="8229599" cy="3330153"/>
        </p:xfrm>
        <a:graphic>
          <a:graphicData uri="http://schemas.openxmlformats.org/drawingml/2006/table">
            <a:tbl>
              <a:tblPr/>
              <a:tblGrid>
                <a:gridCol w="986083">
                  <a:extLst>
                    <a:ext uri="{9D8B030D-6E8A-4147-A177-3AD203B41FA5}">
                      <a16:colId xmlns:a16="http://schemas.microsoft.com/office/drawing/2014/main" val="20000"/>
                    </a:ext>
                  </a:extLst>
                </a:gridCol>
                <a:gridCol w="902162">
                  <a:extLst>
                    <a:ext uri="{9D8B030D-6E8A-4147-A177-3AD203B41FA5}">
                      <a16:colId xmlns:a16="http://schemas.microsoft.com/office/drawing/2014/main" val="20001"/>
                    </a:ext>
                  </a:extLst>
                </a:gridCol>
                <a:gridCol w="681866">
                  <a:extLst>
                    <a:ext uri="{9D8B030D-6E8A-4147-A177-3AD203B41FA5}">
                      <a16:colId xmlns:a16="http://schemas.microsoft.com/office/drawing/2014/main" val="20002"/>
                    </a:ext>
                  </a:extLst>
                </a:gridCol>
                <a:gridCol w="94412">
                  <a:extLst>
                    <a:ext uri="{9D8B030D-6E8A-4147-A177-3AD203B41FA5}">
                      <a16:colId xmlns:a16="http://schemas.microsoft.com/office/drawing/2014/main" val="20003"/>
                    </a:ext>
                  </a:extLst>
                </a:gridCol>
                <a:gridCol w="94412">
                  <a:extLst>
                    <a:ext uri="{9D8B030D-6E8A-4147-A177-3AD203B41FA5}">
                      <a16:colId xmlns:a16="http://schemas.microsoft.com/office/drawing/2014/main" val="20004"/>
                    </a:ext>
                  </a:extLst>
                </a:gridCol>
                <a:gridCol w="986083">
                  <a:extLst>
                    <a:ext uri="{9D8B030D-6E8A-4147-A177-3AD203B41FA5}">
                      <a16:colId xmlns:a16="http://schemas.microsoft.com/office/drawing/2014/main" val="20005"/>
                    </a:ext>
                  </a:extLst>
                </a:gridCol>
                <a:gridCol w="902162">
                  <a:extLst>
                    <a:ext uri="{9D8B030D-6E8A-4147-A177-3AD203B41FA5}">
                      <a16:colId xmlns:a16="http://schemas.microsoft.com/office/drawing/2014/main" val="20006"/>
                    </a:ext>
                  </a:extLst>
                </a:gridCol>
                <a:gridCol w="747430">
                  <a:extLst>
                    <a:ext uri="{9D8B030D-6E8A-4147-A177-3AD203B41FA5}">
                      <a16:colId xmlns:a16="http://schemas.microsoft.com/office/drawing/2014/main" val="20007"/>
                    </a:ext>
                  </a:extLst>
                </a:gridCol>
                <a:gridCol w="94412">
                  <a:extLst>
                    <a:ext uri="{9D8B030D-6E8A-4147-A177-3AD203B41FA5}">
                      <a16:colId xmlns:a16="http://schemas.microsoft.com/office/drawing/2014/main" val="20008"/>
                    </a:ext>
                  </a:extLst>
                </a:gridCol>
                <a:gridCol w="94412">
                  <a:extLst>
                    <a:ext uri="{9D8B030D-6E8A-4147-A177-3AD203B41FA5}">
                      <a16:colId xmlns:a16="http://schemas.microsoft.com/office/drawing/2014/main" val="20009"/>
                    </a:ext>
                  </a:extLst>
                </a:gridCol>
                <a:gridCol w="986083">
                  <a:extLst>
                    <a:ext uri="{9D8B030D-6E8A-4147-A177-3AD203B41FA5}">
                      <a16:colId xmlns:a16="http://schemas.microsoft.com/office/drawing/2014/main" val="20010"/>
                    </a:ext>
                  </a:extLst>
                </a:gridCol>
                <a:gridCol w="904784">
                  <a:extLst>
                    <a:ext uri="{9D8B030D-6E8A-4147-A177-3AD203B41FA5}">
                      <a16:colId xmlns:a16="http://schemas.microsoft.com/office/drawing/2014/main" val="20011"/>
                    </a:ext>
                  </a:extLst>
                </a:gridCol>
                <a:gridCol w="755298">
                  <a:extLst>
                    <a:ext uri="{9D8B030D-6E8A-4147-A177-3AD203B41FA5}">
                      <a16:colId xmlns:a16="http://schemas.microsoft.com/office/drawing/2014/main" val="20012"/>
                    </a:ext>
                  </a:extLst>
                </a:gridCol>
              </a:tblGrid>
              <a:tr h="165327">
                <a:tc>
                  <a:txBody>
                    <a:bodyPr/>
                    <a:lstStyle/>
                    <a:p>
                      <a:pPr algn="ctr" fontAlgn="b"/>
                      <a:r>
                        <a:rPr lang="pt-BR" sz="900" b="0" i="0" u="none" strike="noStrike">
                          <a:solidFill>
                            <a:srgbClr val="000000"/>
                          </a:solidFill>
                          <a:latin typeface="Arial"/>
                        </a:rPr>
                        <a:t>Código de ligação</a:t>
                      </a:r>
                    </a:p>
                  </a:txBody>
                  <a:tcPr marL="7873" marR="7873" marT="78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Data da Ligação</a:t>
                      </a:r>
                    </a:p>
                  </a:txBody>
                  <a:tcPr marL="7873" marR="7873" marT="78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Valor</a:t>
                      </a:r>
                    </a:p>
                  </a:txBody>
                  <a:tcPr marL="7873" marR="7873" marT="78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Código de ligação</a:t>
                      </a:r>
                    </a:p>
                  </a:txBody>
                  <a:tcPr marL="7873" marR="7873" marT="78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Data da Ligação</a:t>
                      </a:r>
                    </a:p>
                  </a:txBody>
                  <a:tcPr marL="7873" marR="7873" marT="78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Valor</a:t>
                      </a:r>
                    </a:p>
                  </a:txBody>
                  <a:tcPr marL="7873" marR="7873" marT="78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Código de ligação</a:t>
                      </a:r>
                    </a:p>
                  </a:txBody>
                  <a:tcPr marL="7873" marR="7873" marT="78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Data da Ligação</a:t>
                      </a:r>
                    </a:p>
                  </a:txBody>
                  <a:tcPr marL="7873" marR="7873" marT="78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Valor</a:t>
                      </a:r>
                    </a:p>
                  </a:txBody>
                  <a:tcPr marL="7873" marR="7873" marT="78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7454">
                <a:tc>
                  <a:txBody>
                    <a:bodyPr/>
                    <a:lstStyle/>
                    <a:p>
                      <a:pPr algn="ctr" fontAlgn="b"/>
                      <a:r>
                        <a:rPr lang="pt-BR" sz="900" b="0" i="0" u="none" strike="noStrike">
                          <a:solidFill>
                            <a:srgbClr val="000000"/>
                          </a:solidFill>
                          <a:latin typeface="Arial"/>
                        </a:rPr>
                        <a:t>00128-9</a:t>
                      </a:r>
                    </a:p>
                  </a:txBody>
                  <a:tcPr marL="7873" marR="7873" marT="787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pt-BR" sz="900" b="0" i="0" u="none" strike="noStrike">
                          <a:solidFill>
                            <a:srgbClr val="000000"/>
                          </a:solidFill>
                          <a:latin typeface="Arial"/>
                        </a:rPr>
                        <a:t>25/02/2008</a:t>
                      </a:r>
                    </a:p>
                  </a:txBody>
                  <a:tcPr marL="7873" marR="7873" marT="787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pt-BR" sz="900" b="0" i="0" u="none" strike="noStrike" dirty="0">
                          <a:solidFill>
                            <a:srgbClr val="000000"/>
                          </a:solidFill>
                          <a:latin typeface="Arial"/>
                        </a:rPr>
                        <a:t>R$  1.244,38</a:t>
                      </a:r>
                    </a:p>
                  </a:txBody>
                  <a:tcPr marL="7873" marR="7873" marT="787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00283-2</a:t>
                      </a:r>
                    </a:p>
                  </a:txBody>
                  <a:tcPr marL="7873" marR="7873" marT="787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pt-BR" sz="900" b="0" i="0" u="none" strike="noStrike">
                          <a:solidFill>
                            <a:srgbClr val="000000"/>
                          </a:solidFill>
                          <a:latin typeface="Arial"/>
                        </a:rPr>
                        <a:t>14/02/2007</a:t>
                      </a:r>
                    </a:p>
                  </a:txBody>
                  <a:tcPr marL="7873" marR="7873" marT="787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pt-BR" sz="900" b="0" i="0" u="none" strike="noStrike" dirty="0">
                          <a:solidFill>
                            <a:srgbClr val="000000"/>
                          </a:solidFill>
                          <a:latin typeface="Arial"/>
                        </a:rPr>
                        <a:t>R$    1.538,72</a:t>
                      </a:r>
                    </a:p>
                  </a:txBody>
                  <a:tcPr marL="7873" marR="7873" marT="787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04527-8</a:t>
                      </a:r>
                    </a:p>
                  </a:txBody>
                  <a:tcPr marL="7873" marR="7873" marT="787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pt-BR" sz="900" b="0" i="0" u="none" strike="noStrike">
                          <a:solidFill>
                            <a:srgbClr val="000000"/>
                          </a:solidFill>
                          <a:latin typeface="Arial"/>
                        </a:rPr>
                        <a:t>25/09/2008</a:t>
                      </a:r>
                    </a:p>
                  </a:txBody>
                  <a:tcPr marL="7873" marR="7873" marT="787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pt-BR" sz="900" b="0" i="0" u="none" strike="noStrike" dirty="0">
                          <a:solidFill>
                            <a:srgbClr val="000000"/>
                          </a:solidFill>
                          <a:latin typeface="Arial"/>
                        </a:rPr>
                        <a:t>R$       605,34</a:t>
                      </a:r>
                    </a:p>
                  </a:txBody>
                  <a:tcPr marL="7873" marR="7873" marT="7873"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57454">
                <a:tc>
                  <a:txBody>
                    <a:bodyPr/>
                    <a:lstStyle/>
                    <a:p>
                      <a:pPr algn="ctr" fontAlgn="b"/>
                      <a:r>
                        <a:rPr lang="pt-BR" sz="900" b="0" i="0" u="none" strike="noStrike">
                          <a:solidFill>
                            <a:srgbClr val="000000"/>
                          </a:solidFill>
                          <a:latin typeface="Arial"/>
                        </a:rPr>
                        <a:t>01805-1</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01/08/2005</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1.117,62</a:t>
                      </a: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02885-2</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26/06/1996</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1.530,61</a:t>
                      </a: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04699-5</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10/12/2009</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1.151,06</a:t>
                      </a:r>
                    </a:p>
                  </a:txBody>
                  <a:tcPr marL="7873" marR="7873" marT="7873" marB="0" anchor="b">
                    <a:lnL>
                      <a:noFill/>
                    </a:lnL>
                    <a:lnR>
                      <a:noFill/>
                    </a:lnR>
                    <a:lnT>
                      <a:noFill/>
                    </a:lnT>
                    <a:lnB>
                      <a:noFill/>
                    </a:lnB>
                  </a:tcPr>
                </a:tc>
                <a:extLst>
                  <a:ext uri="{0D108BD9-81ED-4DB2-BD59-A6C34878D82A}">
                    <a16:rowId xmlns:a16="http://schemas.microsoft.com/office/drawing/2014/main" val="10002"/>
                  </a:ext>
                </a:extLst>
              </a:tr>
              <a:tr h="157454">
                <a:tc>
                  <a:txBody>
                    <a:bodyPr/>
                    <a:lstStyle/>
                    <a:p>
                      <a:pPr algn="ctr" fontAlgn="b"/>
                      <a:r>
                        <a:rPr lang="pt-BR" sz="900" b="0" i="0" u="none" strike="noStrike">
                          <a:solidFill>
                            <a:srgbClr val="000000"/>
                          </a:solidFill>
                          <a:latin typeface="Arial"/>
                        </a:rPr>
                        <a:t>01934-9</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16/02/2007</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1.578,05</a:t>
                      </a: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02978-5</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13/02/1997</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1.308,73</a:t>
                      </a: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04736-5</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16/04/2000</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1.124,25</a:t>
                      </a:r>
                    </a:p>
                  </a:txBody>
                  <a:tcPr marL="7873" marR="7873" marT="7873" marB="0" anchor="b">
                    <a:lnL>
                      <a:noFill/>
                    </a:lnL>
                    <a:lnR>
                      <a:noFill/>
                    </a:lnR>
                    <a:lnT>
                      <a:noFill/>
                    </a:lnT>
                    <a:lnB>
                      <a:noFill/>
                    </a:lnB>
                  </a:tcPr>
                </a:tc>
                <a:extLst>
                  <a:ext uri="{0D108BD9-81ED-4DB2-BD59-A6C34878D82A}">
                    <a16:rowId xmlns:a16="http://schemas.microsoft.com/office/drawing/2014/main" val="10003"/>
                  </a:ext>
                </a:extLst>
              </a:tr>
              <a:tr h="157454">
                <a:tc>
                  <a:txBody>
                    <a:bodyPr/>
                    <a:lstStyle/>
                    <a:p>
                      <a:pPr algn="ctr" fontAlgn="b"/>
                      <a:r>
                        <a:rPr lang="pt-BR" sz="900" b="0" i="0" u="none" strike="noStrike">
                          <a:solidFill>
                            <a:srgbClr val="000000"/>
                          </a:solidFill>
                          <a:latin typeface="Arial"/>
                        </a:rPr>
                        <a:t>02138-6</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13/09/2000</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2.299,86</a:t>
                      </a: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03157-5</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09/04/1988</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1.225,69</a:t>
                      </a: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04808-2</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12/11/2010</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1.375,72</a:t>
                      </a:r>
                    </a:p>
                  </a:txBody>
                  <a:tcPr marL="7873" marR="7873" marT="7873" marB="0" anchor="b">
                    <a:lnL>
                      <a:noFill/>
                    </a:lnL>
                    <a:lnR>
                      <a:noFill/>
                    </a:lnR>
                    <a:lnT>
                      <a:noFill/>
                    </a:lnT>
                    <a:lnB>
                      <a:noFill/>
                    </a:lnB>
                  </a:tcPr>
                </a:tc>
                <a:extLst>
                  <a:ext uri="{0D108BD9-81ED-4DB2-BD59-A6C34878D82A}">
                    <a16:rowId xmlns:a16="http://schemas.microsoft.com/office/drawing/2014/main" val="10004"/>
                  </a:ext>
                </a:extLst>
              </a:tr>
              <a:tr h="157454">
                <a:tc>
                  <a:txBody>
                    <a:bodyPr/>
                    <a:lstStyle/>
                    <a:p>
                      <a:pPr algn="ctr" fontAlgn="b"/>
                      <a:r>
                        <a:rPr lang="pt-BR" sz="900" b="0" i="0" u="none" strike="noStrike">
                          <a:solidFill>
                            <a:srgbClr val="000000"/>
                          </a:solidFill>
                          <a:latin typeface="Arial"/>
                        </a:rPr>
                        <a:t>02203-8</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05/05/2003</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1.141,22</a:t>
                      </a: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03242-5</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13/01/1999</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1.569,82</a:t>
                      </a: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05072-4</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26/10/2011</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1.078,07</a:t>
                      </a:r>
                    </a:p>
                  </a:txBody>
                  <a:tcPr marL="7873" marR="7873" marT="7873" marB="0" anchor="b">
                    <a:lnL>
                      <a:noFill/>
                    </a:lnL>
                    <a:lnR>
                      <a:noFill/>
                    </a:lnR>
                    <a:lnT>
                      <a:noFill/>
                    </a:lnT>
                    <a:lnB>
                      <a:noFill/>
                    </a:lnB>
                  </a:tcPr>
                </a:tc>
                <a:extLst>
                  <a:ext uri="{0D108BD9-81ED-4DB2-BD59-A6C34878D82A}">
                    <a16:rowId xmlns:a16="http://schemas.microsoft.com/office/drawing/2014/main" val="10005"/>
                  </a:ext>
                </a:extLst>
              </a:tr>
              <a:tr h="157454">
                <a:tc>
                  <a:txBody>
                    <a:bodyPr/>
                    <a:lstStyle/>
                    <a:p>
                      <a:pPr algn="ctr" fontAlgn="b"/>
                      <a:r>
                        <a:rPr lang="pt-BR" sz="900" b="0" i="0" u="none" strike="noStrike">
                          <a:solidFill>
                            <a:srgbClr val="000000"/>
                          </a:solidFill>
                          <a:latin typeface="Arial"/>
                        </a:rPr>
                        <a:t>02205-3</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20/01/2003</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1.116,52</a:t>
                      </a: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03524-6</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24/03/2000</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1.165,13</a:t>
                      </a: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05075-7</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18/10/2011</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1.036,62</a:t>
                      </a:r>
                    </a:p>
                  </a:txBody>
                  <a:tcPr marL="7873" marR="7873" marT="7873" marB="0" anchor="b">
                    <a:lnL>
                      <a:noFill/>
                    </a:lnL>
                    <a:lnR>
                      <a:noFill/>
                    </a:lnR>
                    <a:lnT>
                      <a:noFill/>
                    </a:lnT>
                    <a:lnB>
                      <a:noFill/>
                    </a:lnB>
                  </a:tcPr>
                </a:tc>
                <a:extLst>
                  <a:ext uri="{0D108BD9-81ED-4DB2-BD59-A6C34878D82A}">
                    <a16:rowId xmlns:a16="http://schemas.microsoft.com/office/drawing/2014/main" val="10006"/>
                  </a:ext>
                </a:extLst>
              </a:tr>
              <a:tr h="157454">
                <a:tc>
                  <a:txBody>
                    <a:bodyPr/>
                    <a:lstStyle/>
                    <a:p>
                      <a:pPr algn="ctr" fontAlgn="b"/>
                      <a:r>
                        <a:rPr lang="pt-BR" sz="900" b="0" i="0" u="none" strike="noStrike">
                          <a:solidFill>
                            <a:srgbClr val="000000"/>
                          </a:solidFill>
                          <a:latin typeface="Arial"/>
                        </a:rPr>
                        <a:t>02207-9</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31/10/2001</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1.719,55</a:t>
                      </a: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03650-9</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25/09/2006</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1.815,75</a:t>
                      </a: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05078-1</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27/10/2011</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995,45</a:t>
                      </a:r>
                    </a:p>
                  </a:txBody>
                  <a:tcPr marL="7873" marR="7873" marT="7873" marB="0" anchor="b">
                    <a:lnL>
                      <a:noFill/>
                    </a:lnL>
                    <a:lnR>
                      <a:noFill/>
                    </a:lnR>
                    <a:lnT>
                      <a:noFill/>
                    </a:lnT>
                    <a:lnB>
                      <a:noFill/>
                    </a:lnB>
                  </a:tcPr>
                </a:tc>
                <a:extLst>
                  <a:ext uri="{0D108BD9-81ED-4DB2-BD59-A6C34878D82A}">
                    <a16:rowId xmlns:a16="http://schemas.microsoft.com/office/drawing/2014/main" val="10007"/>
                  </a:ext>
                </a:extLst>
              </a:tr>
              <a:tr h="157454">
                <a:tc>
                  <a:txBody>
                    <a:bodyPr/>
                    <a:lstStyle/>
                    <a:p>
                      <a:pPr algn="ctr" fontAlgn="b"/>
                      <a:r>
                        <a:rPr lang="pt-BR" sz="900" b="0" i="0" u="none" strike="noStrike">
                          <a:solidFill>
                            <a:srgbClr val="000000"/>
                          </a:solidFill>
                          <a:latin typeface="Arial"/>
                        </a:rPr>
                        <a:t>02397-8</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29/05/2006</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8.780,90</a:t>
                      </a: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03666-5</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19/10/2000</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1.283,23</a:t>
                      </a: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05101-1</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27/12/2011</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982,91</a:t>
                      </a:r>
                    </a:p>
                  </a:txBody>
                  <a:tcPr marL="7873" marR="7873" marT="7873" marB="0" anchor="b">
                    <a:lnL>
                      <a:noFill/>
                    </a:lnL>
                    <a:lnR>
                      <a:noFill/>
                    </a:lnR>
                    <a:lnT>
                      <a:noFill/>
                    </a:lnT>
                    <a:lnB>
                      <a:noFill/>
                    </a:lnB>
                  </a:tcPr>
                </a:tc>
                <a:extLst>
                  <a:ext uri="{0D108BD9-81ED-4DB2-BD59-A6C34878D82A}">
                    <a16:rowId xmlns:a16="http://schemas.microsoft.com/office/drawing/2014/main" val="10008"/>
                  </a:ext>
                </a:extLst>
              </a:tr>
              <a:tr h="157454">
                <a:tc>
                  <a:txBody>
                    <a:bodyPr/>
                    <a:lstStyle/>
                    <a:p>
                      <a:pPr algn="ctr" fontAlgn="b"/>
                      <a:r>
                        <a:rPr lang="pt-BR" sz="900" b="0" i="0" u="none" strike="noStrike">
                          <a:solidFill>
                            <a:srgbClr val="000000"/>
                          </a:solidFill>
                          <a:latin typeface="Arial"/>
                        </a:rPr>
                        <a:t>02516-3</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18/12/2000</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1.470,94</a:t>
                      </a: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03930-5</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04/07/2003</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1.335,89</a:t>
                      </a: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05110-2</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16/01/2012</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976,52</a:t>
                      </a:r>
                    </a:p>
                  </a:txBody>
                  <a:tcPr marL="7873" marR="7873" marT="7873" marB="0" anchor="b">
                    <a:lnL>
                      <a:noFill/>
                    </a:lnL>
                    <a:lnR>
                      <a:noFill/>
                    </a:lnR>
                    <a:lnT>
                      <a:noFill/>
                    </a:lnT>
                    <a:lnB>
                      <a:noFill/>
                    </a:lnB>
                  </a:tcPr>
                </a:tc>
                <a:extLst>
                  <a:ext uri="{0D108BD9-81ED-4DB2-BD59-A6C34878D82A}">
                    <a16:rowId xmlns:a16="http://schemas.microsoft.com/office/drawing/2014/main" val="10009"/>
                  </a:ext>
                </a:extLst>
              </a:tr>
              <a:tr h="157454">
                <a:tc>
                  <a:txBody>
                    <a:bodyPr/>
                    <a:lstStyle/>
                    <a:p>
                      <a:pPr algn="ctr" fontAlgn="b"/>
                      <a:r>
                        <a:rPr lang="pt-BR" sz="900" b="0" i="0" u="none" strike="noStrike">
                          <a:solidFill>
                            <a:srgbClr val="000000"/>
                          </a:solidFill>
                          <a:latin typeface="Arial"/>
                        </a:rPr>
                        <a:t>02602-1</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09/06/2003</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1.459,51</a:t>
                      </a: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04026-1</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24/09/2004</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1.116,52</a:t>
                      </a: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05120-1</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06/02/2012</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934,08</a:t>
                      </a:r>
                    </a:p>
                  </a:txBody>
                  <a:tcPr marL="7873" marR="7873" marT="7873" marB="0" anchor="b">
                    <a:lnL>
                      <a:noFill/>
                    </a:lnL>
                    <a:lnR>
                      <a:noFill/>
                    </a:lnR>
                    <a:lnT>
                      <a:noFill/>
                    </a:lnT>
                    <a:lnB>
                      <a:noFill/>
                    </a:lnB>
                  </a:tcPr>
                </a:tc>
                <a:extLst>
                  <a:ext uri="{0D108BD9-81ED-4DB2-BD59-A6C34878D82A}">
                    <a16:rowId xmlns:a16="http://schemas.microsoft.com/office/drawing/2014/main" val="10010"/>
                  </a:ext>
                </a:extLst>
              </a:tr>
              <a:tr h="157454">
                <a:tc>
                  <a:txBody>
                    <a:bodyPr/>
                    <a:lstStyle/>
                    <a:p>
                      <a:pPr algn="ctr" fontAlgn="b"/>
                      <a:r>
                        <a:rPr lang="pt-BR" sz="900" b="0" i="0" u="none" strike="noStrike">
                          <a:solidFill>
                            <a:srgbClr val="000000"/>
                          </a:solidFill>
                          <a:latin typeface="Arial"/>
                        </a:rPr>
                        <a:t>02636-9</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02/01/1995</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1.124,25</a:t>
                      </a: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04050-1</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30/12/2004</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1.103,06</a:t>
                      </a: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05263-9</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09/10/2012</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1.208,88</a:t>
                      </a:r>
                    </a:p>
                  </a:txBody>
                  <a:tcPr marL="7873" marR="7873" marT="7873" marB="0" anchor="b">
                    <a:lnL>
                      <a:noFill/>
                    </a:lnL>
                    <a:lnR>
                      <a:noFill/>
                    </a:lnR>
                    <a:lnT>
                      <a:noFill/>
                    </a:lnT>
                    <a:lnB>
                      <a:noFill/>
                    </a:lnB>
                  </a:tcPr>
                </a:tc>
                <a:extLst>
                  <a:ext uri="{0D108BD9-81ED-4DB2-BD59-A6C34878D82A}">
                    <a16:rowId xmlns:a16="http://schemas.microsoft.com/office/drawing/2014/main" val="10011"/>
                  </a:ext>
                </a:extLst>
              </a:tr>
              <a:tr h="157454">
                <a:tc>
                  <a:txBody>
                    <a:bodyPr/>
                    <a:lstStyle/>
                    <a:p>
                      <a:pPr algn="ctr" fontAlgn="b"/>
                      <a:r>
                        <a:rPr lang="pt-BR" sz="900" b="0" i="0" u="none" strike="noStrike">
                          <a:solidFill>
                            <a:srgbClr val="000000"/>
                          </a:solidFill>
                          <a:latin typeface="Arial"/>
                        </a:rPr>
                        <a:t>02645-0</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05/01/1995</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1.154,14</a:t>
                      </a: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04061-8</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14/12/2005</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2.499,44</a:t>
                      </a: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05346-2</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04/04/2013</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762,15</a:t>
                      </a:r>
                    </a:p>
                  </a:txBody>
                  <a:tcPr marL="7873" marR="7873" marT="7873" marB="0" anchor="b">
                    <a:lnL>
                      <a:noFill/>
                    </a:lnL>
                    <a:lnR>
                      <a:noFill/>
                    </a:lnR>
                    <a:lnT>
                      <a:noFill/>
                    </a:lnT>
                    <a:lnB>
                      <a:noFill/>
                    </a:lnB>
                  </a:tcPr>
                </a:tc>
                <a:extLst>
                  <a:ext uri="{0D108BD9-81ED-4DB2-BD59-A6C34878D82A}">
                    <a16:rowId xmlns:a16="http://schemas.microsoft.com/office/drawing/2014/main" val="10012"/>
                  </a:ext>
                </a:extLst>
              </a:tr>
              <a:tr h="157454">
                <a:tc>
                  <a:txBody>
                    <a:bodyPr/>
                    <a:lstStyle/>
                    <a:p>
                      <a:pPr algn="ctr" fontAlgn="b"/>
                      <a:r>
                        <a:rPr lang="pt-BR" sz="900" b="0" i="0" u="none" strike="noStrike">
                          <a:solidFill>
                            <a:srgbClr val="000000"/>
                          </a:solidFill>
                          <a:latin typeface="Arial"/>
                        </a:rPr>
                        <a:t>02656-7</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24/01/1995</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1.116,52</a:t>
                      </a: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04326-0</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25/08/2006</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1.392,59</a:t>
                      </a: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05800-8</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23/01/2015</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477,73</a:t>
                      </a:r>
                    </a:p>
                  </a:txBody>
                  <a:tcPr marL="7873" marR="7873" marT="7873" marB="0" anchor="b">
                    <a:lnL>
                      <a:noFill/>
                    </a:lnL>
                    <a:lnR>
                      <a:noFill/>
                    </a:lnR>
                    <a:lnT>
                      <a:noFill/>
                    </a:lnT>
                    <a:lnB>
                      <a:noFill/>
                    </a:lnB>
                  </a:tcPr>
                </a:tc>
                <a:extLst>
                  <a:ext uri="{0D108BD9-81ED-4DB2-BD59-A6C34878D82A}">
                    <a16:rowId xmlns:a16="http://schemas.microsoft.com/office/drawing/2014/main" val="10013"/>
                  </a:ext>
                </a:extLst>
              </a:tr>
              <a:tr h="157454">
                <a:tc>
                  <a:txBody>
                    <a:bodyPr/>
                    <a:lstStyle/>
                    <a:p>
                      <a:pPr algn="ctr" fontAlgn="b"/>
                      <a:r>
                        <a:rPr lang="pt-BR" sz="900" b="0" i="0" u="none" strike="noStrike">
                          <a:solidFill>
                            <a:srgbClr val="000000"/>
                          </a:solidFill>
                          <a:latin typeface="Arial"/>
                        </a:rPr>
                        <a:t>02695-5</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24/04/1995</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1.179,30</a:t>
                      </a: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 04338-0 </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11/10/2000</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3.471,39</a:t>
                      </a: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05806-5</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12/01/2015</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3.506,78</a:t>
                      </a:r>
                    </a:p>
                  </a:txBody>
                  <a:tcPr marL="7873" marR="7873" marT="7873" marB="0" anchor="b">
                    <a:lnL>
                      <a:noFill/>
                    </a:lnL>
                    <a:lnR>
                      <a:noFill/>
                    </a:lnR>
                    <a:lnT>
                      <a:noFill/>
                    </a:lnT>
                    <a:lnB>
                      <a:noFill/>
                    </a:lnB>
                  </a:tcPr>
                </a:tc>
                <a:extLst>
                  <a:ext uri="{0D108BD9-81ED-4DB2-BD59-A6C34878D82A}">
                    <a16:rowId xmlns:a16="http://schemas.microsoft.com/office/drawing/2014/main" val="10014"/>
                  </a:ext>
                </a:extLst>
              </a:tr>
              <a:tr h="157454">
                <a:tc>
                  <a:txBody>
                    <a:bodyPr/>
                    <a:lstStyle/>
                    <a:p>
                      <a:pPr algn="ctr" fontAlgn="b"/>
                      <a:r>
                        <a:rPr lang="pt-BR" sz="900" b="0" i="0" u="none" strike="noStrike">
                          <a:solidFill>
                            <a:srgbClr val="000000"/>
                          </a:solidFill>
                          <a:latin typeface="Arial"/>
                        </a:rPr>
                        <a:t>02716-9</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16/06/1995</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1.791,17</a:t>
                      </a: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04362-0</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02/02/2007</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1.392,60</a:t>
                      </a:r>
                    </a:p>
                  </a:txBody>
                  <a:tcPr marL="7873" marR="7873" marT="7873" marB="0" anchor="b">
                    <a:lnL>
                      <a:noFill/>
                    </a:lnL>
                    <a:lnR>
                      <a:noFill/>
                    </a:lnR>
                    <a:lnT>
                      <a:noFill/>
                    </a:lnT>
                    <a:lnB>
                      <a:noFill/>
                    </a:lnB>
                  </a:tcPr>
                </a:tc>
                <a:tc>
                  <a:txBody>
                    <a:bodyPr/>
                    <a:lstStyle/>
                    <a:p>
                      <a:pPr algn="ctr" fontAlgn="b"/>
                      <a:endParaRPr lang="pt-BR" sz="900" b="0" i="0" u="none" strike="noStrike" dirty="0">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05886-7</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13/05/2015</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770,38</a:t>
                      </a:r>
                    </a:p>
                  </a:txBody>
                  <a:tcPr marL="7873" marR="7873" marT="7873" marB="0" anchor="b">
                    <a:lnL>
                      <a:noFill/>
                    </a:lnL>
                    <a:lnR>
                      <a:noFill/>
                    </a:lnR>
                    <a:lnT>
                      <a:noFill/>
                    </a:lnT>
                    <a:lnB>
                      <a:noFill/>
                    </a:lnB>
                  </a:tcPr>
                </a:tc>
                <a:extLst>
                  <a:ext uri="{0D108BD9-81ED-4DB2-BD59-A6C34878D82A}">
                    <a16:rowId xmlns:a16="http://schemas.microsoft.com/office/drawing/2014/main" val="10015"/>
                  </a:ext>
                </a:extLst>
              </a:tr>
              <a:tr h="157454">
                <a:tc>
                  <a:txBody>
                    <a:bodyPr/>
                    <a:lstStyle/>
                    <a:p>
                      <a:pPr algn="ctr" fontAlgn="b"/>
                      <a:r>
                        <a:rPr lang="pt-BR" sz="900" b="0" i="0" u="none" strike="noStrike">
                          <a:solidFill>
                            <a:srgbClr val="000000"/>
                          </a:solidFill>
                          <a:latin typeface="Arial"/>
                        </a:rPr>
                        <a:t>02746-6</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16/08/1995</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1.103,06</a:t>
                      </a: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04379-4</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25/04/2007</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1.124,82</a:t>
                      </a: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06001-2</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04/01/2016</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338,34</a:t>
                      </a:r>
                    </a:p>
                  </a:txBody>
                  <a:tcPr marL="7873" marR="7873" marT="7873" marB="0" anchor="b">
                    <a:lnL>
                      <a:noFill/>
                    </a:lnL>
                    <a:lnR>
                      <a:noFill/>
                    </a:lnR>
                    <a:lnT>
                      <a:noFill/>
                    </a:lnT>
                    <a:lnB>
                      <a:noFill/>
                    </a:lnB>
                  </a:tcPr>
                </a:tc>
                <a:extLst>
                  <a:ext uri="{0D108BD9-81ED-4DB2-BD59-A6C34878D82A}">
                    <a16:rowId xmlns:a16="http://schemas.microsoft.com/office/drawing/2014/main" val="10016"/>
                  </a:ext>
                </a:extLst>
              </a:tr>
              <a:tr h="157454">
                <a:tc>
                  <a:txBody>
                    <a:bodyPr/>
                    <a:lstStyle/>
                    <a:p>
                      <a:pPr algn="ctr" fontAlgn="b"/>
                      <a:r>
                        <a:rPr lang="pt-BR" sz="900" b="0" i="0" u="none" strike="noStrike">
                          <a:solidFill>
                            <a:srgbClr val="000000"/>
                          </a:solidFill>
                          <a:latin typeface="Arial"/>
                        </a:rPr>
                        <a:t>02759-9</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28/09/1995</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1.089,61</a:t>
                      </a: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04468-5</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28/03/2008</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1.116,52</a:t>
                      </a: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06141-6</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27/07/2016</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227,13</a:t>
                      </a:r>
                    </a:p>
                  </a:txBody>
                  <a:tcPr marL="7873" marR="7873" marT="7873" marB="0" anchor="b">
                    <a:lnL>
                      <a:noFill/>
                    </a:lnL>
                    <a:lnR>
                      <a:noFill/>
                    </a:lnR>
                    <a:lnT>
                      <a:noFill/>
                    </a:lnT>
                    <a:lnB>
                      <a:noFill/>
                    </a:lnB>
                  </a:tcPr>
                </a:tc>
                <a:extLst>
                  <a:ext uri="{0D108BD9-81ED-4DB2-BD59-A6C34878D82A}">
                    <a16:rowId xmlns:a16="http://schemas.microsoft.com/office/drawing/2014/main" val="10017"/>
                  </a:ext>
                </a:extLst>
              </a:tr>
              <a:tr h="157454">
                <a:tc>
                  <a:txBody>
                    <a:bodyPr/>
                    <a:lstStyle/>
                    <a:p>
                      <a:pPr algn="ctr" fontAlgn="b"/>
                      <a:r>
                        <a:rPr lang="pt-BR" sz="900" b="0" i="0" u="none" strike="noStrike">
                          <a:solidFill>
                            <a:srgbClr val="000000"/>
                          </a:solidFill>
                          <a:latin typeface="Arial"/>
                        </a:rPr>
                        <a:t>02777-1</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10/11/1995</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1.116,52</a:t>
                      </a: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04512-0</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05/08/2008</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1.116,52</a:t>
                      </a: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00634-6</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18/09/2007</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2.120,55</a:t>
                      </a:r>
                    </a:p>
                  </a:txBody>
                  <a:tcPr marL="7873" marR="7873" marT="7873" marB="0" anchor="b">
                    <a:lnL>
                      <a:noFill/>
                    </a:lnL>
                    <a:lnR>
                      <a:noFill/>
                    </a:lnR>
                    <a:lnT>
                      <a:noFill/>
                    </a:lnT>
                    <a:lnB>
                      <a:noFill/>
                    </a:lnB>
                  </a:tcPr>
                </a:tc>
                <a:extLst>
                  <a:ext uri="{0D108BD9-81ED-4DB2-BD59-A6C34878D82A}">
                    <a16:rowId xmlns:a16="http://schemas.microsoft.com/office/drawing/2014/main" val="10018"/>
                  </a:ext>
                </a:extLst>
              </a:tr>
              <a:tr h="165327">
                <a:tc>
                  <a:txBody>
                    <a:bodyPr/>
                    <a:lstStyle/>
                    <a:p>
                      <a:pPr algn="ctr" fontAlgn="b"/>
                      <a:r>
                        <a:rPr lang="pt-BR" sz="900" b="0" i="0" u="none" strike="noStrike">
                          <a:solidFill>
                            <a:srgbClr val="000000"/>
                          </a:solidFill>
                          <a:latin typeface="Arial"/>
                        </a:rPr>
                        <a:t>02816-7</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13/02/1996</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2.229,85</a:t>
                      </a: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04520-3</a:t>
                      </a:r>
                    </a:p>
                  </a:txBody>
                  <a:tcPr marL="7873" marR="7873" marT="7873" marB="0" anchor="b">
                    <a:lnL>
                      <a:noFill/>
                    </a:lnL>
                    <a:lnR>
                      <a:noFill/>
                    </a:lnR>
                    <a:lnT>
                      <a:noFill/>
                    </a:lnT>
                    <a:lnB>
                      <a:noFill/>
                    </a:lnB>
                  </a:tcPr>
                </a:tc>
                <a:tc>
                  <a:txBody>
                    <a:bodyPr/>
                    <a:lstStyle/>
                    <a:p>
                      <a:pPr algn="ctr" fontAlgn="b"/>
                      <a:r>
                        <a:rPr lang="pt-BR" sz="900" b="0" i="0" u="none" strike="noStrike">
                          <a:solidFill>
                            <a:srgbClr val="000000"/>
                          </a:solidFill>
                          <a:latin typeface="Arial"/>
                        </a:rPr>
                        <a:t>01/09/2008</a:t>
                      </a:r>
                    </a:p>
                  </a:txBody>
                  <a:tcPr marL="7873" marR="7873" marT="7873" marB="0" anchor="b">
                    <a:lnL>
                      <a:noFill/>
                    </a:lnL>
                    <a:lnR>
                      <a:noFill/>
                    </a:lnR>
                    <a:lnT>
                      <a:noFill/>
                    </a:lnT>
                    <a:lnB>
                      <a:noFill/>
                    </a:lnB>
                  </a:tcPr>
                </a:tc>
                <a:tc>
                  <a:txBody>
                    <a:bodyPr/>
                    <a:lstStyle/>
                    <a:p>
                      <a:pPr algn="ctr" fontAlgn="b"/>
                      <a:r>
                        <a:rPr lang="pt-BR" sz="900" b="0" i="0" u="none" strike="noStrike" dirty="0">
                          <a:solidFill>
                            <a:srgbClr val="000000"/>
                          </a:solidFill>
                          <a:latin typeface="Arial"/>
                        </a:rPr>
                        <a:t>R$    1.134,88</a:t>
                      </a: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900" b="0" i="0" u="none" strike="noStrike">
                          <a:solidFill>
                            <a:srgbClr val="000000"/>
                          </a:solidFill>
                          <a:latin typeface="Arial"/>
                        </a:rPr>
                        <a:t>00642-9</a:t>
                      </a:r>
                    </a:p>
                  </a:txBody>
                  <a:tcPr marL="7873" marR="7873" marT="787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18/01/2001</a:t>
                      </a:r>
                    </a:p>
                  </a:txBody>
                  <a:tcPr marL="7873" marR="7873" marT="7873"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pt-BR" sz="900" b="0" i="0" u="none" strike="noStrike" dirty="0">
                          <a:solidFill>
                            <a:srgbClr val="000000"/>
                          </a:solidFill>
                          <a:latin typeface="Arial"/>
                        </a:rPr>
                        <a:t>R$   1.151,88</a:t>
                      </a:r>
                    </a:p>
                  </a:txBody>
                  <a:tcPr marL="7873" marR="7873" marT="7873"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165327">
                <a:tc>
                  <a:txBody>
                    <a:bodyPr/>
                    <a:lstStyle/>
                    <a:p>
                      <a:pPr algn="ctr" fontAlgn="b"/>
                      <a:endParaRPr lang="pt-BR" sz="900" b="0" i="0" u="none" strike="noStrike">
                        <a:solidFill>
                          <a:srgbClr val="000000"/>
                        </a:solidFill>
                        <a:latin typeface="Arial"/>
                      </a:endParaRP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Arial"/>
                      </a:endParaRP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Arial"/>
                      </a:endParaRP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pt-BR" sz="900" b="0" i="0" u="none" strike="noStrike">
                        <a:solidFill>
                          <a:srgbClr val="000000"/>
                        </a:solidFill>
                        <a:latin typeface="Arial"/>
                      </a:endParaRP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Arial"/>
                      </a:endParaRP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Arial"/>
                      </a:endParaRPr>
                    </a:p>
                  </a:txBody>
                  <a:tcPr marL="7873" marR="7873" marT="7873" marB="0" anchor="b">
                    <a:lnL>
                      <a:noFill/>
                    </a:lnL>
                    <a:lnR>
                      <a:noFill/>
                    </a:lnR>
                    <a:lnT>
                      <a:noFill/>
                    </a:lnT>
                    <a:lnB>
                      <a:noFill/>
                    </a:lnB>
                  </a:tcPr>
                </a:tc>
                <a:tc>
                  <a:txBody>
                    <a:bodyPr/>
                    <a:lstStyle/>
                    <a:p>
                      <a:pPr algn="ctr" fontAlgn="b"/>
                      <a:endParaRPr lang="pt-BR" sz="900" b="0" i="0" u="none" strike="noStrike">
                        <a:solidFill>
                          <a:srgbClr val="000000"/>
                        </a:solidFill>
                        <a:latin typeface="Calibri"/>
                      </a:endParaRPr>
                    </a:p>
                  </a:txBody>
                  <a:tcPr marL="7873" marR="7873" marT="7873"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pt-BR" sz="900" b="0" i="0" u="none" strike="noStrike">
                          <a:solidFill>
                            <a:srgbClr val="000000"/>
                          </a:solidFill>
                          <a:latin typeface="Calibri"/>
                        </a:rPr>
                        <a:t> </a:t>
                      </a:r>
                    </a:p>
                  </a:txBody>
                  <a:tcPr marL="7873" marR="7873" marT="7873" marB="0" anchor="b">
                    <a:lnL w="12700" cap="flat" cmpd="sng" algn="ctr">
                      <a:solidFill>
                        <a:srgbClr val="000000"/>
                      </a:solidFill>
                      <a:prstDash val="solid"/>
                      <a:round/>
                      <a:headEnd type="none" w="med" len="med"/>
                      <a:tailEnd type="none" w="med" len="med"/>
                    </a:lnL>
                    <a:lnR>
                      <a:noFill/>
                    </a:lnR>
                    <a:lnT>
                      <a:noFill/>
                    </a:lnT>
                    <a:lnB>
                      <a:noFill/>
                    </a:lnB>
                  </a:tcPr>
                </a:tc>
                <a:tc gridSpan="2">
                  <a:txBody>
                    <a:bodyPr/>
                    <a:lstStyle/>
                    <a:p>
                      <a:pPr algn="ctr" fontAlgn="b"/>
                      <a:r>
                        <a:rPr lang="pt-BR" sz="900" b="0" i="0" u="none" strike="noStrike">
                          <a:solidFill>
                            <a:srgbClr val="000000"/>
                          </a:solidFill>
                          <a:latin typeface="Arial"/>
                        </a:rPr>
                        <a:t>Total</a:t>
                      </a:r>
                    </a:p>
                  </a:txBody>
                  <a:tcPr marL="7873" marR="7873" marT="78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c>
                  <a:txBody>
                    <a:bodyPr/>
                    <a:lstStyle/>
                    <a:p>
                      <a:pPr algn="ctr" fontAlgn="b"/>
                      <a:r>
                        <a:rPr lang="pt-BR" sz="900" b="0" i="0" u="none" strike="noStrike" dirty="0">
                          <a:solidFill>
                            <a:srgbClr val="000000"/>
                          </a:solidFill>
                          <a:latin typeface="Arial"/>
                        </a:rPr>
                        <a:t>R$ 82.898,72</a:t>
                      </a:r>
                    </a:p>
                  </a:txBody>
                  <a:tcPr marL="7873" marR="7873" marT="7873"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bl>
          </a:graphicData>
        </a:graphic>
      </p:graphicFrame>
      <p:pic>
        <p:nvPicPr>
          <p:cNvPr id="4" name="Imagem 3">
            <a:extLst>
              <a:ext uri="{FF2B5EF4-FFF2-40B4-BE49-F238E27FC236}">
                <a16:creationId xmlns:a16="http://schemas.microsoft.com/office/drawing/2014/main" id="{4E850FE8-DCB1-481A-A2CC-AD5B3B51BB1F}"/>
              </a:ext>
            </a:extLst>
          </p:cNvPr>
          <p:cNvPicPr>
            <a:picLocks noChangeAspect="1"/>
          </p:cNvPicPr>
          <p:nvPr/>
        </p:nvPicPr>
        <p:blipFill>
          <a:blip r:embed="rId2" cstate="print"/>
          <a:stretch>
            <a:fillRect/>
          </a:stretch>
        </p:blipFill>
        <p:spPr>
          <a:xfrm>
            <a:off x="8265030" y="0"/>
            <a:ext cx="878970" cy="1312300"/>
          </a:xfrm>
          <a:prstGeom prst="rect">
            <a:avLst/>
          </a:prstGeom>
        </p:spPr>
      </p:pic>
    </p:spTree>
    <p:extLst>
      <p:ext uri="{BB962C8B-B14F-4D97-AF65-F5344CB8AC3E}">
        <p14:creationId xmlns:p14="http://schemas.microsoft.com/office/powerpoint/2010/main" val="347262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latin typeface="Cambria" panose="02040503050406030204" pitchFamily="18" charset="0"/>
              </a:rPr>
              <a:t>Resultados e discussão</a:t>
            </a:r>
          </a:p>
        </p:txBody>
      </p:sp>
      <p:sp>
        <p:nvSpPr>
          <p:cNvPr id="3" name="Espaço Reservado para Conteúdo 2"/>
          <p:cNvSpPr>
            <a:spLocks noGrp="1"/>
          </p:cNvSpPr>
          <p:nvPr>
            <p:ph idx="1"/>
          </p:nvPr>
        </p:nvSpPr>
        <p:spPr>
          <a:xfrm>
            <a:off x="357158" y="1600203"/>
            <a:ext cx="8501122" cy="3773014"/>
          </a:xfrm>
        </p:spPr>
        <p:txBody>
          <a:bodyPr/>
          <a:lstStyle/>
          <a:p>
            <a:pPr marL="0" indent="0" algn="just">
              <a:buNone/>
            </a:pPr>
            <a:r>
              <a:rPr lang="pt-BR" dirty="0">
                <a:latin typeface="Cambria" panose="02040503050406030204" pitchFamily="18" charset="0"/>
              </a:rPr>
              <a:t>De acordo com a Companhia Catarinense de Águas e Saneamento (CASAN) o valor gasto para tratar 1m³ de esgoto sanitário é de R$3,97. </a:t>
            </a:r>
          </a:p>
        </p:txBody>
      </p:sp>
      <p:pic>
        <p:nvPicPr>
          <p:cNvPr id="4" name="Imagem 3">
            <a:extLst>
              <a:ext uri="{FF2B5EF4-FFF2-40B4-BE49-F238E27FC236}">
                <a16:creationId xmlns:a16="http://schemas.microsoft.com/office/drawing/2014/main" id="{4E850FE8-DCB1-481A-A2CC-AD5B3B51BB1F}"/>
              </a:ext>
            </a:extLst>
          </p:cNvPr>
          <p:cNvPicPr>
            <a:picLocks noChangeAspect="1"/>
          </p:cNvPicPr>
          <p:nvPr/>
        </p:nvPicPr>
        <p:blipFill>
          <a:blip r:embed="rId2" cstate="print"/>
          <a:stretch>
            <a:fillRect/>
          </a:stretch>
        </p:blipFill>
        <p:spPr>
          <a:xfrm>
            <a:off x="8265030" y="0"/>
            <a:ext cx="878970" cy="1312300"/>
          </a:xfrm>
          <a:prstGeom prst="rect">
            <a:avLst/>
          </a:prstGeom>
        </p:spPr>
      </p:pic>
      <p:sp>
        <p:nvSpPr>
          <p:cNvPr id="5" name="Espaço Reservado para Conteúdo 2"/>
          <p:cNvSpPr txBox="1">
            <a:spLocks/>
          </p:cNvSpPr>
          <p:nvPr/>
        </p:nvSpPr>
        <p:spPr>
          <a:xfrm>
            <a:off x="357158" y="3084986"/>
            <a:ext cx="8501122" cy="3773014"/>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pt-BR" sz="3200" b="0" i="0" u="none" strike="noStrike" kern="1200" cap="none" spc="0" normalizeH="0" baseline="0" noProof="0" dirty="0">
                <a:ln>
                  <a:noFill/>
                </a:ln>
                <a:solidFill>
                  <a:schemeClr val="tx1"/>
                </a:solidFill>
                <a:effectLst/>
                <a:uLnTx/>
                <a:uFillTx/>
                <a:latin typeface="Cambria" panose="02040503050406030204" pitchFamily="18" charset="0"/>
                <a:ea typeface="+mn-ea"/>
                <a:cs typeface="+mn-cs"/>
              </a:rPr>
              <a:t>O consumo total das ligações que não foram cobradas pelo serviço de esgotamento sanitário foi de 65.453 </a:t>
            </a:r>
            <a:r>
              <a:rPr kumimoji="0" lang="pt-BR" sz="3200" b="0" i="0" u="none" strike="noStrike" kern="1200" cap="none" spc="0" normalizeH="0" baseline="0" noProof="0" dirty="0" err="1">
                <a:ln>
                  <a:noFill/>
                </a:ln>
                <a:solidFill>
                  <a:schemeClr val="tx1"/>
                </a:solidFill>
                <a:effectLst/>
                <a:uLnTx/>
                <a:uFillTx/>
                <a:latin typeface="Cambria" panose="02040503050406030204" pitchFamily="18" charset="0"/>
                <a:ea typeface="+mn-ea"/>
                <a:cs typeface="+mn-cs"/>
              </a:rPr>
              <a:t>m³</a:t>
            </a:r>
            <a:r>
              <a:rPr kumimoji="0" lang="pt-BR" sz="3200" b="0" i="0" u="none" strike="noStrike" kern="1200" cap="none" spc="0" normalizeH="0" baseline="0" noProof="0" dirty="0">
                <a:ln>
                  <a:noFill/>
                </a:ln>
                <a:solidFill>
                  <a:schemeClr val="tx1"/>
                </a:solidFill>
                <a:effectLst/>
                <a:uLnTx/>
                <a:uFillTx/>
                <a:latin typeface="Cambria" panose="02040503050406030204" pitchFamily="18" charset="0"/>
                <a:ea typeface="+mn-ea"/>
                <a:cs typeface="+mn-cs"/>
              </a:rPr>
              <a:t>. </a:t>
            </a:r>
          </a:p>
        </p:txBody>
      </p:sp>
    </p:spTree>
    <p:extLst>
      <p:ext uri="{BB962C8B-B14F-4D97-AF65-F5344CB8AC3E}">
        <p14:creationId xmlns:p14="http://schemas.microsoft.com/office/powerpoint/2010/main" val="347262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latin typeface="Cambria" panose="02040503050406030204" pitchFamily="18" charset="0"/>
              </a:rPr>
              <a:t>Resultados e discussão</a:t>
            </a:r>
          </a:p>
        </p:txBody>
      </p:sp>
      <p:sp>
        <p:nvSpPr>
          <p:cNvPr id="3" name="Espaço Reservado para Conteúdo 2"/>
          <p:cNvSpPr>
            <a:spLocks noGrp="1"/>
          </p:cNvSpPr>
          <p:nvPr>
            <p:ph idx="1"/>
          </p:nvPr>
        </p:nvSpPr>
        <p:spPr>
          <a:xfrm>
            <a:off x="0" y="1600203"/>
            <a:ext cx="9144000" cy="1185855"/>
          </a:xfrm>
        </p:spPr>
        <p:txBody>
          <a:bodyPr/>
          <a:lstStyle/>
          <a:p>
            <a:pPr marL="0" indent="0" algn="just">
              <a:buNone/>
            </a:pPr>
            <a:r>
              <a:rPr lang="pt-BR" dirty="0">
                <a:latin typeface="Cambria" panose="02040503050406030204" pitchFamily="18" charset="0"/>
              </a:rPr>
              <a:t>Foi deixado de arrecadar R$ 82.898,72.</a:t>
            </a:r>
          </a:p>
        </p:txBody>
      </p:sp>
      <p:pic>
        <p:nvPicPr>
          <p:cNvPr id="4" name="Imagem 3">
            <a:extLst>
              <a:ext uri="{FF2B5EF4-FFF2-40B4-BE49-F238E27FC236}">
                <a16:creationId xmlns:a16="http://schemas.microsoft.com/office/drawing/2014/main" id="{4E850FE8-DCB1-481A-A2CC-AD5B3B51BB1F}"/>
              </a:ext>
            </a:extLst>
          </p:cNvPr>
          <p:cNvPicPr>
            <a:picLocks noChangeAspect="1"/>
          </p:cNvPicPr>
          <p:nvPr/>
        </p:nvPicPr>
        <p:blipFill>
          <a:blip r:embed="rId2" cstate="print"/>
          <a:stretch>
            <a:fillRect/>
          </a:stretch>
        </p:blipFill>
        <p:spPr>
          <a:xfrm>
            <a:off x="8265030" y="0"/>
            <a:ext cx="878970" cy="1312300"/>
          </a:xfrm>
          <a:prstGeom prst="rect">
            <a:avLst/>
          </a:prstGeom>
        </p:spPr>
      </p:pic>
      <p:sp>
        <p:nvSpPr>
          <p:cNvPr id="5" name="Espaço Reservado para Conteúdo 2"/>
          <p:cNvSpPr txBox="1">
            <a:spLocks/>
          </p:cNvSpPr>
          <p:nvPr/>
        </p:nvSpPr>
        <p:spPr>
          <a:xfrm>
            <a:off x="0" y="2428868"/>
            <a:ext cx="9144000" cy="1185855"/>
          </a:xfrm>
          <a:prstGeom prst="rect">
            <a:avLst/>
          </a:prstGeom>
        </p:spPr>
        <p:txBody>
          <a:bodyPr vert="horz" lIns="91440" tIns="45720" rIns="91440" bIns="45720" rtlCol="0">
            <a:normAutofit/>
          </a:bodyPr>
          <a:lstStyle/>
          <a:p>
            <a:pPr algn="just">
              <a:spcBef>
                <a:spcPct val="20000"/>
              </a:spcBef>
            </a:pPr>
            <a:r>
              <a:rPr lang="pt-BR" sz="3200" dirty="0">
                <a:latin typeface="Cambria" panose="02040503050406030204" pitchFamily="18" charset="0"/>
              </a:rPr>
              <a:t>Foram gastos o valor de R$ 259.848,41 com o tratamento.</a:t>
            </a:r>
            <a:endParaRPr kumimoji="0" lang="pt-BR" sz="3200" b="0" i="0" u="none" strike="noStrike" kern="1200" cap="none" spc="0" normalizeH="0" baseline="0" noProof="0" dirty="0">
              <a:ln>
                <a:noFill/>
              </a:ln>
              <a:solidFill>
                <a:schemeClr val="tx1"/>
              </a:solidFill>
              <a:effectLst/>
              <a:uLnTx/>
              <a:uFillTx/>
              <a:latin typeface="Cambria" panose="02040503050406030204" pitchFamily="18" charset="0"/>
              <a:ea typeface="+mn-ea"/>
              <a:cs typeface="+mn-cs"/>
            </a:endParaRPr>
          </a:p>
        </p:txBody>
      </p:sp>
      <p:sp>
        <p:nvSpPr>
          <p:cNvPr id="6" name="Espaço Reservado para Conteúdo 2"/>
          <p:cNvSpPr txBox="1">
            <a:spLocks/>
          </p:cNvSpPr>
          <p:nvPr/>
        </p:nvSpPr>
        <p:spPr>
          <a:xfrm>
            <a:off x="0" y="3571876"/>
            <a:ext cx="9144000" cy="1185855"/>
          </a:xfrm>
          <a:prstGeom prst="rect">
            <a:avLst/>
          </a:prstGeom>
        </p:spPr>
        <p:txBody>
          <a:bodyPr vert="horz" lIns="91440" tIns="45720" rIns="91440" bIns="45720" rtlCol="0">
            <a:noAutofit/>
          </a:bodyPr>
          <a:lstStyle/>
          <a:p>
            <a:pPr lvl="0" algn="just">
              <a:spcBef>
                <a:spcPct val="20000"/>
              </a:spcBef>
            </a:pPr>
            <a:r>
              <a:rPr lang="pt-BR" sz="3200" dirty="0">
                <a:latin typeface="Cambria" pitchFamily="18" charset="0"/>
              </a:rPr>
              <a:t>Foi  gerou o total de perda de arrecadação e de investimento de R$ 340.149,31 das residências que utilizam a rede coletora do SAAE.</a:t>
            </a:r>
            <a:endParaRPr kumimoji="0" lang="pt-BR" sz="3200" b="0" i="0" u="none" strike="noStrike" kern="1200" cap="none" spc="0" normalizeH="0" baseline="0" noProof="0" dirty="0">
              <a:ln>
                <a:noFill/>
              </a:ln>
              <a:solidFill>
                <a:schemeClr val="tx1"/>
              </a:solidFill>
              <a:effectLst/>
              <a:uLnTx/>
              <a:uFillTx/>
              <a:latin typeface="Cambria" pitchFamily="18" charset="0"/>
            </a:endParaRPr>
          </a:p>
        </p:txBody>
      </p:sp>
    </p:spTree>
    <p:extLst>
      <p:ext uri="{BB962C8B-B14F-4D97-AF65-F5344CB8AC3E}">
        <p14:creationId xmlns:p14="http://schemas.microsoft.com/office/powerpoint/2010/main" val="347262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latin typeface="Cambria" panose="02040503050406030204" pitchFamily="18" charset="0"/>
              </a:rPr>
              <a:t>Conclusões</a:t>
            </a:r>
          </a:p>
        </p:txBody>
      </p:sp>
      <p:sp>
        <p:nvSpPr>
          <p:cNvPr id="3" name="Espaço Reservado para Conteúdo 2"/>
          <p:cNvSpPr>
            <a:spLocks noGrp="1"/>
          </p:cNvSpPr>
          <p:nvPr>
            <p:ph idx="1"/>
          </p:nvPr>
        </p:nvSpPr>
        <p:spPr>
          <a:xfrm>
            <a:off x="457200" y="1600203"/>
            <a:ext cx="8229600" cy="3773014"/>
          </a:xfrm>
        </p:spPr>
        <p:txBody>
          <a:bodyPr/>
          <a:lstStyle/>
          <a:p>
            <a:pPr marL="0" indent="0">
              <a:buNone/>
            </a:pPr>
            <a:r>
              <a:rPr lang="pt-BR" dirty="0">
                <a:latin typeface="Cambria" panose="02040503050406030204" pitchFamily="18" charset="0"/>
              </a:rPr>
              <a:t>Fiscalização e inspeção.</a:t>
            </a:r>
          </a:p>
          <a:p>
            <a:pPr marL="0" indent="0">
              <a:buNone/>
            </a:pPr>
            <a:endParaRPr lang="pt-BR" dirty="0">
              <a:latin typeface="Cambria" panose="02040503050406030204" pitchFamily="18" charset="0"/>
            </a:endParaRPr>
          </a:p>
          <a:p>
            <a:pPr marL="0" indent="0">
              <a:buNone/>
            </a:pPr>
            <a:r>
              <a:rPr lang="pt-BR" dirty="0">
                <a:latin typeface="Cambria" panose="02040503050406030204" pitchFamily="18" charset="0"/>
              </a:rPr>
              <a:t>Aumento de arrecadação.</a:t>
            </a:r>
          </a:p>
          <a:p>
            <a:pPr algn="just"/>
            <a:endParaRPr lang="pt-BR" dirty="0">
              <a:latin typeface="Cambria" panose="02040503050406030204" pitchFamily="18" charset="0"/>
            </a:endParaRPr>
          </a:p>
          <a:p>
            <a:pPr marL="0" indent="0" algn="just">
              <a:buNone/>
            </a:pPr>
            <a:r>
              <a:rPr lang="pt-BR" dirty="0">
                <a:latin typeface="Cambria" panose="02040503050406030204" pitchFamily="18" charset="0"/>
              </a:rPr>
              <a:t>Diminuição da capacidade de investimento.</a:t>
            </a:r>
          </a:p>
        </p:txBody>
      </p:sp>
      <p:pic>
        <p:nvPicPr>
          <p:cNvPr id="4" name="Imagem 3">
            <a:extLst>
              <a:ext uri="{FF2B5EF4-FFF2-40B4-BE49-F238E27FC236}">
                <a16:creationId xmlns:a16="http://schemas.microsoft.com/office/drawing/2014/main" id="{4E850FE8-DCB1-481A-A2CC-AD5B3B51BB1F}"/>
              </a:ext>
            </a:extLst>
          </p:cNvPr>
          <p:cNvPicPr>
            <a:picLocks noChangeAspect="1"/>
          </p:cNvPicPr>
          <p:nvPr/>
        </p:nvPicPr>
        <p:blipFill>
          <a:blip r:embed="rId2" cstate="print"/>
          <a:stretch>
            <a:fillRect/>
          </a:stretch>
        </p:blipFill>
        <p:spPr>
          <a:xfrm>
            <a:off x="8265030" y="0"/>
            <a:ext cx="878970" cy="1312300"/>
          </a:xfrm>
          <a:prstGeom prst="rect">
            <a:avLst/>
          </a:prstGeom>
        </p:spPr>
      </p:pic>
    </p:spTree>
    <p:extLst>
      <p:ext uri="{BB962C8B-B14F-4D97-AF65-F5344CB8AC3E}">
        <p14:creationId xmlns:p14="http://schemas.microsoft.com/office/powerpoint/2010/main" val="2537930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latin typeface="Cambria" panose="02040503050406030204" pitchFamily="18" charset="0"/>
              </a:rPr>
              <a:t>Referências bibliográficas</a:t>
            </a:r>
          </a:p>
        </p:txBody>
      </p:sp>
      <p:sp>
        <p:nvSpPr>
          <p:cNvPr id="3" name="Espaço Reservado para Conteúdo 2"/>
          <p:cNvSpPr>
            <a:spLocks noGrp="1"/>
          </p:cNvSpPr>
          <p:nvPr>
            <p:ph idx="1"/>
          </p:nvPr>
        </p:nvSpPr>
        <p:spPr>
          <a:xfrm>
            <a:off x="0" y="1312300"/>
            <a:ext cx="9036496" cy="4060917"/>
          </a:xfrm>
        </p:spPr>
        <p:txBody>
          <a:bodyPr>
            <a:normAutofit fontScale="47500" lnSpcReduction="20000"/>
          </a:bodyPr>
          <a:lstStyle/>
          <a:p>
            <a:pPr marL="0" indent="0">
              <a:buNone/>
            </a:pPr>
            <a:r>
              <a:rPr lang="pt-BR" dirty="0">
                <a:latin typeface="Cambria" panose="02040503050406030204" pitchFamily="18" charset="0"/>
              </a:rPr>
              <a:t>BRASIL. Constituição (1988). Constituição da República Federativa do Brasil. Brasília, DF: Senado, 1988.</a:t>
            </a:r>
          </a:p>
          <a:p>
            <a:pPr marL="0" indent="0">
              <a:buNone/>
            </a:pPr>
            <a:endParaRPr lang="pt-BR" dirty="0">
              <a:latin typeface="Cambria" panose="02040503050406030204" pitchFamily="18" charset="0"/>
            </a:endParaRPr>
          </a:p>
          <a:p>
            <a:pPr marL="0" indent="0">
              <a:buNone/>
            </a:pPr>
            <a:r>
              <a:rPr lang="pt-BR" dirty="0">
                <a:latin typeface="Cambria" panose="02040503050406030204" pitchFamily="18" charset="0"/>
              </a:rPr>
              <a:t>BRASIL. Lei nº 11.445, de 5 de janeiro de 2007. Estabelece diretrizes nacionais para o saneamento básico; altera as Leis nos 6.766, de 19 de dezembro de 1979, 8.036, de 11 de maio de 1990, 8.666, de 21 de junho de 1993, 8.987, de 13 de fevereiro de 1995; revoga a Lei no 6.528, de 11 de maio de 1978; e dá outras providências. Diário Oficial da República Federativa do Brasil, Poder Executivo, Brasília, DF, 05 jan. 2007. </a:t>
            </a:r>
          </a:p>
          <a:p>
            <a:pPr marL="0" indent="0">
              <a:buNone/>
            </a:pPr>
            <a:endParaRPr lang="pt-BR" dirty="0">
              <a:latin typeface="Cambria" panose="02040503050406030204" pitchFamily="18" charset="0"/>
            </a:endParaRPr>
          </a:p>
          <a:p>
            <a:pPr marL="0" indent="0">
              <a:buNone/>
            </a:pPr>
            <a:r>
              <a:rPr lang="pt-BR" dirty="0">
                <a:latin typeface="Cambria" panose="02040503050406030204" pitchFamily="18" charset="0"/>
              </a:rPr>
              <a:t>CARVALHO, Sonia Aparecida de; ADOLFO, Luiz Gonzaga Silva. O direito fundamental ao saneamento básico como garantia do mínimo existencial social e ambiental. Revista Brasileira de Direito, Passo Fundo, v. 8, n. 2, p. 6-37, out. 2012. ISSN 2238-0604. Disponível em: &lt;https://seer.imed.edu.br/</a:t>
            </a:r>
            <a:r>
              <a:rPr lang="pt-BR" dirty="0" err="1">
                <a:latin typeface="Cambria" panose="02040503050406030204" pitchFamily="18" charset="0"/>
              </a:rPr>
              <a:t>index.php</a:t>
            </a:r>
            <a:r>
              <a:rPr lang="pt-BR" dirty="0">
                <a:latin typeface="Cambria" panose="02040503050406030204" pitchFamily="18" charset="0"/>
              </a:rPr>
              <a:t>/</a:t>
            </a:r>
            <a:r>
              <a:rPr lang="pt-BR" dirty="0" err="1">
                <a:latin typeface="Cambria" panose="02040503050406030204" pitchFamily="18" charset="0"/>
              </a:rPr>
              <a:t>revistadedireito</a:t>
            </a:r>
            <a:r>
              <a:rPr lang="pt-BR" dirty="0">
                <a:latin typeface="Cambria" panose="02040503050406030204" pitchFamily="18" charset="0"/>
              </a:rPr>
              <a:t>/</a:t>
            </a:r>
            <a:r>
              <a:rPr lang="pt-BR" dirty="0" err="1">
                <a:latin typeface="Cambria" panose="02040503050406030204" pitchFamily="18" charset="0"/>
              </a:rPr>
              <a:t>article</a:t>
            </a:r>
            <a:r>
              <a:rPr lang="pt-BR" dirty="0">
                <a:latin typeface="Cambria" panose="02040503050406030204" pitchFamily="18" charset="0"/>
              </a:rPr>
              <a:t>/</a:t>
            </a:r>
            <a:r>
              <a:rPr lang="pt-BR" dirty="0" err="1">
                <a:latin typeface="Cambria" panose="02040503050406030204" pitchFamily="18" charset="0"/>
              </a:rPr>
              <a:t>view</a:t>
            </a:r>
            <a:r>
              <a:rPr lang="pt-BR" dirty="0">
                <a:latin typeface="Cambria" panose="02040503050406030204" pitchFamily="18" charset="0"/>
              </a:rPr>
              <a:t>/286/236&gt;. Acesso em: 19 fev. 2018. </a:t>
            </a:r>
            <a:r>
              <a:rPr lang="pt-BR" dirty="0" err="1">
                <a:latin typeface="Cambria" panose="02040503050406030204" pitchFamily="18" charset="0"/>
              </a:rPr>
              <a:t>doi:https</a:t>
            </a:r>
            <a:r>
              <a:rPr lang="pt-BR" dirty="0">
                <a:latin typeface="Cambria" panose="02040503050406030204" pitchFamily="18" charset="0"/>
              </a:rPr>
              <a:t>://doi.org/10.18256/2238-0604/revistadedireito.v8n2p6-37.</a:t>
            </a:r>
          </a:p>
          <a:p>
            <a:pPr marL="0" indent="0">
              <a:buNone/>
            </a:pPr>
            <a:endParaRPr lang="pt-BR" dirty="0">
              <a:latin typeface="Cambria" panose="02040503050406030204" pitchFamily="18" charset="0"/>
            </a:endParaRPr>
          </a:p>
          <a:p>
            <a:pPr marL="0" indent="0">
              <a:buNone/>
            </a:pPr>
            <a:r>
              <a:rPr lang="pt-BR" dirty="0">
                <a:latin typeface="Cambria" panose="02040503050406030204" pitchFamily="18" charset="0"/>
              </a:rPr>
              <a:t>GALVÃO JUNIOR, Alceu de Castro (Org.) Regulação: Procedimentos de Fiscalização em Sistema de Abastecimento de Água./ Alceu de Castro Galvão Junior, Alexandre Caetano da Silva et al. – Fortaleza: Expressão Gráfica e Editora Ltda./ ARCE, 2006.</a:t>
            </a:r>
          </a:p>
          <a:p>
            <a:pPr marL="0" indent="0">
              <a:buNone/>
            </a:pPr>
            <a:endParaRPr lang="pt-BR" dirty="0">
              <a:latin typeface="Cambria" panose="02040503050406030204" pitchFamily="18" charset="0"/>
            </a:endParaRPr>
          </a:p>
          <a:p>
            <a:pPr marL="0" indent="0">
              <a:buNone/>
            </a:pPr>
            <a:r>
              <a:rPr lang="pt-BR" dirty="0">
                <a:latin typeface="Cambria" panose="02040503050406030204" pitchFamily="18" charset="0"/>
              </a:rPr>
              <a:t>RIBEIRO, Wladimir António. O saneamento básico como um direito social. Revista de Direito Público da Economia – RDPE, Belo Horizonte, ano 13, n. 52, p. 229-251, out./dez. 2015.</a:t>
            </a:r>
          </a:p>
          <a:p>
            <a:endParaRPr lang="pt-BR" dirty="0">
              <a:latin typeface="Cambria" panose="02040503050406030204" pitchFamily="18" charset="0"/>
            </a:endParaRPr>
          </a:p>
        </p:txBody>
      </p:sp>
      <p:pic>
        <p:nvPicPr>
          <p:cNvPr id="4" name="Imagem 3">
            <a:extLst>
              <a:ext uri="{FF2B5EF4-FFF2-40B4-BE49-F238E27FC236}">
                <a16:creationId xmlns:a16="http://schemas.microsoft.com/office/drawing/2014/main" id="{4E850FE8-DCB1-481A-A2CC-AD5B3B51BB1F}"/>
              </a:ext>
            </a:extLst>
          </p:cNvPr>
          <p:cNvPicPr>
            <a:picLocks noChangeAspect="1"/>
          </p:cNvPicPr>
          <p:nvPr/>
        </p:nvPicPr>
        <p:blipFill>
          <a:blip r:embed="rId2" cstate="print"/>
          <a:stretch>
            <a:fillRect/>
          </a:stretch>
        </p:blipFill>
        <p:spPr>
          <a:xfrm>
            <a:off x="8265030" y="0"/>
            <a:ext cx="878970" cy="1312300"/>
          </a:xfrm>
          <a:prstGeom prst="rect">
            <a:avLst/>
          </a:prstGeom>
        </p:spPr>
      </p:pic>
    </p:spTree>
    <p:extLst>
      <p:ext uri="{BB962C8B-B14F-4D97-AF65-F5344CB8AC3E}">
        <p14:creationId xmlns:p14="http://schemas.microsoft.com/office/powerpoint/2010/main" val="744345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ctrTitle" idx="4294967295"/>
          </p:nvPr>
        </p:nvSpPr>
        <p:spPr>
          <a:xfrm>
            <a:off x="683568" y="1124744"/>
            <a:ext cx="7956376" cy="2387600"/>
          </a:xfrm>
        </p:spPr>
        <p:txBody>
          <a:bodyPr anchor="ctr" anchorCtr="0">
            <a:noAutofit/>
          </a:bodyPr>
          <a:lstStyle/>
          <a:p>
            <a:r>
              <a:rPr lang="pt-BR" sz="3200" b="1" dirty="0">
                <a:latin typeface="Cambria" panose="02040503050406030204" pitchFamily="18" charset="0"/>
              </a:rPr>
              <a:t>FISCALIZAÇÃO DE COBRANÇA DE TARIFA DE ESGOTO: UM ESTUDO DE CASO DO SERVIÇO AUTÔNOMO DE ÁGUA E ESGOTO (SAAE) DE LAGOA FORMOSA/MG</a:t>
            </a:r>
            <a:endParaRPr lang="pt-BR" sz="3200" b="1" dirty="0"/>
          </a:p>
        </p:txBody>
      </p:sp>
      <p:pic>
        <p:nvPicPr>
          <p:cNvPr id="6" name="Imagem 5">
            <a:extLst>
              <a:ext uri="{FF2B5EF4-FFF2-40B4-BE49-F238E27FC236}">
                <a16:creationId xmlns:a16="http://schemas.microsoft.com/office/drawing/2014/main" id="{1C7E7DBA-6E3C-4F30-B9E1-BF152B0922DB}"/>
              </a:ext>
            </a:extLst>
          </p:cNvPr>
          <p:cNvPicPr>
            <a:picLocks noChangeAspect="1"/>
          </p:cNvPicPr>
          <p:nvPr/>
        </p:nvPicPr>
        <p:blipFill>
          <a:blip r:embed="rId2" cstate="print"/>
          <a:stretch>
            <a:fillRect/>
          </a:stretch>
        </p:blipFill>
        <p:spPr>
          <a:xfrm>
            <a:off x="8265030" y="0"/>
            <a:ext cx="878970" cy="1312300"/>
          </a:xfrm>
          <a:prstGeom prst="rect">
            <a:avLst/>
          </a:prstGeom>
        </p:spPr>
      </p:pic>
      <p:sp>
        <p:nvSpPr>
          <p:cNvPr id="7" name="Subtítulo 2">
            <a:extLst>
              <a:ext uri="{FF2B5EF4-FFF2-40B4-BE49-F238E27FC236}">
                <a16:creationId xmlns:a16="http://schemas.microsoft.com/office/drawing/2014/main" id="{04E4FC93-F1F5-4A2F-8599-6C7442C46DFF}"/>
              </a:ext>
            </a:extLst>
          </p:cNvPr>
          <p:cNvSpPr txBox="1">
            <a:spLocks/>
          </p:cNvSpPr>
          <p:nvPr/>
        </p:nvSpPr>
        <p:spPr>
          <a:xfrm>
            <a:off x="2690410" y="3861048"/>
            <a:ext cx="3942692" cy="108012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pt-BR" sz="6600" b="1" dirty="0">
                <a:latin typeface="Cambria" panose="02040503050406030204" pitchFamily="18" charset="0"/>
              </a:rPr>
              <a:t>Obrigada!</a:t>
            </a:r>
          </a:p>
        </p:txBody>
      </p:sp>
    </p:spTree>
    <p:extLst>
      <p:ext uri="{BB962C8B-B14F-4D97-AF65-F5344CB8AC3E}">
        <p14:creationId xmlns:p14="http://schemas.microsoft.com/office/powerpoint/2010/main" val="552424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latin typeface="Cambria" panose="02040503050406030204" pitchFamily="18" charset="0"/>
              </a:rPr>
              <a:t>Sumário</a:t>
            </a:r>
          </a:p>
        </p:txBody>
      </p:sp>
      <p:sp>
        <p:nvSpPr>
          <p:cNvPr id="3" name="Espaço Reservado para Conteúdo 2"/>
          <p:cNvSpPr>
            <a:spLocks noGrp="1"/>
          </p:cNvSpPr>
          <p:nvPr>
            <p:ph idx="1"/>
          </p:nvPr>
        </p:nvSpPr>
        <p:spPr>
          <a:xfrm>
            <a:off x="0" y="1600203"/>
            <a:ext cx="9144000" cy="3773014"/>
          </a:xfrm>
        </p:spPr>
        <p:txBody>
          <a:bodyPr/>
          <a:lstStyle/>
          <a:p>
            <a:r>
              <a:rPr lang="pt-BR" dirty="0">
                <a:latin typeface="Cambria" panose="02040503050406030204" pitchFamily="18" charset="0"/>
              </a:rPr>
              <a:t>Introdução</a:t>
            </a:r>
          </a:p>
          <a:p>
            <a:r>
              <a:rPr lang="pt-BR" dirty="0">
                <a:latin typeface="Cambria" panose="02040503050406030204" pitchFamily="18" charset="0"/>
              </a:rPr>
              <a:t>Objetivos</a:t>
            </a:r>
          </a:p>
          <a:p>
            <a:r>
              <a:rPr lang="pt-BR" dirty="0">
                <a:latin typeface="Cambria" panose="02040503050406030204" pitchFamily="18" charset="0"/>
              </a:rPr>
              <a:t>Metodologia</a:t>
            </a:r>
          </a:p>
          <a:p>
            <a:r>
              <a:rPr lang="pt-BR" dirty="0">
                <a:latin typeface="Cambria" panose="02040503050406030204" pitchFamily="18" charset="0"/>
              </a:rPr>
              <a:t>Resultados e discussão</a:t>
            </a:r>
          </a:p>
          <a:p>
            <a:r>
              <a:rPr lang="pt-BR" dirty="0">
                <a:latin typeface="Cambria" panose="02040503050406030204" pitchFamily="18" charset="0"/>
              </a:rPr>
              <a:t>Conclusões</a:t>
            </a:r>
          </a:p>
          <a:p>
            <a:r>
              <a:rPr lang="pt-BR" dirty="0">
                <a:latin typeface="Cambria" panose="02040503050406030204" pitchFamily="18" charset="0"/>
              </a:rPr>
              <a:t>Referências bibliográficas</a:t>
            </a:r>
          </a:p>
        </p:txBody>
      </p:sp>
      <p:pic>
        <p:nvPicPr>
          <p:cNvPr id="4" name="Imagem 3">
            <a:extLst>
              <a:ext uri="{FF2B5EF4-FFF2-40B4-BE49-F238E27FC236}">
                <a16:creationId xmlns:a16="http://schemas.microsoft.com/office/drawing/2014/main" id="{4E850FE8-DCB1-481A-A2CC-AD5B3B51BB1F}"/>
              </a:ext>
            </a:extLst>
          </p:cNvPr>
          <p:cNvPicPr>
            <a:picLocks noChangeAspect="1"/>
          </p:cNvPicPr>
          <p:nvPr/>
        </p:nvPicPr>
        <p:blipFill>
          <a:blip r:embed="rId2" cstate="print"/>
          <a:stretch>
            <a:fillRect/>
          </a:stretch>
        </p:blipFill>
        <p:spPr>
          <a:xfrm>
            <a:off x="8265030" y="0"/>
            <a:ext cx="878970" cy="1312300"/>
          </a:xfrm>
          <a:prstGeom prst="rect">
            <a:avLst/>
          </a:prstGeom>
        </p:spPr>
      </p:pic>
    </p:spTree>
    <p:extLst>
      <p:ext uri="{BB962C8B-B14F-4D97-AF65-F5344CB8AC3E}">
        <p14:creationId xmlns:p14="http://schemas.microsoft.com/office/powerpoint/2010/main" val="4134874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latin typeface="Cambria" panose="02040503050406030204" pitchFamily="18" charset="0"/>
              </a:rPr>
              <a:t>Introdução</a:t>
            </a:r>
          </a:p>
        </p:txBody>
      </p:sp>
      <p:sp>
        <p:nvSpPr>
          <p:cNvPr id="3" name="Espaço Reservado para Conteúdo 2"/>
          <p:cNvSpPr>
            <a:spLocks noGrp="1"/>
          </p:cNvSpPr>
          <p:nvPr>
            <p:ph idx="1"/>
          </p:nvPr>
        </p:nvSpPr>
        <p:spPr>
          <a:xfrm>
            <a:off x="457200" y="1600203"/>
            <a:ext cx="8229600" cy="892693"/>
          </a:xfrm>
        </p:spPr>
        <p:txBody>
          <a:bodyPr/>
          <a:lstStyle/>
          <a:p>
            <a:pPr marL="0" indent="0">
              <a:buNone/>
            </a:pPr>
            <a:r>
              <a:rPr lang="pt-BR" dirty="0">
                <a:latin typeface="Cambria" panose="02040503050406030204" pitchFamily="18" charset="0"/>
              </a:rPr>
              <a:t>Direito ao saneamento básico</a:t>
            </a:r>
          </a:p>
        </p:txBody>
      </p:sp>
      <p:pic>
        <p:nvPicPr>
          <p:cNvPr id="4" name="Imagem 3">
            <a:extLst>
              <a:ext uri="{FF2B5EF4-FFF2-40B4-BE49-F238E27FC236}">
                <a16:creationId xmlns:a16="http://schemas.microsoft.com/office/drawing/2014/main" id="{4E850FE8-DCB1-481A-A2CC-AD5B3B51BB1F}"/>
              </a:ext>
            </a:extLst>
          </p:cNvPr>
          <p:cNvPicPr>
            <a:picLocks noChangeAspect="1"/>
          </p:cNvPicPr>
          <p:nvPr/>
        </p:nvPicPr>
        <p:blipFill>
          <a:blip r:embed="rId2" cstate="print"/>
          <a:stretch>
            <a:fillRect/>
          </a:stretch>
        </p:blipFill>
        <p:spPr>
          <a:xfrm>
            <a:off x="8265030" y="0"/>
            <a:ext cx="878970" cy="1312300"/>
          </a:xfrm>
          <a:prstGeom prst="rect">
            <a:avLst/>
          </a:prstGeom>
        </p:spPr>
      </p:pic>
      <p:sp>
        <p:nvSpPr>
          <p:cNvPr id="5" name="Espaço Reservado para Conteúdo 2">
            <a:extLst>
              <a:ext uri="{FF2B5EF4-FFF2-40B4-BE49-F238E27FC236}">
                <a16:creationId xmlns:a16="http://schemas.microsoft.com/office/drawing/2014/main" id="{D3F6F4CD-618E-4729-B8C7-B10E69363E1E}"/>
              </a:ext>
            </a:extLst>
          </p:cNvPr>
          <p:cNvSpPr txBox="1">
            <a:spLocks/>
          </p:cNvSpPr>
          <p:nvPr/>
        </p:nvSpPr>
        <p:spPr>
          <a:xfrm>
            <a:off x="451480" y="2276872"/>
            <a:ext cx="8229600" cy="298092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pt-BR" dirty="0">
                <a:latin typeface="Cambria" panose="02040503050406030204" pitchFamily="18" charset="0"/>
              </a:rPr>
              <a:t>Serviço Autônomo de Água e Esgoto (SAAE)</a:t>
            </a:r>
          </a:p>
          <a:p>
            <a:pPr marL="0" indent="0" algn="just">
              <a:buFont typeface="Arial" pitchFamily="34" charset="0"/>
              <a:buNone/>
            </a:pPr>
            <a:r>
              <a:rPr lang="pt-BR" dirty="0">
                <a:latin typeface="Cambria" panose="02040503050406030204" pitchFamily="18" charset="0"/>
              </a:rPr>
              <a:t>	Lei n° 228, de 30 de agosto de 1982</a:t>
            </a:r>
          </a:p>
          <a:p>
            <a:pPr marL="0" indent="0" algn="just">
              <a:buFont typeface="Arial" pitchFamily="34" charset="0"/>
              <a:buNone/>
            </a:pPr>
            <a:r>
              <a:rPr lang="pt-BR" dirty="0">
                <a:latin typeface="Cambria" panose="02040503050406030204" pitchFamily="18" charset="0"/>
              </a:rPr>
              <a:t>	Ligações de água: 6.116</a:t>
            </a:r>
          </a:p>
          <a:p>
            <a:pPr marL="0" indent="0" algn="just">
              <a:buFont typeface="Arial" pitchFamily="34" charset="0"/>
              <a:buNone/>
            </a:pPr>
            <a:r>
              <a:rPr lang="pt-BR" dirty="0">
                <a:latin typeface="Cambria" panose="02040503050406030204" pitchFamily="18" charset="0"/>
              </a:rPr>
              <a:t>	Ligações de esgoto: 5.991</a:t>
            </a:r>
          </a:p>
        </p:txBody>
      </p:sp>
    </p:spTree>
    <p:extLst>
      <p:ext uri="{BB962C8B-B14F-4D97-AF65-F5344CB8AC3E}">
        <p14:creationId xmlns:p14="http://schemas.microsoft.com/office/powerpoint/2010/main" val="1994834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latin typeface="Cambria" panose="02040503050406030204" pitchFamily="18" charset="0"/>
              </a:rPr>
              <a:t>Introdução</a:t>
            </a:r>
          </a:p>
        </p:txBody>
      </p:sp>
      <p:sp>
        <p:nvSpPr>
          <p:cNvPr id="3" name="Espaço Reservado para Conteúdo 2"/>
          <p:cNvSpPr>
            <a:spLocks noGrp="1"/>
          </p:cNvSpPr>
          <p:nvPr>
            <p:ph idx="1"/>
          </p:nvPr>
        </p:nvSpPr>
        <p:spPr>
          <a:xfrm>
            <a:off x="457200" y="1600203"/>
            <a:ext cx="8363272" cy="3773014"/>
          </a:xfrm>
        </p:spPr>
        <p:txBody>
          <a:bodyPr/>
          <a:lstStyle/>
          <a:p>
            <a:pPr marL="0" indent="0" algn="just">
              <a:buNone/>
            </a:pPr>
            <a:r>
              <a:rPr lang="pt-BR" dirty="0">
                <a:latin typeface="Cambria" panose="02040503050406030204" pitchFamily="18" charset="0"/>
              </a:rPr>
              <a:t>Atualmente a tarifa cobrada é de R$ 48,58 pelo consumo de 15m³ (taxa mínima)</a:t>
            </a:r>
          </a:p>
          <a:p>
            <a:pPr marL="0" indent="0" algn="just">
              <a:buNone/>
            </a:pPr>
            <a:r>
              <a:rPr lang="pt-BR" dirty="0">
                <a:latin typeface="Cambria" panose="02040503050406030204" pitchFamily="18" charset="0"/>
              </a:rPr>
              <a:t>	Tratamento de água: R$ 33,63</a:t>
            </a:r>
          </a:p>
          <a:p>
            <a:pPr marL="0" indent="0" algn="just">
              <a:buNone/>
            </a:pPr>
            <a:r>
              <a:rPr lang="pt-BR" dirty="0">
                <a:latin typeface="Cambria" panose="02040503050406030204" pitchFamily="18" charset="0"/>
              </a:rPr>
              <a:t>	Tratamento do esgoto sanitário: R$ 13,45</a:t>
            </a:r>
          </a:p>
          <a:p>
            <a:pPr marL="0" indent="0" algn="just">
              <a:buNone/>
            </a:pPr>
            <a:r>
              <a:rPr lang="pt-BR" dirty="0">
                <a:latin typeface="Cambria" panose="02040503050406030204" pitchFamily="18" charset="0"/>
              </a:rPr>
              <a:t>	Conservação de hidrômetro: R$ 1,50</a:t>
            </a:r>
          </a:p>
        </p:txBody>
      </p:sp>
      <p:pic>
        <p:nvPicPr>
          <p:cNvPr id="4" name="Imagem 3">
            <a:extLst>
              <a:ext uri="{FF2B5EF4-FFF2-40B4-BE49-F238E27FC236}">
                <a16:creationId xmlns:a16="http://schemas.microsoft.com/office/drawing/2014/main" id="{4E850FE8-DCB1-481A-A2CC-AD5B3B51BB1F}"/>
              </a:ext>
            </a:extLst>
          </p:cNvPr>
          <p:cNvPicPr>
            <a:picLocks noChangeAspect="1"/>
          </p:cNvPicPr>
          <p:nvPr/>
        </p:nvPicPr>
        <p:blipFill>
          <a:blip r:embed="rId2" cstate="print"/>
          <a:stretch>
            <a:fillRect/>
          </a:stretch>
        </p:blipFill>
        <p:spPr>
          <a:xfrm>
            <a:off x="8265030" y="0"/>
            <a:ext cx="878970" cy="1312300"/>
          </a:xfrm>
          <a:prstGeom prst="rect">
            <a:avLst/>
          </a:prstGeom>
        </p:spPr>
      </p:pic>
    </p:spTree>
    <p:extLst>
      <p:ext uri="{BB962C8B-B14F-4D97-AF65-F5344CB8AC3E}">
        <p14:creationId xmlns:p14="http://schemas.microsoft.com/office/powerpoint/2010/main" val="1715696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latin typeface="Cambria" panose="02040503050406030204" pitchFamily="18" charset="0"/>
              </a:rPr>
              <a:t>Objetivos</a:t>
            </a:r>
          </a:p>
        </p:txBody>
      </p:sp>
      <p:sp>
        <p:nvSpPr>
          <p:cNvPr id="3" name="Espaço Reservado para Conteúdo 2"/>
          <p:cNvSpPr>
            <a:spLocks noGrp="1"/>
          </p:cNvSpPr>
          <p:nvPr>
            <p:ph idx="1"/>
          </p:nvPr>
        </p:nvSpPr>
        <p:spPr>
          <a:xfrm>
            <a:off x="457200" y="1600203"/>
            <a:ext cx="8229600" cy="3773014"/>
          </a:xfrm>
        </p:spPr>
        <p:txBody>
          <a:bodyPr/>
          <a:lstStyle/>
          <a:p>
            <a:pPr marL="0" indent="0">
              <a:buNone/>
            </a:pPr>
            <a:r>
              <a:rPr lang="pt-BR" dirty="0">
                <a:latin typeface="Cambria" panose="02040503050406030204" pitchFamily="18" charset="0"/>
              </a:rPr>
              <a:t>Verificar a perda de arrecadação;</a:t>
            </a:r>
          </a:p>
          <a:p>
            <a:pPr marL="0" indent="0" algn="just">
              <a:buNone/>
            </a:pPr>
            <a:r>
              <a:rPr lang="pt-BR" dirty="0">
                <a:latin typeface="Cambria" panose="02040503050406030204" pitchFamily="18" charset="0"/>
              </a:rPr>
              <a:t>Verificar o valor gasto com o tratamento do esgoto de usuários que não pagam a tarifa de tratamento de esgoto sanitário;</a:t>
            </a:r>
          </a:p>
          <a:p>
            <a:pPr marL="0" indent="0" algn="just">
              <a:buNone/>
            </a:pPr>
            <a:r>
              <a:rPr lang="pt-BR" dirty="0">
                <a:latin typeface="Cambria" panose="02040503050406030204" pitchFamily="18" charset="0"/>
              </a:rPr>
              <a:t>Mostrar a importância da fiscalização e inspeção a fim de minimizar perdas de arrecadação.</a:t>
            </a:r>
          </a:p>
        </p:txBody>
      </p:sp>
      <p:pic>
        <p:nvPicPr>
          <p:cNvPr id="4" name="Imagem 3">
            <a:extLst>
              <a:ext uri="{FF2B5EF4-FFF2-40B4-BE49-F238E27FC236}">
                <a16:creationId xmlns:a16="http://schemas.microsoft.com/office/drawing/2014/main" id="{4E850FE8-DCB1-481A-A2CC-AD5B3B51BB1F}"/>
              </a:ext>
            </a:extLst>
          </p:cNvPr>
          <p:cNvPicPr>
            <a:picLocks noChangeAspect="1"/>
          </p:cNvPicPr>
          <p:nvPr/>
        </p:nvPicPr>
        <p:blipFill>
          <a:blip r:embed="rId2" cstate="print"/>
          <a:stretch>
            <a:fillRect/>
          </a:stretch>
        </p:blipFill>
        <p:spPr>
          <a:xfrm>
            <a:off x="8265030" y="0"/>
            <a:ext cx="878970" cy="1312300"/>
          </a:xfrm>
          <a:prstGeom prst="rect">
            <a:avLst/>
          </a:prstGeom>
        </p:spPr>
      </p:pic>
    </p:spTree>
    <p:extLst>
      <p:ext uri="{BB962C8B-B14F-4D97-AF65-F5344CB8AC3E}">
        <p14:creationId xmlns:p14="http://schemas.microsoft.com/office/powerpoint/2010/main" val="2853124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latin typeface="Cambria" panose="02040503050406030204" pitchFamily="18" charset="0"/>
              </a:rPr>
              <a:t>Metodologia</a:t>
            </a:r>
          </a:p>
        </p:txBody>
      </p:sp>
      <p:graphicFrame>
        <p:nvGraphicFramePr>
          <p:cNvPr id="5" name="Espaço Reservado para Conteúdo 4">
            <a:extLst>
              <a:ext uri="{FF2B5EF4-FFF2-40B4-BE49-F238E27FC236}">
                <a16:creationId xmlns:a16="http://schemas.microsoft.com/office/drawing/2014/main" id="{851ADDDC-A516-476C-9FA1-36DB85DB6DD1}"/>
              </a:ext>
            </a:extLst>
          </p:cNvPr>
          <p:cNvGraphicFramePr>
            <a:graphicFrameLocks noGrp="1"/>
          </p:cNvGraphicFramePr>
          <p:nvPr>
            <p:ph idx="1"/>
            <p:extLst>
              <p:ext uri="{D42A27DB-BD31-4B8C-83A1-F6EECF244321}">
                <p14:modId xmlns:p14="http://schemas.microsoft.com/office/powerpoint/2010/main" val="3607629701"/>
              </p:ext>
            </p:extLst>
          </p:nvPr>
        </p:nvGraphicFramePr>
        <p:xfrm>
          <a:off x="457200" y="1600200"/>
          <a:ext cx="8229600" cy="3773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agem 3">
            <a:extLst>
              <a:ext uri="{FF2B5EF4-FFF2-40B4-BE49-F238E27FC236}">
                <a16:creationId xmlns:a16="http://schemas.microsoft.com/office/drawing/2014/main" id="{4E850FE8-DCB1-481A-A2CC-AD5B3B51BB1F}"/>
              </a:ext>
            </a:extLst>
          </p:cNvPr>
          <p:cNvPicPr>
            <a:picLocks noChangeAspect="1"/>
          </p:cNvPicPr>
          <p:nvPr/>
        </p:nvPicPr>
        <p:blipFill>
          <a:blip r:embed="rId7" cstate="print"/>
          <a:stretch>
            <a:fillRect/>
          </a:stretch>
        </p:blipFill>
        <p:spPr>
          <a:xfrm>
            <a:off x="8265030" y="0"/>
            <a:ext cx="878970" cy="1312300"/>
          </a:xfrm>
          <a:prstGeom prst="rect">
            <a:avLst/>
          </a:prstGeom>
        </p:spPr>
      </p:pic>
      <p:sp>
        <p:nvSpPr>
          <p:cNvPr id="7" name="Seta para baixo 6"/>
          <p:cNvSpPr/>
          <p:nvPr/>
        </p:nvSpPr>
        <p:spPr>
          <a:xfrm>
            <a:off x="1285852" y="1000108"/>
            <a:ext cx="928694" cy="928694"/>
          </a:xfrm>
          <a:prstGeom prst="downArrow">
            <a:avLst>
              <a:gd name="adj1" fmla="val 50000"/>
              <a:gd name="adj2" fmla="val 50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Seta para baixo 7"/>
          <p:cNvSpPr/>
          <p:nvPr/>
        </p:nvSpPr>
        <p:spPr>
          <a:xfrm>
            <a:off x="4214810" y="1071546"/>
            <a:ext cx="928694" cy="928694"/>
          </a:xfrm>
          <a:prstGeom prst="downArrow">
            <a:avLst>
              <a:gd name="adj1" fmla="val 50000"/>
              <a:gd name="adj2" fmla="val 50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Seta para baixo 8"/>
          <p:cNvSpPr/>
          <p:nvPr/>
        </p:nvSpPr>
        <p:spPr>
          <a:xfrm>
            <a:off x="6858016" y="1000108"/>
            <a:ext cx="928694" cy="928694"/>
          </a:xfrm>
          <a:prstGeom prst="downArrow">
            <a:avLst>
              <a:gd name="adj1" fmla="val 50000"/>
              <a:gd name="adj2" fmla="val 50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070270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1" nodeType="clickEffect">
                                  <p:stCondLst>
                                    <p:cond delay="0"/>
                                  </p:stCondLst>
                                  <p:childTnLst>
                                    <p:anim calcmode="lin" valueType="num">
                                      <p:cBhvr additive="base">
                                        <p:cTn id="18" dur="500"/>
                                        <p:tgtEl>
                                          <p:spTgt spid="7"/>
                                        </p:tgtEl>
                                        <p:attrNameLst>
                                          <p:attrName>ppt_x</p:attrName>
                                        </p:attrNameLst>
                                      </p:cBhvr>
                                      <p:tavLst>
                                        <p:tav tm="0">
                                          <p:val>
                                            <p:strVal val="ppt_x"/>
                                          </p:val>
                                        </p:tav>
                                        <p:tav tm="100000">
                                          <p:val>
                                            <p:strVal val="ppt_x"/>
                                          </p:val>
                                        </p:tav>
                                      </p:tavLst>
                                    </p:anim>
                                    <p:anim calcmode="lin" valueType="num">
                                      <p:cBhvr additive="base">
                                        <p:cTn id="19" dur="500"/>
                                        <p:tgtEl>
                                          <p:spTgt spid="7"/>
                                        </p:tgtEl>
                                        <p:attrNameLst>
                                          <p:attrName>ppt_y</p:attrName>
                                        </p:attrNameLst>
                                      </p:cBhvr>
                                      <p:tavLst>
                                        <p:tav tm="0">
                                          <p:val>
                                            <p:strVal val="ppt_y"/>
                                          </p:val>
                                        </p:tav>
                                        <p:tav tm="100000">
                                          <p:val>
                                            <p:strVal val="1+ppt_h/2"/>
                                          </p:val>
                                        </p:tav>
                                      </p:tavLst>
                                    </p:anim>
                                    <p:set>
                                      <p:cBhvr>
                                        <p:cTn id="20" dur="1" fill="hold">
                                          <p:stCondLst>
                                            <p:cond delay="4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1" nodeType="clickEffect">
                                  <p:stCondLst>
                                    <p:cond delay="0"/>
                                  </p:stCondLst>
                                  <p:childTnLst>
                                    <p:anim calcmode="lin" valueType="num">
                                      <p:cBhvr additive="base">
                                        <p:cTn id="30" dur="500"/>
                                        <p:tgtEl>
                                          <p:spTgt spid="8"/>
                                        </p:tgtEl>
                                        <p:attrNameLst>
                                          <p:attrName>ppt_x</p:attrName>
                                        </p:attrNameLst>
                                      </p:cBhvr>
                                      <p:tavLst>
                                        <p:tav tm="0">
                                          <p:val>
                                            <p:strVal val="ppt_x"/>
                                          </p:val>
                                        </p:tav>
                                        <p:tav tm="100000">
                                          <p:val>
                                            <p:strVal val="ppt_x"/>
                                          </p:val>
                                        </p:tav>
                                      </p:tavLst>
                                    </p:anim>
                                    <p:anim calcmode="lin" valueType="num">
                                      <p:cBhvr additive="base">
                                        <p:cTn id="31" dur="500"/>
                                        <p:tgtEl>
                                          <p:spTgt spid="8"/>
                                        </p:tgtEl>
                                        <p:attrNameLst>
                                          <p:attrName>ppt_y</p:attrName>
                                        </p:attrNameLst>
                                      </p:cBhvr>
                                      <p:tavLst>
                                        <p:tav tm="0">
                                          <p:val>
                                            <p:strVal val="ppt_y"/>
                                          </p:val>
                                        </p:tav>
                                        <p:tav tm="100000">
                                          <p:val>
                                            <p:strVal val="1+ppt_h/2"/>
                                          </p:val>
                                        </p:tav>
                                      </p:tavLst>
                                    </p:anim>
                                    <p:set>
                                      <p:cBhvr>
                                        <p:cTn id="32" dur="1" fill="hold">
                                          <p:stCondLst>
                                            <p:cond delay="4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7" grpId="0" animBg="1"/>
      <p:bldP spid="7" grpId="1" animBg="1"/>
      <p:bldP spid="8" grpId="0" animBg="1"/>
      <p:bldP spid="8" grpId="1"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latin typeface="Cambria" panose="02040503050406030204" pitchFamily="18" charset="0"/>
              </a:rPr>
              <a:t>Resultados e discussão</a:t>
            </a:r>
          </a:p>
        </p:txBody>
      </p:sp>
      <p:sp>
        <p:nvSpPr>
          <p:cNvPr id="3" name="Espaço Reservado para Conteúdo 2"/>
          <p:cNvSpPr>
            <a:spLocks noGrp="1"/>
          </p:cNvSpPr>
          <p:nvPr>
            <p:ph idx="1"/>
          </p:nvPr>
        </p:nvSpPr>
        <p:spPr>
          <a:xfrm>
            <a:off x="457200" y="1600203"/>
            <a:ext cx="8229600" cy="3773014"/>
          </a:xfrm>
        </p:spPr>
        <p:txBody>
          <a:bodyPr/>
          <a:lstStyle/>
          <a:p>
            <a:endParaRPr lang="pt-BR" dirty="0">
              <a:latin typeface="Cambria" panose="02040503050406030204" pitchFamily="18" charset="0"/>
            </a:endParaRPr>
          </a:p>
        </p:txBody>
      </p:sp>
      <p:pic>
        <p:nvPicPr>
          <p:cNvPr id="4" name="Imagem 3">
            <a:extLst>
              <a:ext uri="{FF2B5EF4-FFF2-40B4-BE49-F238E27FC236}">
                <a16:creationId xmlns:a16="http://schemas.microsoft.com/office/drawing/2014/main" id="{4E850FE8-DCB1-481A-A2CC-AD5B3B51BB1F}"/>
              </a:ext>
            </a:extLst>
          </p:cNvPr>
          <p:cNvPicPr>
            <a:picLocks noChangeAspect="1"/>
          </p:cNvPicPr>
          <p:nvPr/>
        </p:nvPicPr>
        <p:blipFill>
          <a:blip r:embed="rId2" cstate="print"/>
          <a:stretch>
            <a:fillRect/>
          </a:stretch>
        </p:blipFill>
        <p:spPr>
          <a:xfrm>
            <a:off x="8265030" y="0"/>
            <a:ext cx="878970" cy="1312300"/>
          </a:xfrm>
          <a:prstGeom prst="rect">
            <a:avLst/>
          </a:prstGeom>
        </p:spPr>
      </p:pic>
      <p:pic>
        <p:nvPicPr>
          <p:cNvPr id="1027" name="Picture 3"/>
          <p:cNvPicPr>
            <a:picLocks noChangeAspect="1" noChangeArrowheads="1"/>
          </p:cNvPicPr>
          <p:nvPr/>
        </p:nvPicPr>
        <p:blipFill>
          <a:blip r:embed="rId3"/>
          <a:srcRect/>
          <a:stretch>
            <a:fillRect/>
          </a:stretch>
        </p:blipFill>
        <p:spPr bwMode="auto">
          <a:xfrm>
            <a:off x="1214414" y="1357298"/>
            <a:ext cx="6840000" cy="4124813"/>
          </a:xfrm>
          <a:prstGeom prst="rect">
            <a:avLst/>
          </a:prstGeom>
          <a:noFill/>
        </p:spPr>
      </p:pic>
    </p:spTree>
    <p:extLst>
      <p:ext uri="{BB962C8B-B14F-4D97-AF65-F5344CB8AC3E}">
        <p14:creationId xmlns:p14="http://schemas.microsoft.com/office/powerpoint/2010/main" val="1851914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latin typeface="Cambria" panose="02040503050406030204" pitchFamily="18" charset="0"/>
              </a:rPr>
              <a:t>Resultados e discussão</a:t>
            </a:r>
          </a:p>
        </p:txBody>
      </p:sp>
      <p:sp>
        <p:nvSpPr>
          <p:cNvPr id="3" name="Espaço Reservado para Conteúdo 2"/>
          <p:cNvSpPr>
            <a:spLocks noGrp="1"/>
          </p:cNvSpPr>
          <p:nvPr>
            <p:ph idx="1"/>
          </p:nvPr>
        </p:nvSpPr>
        <p:spPr>
          <a:xfrm>
            <a:off x="457200" y="1600203"/>
            <a:ext cx="8229600" cy="3773014"/>
          </a:xfrm>
        </p:spPr>
        <p:txBody>
          <a:bodyPr/>
          <a:lstStyle/>
          <a:p>
            <a:endParaRPr lang="pt-BR" dirty="0">
              <a:latin typeface="Cambria" panose="02040503050406030204" pitchFamily="18" charset="0"/>
            </a:endParaRPr>
          </a:p>
        </p:txBody>
      </p:sp>
      <p:pic>
        <p:nvPicPr>
          <p:cNvPr id="4" name="Imagem 3">
            <a:extLst>
              <a:ext uri="{FF2B5EF4-FFF2-40B4-BE49-F238E27FC236}">
                <a16:creationId xmlns:a16="http://schemas.microsoft.com/office/drawing/2014/main" id="{4E850FE8-DCB1-481A-A2CC-AD5B3B51BB1F}"/>
              </a:ext>
            </a:extLst>
          </p:cNvPr>
          <p:cNvPicPr>
            <a:picLocks noChangeAspect="1"/>
          </p:cNvPicPr>
          <p:nvPr/>
        </p:nvPicPr>
        <p:blipFill>
          <a:blip r:embed="rId2" cstate="print"/>
          <a:stretch>
            <a:fillRect/>
          </a:stretch>
        </p:blipFill>
        <p:spPr>
          <a:xfrm>
            <a:off x="8265030" y="0"/>
            <a:ext cx="878970" cy="1312300"/>
          </a:xfrm>
          <a:prstGeom prst="rect">
            <a:avLst/>
          </a:prstGeom>
        </p:spPr>
      </p:pic>
      <p:pic>
        <p:nvPicPr>
          <p:cNvPr id="1026" name="Gráfico 1">
            <a:extLst>
              <a:ext uri="{FF2B5EF4-FFF2-40B4-BE49-F238E27FC236}">
                <a16:creationId xmlns:a16="http://schemas.microsoft.com/office/drawing/2014/main" id="{8F0D4F6F-0F5F-4155-9089-4D36FBC72A1F}"/>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1312300"/>
            <a:ext cx="7056784" cy="4243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262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latin typeface="Cambria" panose="02040503050406030204" pitchFamily="18" charset="0"/>
              </a:rPr>
              <a:t>Resultados e discussão</a:t>
            </a:r>
          </a:p>
        </p:txBody>
      </p:sp>
      <p:pic>
        <p:nvPicPr>
          <p:cNvPr id="4" name="Imagem 3">
            <a:extLst>
              <a:ext uri="{FF2B5EF4-FFF2-40B4-BE49-F238E27FC236}">
                <a16:creationId xmlns:a16="http://schemas.microsoft.com/office/drawing/2014/main" id="{4E850FE8-DCB1-481A-A2CC-AD5B3B51BB1F}"/>
              </a:ext>
            </a:extLst>
          </p:cNvPr>
          <p:cNvPicPr>
            <a:picLocks noChangeAspect="1"/>
          </p:cNvPicPr>
          <p:nvPr/>
        </p:nvPicPr>
        <p:blipFill>
          <a:blip r:embed="rId2" cstate="print"/>
          <a:stretch>
            <a:fillRect/>
          </a:stretch>
        </p:blipFill>
        <p:spPr>
          <a:xfrm>
            <a:off x="8265030" y="0"/>
            <a:ext cx="878970" cy="1312300"/>
          </a:xfrm>
          <a:prstGeom prst="rect">
            <a:avLst/>
          </a:prstGeom>
        </p:spPr>
      </p:pic>
      <p:graphicFrame>
        <p:nvGraphicFramePr>
          <p:cNvPr id="8" name="Espaço Reservado para Conteúdo 7"/>
          <p:cNvGraphicFramePr>
            <a:graphicFrameLocks noGrp="1"/>
          </p:cNvGraphicFramePr>
          <p:nvPr>
            <p:ph idx="1"/>
          </p:nvPr>
        </p:nvGraphicFramePr>
        <p:xfrm>
          <a:off x="428596" y="1714488"/>
          <a:ext cx="8229602" cy="2839912"/>
        </p:xfrm>
        <a:graphic>
          <a:graphicData uri="http://schemas.openxmlformats.org/drawingml/2006/table">
            <a:tbl>
              <a:tblPr/>
              <a:tblGrid>
                <a:gridCol w="1101185">
                  <a:extLst>
                    <a:ext uri="{9D8B030D-6E8A-4147-A177-3AD203B41FA5}">
                      <a16:colId xmlns:a16="http://schemas.microsoft.com/office/drawing/2014/main" val="20000"/>
                    </a:ext>
                  </a:extLst>
                </a:gridCol>
                <a:gridCol w="761457">
                  <a:extLst>
                    <a:ext uri="{9D8B030D-6E8A-4147-A177-3AD203B41FA5}">
                      <a16:colId xmlns:a16="http://schemas.microsoft.com/office/drawing/2014/main" val="20001"/>
                    </a:ext>
                  </a:extLst>
                </a:gridCol>
                <a:gridCol w="105433">
                  <a:extLst>
                    <a:ext uri="{9D8B030D-6E8A-4147-A177-3AD203B41FA5}">
                      <a16:colId xmlns:a16="http://schemas.microsoft.com/office/drawing/2014/main" val="20002"/>
                    </a:ext>
                  </a:extLst>
                </a:gridCol>
                <a:gridCol w="105433">
                  <a:extLst>
                    <a:ext uri="{9D8B030D-6E8A-4147-A177-3AD203B41FA5}">
                      <a16:colId xmlns:a16="http://schemas.microsoft.com/office/drawing/2014/main" val="20003"/>
                    </a:ext>
                  </a:extLst>
                </a:gridCol>
                <a:gridCol w="1101185">
                  <a:extLst>
                    <a:ext uri="{9D8B030D-6E8A-4147-A177-3AD203B41FA5}">
                      <a16:colId xmlns:a16="http://schemas.microsoft.com/office/drawing/2014/main" val="20004"/>
                    </a:ext>
                  </a:extLst>
                </a:gridCol>
                <a:gridCol w="834675">
                  <a:extLst>
                    <a:ext uri="{9D8B030D-6E8A-4147-A177-3AD203B41FA5}">
                      <a16:colId xmlns:a16="http://schemas.microsoft.com/office/drawing/2014/main" val="20005"/>
                    </a:ext>
                  </a:extLst>
                </a:gridCol>
                <a:gridCol w="105433">
                  <a:extLst>
                    <a:ext uri="{9D8B030D-6E8A-4147-A177-3AD203B41FA5}">
                      <a16:colId xmlns:a16="http://schemas.microsoft.com/office/drawing/2014/main" val="20006"/>
                    </a:ext>
                  </a:extLst>
                </a:gridCol>
                <a:gridCol w="105433">
                  <a:extLst>
                    <a:ext uri="{9D8B030D-6E8A-4147-A177-3AD203B41FA5}">
                      <a16:colId xmlns:a16="http://schemas.microsoft.com/office/drawing/2014/main" val="20007"/>
                    </a:ext>
                  </a:extLst>
                </a:gridCol>
                <a:gridCol w="1101185">
                  <a:extLst>
                    <a:ext uri="{9D8B030D-6E8A-4147-A177-3AD203B41FA5}">
                      <a16:colId xmlns:a16="http://schemas.microsoft.com/office/drawing/2014/main" val="20008"/>
                    </a:ext>
                  </a:extLst>
                </a:gridCol>
                <a:gridCol w="761457">
                  <a:extLst>
                    <a:ext uri="{9D8B030D-6E8A-4147-A177-3AD203B41FA5}">
                      <a16:colId xmlns:a16="http://schemas.microsoft.com/office/drawing/2014/main" val="20009"/>
                    </a:ext>
                  </a:extLst>
                </a:gridCol>
                <a:gridCol w="105433">
                  <a:extLst>
                    <a:ext uri="{9D8B030D-6E8A-4147-A177-3AD203B41FA5}">
                      <a16:colId xmlns:a16="http://schemas.microsoft.com/office/drawing/2014/main" val="20010"/>
                    </a:ext>
                  </a:extLst>
                </a:gridCol>
                <a:gridCol w="105433">
                  <a:extLst>
                    <a:ext uri="{9D8B030D-6E8A-4147-A177-3AD203B41FA5}">
                      <a16:colId xmlns:a16="http://schemas.microsoft.com/office/drawing/2014/main" val="20011"/>
                    </a:ext>
                  </a:extLst>
                </a:gridCol>
                <a:gridCol w="1101185">
                  <a:extLst>
                    <a:ext uri="{9D8B030D-6E8A-4147-A177-3AD203B41FA5}">
                      <a16:colId xmlns:a16="http://schemas.microsoft.com/office/drawing/2014/main" val="20012"/>
                    </a:ext>
                  </a:extLst>
                </a:gridCol>
                <a:gridCol w="834675">
                  <a:extLst>
                    <a:ext uri="{9D8B030D-6E8A-4147-A177-3AD203B41FA5}">
                      <a16:colId xmlns:a16="http://schemas.microsoft.com/office/drawing/2014/main" val="20013"/>
                    </a:ext>
                  </a:extLst>
                </a:gridCol>
              </a:tblGrid>
              <a:tr h="184638">
                <a:tc>
                  <a:txBody>
                    <a:bodyPr/>
                    <a:lstStyle/>
                    <a:p>
                      <a:pPr algn="ctr" fontAlgn="b"/>
                      <a:r>
                        <a:rPr lang="pt-BR" sz="1000" b="0" i="0" u="none" strike="noStrike" dirty="0">
                          <a:solidFill>
                            <a:srgbClr val="000000"/>
                          </a:solidFill>
                          <a:latin typeface="Arial"/>
                        </a:rPr>
                        <a:t>Código de ligação</a:t>
                      </a:r>
                    </a:p>
                  </a:txBody>
                  <a:tcPr marL="8792" marR="8792" marT="879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t-BR" sz="1000" b="0" i="0" u="none" strike="noStrike">
                          <a:solidFill>
                            <a:srgbClr val="000000"/>
                          </a:solidFill>
                          <a:latin typeface="Arial"/>
                        </a:rPr>
                        <a:t>Valor</a:t>
                      </a:r>
                    </a:p>
                  </a:txBody>
                  <a:tcPr marL="8792" marR="8792" marT="879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Código de ligação</a:t>
                      </a:r>
                    </a:p>
                  </a:txBody>
                  <a:tcPr marL="8792" marR="8792" marT="879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t-BR" sz="1000" b="0" i="0" u="none" strike="noStrike">
                          <a:solidFill>
                            <a:srgbClr val="000000"/>
                          </a:solidFill>
                          <a:latin typeface="Arial"/>
                        </a:rPr>
                        <a:t>Valor</a:t>
                      </a:r>
                    </a:p>
                  </a:txBody>
                  <a:tcPr marL="8792" marR="8792" marT="879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Código de ligação</a:t>
                      </a:r>
                    </a:p>
                  </a:txBody>
                  <a:tcPr marL="8792" marR="8792" marT="879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t-BR" sz="1000" b="0" i="0" u="none" strike="noStrike">
                          <a:solidFill>
                            <a:srgbClr val="000000"/>
                          </a:solidFill>
                          <a:latin typeface="Arial"/>
                        </a:rPr>
                        <a:t>Valor</a:t>
                      </a:r>
                    </a:p>
                  </a:txBody>
                  <a:tcPr marL="8792" marR="8792" marT="879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Código de ligação</a:t>
                      </a:r>
                    </a:p>
                  </a:txBody>
                  <a:tcPr marL="8792" marR="8792" marT="879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t-BR" sz="1000" b="0" i="0" u="none" strike="noStrike">
                          <a:solidFill>
                            <a:srgbClr val="000000"/>
                          </a:solidFill>
                          <a:latin typeface="Arial"/>
                        </a:rPr>
                        <a:t>Valor</a:t>
                      </a:r>
                    </a:p>
                  </a:txBody>
                  <a:tcPr marL="8792" marR="8792" marT="879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5846">
                <a:tc>
                  <a:txBody>
                    <a:bodyPr/>
                    <a:lstStyle/>
                    <a:p>
                      <a:pPr algn="ctr" fontAlgn="b"/>
                      <a:r>
                        <a:rPr lang="pt-BR" sz="1000" b="0" i="0" u="none" strike="noStrike">
                          <a:solidFill>
                            <a:srgbClr val="000000"/>
                          </a:solidFill>
                          <a:latin typeface="Arial"/>
                        </a:rPr>
                        <a:t>00128-9</a:t>
                      </a:r>
                    </a:p>
                  </a:txBody>
                  <a:tcPr marL="8792" marR="8792" marT="879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pt-BR" sz="1000" b="0" i="0" u="none" strike="noStrike" dirty="0">
                          <a:solidFill>
                            <a:srgbClr val="000000"/>
                          </a:solidFill>
                          <a:latin typeface="Arial"/>
                        </a:rPr>
                        <a:t>R$  1.244,38</a:t>
                      </a:r>
                    </a:p>
                  </a:txBody>
                  <a:tcPr marL="8792" marR="8792" marT="879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02716-9</a:t>
                      </a:r>
                    </a:p>
                  </a:txBody>
                  <a:tcPr marL="8792" marR="8792" marT="879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pt-BR" sz="1000" b="0" i="0" u="none" strike="noStrike" dirty="0">
                          <a:solidFill>
                            <a:srgbClr val="000000"/>
                          </a:solidFill>
                          <a:latin typeface="Arial"/>
                        </a:rPr>
                        <a:t>R$    1.791,17</a:t>
                      </a:r>
                    </a:p>
                  </a:txBody>
                  <a:tcPr marL="8792" marR="8792" marT="879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04050-1</a:t>
                      </a:r>
                    </a:p>
                  </a:txBody>
                  <a:tcPr marL="8792" marR="8792" marT="879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pt-BR" sz="1000" b="0" i="0" u="none" strike="noStrike" dirty="0">
                          <a:solidFill>
                            <a:srgbClr val="000000"/>
                          </a:solidFill>
                          <a:latin typeface="Arial"/>
                        </a:rPr>
                        <a:t>R$  1.103,06</a:t>
                      </a:r>
                    </a:p>
                  </a:txBody>
                  <a:tcPr marL="8792" marR="8792" marT="879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05075-7</a:t>
                      </a:r>
                    </a:p>
                  </a:txBody>
                  <a:tcPr marL="8792" marR="8792" marT="879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pt-BR" sz="1000" b="0" i="0" u="none" strike="noStrike" dirty="0">
                          <a:solidFill>
                            <a:srgbClr val="000000"/>
                          </a:solidFill>
                          <a:latin typeface="Arial"/>
                        </a:rPr>
                        <a:t>R$    1.036,62</a:t>
                      </a:r>
                    </a:p>
                  </a:txBody>
                  <a:tcPr marL="8792" marR="8792" marT="8792"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75846">
                <a:tc>
                  <a:txBody>
                    <a:bodyPr/>
                    <a:lstStyle/>
                    <a:p>
                      <a:pPr algn="ctr" fontAlgn="b"/>
                      <a:r>
                        <a:rPr lang="pt-BR" sz="1000" b="0" i="0" u="none" strike="noStrike">
                          <a:solidFill>
                            <a:srgbClr val="000000"/>
                          </a:solidFill>
                          <a:latin typeface="Arial"/>
                        </a:rPr>
                        <a:t>01805-1</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1.117,62</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02746-6</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1.103,06</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04061-8</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2.499,44</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05078-1</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a:t>
                      </a:r>
                      <a:r>
                        <a:rPr lang="pt-BR" sz="1000" b="0" i="0" u="none" strike="noStrike" baseline="0" dirty="0">
                          <a:solidFill>
                            <a:srgbClr val="000000"/>
                          </a:solidFill>
                          <a:latin typeface="Arial"/>
                        </a:rPr>
                        <a:t>   </a:t>
                      </a:r>
                      <a:r>
                        <a:rPr lang="pt-BR" sz="1000" b="0" i="0" u="none" strike="noStrike" dirty="0">
                          <a:solidFill>
                            <a:srgbClr val="000000"/>
                          </a:solidFill>
                          <a:latin typeface="Arial"/>
                        </a:rPr>
                        <a:t>995,45</a:t>
                      </a:r>
                    </a:p>
                  </a:txBody>
                  <a:tcPr marL="8792" marR="8792" marT="8792" marB="0" anchor="b">
                    <a:lnL>
                      <a:noFill/>
                    </a:lnL>
                    <a:lnR>
                      <a:noFill/>
                    </a:lnR>
                    <a:lnT>
                      <a:noFill/>
                    </a:lnT>
                    <a:lnB>
                      <a:noFill/>
                    </a:lnB>
                  </a:tcPr>
                </a:tc>
                <a:extLst>
                  <a:ext uri="{0D108BD9-81ED-4DB2-BD59-A6C34878D82A}">
                    <a16:rowId xmlns:a16="http://schemas.microsoft.com/office/drawing/2014/main" val="10002"/>
                  </a:ext>
                </a:extLst>
              </a:tr>
              <a:tr h="175846">
                <a:tc>
                  <a:txBody>
                    <a:bodyPr/>
                    <a:lstStyle/>
                    <a:p>
                      <a:pPr algn="ctr" fontAlgn="b"/>
                      <a:r>
                        <a:rPr lang="pt-BR" sz="1000" b="0" i="0" u="none" strike="noStrike">
                          <a:solidFill>
                            <a:srgbClr val="000000"/>
                          </a:solidFill>
                          <a:latin typeface="Arial"/>
                        </a:rPr>
                        <a:t>01934-9</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1.578,05</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02759-9</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1.089,61</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04326-0</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1.392,59</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05101-1</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982,91</a:t>
                      </a:r>
                    </a:p>
                  </a:txBody>
                  <a:tcPr marL="8792" marR="8792" marT="8792" marB="0" anchor="b">
                    <a:lnL>
                      <a:noFill/>
                    </a:lnL>
                    <a:lnR>
                      <a:noFill/>
                    </a:lnR>
                    <a:lnT>
                      <a:noFill/>
                    </a:lnT>
                    <a:lnB>
                      <a:noFill/>
                    </a:lnB>
                  </a:tcPr>
                </a:tc>
                <a:extLst>
                  <a:ext uri="{0D108BD9-81ED-4DB2-BD59-A6C34878D82A}">
                    <a16:rowId xmlns:a16="http://schemas.microsoft.com/office/drawing/2014/main" val="10003"/>
                  </a:ext>
                </a:extLst>
              </a:tr>
              <a:tr h="175846">
                <a:tc>
                  <a:txBody>
                    <a:bodyPr/>
                    <a:lstStyle/>
                    <a:p>
                      <a:pPr algn="ctr" fontAlgn="b"/>
                      <a:r>
                        <a:rPr lang="pt-BR" sz="1000" b="0" i="0" u="none" strike="noStrike">
                          <a:solidFill>
                            <a:srgbClr val="000000"/>
                          </a:solidFill>
                          <a:latin typeface="Arial"/>
                        </a:rPr>
                        <a:t>02138-6</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2.299,86</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02777-1</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1.116,52</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04338-0</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1.344,66</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05110-2</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976,52</a:t>
                      </a:r>
                    </a:p>
                  </a:txBody>
                  <a:tcPr marL="8792" marR="8792" marT="8792" marB="0" anchor="b">
                    <a:lnL>
                      <a:noFill/>
                    </a:lnL>
                    <a:lnR>
                      <a:noFill/>
                    </a:lnR>
                    <a:lnT>
                      <a:noFill/>
                    </a:lnT>
                    <a:lnB>
                      <a:noFill/>
                    </a:lnB>
                  </a:tcPr>
                </a:tc>
                <a:extLst>
                  <a:ext uri="{0D108BD9-81ED-4DB2-BD59-A6C34878D82A}">
                    <a16:rowId xmlns:a16="http://schemas.microsoft.com/office/drawing/2014/main" val="10004"/>
                  </a:ext>
                </a:extLst>
              </a:tr>
              <a:tr h="175846">
                <a:tc>
                  <a:txBody>
                    <a:bodyPr/>
                    <a:lstStyle/>
                    <a:p>
                      <a:pPr algn="ctr" fontAlgn="b"/>
                      <a:r>
                        <a:rPr lang="pt-BR" sz="1000" b="0" i="0" u="none" strike="noStrike">
                          <a:solidFill>
                            <a:srgbClr val="000000"/>
                          </a:solidFill>
                          <a:latin typeface="Arial"/>
                        </a:rPr>
                        <a:t>02203-8</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1.141,22</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02816-7</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2.229,85</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04362-0</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1.392,60</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05120-1</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934,08</a:t>
                      </a:r>
                    </a:p>
                  </a:txBody>
                  <a:tcPr marL="8792" marR="8792" marT="8792" marB="0" anchor="b">
                    <a:lnL>
                      <a:noFill/>
                    </a:lnL>
                    <a:lnR>
                      <a:noFill/>
                    </a:lnR>
                    <a:lnT>
                      <a:noFill/>
                    </a:lnT>
                    <a:lnB>
                      <a:noFill/>
                    </a:lnB>
                  </a:tcPr>
                </a:tc>
                <a:extLst>
                  <a:ext uri="{0D108BD9-81ED-4DB2-BD59-A6C34878D82A}">
                    <a16:rowId xmlns:a16="http://schemas.microsoft.com/office/drawing/2014/main" val="10005"/>
                  </a:ext>
                </a:extLst>
              </a:tr>
              <a:tr h="175846">
                <a:tc>
                  <a:txBody>
                    <a:bodyPr/>
                    <a:lstStyle/>
                    <a:p>
                      <a:pPr algn="ctr" fontAlgn="b"/>
                      <a:r>
                        <a:rPr lang="pt-BR" sz="1000" b="0" i="0" u="none" strike="noStrike">
                          <a:solidFill>
                            <a:srgbClr val="000000"/>
                          </a:solidFill>
                          <a:latin typeface="Arial"/>
                        </a:rPr>
                        <a:t>02205-3</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1.116,52</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00283-2</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1.538,72</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04379-4</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1.124,82</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05263-9</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1.208,88</a:t>
                      </a:r>
                    </a:p>
                  </a:txBody>
                  <a:tcPr marL="8792" marR="8792" marT="8792" marB="0" anchor="b">
                    <a:lnL>
                      <a:noFill/>
                    </a:lnL>
                    <a:lnR>
                      <a:noFill/>
                    </a:lnR>
                    <a:lnT>
                      <a:noFill/>
                    </a:lnT>
                    <a:lnB>
                      <a:noFill/>
                    </a:lnB>
                  </a:tcPr>
                </a:tc>
                <a:extLst>
                  <a:ext uri="{0D108BD9-81ED-4DB2-BD59-A6C34878D82A}">
                    <a16:rowId xmlns:a16="http://schemas.microsoft.com/office/drawing/2014/main" val="10006"/>
                  </a:ext>
                </a:extLst>
              </a:tr>
              <a:tr h="175846">
                <a:tc>
                  <a:txBody>
                    <a:bodyPr/>
                    <a:lstStyle/>
                    <a:p>
                      <a:pPr algn="ctr" fontAlgn="b"/>
                      <a:r>
                        <a:rPr lang="pt-BR" sz="1000" b="0" i="0" u="none" strike="noStrike">
                          <a:solidFill>
                            <a:srgbClr val="000000"/>
                          </a:solidFill>
                          <a:latin typeface="Arial"/>
                        </a:rPr>
                        <a:t>02207-9</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1.719,55</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02885-2</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1.530,61</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04468-5</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1.116,52</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05346-2</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762,15</a:t>
                      </a:r>
                    </a:p>
                  </a:txBody>
                  <a:tcPr marL="8792" marR="8792" marT="8792" marB="0" anchor="b">
                    <a:lnL>
                      <a:noFill/>
                    </a:lnL>
                    <a:lnR>
                      <a:noFill/>
                    </a:lnR>
                    <a:lnT>
                      <a:noFill/>
                    </a:lnT>
                    <a:lnB>
                      <a:noFill/>
                    </a:lnB>
                  </a:tcPr>
                </a:tc>
                <a:extLst>
                  <a:ext uri="{0D108BD9-81ED-4DB2-BD59-A6C34878D82A}">
                    <a16:rowId xmlns:a16="http://schemas.microsoft.com/office/drawing/2014/main" val="10007"/>
                  </a:ext>
                </a:extLst>
              </a:tr>
              <a:tr h="175846">
                <a:tc>
                  <a:txBody>
                    <a:bodyPr/>
                    <a:lstStyle/>
                    <a:p>
                      <a:pPr algn="ctr" fontAlgn="b"/>
                      <a:r>
                        <a:rPr lang="pt-BR" sz="1000" b="0" i="0" u="none" strike="noStrike">
                          <a:solidFill>
                            <a:srgbClr val="000000"/>
                          </a:solidFill>
                          <a:latin typeface="Arial"/>
                        </a:rPr>
                        <a:t>02397-8</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8.780,90</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02978-5</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1.308,73</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04512-0</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1.116,52</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05800-8</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477,73</a:t>
                      </a:r>
                    </a:p>
                  </a:txBody>
                  <a:tcPr marL="8792" marR="8792" marT="8792" marB="0" anchor="b">
                    <a:lnL>
                      <a:noFill/>
                    </a:lnL>
                    <a:lnR>
                      <a:noFill/>
                    </a:lnR>
                    <a:lnT>
                      <a:noFill/>
                    </a:lnT>
                    <a:lnB>
                      <a:noFill/>
                    </a:lnB>
                  </a:tcPr>
                </a:tc>
                <a:extLst>
                  <a:ext uri="{0D108BD9-81ED-4DB2-BD59-A6C34878D82A}">
                    <a16:rowId xmlns:a16="http://schemas.microsoft.com/office/drawing/2014/main" val="10008"/>
                  </a:ext>
                </a:extLst>
              </a:tr>
              <a:tr h="175846">
                <a:tc>
                  <a:txBody>
                    <a:bodyPr/>
                    <a:lstStyle/>
                    <a:p>
                      <a:pPr algn="ctr" fontAlgn="b"/>
                      <a:r>
                        <a:rPr lang="pt-BR" sz="1000" b="0" i="0" u="none" strike="noStrike">
                          <a:solidFill>
                            <a:srgbClr val="000000"/>
                          </a:solidFill>
                          <a:latin typeface="Arial"/>
                        </a:rPr>
                        <a:t>02516-3</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1.470,94</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03157-5</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1.225,69</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04520-3</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1.134,88</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05806-5</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3.506,78</a:t>
                      </a:r>
                    </a:p>
                  </a:txBody>
                  <a:tcPr marL="8792" marR="8792" marT="8792" marB="0" anchor="b">
                    <a:lnL>
                      <a:noFill/>
                    </a:lnL>
                    <a:lnR>
                      <a:noFill/>
                    </a:lnR>
                    <a:lnT>
                      <a:noFill/>
                    </a:lnT>
                    <a:lnB>
                      <a:noFill/>
                    </a:lnB>
                  </a:tcPr>
                </a:tc>
                <a:extLst>
                  <a:ext uri="{0D108BD9-81ED-4DB2-BD59-A6C34878D82A}">
                    <a16:rowId xmlns:a16="http://schemas.microsoft.com/office/drawing/2014/main" val="10009"/>
                  </a:ext>
                </a:extLst>
              </a:tr>
              <a:tr h="175846">
                <a:tc>
                  <a:txBody>
                    <a:bodyPr/>
                    <a:lstStyle/>
                    <a:p>
                      <a:pPr algn="ctr" fontAlgn="b"/>
                      <a:r>
                        <a:rPr lang="pt-BR" sz="1000" b="0" i="0" u="none" strike="noStrike">
                          <a:solidFill>
                            <a:srgbClr val="000000"/>
                          </a:solidFill>
                          <a:latin typeface="Arial"/>
                        </a:rPr>
                        <a:t>02602-1</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1.459,51</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03242-5</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1.569,82</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04527-8</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605,34</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05886-7</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770,38</a:t>
                      </a:r>
                    </a:p>
                  </a:txBody>
                  <a:tcPr marL="8792" marR="8792" marT="8792" marB="0" anchor="b">
                    <a:lnL>
                      <a:noFill/>
                    </a:lnL>
                    <a:lnR>
                      <a:noFill/>
                    </a:lnR>
                    <a:lnT>
                      <a:noFill/>
                    </a:lnT>
                    <a:lnB>
                      <a:noFill/>
                    </a:lnB>
                  </a:tcPr>
                </a:tc>
                <a:extLst>
                  <a:ext uri="{0D108BD9-81ED-4DB2-BD59-A6C34878D82A}">
                    <a16:rowId xmlns:a16="http://schemas.microsoft.com/office/drawing/2014/main" val="10010"/>
                  </a:ext>
                </a:extLst>
              </a:tr>
              <a:tr h="175846">
                <a:tc>
                  <a:txBody>
                    <a:bodyPr/>
                    <a:lstStyle/>
                    <a:p>
                      <a:pPr algn="ctr" fontAlgn="b"/>
                      <a:r>
                        <a:rPr lang="pt-BR" sz="1000" b="0" i="0" u="none" strike="noStrike">
                          <a:solidFill>
                            <a:srgbClr val="000000"/>
                          </a:solidFill>
                          <a:latin typeface="Arial"/>
                        </a:rPr>
                        <a:t>02636-9</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1.124,25</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03524-6</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1.165,13</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04699-5</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1.151,06</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06001-2</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338,34</a:t>
                      </a:r>
                    </a:p>
                  </a:txBody>
                  <a:tcPr marL="8792" marR="8792" marT="8792" marB="0" anchor="b">
                    <a:lnL>
                      <a:noFill/>
                    </a:lnL>
                    <a:lnR>
                      <a:noFill/>
                    </a:lnR>
                    <a:lnT>
                      <a:noFill/>
                    </a:lnT>
                    <a:lnB>
                      <a:noFill/>
                    </a:lnB>
                  </a:tcPr>
                </a:tc>
                <a:extLst>
                  <a:ext uri="{0D108BD9-81ED-4DB2-BD59-A6C34878D82A}">
                    <a16:rowId xmlns:a16="http://schemas.microsoft.com/office/drawing/2014/main" val="10011"/>
                  </a:ext>
                </a:extLst>
              </a:tr>
              <a:tr h="175846">
                <a:tc>
                  <a:txBody>
                    <a:bodyPr/>
                    <a:lstStyle/>
                    <a:p>
                      <a:pPr algn="ctr" fontAlgn="b"/>
                      <a:r>
                        <a:rPr lang="pt-BR" sz="1000" b="0" i="0" u="none" strike="noStrike">
                          <a:solidFill>
                            <a:srgbClr val="000000"/>
                          </a:solidFill>
                          <a:latin typeface="Arial"/>
                        </a:rPr>
                        <a:t>02645-0</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1.154,14</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03650-9</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1.344,66</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04736-5</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1.124,25</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06141-6</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227,13</a:t>
                      </a:r>
                    </a:p>
                  </a:txBody>
                  <a:tcPr marL="8792" marR="8792" marT="8792" marB="0" anchor="b">
                    <a:lnL>
                      <a:noFill/>
                    </a:lnL>
                    <a:lnR>
                      <a:noFill/>
                    </a:lnR>
                    <a:lnT>
                      <a:noFill/>
                    </a:lnT>
                    <a:lnB>
                      <a:noFill/>
                    </a:lnB>
                  </a:tcPr>
                </a:tc>
                <a:extLst>
                  <a:ext uri="{0D108BD9-81ED-4DB2-BD59-A6C34878D82A}">
                    <a16:rowId xmlns:a16="http://schemas.microsoft.com/office/drawing/2014/main" val="10012"/>
                  </a:ext>
                </a:extLst>
              </a:tr>
              <a:tr h="175846">
                <a:tc>
                  <a:txBody>
                    <a:bodyPr/>
                    <a:lstStyle/>
                    <a:p>
                      <a:pPr algn="ctr" fontAlgn="b"/>
                      <a:r>
                        <a:rPr lang="pt-BR" sz="1000" b="0" i="0" u="none" strike="noStrike">
                          <a:solidFill>
                            <a:srgbClr val="000000"/>
                          </a:solidFill>
                          <a:latin typeface="Arial"/>
                        </a:rPr>
                        <a:t>02656-7</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1.116,52</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03666-5</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1.283,23</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04808-2</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1.375,72</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00634-6</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2.120,55</a:t>
                      </a:r>
                    </a:p>
                  </a:txBody>
                  <a:tcPr marL="8792" marR="8792" marT="8792" marB="0" anchor="b">
                    <a:lnL>
                      <a:noFill/>
                    </a:lnL>
                    <a:lnR>
                      <a:noFill/>
                    </a:lnR>
                    <a:lnT>
                      <a:noFill/>
                    </a:lnT>
                    <a:lnB>
                      <a:noFill/>
                    </a:lnB>
                  </a:tcPr>
                </a:tc>
                <a:extLst>
                  <a:ext uri="{0D108BD9-81ED-4DB2-BD59-A6C34878D82A}">
                    <a16:rowId xmlns:a16="http://schemas.microsoft.com/office/drawing/2014/main" val="10013"/>
                  </a:ext>
                </a:extLst>
              </a:tr>
              <a:tr h="184638">
                <a:tc>
                  <a:txBody>
                    <a:bodyPr/>
                    <a:lstStyle/>
                    <a:p>
                      <a:pPr algn="ctr" fontAlgn="b"/>
                      <a:r>
                        <a:rPr lang="pt-BR" sz="1000" b="0" i="0" u="none" strike="noStrike">
                          <a:solidFill>
                            <a:srgbClr val="000000"/>
                          </a:solidFill>
                          <a:latin typeface="Arial"/>
                        </a:rPr>
                        <a:t>02695-5</a:t>
                      </a:r>
                    </a:p>
                  </a:txBody>
                  <a:tcPr marL="8792" marR="8792" marT="879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pt-BR" sz="1000" b="0" i="0" u="none" strike="noStrike" dirty="0">
                          <a:solidFill>
                            <a:srgbClr val="000000"/>
                          </a:solidFill>
                          <a:latin typeface="Arial"/>
                        </a:rPr>
                        <a:t>R$  1.179,30</a:t>
                      </a:r>
                    </a:p>
                  </a:txBody>
                  <a:tcPr marL="8792" marR="8792" marT="879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03930-5</a:t>
                      </a:r>
                    </a:p>
                  </a:txBody>
                  <a:tcPr marL="8792" marR="8792" marT="8792" marB="0" anchor="b">
                    <a:lnL>
                      <a:noFill/>
                    </a:lnL>
                    <a:lnR>
                      <a:noFill/>
                    </a:lnR>
                    <a:lnT>
                      <a:noFill/>
                    </a:lnT>
                    <a:lnB>
                      <a:noFill/>
                    </a:lnB>
                  </a:tcPr>
                </a:tc>
                <a:tc>
                  <a:txBody>
                    <a:bodyPr/>
                    <a:lstStyle/>
                    <a:p>
                      <a:pPr algn="ctr" fontAlgn="b"/>
                      <a:r>
                        <a:rPr lang="pt-BR" sz="1000" b="0" i="0" u="none" strike="noStrike" dirty="0">
                          <a:solidFill>
                            <a:srgbClr val="000000"/>
                          </a:solidFill>
                          <a:latin typeface="Arial"/>
                        </a:rPr>
                        <a:t>R$    1.335,89</a:t>
                      </a:r>
                    </a:p>
                  </a:txBody>
                  <a:tcPr marL="8792" marR="8792" marT="8792" marB="0" anchor="b">
                    <a:lnL>
                      <a:noFill/>
                    </a:lnL>
                    <a:lnR>
                      <a:noFill/>
                    </a:lnR>
                    <a:lnT>
                      <a:noFill/>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05072-4</a:t>
                      </a:r>
                    </a:p>
                  </a:txBody>
                  <a:tcPr marL="8792" marR="8792" marT="879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pt-BR" sz="1000" b="0" i="0" u="none" strike="noStrike" dirty="0">
                          <a:solidFill>
                            <a:srgbClr val="000000"/>
                          </a:solidFill>
                          <a:latin typeface="Arial"/>
                        </a:rPr>
                        <a:t>R$  1.078,07</a:t>
                      </a:r>
                    </a:p>
                  </a:txBody>
                  <a:tcPr marL="8792" marR="8792" marT="879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00642-9</a:t>
                      </a:r>
                    </a:p>
                  </a:txBody>
                  <a:tcPr marL="8792" marR="8792" marT="879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pt-BR" sz="1000" b="0" i="0" u="none" strike="noStrike" dirty="0">
                          <a:solidFill>
                            <a:srgbClr val="000000"/>
                          </a:solidFill>
                          <a:latin typeface="Arial"/>
                        </a:rPr>
                        <a:t>R$    1.151,88</a:t>
                      </a:r>
                    </a:p>
                  </a:txBody>
                  <a:tcPr marL="8792" marR="8792" marT="8792"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84638">
                <a:tc>
                  <a:txBody>
                    <a:bodyPr/>
                    <a:lstStyle/>
                    <a:p>
                      <a:pPr algn="l" fontAlgn="b"/>
                      <a:endParaRPr lang="pt-BR" sz="1000" b="0" i="0" u="none" strike="noStrike">
                        <a:solidFill>
                          <a:srgbClr val="000000"/>
                        </a:solidFill>
                        <a:latin typeface="Calibri"/>
                      </a:endParaRPr>
                    </a:p>
                  </a:txBody>
                  <a:tcPr marL="8792" marR="8792" marT="879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04026-1</a:t>
                      </a:r>
                    </a:p>
                  </a:txBody>
                  <a:tcPr marL="8792" marR="8792" marT="879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pt-BR" sz="1000" b="0" i="0" u="none" strike="noStrike" dirty="0">
                          <a:solidFill>
                            <a:srgbClr val="000000"/>
                          </a:solidFill>
                          <a:latin typeface="Arial"/>
                        </a:rPr>
                        <a:t>R$    1.116,52</a:t>
                      </a:r>
                    </a:p>
                  </a:txBody>
                  <a:tcPr marL="8792" marR="8792" marT="879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pt-BR" sz="1000" b="0" i="0" u="none" strike="noStrike">
                        <a:solidFill>
                          <a:srgbClr val="000000"/>
                        </a:solidFill>
                        <a:latin typeface="Arial"/>
                      </a:endParaRPr>
                    </a:p>
                  </a:txBody>
                  <a:tcPr marL="8792" marR="8792" marT="879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pt-BR" sz="1000" b="0" i="0" u="none" strike="noStrike">
                        <a:solidFill>
                          <a:srgbClr val="000000"/>
                        </a:solidFill>
                        <a:latin typeface="Arial"/>
                      </a:endParaRPr>
                    </a:p>
                  </a:txBody>
                  <a:tcPr marL="8792" marR="8792" marT="8792"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solidFill>
                          <a:srgbClr val="000000"/>
                        </a:solidFill>
                        <a:latin typeface="Calibri"/>
                      </a:endParaRPr>
                    </a:p>
                  </a:txBody>
                  <a:tcPr marL="8792" marR="8792" marT="8792"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pt-BR" sz="1000" b="0" i="0" u="none" strike="noStrike">
                          <a:solidFill>
                            <a:srgbClr val="000000"/>
                          </a:solidFill>
                          <a:latin typeface="Calibri"/>
                        </a:rPr>
                        <a:t> </a:t>
                      </a:r>
                    </a:p>
                  </a:txBody>
                  <a:tcPr marL="8792" marR="8792" marT="8792"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pt-BR" sz="1000" b="0" i="0" u="none" strike="noStrike">
                          <a:solidFill>
                            <a:srgbClr val="000000"/>
                          </a:solidFill>
                          <a:latin typeface="Arial"/>
                        </a:rPr>
                        <a:t>Total</a:t>
                      </a:r>
                    </a:p>
                  </a:txBody>
                  <a:tcPr marL="8792" marR="8792" marT="879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pt-BR" sz="1000" b="0" i="0" u="none" strike="noStrike" dirty="0">
                          <a:solidFill>
                            <a:srgbClr val="000000"/>
                          </a:solidFill>
                          <a:latin typeface="Arial"/>
                        </a:rPr>
                        <a:t>R$ 80.300,90</a:t>
                      </a:r>
                    </a:p>
                  </a:txBody>
                  <a:tcPr marL="8792" marR="8792" marT="8792"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347262416"/>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9442</TotalTime>
  <Words>1204</Words>
  <Application>Microsoft Office PowerPoint</Application>
  <PresentationFormat>Apresentação na tela (4:3)</PresentationFormat>
  <Paragraphs>459</Paragraphs>
  <Slides>15</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15</vt:i4>
      </vt:variant>
    </vt:vector>
  </HeadingPairs>
  <TitlesOfParts>
    <vt:vector size="19" baseType="lpstr">
      <vt:lpstr>Arial</vt:lpstr>
      <vt:lpstr>Calibri</vt:lpstr>
      <vt:lpstr>Cambria</vt:lpstr>
      <vt:lpstr>Tema do Office</vt:lpstr>
      <vt:lpstr>FISCALIZAÇÃO DE COBRANÇA DE TARIFA DE ESGOTO: UM ESTUDO DE CASO DO SERVIÇO AUTÔNOMO DE ÁGUA E ESGOTO (SAAE) DE LAGOA FORMOSA/MG</vt:lpstr>
      <vt:lpstr>Sumário</vt:lpstr>
      <vt:lpstr>Introdução</vt:lpstr>
      <vt:lpstr>Introdução</vt:lpstr>
      <vt:lpstr>Objetivos</vt:lpstr>
      <vt:lpstr>Metodologia</vt:lpstr>
      <vt:lpstr>Resultados e discussão</vt:lpstr>
      <vt:lpstr>Resultados e discussão</vt:lpstr>
      <vt:lpstr>Resultados e discussão</vt:lpstr>
      <vt:lpstr>Resultados e discussão</vt:lpstr>
      <vt:lpstr>Resultados e discussão</vt:lpstr>
      <vt:lpstr>Resultados e discussão</vt:lpstr>
      <vt:lpstr>Conclusões</vt:lpstr>
      <vt:lpstr>Referências bibliográficas</vt:lpstr>
      <vt:lpstr>FISCALIZAÇÃO DE COBRANÇA DE TARIFA DE ESGOTO: UM ESTUDO DE CASO DO SERVIÇO AUTÔNOMO DE ÁGUA E ESGOTO (SAAE) DE LAGOA FORMOSA/MG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Gabriel Silva</dc:creator>
  <cp:lastModifiedBy>SAAE_2</cp:lastModifiedBy>
  <cp:revision>755</cp:revision>
  <dcterms:created xsi:type="dcterms:W3CDTF">2018-05-02T19:43:05Z</dcterms:created>
  <dcterms:modified xsi:type="dcterms:W3CDTF">2018-05-29T13:02:48Z</dcterms:modified>
</cp:coreProperties>
</file>