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63" r:id="rId3"/>
    <p:sldId id="316" r:id="rId4"/>
    <p:sldId id="292" r:id="rId5"/>
    <p:sldId id="293" r:id="rId6"/>
    <p:sldId id="294" r:id="rId7"/>
    <p:sldId id="330" r:id="rId8"/>
    <p:sldId id="331" r:id="rId9"/>
    <p:sldId id="332" r:id="rId10"/>
    <p:sldId id="298" r:id="rId11"/>
    <p:sldId id="333" r:id="rId12"/>
    <p:sldId id="334" r:id="rId13"/>
    <p:sldId id="324" r:id="rId14"/>
    <p:sldId id="336" r:id="rId15"/>
    <p:sldId id="335" r:id="rId16"/>
    <p:sldId id="337" r:id="rId17"/>
    <p:sldId id="309" r:id="rId18"/>
    <p:sldId id="306" r:id="rId19"/>
    <p:sldId id="328" r:id="rId20"/>
    <p:sldId id="329" r:id="rId21"/>
    <p:sldId id="315" r:id="rId22"/>
    <p:sldId id="290" r:id="rId2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32" autoAdjust="0"/>
    <p:restoredTop sz="94660"/>
  </p:normalViewPr>
  <p:slideViewPr>
    <p:cSldViewPr>
      <p:cViewPr varScale="1">
        <p:scale>
          <a:sx n="68" d="100"/>
          <a:sy n="68" d="100"/>
        </p:scale>
        <p:origin x="1482" y="72"/>
      </p:cViewPr>
      <p:guideLst>
        <p:guide orient="horz" pos="2160"/>
        <p:guide pos="2880"/>
      </p:guideLst>
    </p:cSldViewPr>
  </p:slideViewPr>
  <p:notesTextViewPr>
    <p:cViewPr>
      <p:scale>
        <a:sx n="1" d="1"/>
        <a:sy n="1" d="1"/>
      </p:scale>
      <p:origin x="0" y="0"/>
    </p:cViewPr>
  </p:notesTextViewPr>
  <p:notesViewPr>
    <p:cSldViewPr>
      <p:cViewPr varScale="1">
        <p:scale>
          <a:sx n="71" d="100"/>
          <a:sy n="71" d="100"/>
        </p:scale>
        <p:origin x="-270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48AA22-89A4-4CA1-A2D4-78FB884F934E}" type="datetimeFigureOut">
              <a:rPr lang="pt-BR" smtClean="0"/>
              <a:t>28/05/2018</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C3A9E8-EF9C-4540-ACF4-4051308097D5}" type="slidenum">
              <a:rPr lang="pt-BR" smtClean="0"/>
              <a:t>‹nº›</a:t>
            </a:fld>
            <a:endParaRPr lang="pt-BR"/>
          </a:p>
        </p:txBody>
      </p:sp>
    </p:spTree>
    <p:extLst>
      <p:ext uri="{BB962C8B-B14F-4D97-AF65-F5344CB8AC3E}">
        <p14:creationId xmlns:p14="http://schemas.microsoft.com/office/powerpoint/2010/main" val="3516508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3BCDFE-BF5C-4323-8B78-281A681BF428}" type="datetimeFigureOut">
              <a:rPr lang="pt-BR" smtClean="0"/>
              <a:t>28/05/2018</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177CD8-6B56-4ECA-85BA-E0059F568D65}" type="slidenum">
              <a:rPr lang="pt-BR" smtClean="0"/>
              <a:t>‹nº›</a:t>
            </a:fld>
            <a:endParaRPr lang="pt-BR"/>
          </a:p>
        </p:txBody>
      </p:sp>
    </p:spTree>
    <p:extLst>
      <p:ext uri="{BB962C8B-B14F-4D97-AF65-F5344CB8AC3E}">
        <p14:creationId xmlns:p14="http://schemas.microsoft.com/office/powerpoint/2010/main" val="158487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10177CD8-6B56-4ECA-85BA-E0059F568D65}" type="slidenum">
              <a:rPr lang="pt-BR" smtClean="0"/>
              <a:t>1</a:t>
            </a:fld>
            <a:endParaRPr lang="pt-BR"/>
          </a:p>
        </p:txBody>
      </p:sp>
    </p:spTree>
    <p:extLst>
      <p:ext uri="{BB962C8B-B14F-4D97-AF65-F5344CB8AC3E}">
        <p14:creationId xmlns:p14="http://schemas.microsoft.com/office/powerpoint/2010/main" val="1077365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7"/>
            <a:ext cx="7772400" cy="1470025"/>
          </a:xfrm>
        </p:spPr>
        <p:txBody>
          <a:bodyPr/>
          <a:lstStyle/>
          <a:p>
            <a:r>
              <a:rPr lang="pt-BR"/>
              <a:t>Clique para editar 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677C5135-C6EC-4FEB-97E1-E7A17BEAE96C}" type="datetimeFigureOut">
              <a:rPr lang="pt-BR" smtClean="0"/>
              <a:t>28/05/2018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802523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77C5135-C6EC-4FEB-97E1-E7A17BEAE96C}" type="datetimeFigureOut">
              <a:rPr lang="pt-BR" smtClean="0"/>
              <a:t>28/05/2018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495381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40"/>
            <a:ext cx="20574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40"/>
            <a:ext cx="60198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77C5135-C6EC-4FEB-97E1-E7A17BEAE96C}" type="datetimeFigureOut">
              <a:rPr lang="pt-BR" smtClean="0"/>
              <a:t>28/05/2018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791142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77C5135-C6EC-4FEB-97E1-E7A17BEAE96C}" type="datetimeFigureOut">
              <a:rPr lang="pt-BR" smtClean="0"/>
              <a:t>28/05/2018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526933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2"/>
            <a:ext cx="77724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677C5135-C6EC-4FEB-97E1-E7A17BEAE96C}" type="datetimeFigureOut">
              <a:rPr lang="pt-BR" smtClean="0"/>
              <a:t>28/05/2018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835335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677C5135-C6EC-4FEB-97E1-E7A17BEAE96C}" type="datetimeFigureOut">
              <a:rPr lang="pt-BR" smtClean="0"/>
              <a:t>28/05/2018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52746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677C5135-C6EC-4FEB-97E1-E7A17BEAE96C}" type="datetimeFigureOut">
              <a:rPr lang="pt-BR" smtClean="0"/>
              <a:t>28/05/2018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222077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677C5135-C6EC-4FEB-97E1-E7A17BEAE96C}" type="datetimeFigureOut">
              <a:rPr lang="pt-BR" smtClean="0"/>
              <a:t>28/05/2018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859908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77C5135-C6EC-4FEB-97E1-E7A17BEAE96C}" type="datetimeFigureOut">
              <a:rPr lang="pt-BR" smtClean="0"/>
              <a:t>28/05/2018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2868107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77C5135-C6EC-4FEB-97E1-E7A17BEAE96C}" type="datetimeFigureOut">
              <a:rPr lang="pt-BR" smtClean="0"/>
              <a:t>28/05/2018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524891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77C5135-C6EC-4FEB-97E1-E7A17BEAE96C}" type="datetimeFigureOut">
              <a:rPr lang="pt-BR" smtClean="0"/>
              <a:t>28/05/2018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881768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7C5135-C6EC-4FEB-97E1-E7A17BEAE96C}" type="datetimeFigureOut">
              <a:rPr lang="pt-BR" smtClean="0"/>
              <a:t>28/05/2018</a:t>
            </a:fld>
            <a:endParaRPr lang="pt-BR"/>
          </a:p>
        </p:txBody>
      </p:sp>
      <p:sp>
        <p:nvSpPr>
          <p:cNvPr id="5" name="Espaço Reservado para Rodapé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1E68D5-6873-41D9-9B60-358195EC3482}" type="slidenum">
              <a:rPr lang="pt-BR" smtClean="0"/>
              <a:t>‹nº›</a:t>
            </a:fld>
            <a:endParaRPr lang="pt-BR"/>
          </a:p>
        </p:txBody>
      </p:sp>
      <p:pic>
        <p:nvPicPr>
          <p:cNvPr id="7" name="Picture 3" descr="Z:\Documentos\2018\48º Congresso da Assemae\Peças Gráficas\Template Power Point\banner 730x124 (2) - Cópia.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6512" y="5517233"/>
            <a:ext cx="9180512" cy="14001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Z:\Documentos\2018\48º Congresso da Assemae\Peças Gráficas\Template Power Point\fundo power point.jpg"/>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l="9337" r="8716"/>
          <a:stretch/>
        </p:blipFill>
        <p:spPr bwMode="auto">
          <a:xfrm>
            <a:off x="-36512" y="0"/>
            <a:ext cx="9180512" cy="5517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97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ctrTitle" idx="4294967295"/>
          </p:nvPr>
        </p:nvSpPr>
        <p:spPr>
          <a:xfrm>
            <a:off x="300999" y="2348880"/>
            <a:ext cx="8460046" cy="1908350"/>
          </a:xfrm>
        </p:spPr>
        <p:txBody>
          <a:bodyPr anchor="ctr" anchorCtr="0">
            <a:normAutofit/>
          </a:bodyPr>
          <a:lstStyle/>
          <a:p>
            <a:r>
              <a:rPr lang="pt-BR" sz="2800" b="1" dirty="0"/>
              <a:t>CÁLCULO DO ÍNDICE DE DESEMPENHO DA MEDIÇÃO – IDM DO PARQUE DE MEDIDORES DO SAAE </a:t>
            </a:r>
            <a:br>
              <a:rPr lang="pt-BR" sz="2800" b="1" dirty="0"/>
            </a:br>
            <a:r>
              <a:rPr lang="pt-BR" sz="2800" b="1" dirty="0"/>
              <a:t>GUARULHOS NO ANO DE 2017</a:t>
            </a:r>
            <a:endParaRPr lang="pt-BR" sz="2800" dirty="0"/>
          </a:p>
        </p:txBody>
      </p:sp>
      <p:pic>
        <p:nvPicPr>
          <p:cNvPr id="10242" name="Picture 2" descr="brasao atualizado 5 cabeç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126115"/>
            <a:ext cx="1646237"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descr="SELO_SAAE_50_ANOS_MONOC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296" y="213953"/>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LOGO_SAA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2150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9632" y="312936"/>
            <a:ext cx="6348812" cy="927100"/>
          </a:xfrm>
        </p:spPr>
        <p:txBody>
          <a:bodyPr>
            <a:normAutofit/>
          </a:bodyPr>
          <a:lstStyle/>
          <a:p>
            <a:pPr lvl="0"/>
            <a:r>
              <a:rPr lang="pt-BR" sz="3600" b="1" dirty="0"/>
              <a:t>RESULTADOS E DISCUSSÃO</a:t>
            </a:r>
          </a:p>
        </p:txBody>
      </p:sp>
      <p:sp>
        <p:nvSpPr>
          <p:cNvPr id="3" name="Espaço Reservado para Conteúdo 2"/>
          <p:cNvSpPr>
            <a:spLocks noGrp="1"/>
          </p:cNvSpPr>
          <p:nvPr>
            <p:ph idx="1"/>
          </p:nvPr>
        </p:nvSpPr>
        <p:spPr>
          <a:xfrm>
            <a:off x="475152" y="1700808"/>
            <a:ext cx="8229600" cy="4320480"/>
          </a:xfrm>
        </p:spPr>
        <p:txBody>
          <a:bodyPr>
            <a:normAutofit/>
          </a:bodyPr>
          <a:lstStyle/>
          <a:p>
            <a:pPr algn="just"/>
            <a:r>
              <a:rPr lang="pt-BR" sz="2000" dirty="0"/>
              <a:t>A amostra total de 819 hidrômetros foi submetida aos ensaios para quantificação de erros a partir do qual foi obtido o valor global do IDM de 0,800, sendo que no ano de 2015 o IDM global do parque havia sido quantificado em 0,864.</a:t>
            </a:r>
          </a:p>
          <a:p>
            <a:pPr algn="just"/>
            <a:r>
              <a:rPr lang="pt-BR" sz="2000" dirty="0"/>
              <a:t>De acordo com a NBR 15.538/2014, o índice mínimo aceitável de IDM para que um hidrômetro seja considerado aprovado é de 0,90, desse modo, o índice global do SAAE apresenta um índice abaixo aceitável em 0,10 pontos percentuais.</a:t>
            </a:r>
          </a:p>
          <a:p>
            <a:pPr algn="just"/>
            <a:r>
              <a:rPr lang="pt-BR" sz="2000" dirty="0"/>
              <a:t>Todavia, quando analisamos o IDM considerando o ano de fabricação dos lotes, tem-se que apenas os medidores com menos do que 3 anos possuem o IDM médio superior a 0,90.</a:t>
            </a:r>
          </a:p>
          <a:p>
            <a:pPr marL="0" indent="0" algn="just">
              <a:buNone/>
            </a:pPr>
            <a:r>
              <a:rPr lang="pt-BR" sz="2000" dirty="0"/>
              <a:t> </a:t>
            </a:r>
          </a:p>
          <a:p>
            <a:pPr marL="0" indent="0" algn="just">
              <a:buNone/>
            </a:pPr>
            <a:endParaRPr lang="pt-BR" sz="2000" dirty="0">
              <a:latin typeface="Book Antiqua" panose="02040602050305030304" pitchFamily="18" charset="0"/>
            </a:endParaRP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126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9632" y="312936"/>
            <a:ext cx="6348812" cy="927100"/>
          </a:xfrm>
        </p:spPr>
        <p:txBody>
          <a:bodyPr>
            <a:normAutofit/>
          </a:bodyPr>
          <a:lstStyle/>
          <a:p>
            <a:pPr lvl="0"/>
            <a:r>
              <a:rPr lang="pt-BR" sz="3600" b="1" dirty="0"/>
              <a:t>RESULTADOS E DISCUSSÃO</a:t>
            </a:r>
          </a:p>
        </p:txBody>
      </p:sp>
      <p:sp>
        <p:nvSpPr>
          <p:cNvPr id="3" name="Espaço Reservado para Conteúdo 2"/>
          <p:cNvSpPr>
            <a:spLocks noGrp="1"/>
          </p:cNvSpPr>
          <p:nvPr>
            <p:ph idx="1"/>
          </p:nvPr>
        </p:nvSpPr>
        <p:spPr>
          <a:xfrm>
            <a:off x="475152" y="1700808"/>
            <a:ext cx="8229600" cy="4320480"/>
          </a:xfrm>
        </p:spPr>
        <p:txBody>
          <a:bodyPr>
            <a:normAutofit/>
          </a:bodyPr>
          <a:lstStyle/>
          <a:p>
            <a:pPr algn="just"/>
            <a:r>
              <a:rPr lang="pt-BR" sz="2000" dirty="0"/>
              <a:t>Desde 2015 o SAAE Guarulhos passou a utilizar o modelo volumétrico nas trocas dos hidrômetros de ¾” sendo que a partir de 2016 os hidrômetros velocimétricos passaram a ser utilizados apenas em regime de exceção.</a:t>
            </a:r>
          </a:p>
          <a:p>
            <a:pPr algn="just"/>
            <a:r>
              <a:rPr lang="pt-BR" sz="2000" dirty="0"/>
              <a:t>O resultado desta mudança no padrão pode ser observado no ano de 2016 e 2017 quando o IDM médio ficou acima de 0,95, sendo que para o estudo de 2015, os medidores de 2014, 2013, 2012, 2011, 2010, possuíam IDM na faixa de 0,90 registrando, porém no IDM de 2017 esses lotes registraram uma queda de 15 pontos percentuais. </a:t>
            </a:r>
          </a:p>
          <a:p>
            <a:pPr marL="0" indent="0" algn="just">
              <a:buNone/>
            </a:pPr>
            <a:endParaRPr lang="pt-BR" sz="2000" dirty="0">
              <a:latin typeface="Book Antiqua" panose="02040602050305030304" pitchFamily="18" charset="0"/>
            </a:endParaRP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57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9632" y="312936"/>
            <a:ext cx="6348812" cy="927100"/>
          </a:xfrm>
        </p:spPr>
        <p:txBody>
          <a:bodyPr>
            <a:normAutofit/>
          </a:bodyPr>
          <a:lstStyle/>
          <a:p>
            <a:pPr lvl="0"/>
            <a:r>
              <a:rPr lang="pt-BR" sz="3600" b="1" dirty="0"/>
              <a:t>RESULTADOS E DISCUSSÃO</a:t>
            </a:r>
          </a:p>
        </p:txBody>
      </p:sp>
      <p:sp>
        <p:nvSpPr>
          <p:cNvPr id="3" name="Espaço Reservado para Conteúdo 2"/>
          <p:cNvSpPr>
            <a:spLocks noGrp="1"/>
          </p:cNvSpPr>
          <p:nvPr>
            <p:ph idx="1"/>
          </p:nvPr>
        </p:nvSpPr>
        <p:spPr>
          <a:xfrm>
            <a:off x="475152" y="1700808"/>
            <a:ext cx="8229600" cy="4320480"/>
          </a:xfrm>
        </p:spPr>
        <p:txBody>
          <a:bodyPr>
            <a:normAutofit/>
          </a:bodyPr>
          <a:lstStyle/>
          <a:p>
            <a:pPr algn="just"/>
            <a:r>
              <a:rPr lang="pt-BR" sz="2000" dirty="0"/>
              <a:t>A variação do IDM por ano do lote, os valores de IDM para os estudos de 2015 e 2017 estão apresentados pelos gráficos das Figuras 03 e 04, respectivamente.</a:t>
            </a:r>
          </a:p>
          <a:p>
            <a:pPr marL="0" indent="0" algn="just">
              <a:buNone/>
            </a:pPr>
            <a:r>
              <a:rPr lang="pt-BR" sz="2000" dirty="0"/>
              <a:t> </a:t>
            </a:r>
          </a:p>
          <a:p>
            <a:pPr marL="0" indent="0" algn="just">
              <a:buNone/>
            </a:pPr>
            <a:endParaRPr lang="pt-BR" sz="2000" dirty="0">
              <a:latin typeface="Book Antiqua" panose="02040602050305030304" pitchFamily="18" charset="0"/>
            </a:endParaRP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987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9632" y="312936"/>
            <a:ext cx="6348812" cy="927100"/>
          </a:xfrm>
        </p:spPr>
        <p:txBody>
          <a:bodyPr>
            <a:normAutofit/>
          </a:bodyPr>
          <a:lstStyle/>
          <a:p>
            <a:pPr lvl="0"/>
            <a:r>
              <a:rPr lang="pt-BR" sz="3600" b="1" dirty="0"/>
              <a:t>RESULTADOS E DISCUSSÃO</a:t>
            </a:r>
          </a:p>
        </p:txBody>
      </p:sp>
      <p:sp>
        <p:nvSpPr>
          <p:cNvPr id="3" name="Espaço Reservado para Conteúdo 2"/>
          <p:cNvSpPr>
            <a:spLocks noGrp="1"/>
          </p:cNvSpPr>
          <p:nvPr>
            <p:ph idx="1"/>
          </p:nvPr>
        </p:nvSpPr>
        <p:spPr>
          <a:xfrm>
            <a:off x="442473" y="1463385"/>
            <a:ext cx="8229600" cy="1440160"/>
          </a:xfrm>
        </p:spPr>
        <p:txBody>
          <a:bodyPr>
            <a:normAutofit/>
          </a:bodyPr>
          <a:lstStyle/>
          <a:p>
            <a:pPr marL="0" indent="0">
              <a:buNone/>
            </a:pPr>
            <a:r>
              <a:rPr lang="pt-BR" sz="2000" b="1" dirty="0"/>
              <a:t>Figura 03 – Gráfico da variação do IDM por ano conforme estudo de 2015</a:t>
            </a:r>
            <a:endParaRPr lang="pt-BR" sz="2000" dirty="0"/>
          </a:p>
          <a:p>
            <a:pPr marL="0" indent="0" algn="just">
              <a:buNone/>
            </a:pPr>
            <a:r>
              <a:rPr lang="pt-BR" sz="2000" dirty="0"/>
              <a:t> </a:t>
            </a:r>
          </a:p>
          <a:p>
            <a:pPr marL="0" indent="0" algn="just">
              <a:buNone/>
            </a:pPr>
            <a:endParaRPr lang="pt-BR" sz="2000" dirty="0">
              <a:latin typeface="Book Antiqua" panose="02040602050305030304" pitchFamily="18" charset="0"/>
            </a:endParaRP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Imagem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06" y="1846285"/>
            <a:ext cx="9199906" cy="4941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605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randombar(horizont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9632" y="312936"/>
            <a:ext cx="6348812" cy="927100"/>
          </a:xfrm>
        </p:spPr>
        <p:txBody>
          <a:bodyPr>
            <a:normAutofit/>
          </a:bodyPr>
          <a:lstStyle/>
          <a:p>
            <a:pPr lvl="0"/>
            <a:r>
              <a:rPr lang="pt-BR" sz="3600" b="1" dirty="0"/>
              <a:t>RESULTADOS E DISCUSSÃO</a:t>
            </a:r>
          </a:p>
        </p:txBody>
      </p:sp>
      <p:sp>
        <p:nvSpPr>
          <p:cNvPr id="3" name="Espaço Reservado para Conteúdo 2"/>
          <p:cNvSpPr>
            <a:spLocks noGrp="1"/>
          </p:cNvSpPr>
          <p:nvPr>
            <p:ph idx="1"/>
          </p:nvPr>
        </p:nvSpPr>
        <p:spPr>
          <a:xfrm>
            <a:off x="553214" y="1130977"/>
            <a:ext cx="8229600" cy="1440160"/>
          </a:xfrm>
        </p:spPr>
        <p:txBody>
          <a:bodyPr>
            <a:normAutofit/>
          </a:bodyPr>
          <a:lstStyle/>
          <a:p>
            <a:pPr marL="0" indent="0">
              <a:buNone/>
            </a:pPr>
            <a:r>
              <a:rPr lang="pt-BR" sz="2000" b="1" dirty="0"/>
              <a:t>Figura 04 – Gráfico da variação do IDM por ano conforme estudo de 2017</a:t>
            </a:r>
            <a:endParaRPr lang="pt-BR" sz="2000" dirty="0"/>
          </a:p>
          <a:p>
            <a:pPr marL="0" indent="0" algn="just">
              <a:buNone/>
            </a:pPr>
            <a:r>
              <a:rPr lang="pt-BR" sz="2000" dirty="0"/>
              <a:t> </a:t>
            </a:r>
          </a:p>
          <a:p>
            <a:pPr marL="0" indent="0" algn="just">
              <a:buNone/>
            </a:pPr>
            <a:endParaRPr lang="pt-BR" sz="2000" dirty="0">
              <a:latin typeface="Book Antiqua" panose="02040602050305030304" pitchFamily="18" charset="0"/>
            </a:endParaRP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09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Imagem 1"/>
          <p:cNvPicPr>
            <a:picLocks noChangeAspect="1" noChangeArrowheads="1"/>
          </p:cNvPicPr>
          <p:nvPr/>
        </p:nvPicPr>
        <p:blipFill>
          <a:blip r:embed="rId4">
            <a:extLst>
              <a:ext uri="{28A0092B-C50C-407E-A947-70E740481C1C}">
                <a14:useLocalDpi xmlns:a14="http://schemas.microsoft.com/office/drawing/2010/main" val="0"/>
              </a:ext>
            </a:extLst>
          </a:blip>
          <a:srcRect b="304"/>
          <a:stretch>
            <a:fillRect/>
          </a:stretch>
        </p:blipFill>
        <p:spPr bwMode="auto">
          <a:xfrm>
            <a:off x="238803" y="1556792"/>
            <a:ext cx="8599152"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003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randombar(horizont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9632" y="312936"/>
            <a:ext cx="6348812" cy="927100"/>
          </a:xfrm>
        </p:spPr>
        <p:txBody>
          <a:bodyPr>
            <a:normAutofit/>
          </a:bodyPr>
          <a:lstStyle/>
          <a:p>
            <a:pPr lvl="0"/>
            <a:r>
              <a:rPr lang="pt-BR" sz="3600" b="1" dirty="0"/>
              <a:t>RESULTADOS E DISCUSSÃO</a:t>
            </a:r>
          </a:p>
        </p:txBody>
      </p:sp>
      <p:sp>
        <p:nvSpPr>
          <p:cNvPr id="3" name="Espaço Reservado para Conteúdo 2"/>
          <p:cNvSpPr>
            <a:spLocks noGrp="1"/>
          </p:cNvSpPr>
          <p:nvPr>
            <p:ph idx="1"/>
          </p:nvPr>
        </p:nvSpPr>
        <p:spPr>
          <a:xfrm>
            <a:off x="475152" y="1700808"/>
            <a:ext cx="8229600" cy="4320480"/>
          </a:xfrm>
        </p:spPr>
        <p:txBody>
          <a:bodyPr>
            <a:normAutofit/>
          </a:bodyPr>
          <a:lstStyle/>
          <a:p>
            <a:pPr algn="just"/>
            <a:r>
              <a:rPr lang="pt-BR" sz="2000" dirty="0"/>
              <a:t>A Tabela 01 apresenta os quantitativos e o IDM médio de cada de cada ano e de cada fabricante que foram objetos dos ensaios de IDM no ano de 2017.</a:t>
            </a:r>
          </a:p>
          <a:p>
            <a:pPr marL="0" indent="0" algn="just">
              <a:buNone/>
            </a:pPr>
            <a:r>
              <a:rPr lang="pt-BR" sz="2000" dirty="0"/>
              <a:t> </a:t>
            </a:r>
          </a:p>
          <a:p>
            <a:pPr marL="0" indent="0" algn="just">
              <a:buNone/>
            </a:pPr>
            <a:endParaRPr lang="pt-BR" sz="2000" dirty="0">
              <a:latin typeface="Book Antiqua" panose="02040602050305030304" pitchFamily="18" charset="0"/>
            </a:endParaRP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255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9632" y="312936"/>
            <a:ext cx="6348812" cy="927100"/>
          </a:xfrm>
        </p:spPr>
        <p:txBody>
          <a:bodyPr>
            <a:normAutofit/>
          </a:bodyPr>
          <a:lstStyle/>
          <a:p>
            <a:pPr lvl="0"/>
            <a:r>
              <a:rPr lang="pt-BR" sz="3600" b="1" dirty="0"/>
              <a:t>RESULTADOS E DISCUSSÃO</a:t>
            </a:r>
          </a:p>
        </p:txBody>
      </p:sp>
      <p:sp>
        <p:nvSpPr>
          <p:cNvPr id="3" name="Espaço Reservado para Conteúdo 2"/>
          <p:cNvSpPr>
            <a:spLocks noGrp="1"/>
          </p:cNvSpPr>
          <p:nvPr>
            <p:ph idx="1"/>
          </p:nvPr>
        </p:nvSpPr>
        <p:spPr>
          <a:xfrm>
            <a:off x="475152" y="1340768"/>
            <a:ext cx="8229600" cy="1440160"/>
          </a:xfrm>
        </p:spPr>
        <p:txBody>
          <a:bodyPr>
            <a:normAutofit/>
          </a:bodyPr>
          <a:lstStyle/>
          <a:p>
            <a:pPr marL="0" indent="0">
              <a:buNone/>
            </a:pPr>
            <a:r>
              <a:rPr lang="pt-BR" sz="2000" b="1" dirty="0"/>
              <a:t>Tabela 01 – Resultado dos ensaios de IDM por ano e por fabricante</a:t>
            </a:r>
            <a:r>
              <a:rPr lang="pt-BR" sz="2000" dirty="0"/>
              <a:t> </a:t>
            </a:r>
          </a:p>
          <a:p>
            <a:pPr marL="0" indent="0" algn="just">
              <a:buNone/>
            </a:pPr>
            <a:endParaRPr lang="pt-BR" sz="2000" dirty="0">
              <a:latin typeface="Book Antiqua" panose="02040602050305030304" pitchFamily="18" charset="0"/>
            </a:endParaRP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8599" t="21354" r="28258" b="8681"/>
          <a:stretch/>
        </p:blipFill>
        <p:spPr bwMode="auto">
          <a:xfrm>
            <a:off x="395536" y="1700808"/>
            <a:ext cx="8496944" cy="5235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445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9632" y="312936"/>
            <a:ext cx="6348812" cy="927100"/>
          </a:xfrm>
        </p:spPr>
        <p:txBody>
          <a:bodyPr>
            <a:normAutofit/>
          </a:bodyPr>
          <a:lstStyle/>
          <a:p>
            <a:pPr lvl="0"/>
            <a:r>
              <a:rPr lang="pt-BR" sz="3600" b="1" dirty="0"/>
              <a:t>RESULTADOS E DISCUSSÃO</a:t>
            </a:r>
          </a:p>
        </p:txBody>
      </p:sp>
      <p:sp>
        <p:nvSpPr>
          <p:cNvPr id="3" name="Espaço Reservado para Conteúdo 2"/>
          <p:cNvSpPr>
            <a:spLocks noGrp="1"/>
          </p:cNvSpPr>
          <p:nvPr>
            <p:ph idx="1"/>
          </p:nvPr>
        </p:nvSpPr>
        <p:spPr>
          <a:xfrm>
            <a:off x="475152" y="1700808"/>
            <a:ext cx="8229600" cy="3744416"/>
          </a:xfrm>
        </p:spPr>
        <p:txBody>
          <a:bodyPr>
            <a:normAutofit/>
          </a:bodyPr>
          <a:lstStyle/>
          <a:p>
            <a:pPr algn="just"/>
            <a:r>
              <a:rPr lang="pt-BR" sz="2000" dirty="0"/>
              <a:t>Com base na Tabela 01 observamos que o Fabricante 05 é determinante no IDM do lote por ano, pois em praticamente todos os anos há indivíduos que foram sorteados para o estudo do IDM.</a:t>
            </a:r>
          </a:p>
          <a:p>
            <a:pPr algn="just"/>
            <a:r>
              <a:rPr lang="pt-BR" sz="2000" dirty="0"/>
              <a:t>Para os anos em que o SAAE adquiriu apenas hidrômetros volumétricos, tem-se um IDM superior a 95% independentemente do fabricante que é analisado.</a:t>
            </a:r>
          </a:p>
          <a:p>
            <a:pPr algn="just"/>
            <a:r>
              <a:rPr lang="pt-BR" sz="2000" dirty="0"/>
              <a:t>Um resultado que foi observado em 2015 e tornou-se a repetir em 2017 foi o IDM dos medidores de 1990 que em ambas as ocasiões possuíram resultados próximos a 75%.</a:t>
            </a:r>
          </a:p>
          <a:p>
            <a:pPr marL="0" indent="0" algn="just">
              <a:buNone/>
            </a:pPr>
            <a:r>
              <a:rPr lang="pt-BR" sz="2000" dirty="0"/>
              <a:t> </a:t>
            </a:r>
          </a:p>
          <a:p>
            <a:pPr marL="0" indent="0" algn="just">
              <a:buNone/>
            </a:pPr>
            <a:endParaRPr lang="pt-BR" sz="2000" dirty="0">
              <a:latin typeface="Book Antiqua" panose="02040602050305030304" pitchFamily="18" charset="0"/>
            </a:endParaRP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755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3648" y="312936"/>
            <a:ext cx="6348812" cy="927100"/>
          </a:xfrm>
        </p:spPr>
        <p:txBody>
          <a:bodyPr>
            <a:normAutofit/>
          </a:bodyPr>
          <a:lstStyle/>
          <a:p>
            <a:r>
              <a:rPr lang="pt-BR" sz="3600" b="1" dirty="0"/>
              <a:t>CONCLUSÕES</a:t>
            </a:r>
          </a:p>
        </p:txBody>
      </p:sp>
      <p:sp>
        <p:nvSpPr>
          <p:cNvPr id="3" name="Espaço Reservado para Conteúdo 2"/>
          <p:cNvSpPr>
            <a:spLocks noGrp="1"/>
          </p:cNvSpPr>
          <p:nvPr>
            <p:ph idx="1"/>
          </p:nvPr>
        </p:nvSpPr>
        <p:spPr>
          <a:xfrm>
            <a:off x="465145" y="1556792"/>
            <a:ext cx="8229600" cy="3966730"/>
          </a:xfrm>
        </p:spPr>
        <p:txBody>
          <a:bodyPr>
            <a:normAutofit/>
          </a:bodyPr>
          <a:lstStyle/>
          <a:p>
            <a:pPr algn="just"/>
            <a:r>
              <a:rPr lang="pt-BR" sz="2000" dirty="0"/>
              <a:t>Os ensaios de quantificação dos erros para o cálculo do IDM são fundamentais para orientar os programas de trocas e garantir que o cálculo do balanço hídrico seja feito o mais fidedigno possível.</a:t>
            </a:r>
          </a:p>
          <a:p>
            <a:pPr algn="just"/>
            <a:r>
              <a:rPr lang="pt-BR" sz="2000" dirty="0"/>
              <a:t>No caso do acompanhamento efetuado pelo SAAE Guarulhos, observados que os anos de rodízio de 2015 e 2016 implicaram em uma fadiga maior dos equipamentos velocimétricos do que dos modelos volumétricos.</a:t>
            </a:r>
          </a:p>
          <a:p>
            <a:pPr algn="just"/>
            <a:r>
              <a:rPr lang="pt-BR" sz="2000" dirty="0"/>
              <a:t>Destaca-se como principal queda no IDM os lotes dos anos de 2010, 2011, 2012, 2013 e 2014 que em 2 anos perderam cerca de 15 pontos percentuais no IDM.</a:t>
            </a:r>
          </a:p>
          <a:p>
            <a:pPr algn="just"/>
            <a:endParaRPr lang="pt-BR" sz="2000" dirty="0"/>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655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3648" y="312936"/>
            <a:ext cx="6348812" cy="927100"/>
          </a:xfrm>
        </p:spPr>
        <p:txBody>
          <a:bodyPr>
            <a:normAutofit/>
          </a:bodyPr>
          <a:lstStyle/>
          <a:p>
            <a:r>
              <a:rPr lang="pt-BR" sz="3600" b="1" dirty="0"/>
              <a:t>CONCLUSÕES</a:t>
            </a:r>
          </a:p>
        </p:txBody>
      </p:sp>
      <p:sp>
        <p:nvSpPr>
          <p:cNvPr id="3" name="Espaço Reservado para Conteúdo 2"/>
          <p:cNvSpPr>
            <a:spLocks noGrp="1"/>
          </p:cNvSpPr>
          <p:nvPr>
            <p:ph idx="1"/>
          </p:nvPr>
        </p:nvSpPr>
        <p:spPr>
          <a:xfrm>
            <a:off x="465145" y="1556792"/>
            <a:ext cx="8229600" cy="3966730"/>
          </a:xfrm>
        </p:spPr>
        <p:txBody>
          <a:bodyPr>
            <a:normAutofit/>
          </a:bodyPr>
          <a:lstStyle/>
          <a:p>
            <a:pPr algn="just"/>
            <a:r>
              <a:rPr lang="pt-BR" sz="2000" dirty="0"/>
              <a:t>Conforme os resultados apresentados, observa-se uma tendência à redução do IDM do parque de medidores do SAAE Guarulhos, caso não seja implantado um programa de trocas de hidrômetros contínuo e pautado em critérios de desempenho da medição não seja implantado.</a:t>
            </a:r>
          </a:p>
          <a:p>
            <a:pPr algn="just"/>
            <a:r>
              <a:rPr lang="pt-BR" sz="2000" dirty="0"/>
              <a:t>Essa diminuição do IDM estará associada ao aumento do volume de perdas aparentes devido à submedição e implicará na redução da arrecadação.</a:t>
            </a:r>
          </a:p>
          <a:p>
            <a:pPr algn="just"/>
            <a:r>
              <a:rPr lang="pt-BR" sz="2000" dirty="0"/>
              <a:t>Trocar os medidores também deve ser um procedimento que vislumbre o avanço tecnológico do parque de medidores aumentando a vida útil destes equipamentos, sendo que uma maneira de acompanhar a evolução tecnológica é o acompanhamento contínuo do IDM do parque de medidores.</a:t>
            </a: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293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3648" y="312936"/>
            <a:ext cx="6348812" cy="927100"/>
          </a:xfrm>
        </p:spPr>
        <p:txBody>
          <a:bodyPr>
            <a:normAutofit/>
          </a:bodyPr>
          <a:lstStyle/>
          <a:p>
            <a:r>
              <a:rPr lang="pt-BR" sz="3600" b="1" dirty="0"/>
              <a:t>INTRODUÇÃO</a:t>
            </a:r>
          </a:p>
        </p:txBody>
      </p:sp>
      <p:sp>
        <p:nvSpPr>
          <p:cNvPr id="3" name="Espaço Reservado para Conteúdo 2"/>
          <p:cNvSpPr>
            <a:spLocks noGrp="1"/>
          </p:cNvSpPr>
          <p:nvPr>
            <p:ph idx="1"/>
          </p:nvPr>
        </p:nvSpPr>
        <p:spPr>
          <a:xfrm>
            <a:off x="449800" y="1772816"/>
            <a:ext cx="8229600" cy="3960440"/>
          </a:xfrm>
        </p:spPr>
        <p:txBody>
          <a:bodyPr>
            <a:normAutofit/>
          </a:bodyPr>
          <a:lstStyle/>
          <a:p>
            <a:pPr algn="just"/>
            <a:r>
              <a:rPr lang="pt-BR" sz="2000" dirty="0"/>
              <a:t>A determinação do IDM - Índice de Desempenho da Medição do parque de hidrômetros do SAAE Guarulhos tem sido uma ação desenvolvida anualmente, ação na qual se faz uma amostragem do parque de medidores e os submetem ao ensaio de IDM conforme proposto pela NBR 15.538/2014.</a:t>
            </a:r>
          </a:p>
          <a:p>
            <a:pPr algn="just"/>
            <a:r>
              <a:rPr lang="pt-BR" sz="2000" dirty="0"/>
              <a:t>O IDM e os ensaios de verificação periódica e eventual, previstos pela Portaria INMETRO nº246/2000, têm sido utilizados pelo SAAE Guarulhos como critério para definir o momento de troca dos hidrômetros sem que ocorra a elevação dos índices de submedição.</a:t>
            </a: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3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3648" y="312936"/>
            <a:ext cx="6348812" cy="927100"/>
          </a:xfrm>
        </p:spPr>
        <p:txBody>
          <a:bodyPr>
            <a:normAutofit/>
          </a:bodyPr>
          <a:lstStyle/>
          <a:p>
            <a:r>
              <a:rPr lang="pt-BR" sz="3600" b="1" dirty="0"/>
              <a:t>CONCLUSÕES</a:t>
            </a:r>
          </a:p>
        </p:txBody>
      </p:sp>
      <p:sp>
        <p:nvSpPr>
          <p:cNvPr id="3" name="Espaço Reservado para Conteúdo 2"/>
          <p:cNvSpPr>
            <a:spLocks noGrp="1"/>
          </p:cNvSpPr>
          <p:nvPr>
            <p:ph idx="1"/>
          </p:nvPr>
        </p:nvSpPr>
        <p:spPr>
          <a:xfrm>
            <a:off x="465145" y="1556792"/>
            <a:ext cx="8229600" cy="3966730"/>
          </a:xfrm>
        </p:spPr>
        <p:txBody>
          <a:bodyPr>
            <a:normAutofit/>
          </a:bodyPr>
          <a:lstStyle/>
          <a:p>
            <a:pPr algn="just"/>
            <a:r>
              <a:rPr lang="pt-BR" sz="2000" dirty="0"/>
              <a:t>Assim, a renovação do parque irá refletir no aumento do IDM das futuras amostras, tal como hoje se observa no parque do SAAE Guarulhos nos setores em que foram implantados apenas hidrômetros volumétricos.</a:t>
            </a:r>
          </a:p>
          <a:p>
            <a:pPr algn="just"/>
            <a:r>
              <a:rPr lang="pt-BR" sz="2000" dirty="0"/>
              <a:t>Nesses setores em que foram implantados apenas hidrômetros volumétricos, mesmo após 2 anos de uso, o IDM do lote ainda está próximo a 0,985, resultado que dificilmente é observado nos setores em que a maior parte dos equipamentos é velocimétrico.</a:t>
            </a: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772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9632" y="312936"/>
            <a:ext cx="6348812" cy="927100"/>
          </a:xfrm>
        </p:spPr>
        <p:txBody>
          <a:bodyPr>
            <a:normAutofit/>
          </a:bodyPr>
          <a:lstStyle/>
          <a:p>
            <a:r>
              <a:rPr lang="pt-BR" sz="3600" b="1" dirty="0"/>
              <a:t>REFERÊNCIAS</a:t>
            </a:r>
          </a:p>
        </p:txBody>
      </p:sp>
      <p:sp>
        <p:nvSpPr>
          <p:cNvPr id="3" name="Espaço Reservado para Conteúdo 2"/>
          <p:cNvSpPr>
            <a:spLocks noGrp="1"/>
          </p:cNvSpPr>
          <p:nvPr>
            <p:ph idx="1"/>
          </p:nvPr>
        </p:nvSpPr>
        <p:spPr>
          <a:xfrm>
            <a:off x="238803" y="1916832"/>
            <a:ext cx="8229600" cy="3528392"/>
          </a:xfrm>
        </p:spPr>
        <p:txBody>
          <a:bodyPr>
            <a:normAutofit/>
          </a:bodyPr>
          <a:lstStyle/>
          <a:p>
            <a:pPr algn="just"/>
            <a:r>
              <a:rPr lang="pt-BR" sz="2000" dirty="0"/>
              <a:t>ASSOCIAÇÃO BRASILEIRA DE NORMAS TÉCNICAS – ABNT: </a:t>
            </a:r>
            <a:r>
              <a:rPr lang="pt-BR" sz="2000" b="1" dirty="0"/>
              <a:t>Norma ABNT NBR 15538:2014</a:t>
            </a:r>
            <a:r>
              <a:rPr lang="pt-BR" sz="2000" dirty="0"/>
              <a:t> – Medidores de água potável - Ensaios para avaliação de eficiência.</a:t>
            </a:r>
          </a:p>
          <a:p>
            <a:pPr algn="just"/>
            <a:r>
              <a:rPr lang="pt-BR" sz="2000" dirty="0"/>
              <a:t>INSTITUTO NACIONAL DE METROLOGIA, NORMALIZAÇÃO E QUALIDADE INDUSTRIAL (2000). INMETRO, Portaria Nº 246 de 17 de outubro de 2000.</a:t>
            </a:r>
          </a:p>
          <a:p>
            <a:pPr algn="just"/>
            <a:r>
              <a:rPr lang="pt-BR" sz="2000" dirty="0"/>
              <a:t>SCALIZE P. S. &amp; LEITE, W. C. A. (2013). Variação na micromedição do consumo de água no funcionamento correto e reversível do hidrômetro. Revista Eletrônica de Engenharia Civil – REEC, Universidade Federal de Goiás, v. 6, nº 1, p. 09-15.</a:t>
            </a:r>
          </a:p>
          <a:p>
            <a:pPr marL="0" indent="0" algn="just">
              <a:buNone/>
            </a:pPr>
            <a:endParaRPr lang="pt-BR" sz="2000" dirty="0">
              <a:latin typeface="Book Antiqua" panose="02040602050305030304" pitchFamily="18" charset="0"/>
            </a:endParaRP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240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6AD55B71-1AA6-4FBB-903A-386718FD38C6}"/>
              </a:ext>
            </a:extLst>
          </p:cNvPr>
          <p:cNvSpPr/>
          <p:nvPr/>
        </p:nvSpPr>
        <p:spPr>
          <a:xfrm>
            <a:off x="1619672" y="1796645"/>
            <a:ext cx="5838067" cy="769441"/>
          </a:xfrm>
          <a:prstGeom prst="rect">
            <a:avLst/>
          </a:prstGeom>
        </p:spPr>
        <p:txBody>
          <a:bodyPr wrap="square">
            <a:spAutoFit/>
          </a:bodyPr>
          <a:lstStyle/>
          <a:p>
            <a:pPr algn="ctr"/>
            <a:r>
              <a:rPr lang="pt-BR" sz="4400" b="1" cap="all" dirty="0">
                <a:solidFill>
                  <a:srgbClr val="FF0000"/>
                </a:solidFill>
                <a:latin typeface="Arial" panose="020B0604020202020204" pitchFamily="34" charset="0"/>
                <a:cs typeface="Arial" panose="020B0604020202020204" pitchFamily="34" charset="0"/>
              </a:rPr>
              <a:t>OBRIGADO!</a:t>
            </a:r>
          </a:p>
        </p:txBody>
      </p:sp>
      <p:pic>
        <p:nvPicPr>
          <p:cNvPr id="10"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brasao atualizado 5 cabeç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5586" y="156567"/>
            <a:ext cx="1646237"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SELO_SAAE_50_ANOS_MONOC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296" y="170034"/>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ubtítulo 2"/>
          <p:cNvSpPr txBox="1">
            <a:spLocks/>
          </p:cNvSpPr>
          <p:nvPr/>
        </p:nvSpPr>
        <p:spPr>
          <a:xfrm>
            <a:off x="269263" y="2564904"/>
            <a:ext cx="4590769" cy="27363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pt-BR" sz="1800" b="1" dirty="0"/>
              <a:t>Contatos: </a:t>
            </a:r>
          </a:p>
          <a:p>
            <a:r>
              <a:rPr lang="pt-BR" sz="1800" dirty="0"/>
              <a:t>Luiz Eduardo Mendes </a:t>
            </a:r>
            <a:r>
              <a:rPr lang="pt-BR" sz="1800" b="1" dirty="0"/>
              <a:t> </a:t>
            </a:r>
            <a:r>
              <a:rPr lang="pt-BR" sz="1800" dirty="0"/>
              <a:t>luizmendes@saaeguarulhos.sp.gov.br</a:t>
            </a:r>
          </a:p>
          <a:p>
            <a:pPr marL="0" indent="0">
              <a:buNone/>
            </a:pPr>
            <a:endParaRPr lang="pt-BR" sz="1800" dirty="0"/>
          </a:p>
          <a:p>
            <a:r>
              <a:rPr lang="pt-BR" sz="1800" dirty="0"/>
              <a:t>Thiago Garcia da Silva Santim </a:t>
            </a:r>
            <a:r>
              <a:rPr lang="pt-BR" sz="1800" b="1" dirty="0"/>
              <a:t> </a:t>
            </a:r>
            <a:r>
              <a:rPr lang="pt-BR" sz="1800" dirty="0"/>
              <a:t>thiagosantim@saaeguarulhos.sp.gov.br</a:t>
            </a:r>
          </a:p>
          <a:p>
            <a:pPr marL="0" indent="0">
              <a:buNone/>
            </a:pPr>
            <a:endParaRPr lang="pt-BR" sz="1800" dirty="0"/>
          </a:p>
          <a:p>
            <a:r>
              <a:rPr lang="pt-BR" sz="1800" dirty="0"/>
              <a:t>Matheus Costa matheuscosta@saaeguarulhos.sp.gov.br</a:t>
            </a:r>
          </a:p>
        </p:txBody>
      </p:sp>
      <p:sp>
        <p:nvSpPr>
          <p:cNvPr id="7" name="Subtítulo 2"/>
          <p:cNvSpPr txBox="1">
            <a:spLocks/>
          </p:cNvSpPr>
          <p:nvPr/>
        </p:nvSpPr>
        <p:spPr>
          <a:xfrm>
            <a:off x="4860032" y="2564905"/>
            <a:ext cx="4373031" cy="4320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pt-BR" sz="1800" b="1" dirty="0"/>
              <a:t>Agradecimentos:</a:t>
            </a:r>
          </a:p>
        </p:txBody>
      </p:sp>
      <p:pic>
        <p:nvPicPr>
          <p:cNvPr id="2" name="Imagem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19768" y="3055019"/>
            <a:ext cx="3916728" cy="2318197"/>
          </a:xfrm>
          <a:prstGeom prst="rect">
            <a:avLst/>
          </a:prstGeom>
        </p:spPr>
      </p:pic>
    </p:spTree>
    <p:extLst>
      <p:ext uri="{BB962C8B-B14F-4D97-AF65-F5344CB8AC3E}">
        <p14:creationId xmlns:p14="http://schemas.microsoft.com/office/powerpoint/2010/main" val="4015233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3648" y="312936"/>
            <a:ext cx="6348812" cy="927100"/>
          </a:xfrm>
        </p:spPr>
        <p:txBody>
          <a:bodyPr>
            <a:normAutofit/>
          </a:bodyPr>
          <a:lstStyle/>
          <a:p>
            <a:r>
              <a:rPr lang="pt-BR" sz="3600" b="1" dirty="0"/>
              <a:t>INTRODUÇÃO</a:t>
            </a:r>
          </a:p>
        </p:txBody>
      </p:sp>
      <p:sp>
        <p:nvSpPr>
          <p:cNvPr id="3" name="Espaço Reservado para Conteúdo 2"/>
          <p:cNvSpPr>
            <a:spLocks noGrp="1"/>
          </p:cNvSpPr>
          <p:nvPr>
            <p:ph idx="1"/>
          </p:nvPr>
        </p:nvSpPr>
        <p:spPr>
          <a:xfrm>
            <a:off x="449800" y="1772816"/>
            <a:ext cx="8229600" cy="3816424"/>
          </a:xfrm>
        </p:spPr>
        <p:txBody>
          <a:bodyPr>
            <a:normAutofit/>
          </a:bodyPr>
          <a:lstStyle/>
          <a:p>
            <a:pPr algn="just"/>
            <a:r>
              <a:rPr lang="pt-BR" sz="2000" dirty="0"/>
              <a:t>De acordo com </a:t>
            </a:r>
            <a:r>
              <a:rPr lang="pt-BR" sz="2000" dirty="0" err="1"/>
              <a:t>Scalize</a:t>
            </a:r>
            <a:r>
              <a:rPr lang="pt-BR" sz="2000" dirty="0"/>
              <a:t> &amp; Leite (2013), o parque de hidrômetros deve ser objeto de uma manutenção preventiva ativa, com avaliação criteriosa dos hidrômetros a serem substituídos com a finalidade de combater as perdas aparentes.</a:t>
            </a:r>
          </a:p>
          <a:p>
            <a:pPr algn="just"/>
            <a:r>
              <a:rPr lang="pt-BR" sz="2000" dirty="0"/>
              <a:t>A quantificação da submedição dos hidrômetros é uma ação necessária também para o balanço hídrico, pois se trata de quantificar uma das parcelas das perdas aparentes, sendo o balanço hídrico a principal ferramenta no controle e gestão das perdas de água.</a:t>
            </a: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8359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3648" y="312936"/>
            <a:ext cx="6348812" cy="927100"/>
          </a:xfrm>
        </p:spPr>
        <p:txBody>
          <a:bodyPr>
            <a:normAutofit/>
          </a:bodyPr>
          <a:lstStyle/>
          <a:p>
            <a:pPr lvl="0"/>
            <a:r>
              <a:rPr lang="pt-BR" sz="4000" b="1" dirty="0"/>
              <a:t>OBJETIVO</a:t>
            </a:r>
          </a:p>
        </p:txBody>
      </p:sp>
      <p:sp>
        <p:nvSpPr>
          <p:cNvPr id="3" name="Espaço Reservado para Conteúdo 2"/>
          <p:cNvSpPr>
            <a:spLocks noGrp="1"/>
          </p:cNvSpPr>
          <p:nvPr>
            <p:ph idx="1"/>
          </p:nvPr>
        </p:nvSpPr>
        <p:spPr>
          <a:xfrm>
            <a:off x="475152" y="2204864"/>
            <a:ext cx="8229600" cy="1656184"/>
          </a:xfrm>
        </p:spPr>
        <p:txBody>
          <a:bodyPr>
            <a:normAutofit/>
          </a:bodyPr>
          <a:lstStyle/>
          <a:p>
            <a:pPr algn="just"/>
            <a:r>
              <a:rPr lang="pt-BR" sz="2000" dirty="0"/>
              <a:t>Este trabalho apresenta o procedimento adotado para a amostragem e para os ensaios de determinação dos erros dos medidores que definem o IDM.</a:t>
            </a: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577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09571" y="312936"/>
            <a:ext cx="6348812" cy="927100"/>
          </a:xfrm>
        </p:spPr>
        <p:txBody>
          <a:bodyPr>
            <a:normAutofit/>
          </a:bodyPr>
          <a:lstStyle/>
          <a:p>
            <a:pPr lvl="0"/>
            <a:r>
              <a:rPr lang="pt-BR" sz="3600" b="1" dirty="0"/>
              <a:t>MATERIAL E MÉTODOS</a:t>
            </a:r>
          </a:p>
        </p:txBody>
      </p:sp>
      <p:sp>
        <p:nvSpPr>
          <p:cNvPr id="3" name="Espaço Reservado para Conteúdo 2"/>
          <p:cNvSpPr>
            <a:spLocks noGrp="1"/>
          </p:cNvSpPr>
          <p:nvPr>
            <p:ph idx="1"/>
          </p:nvPr>
        </p:nvSpPr>
        <p:spPr>
          <a:xfrm>
            <a:off x="475152" y="1556792"/>
            <a:ext cx="8229600" cy="3528392"/>
          </a:xfrm>
        </p:spPr>
        <p:txBody>
          <a:bodyPr>
            <a:normAutofit/>
          </a:bodyPr>
          <a:lstStyle/>
          <a:p>
            <a:pPr marL="0" indent="0" algn="just">
              <a:buNone/>
            </a:pPr>
            <a:r>
              <a:rPr lang="pt-BR" sz="2000" dirty="0"/>
              <a:t>Para o desenvolvimento deste trabalho lançou-se mão dos seguintes materiais:</a:t>
            </a:r>
          </a:p>
          <a:p>
            <a:pPr marL="0" indent="0" algn="just">
              <a:buNone/>
            </a:pPr>
            <a:endParaRPr lang="pt-BR" sz="2000" dirty="0"/>
          </a:p>
          <a:p>
            <a:pPr lvl="0" algn="just"/>
            <a:r>
              <a:rPr lang="pt-BR" sz="2000" dirty="0"/>
              <a:t>Bancada volumétrica de hidrômetros semiautomática da WATT;</a:t>
            </a:r>
          </a:p>
          <a:p>
            <a:pPr lvl="0" algn="just"/>
            <a:r>
              <a:rPr lang="pt-BR" sz="2000" dirty="0"/>
              <a:t>Hidrômetros com DN ½” e ¾” advindos da amostragem feita em campo;</a:t>
            </a:r>
          </a:p>
          <a:p>
            <a:pPr lvl="0" algn="just"/>
            <a:r>
              <a:rPr lang="pt-BR" sz="2000" dirty="0"/>
              <a:t>Planilhas eletrônicas do Excel 2003.</a:t>
            </a:r>
          </a:p>
          <a:p>
            <a:pPr marL="0" indent="0" algn="just">
              <a:buNone/>
            </a:pPr>
            <a:endParaRPr lang="pt-BR" sz="2000" dirty="0"/>
          </a:p>
          <a:p>
            <a:pPr marL="0" indent="0" algn="just">
              <a:buNone/>
            </a:pPr>
            <a:endParaRPr lang="pt-BR" sz="2000" dirty="0">
              <a:latin typeface="Book Antiqua" panose="02040602050305030304" pitchFamily="18" charset="0"/>
            </a:endParaRP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126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75152" y="1556792"/>
            <a:ext cx="8229600" cy="3960440"/>
          </a:xfrm>
        </p:spPr>
        <p:txBody>
          <a:bodyPr>
            <a:normAutofit lnSpcReduction="10000"/>
          </a:bodyPr>
          <a:lstStyle/>
          <a:p>
            <a:pPr marL="0" indent="0" algn="just">
              <a:buNone/>
            </a:pPr>
            <a:r>
              <a:rPr lang="pt-BR" sz="2000" dirty="0"/>
              <a:t>O método empregado consistiu em:</a:t>
            </a:r>
          </a:p>
          <a:p>
            <a:pPr algn="just"/>
            <a:endParaRPr lang="pt-BR" sz="2000" dirty="0"/>
          </a:p>
          <a:p>
            <a:pPr lvl="0" algn="just"/>
            <a:r>
              <a:rPr lang="pt-BR" sz="2000" dirty="0"/>
              <a:t>A dimensão da amostra foi definida seguindo critérios estatísticos, sendo adotada para a população de 394.270 hidrômetros o nível de confiança de 99% e erro máximo desejado de 4,5% resultando em uma amostra de 819 hidrômetros;</a:t>
            </a:r>
          </a:p>
          <a:p>
            <a:pPr marL="0" indent="0" algn="just">
              <a:buNone/>
            </a:pPr>
            <a:r>
              <a:rPr lang="pt-BR" sz="2000" dirty="0"/>
              <a:t> </a:t>
            </a:r>
          </a:p>
          <a:p>
            <a:pPr lvl="0" algn="just"/>
            <a:r>
              <a:rPr lang="pt-BR" sz="2000" dirty="0"/>
              <a:t>Após a amostragem, os hidrômetros foram encaminhados para a bancada WATT onde foram instalados em série, respeitando a capacidade de vazão, para a determinação dos erros para as 10 vazões, em atendimento à NBR 15.538/2014. Os erros de cada medidor foram lançados em planilhas conforme apresentado pela Figura 01;</a:t>
            </a:r>
          </a:p>
          <a:p>
            <a:pPr marL="0" indent="0" algn="just">
              <a:buNone/>
            </a:pPr>
            <a:endParaRPr lang="pt-BR" sz="2000" b="1" dirty="0"/>
          </a:p>
          <a:p>
            <a:pPr marL="0" indent="0" algn="just">
              <a:buNone/>
            </a:pPr>
            <a:endParaRPr lang="pt-BR" sz="2000" dirty="0"/>
          </a:p>
          <a:p>
            <a:pPr marL="0" indent="0" algn="just">
              <a:buNone/>
            </a:pPr>
            <a:endParaRPr lang="pt-BR" sz="2000" dirty="0">
              <a:latin typeface="Book Antiqua" panose="02040602050305030304" pitchFamily="18" charset="0"/>
            </a:endParaRP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ítulo 1"/>
          <p:cNvSpPr txBox="1">
            <a:spLocks/>
          </p:cNvSpPr>
          <p:nvPr/>
        </p:nvSpPr>
        <p:spPr>
          <a:xfrm>
            <a:off x="1109571" y="312936"/>
            <a:ext cx="6348812" cy="9271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3600" b="1"/>
              <a:t>MATERIAL E MÉTODOS</a:t>
            </a:r>
            <a:endParaRPr lang="pt-BR" sz="3600" b="1" dirty="0"/>
          </a:p>
        </p:txBody>
      </p:sp>
    </p:spTree>
    <p:extLst>
      <p:ext uri="{BB962C8B-B14F-4D97-AF65-F5344CB8AC3E}">
        <p14:creationId xmlns:p14="http://schemas.microsoft.com/office/powerpoint/2010/main" val="88126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barn(inVertical)">
                                      <p:cBhvr>
                                        <p:cTn id="1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75152" y="1556792"/>
            <a:ext cx="8229600" cy="1008112"/>
          </a:xfrm>
        </p:spPr>
        <p:txBody>
          <a:bodyPr>
            <a:normAutofit/>
          </a:bodyPr>
          <a:lstStyle/>
          <a:p>
            <a:pPr marL="0" indent="0">
              <a:buNone/>
            </a:pPr>
            <a:r>
              <a:rPr lang="pt-BR" sz="2000" b="1" dirty="0"/>
              <a:t>Figura 01 – Planilha de ensaio</a:t>
            </a:r>
            <a:endParaRPr lang="pt-BR" sz="2000" dirty="0"/>
          </a:p>
          <a:p>
            <a:pPr marL="0" indent="0" algn="just">
              <a:buNone/>
            </a:pPr>
            <a:endParaRPr lang="pt-BR" sz="2000" dirty="0"/>
          </a:p>
          <a:p>
            <a:pPr marL="0" indent="0" algn="just">
              <a:buNone/>
            </a:pPr>
            <a:endParaRPr lang="pt-BR" sz="2000" dirty="0">
              <a:latin typeface="Book Antiqua" panose="02040602050305030304" pitchFamily="18" charset="0"/>
            </a:endParaRP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ítulo 1"/>
          <p:cNvSpPr txBox="1">
            <a:spLocks/>
          </p:cNvSpPr>
          <p:nvPr/>
        </p:nvSpPr>
        <p:spPr>
          <a:xfrm>
            <a:off x="1109571" y="312936"/>
            <a:ext cx="6348812" cy="9271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3600" b="1"/>
              <a:t>MATERIAL E MÉTODOS</a:t>
            </a:r>
            <a:endParaRPr lang="pt-BR" sz="3600" b="1" dirty="0"/>
          </a:p>
        </p:txBody>
      </p:sp>
      <p:pic>
        <p:nvPicPr>
          <p:cNvPr id="1026" name="Imagem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403" y="2062163"/>
            <a:ext cx="8545069" cy="3283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745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75152" y="1556792"/>
            <a:ext cx="8229600" cy="3960440"/>
          </a:xfrm>
        </p:spPr>
        <p:txBody>
          <a:bodyPr>
            <a:normAutofit/>
          </a:bodyPr>
          <a:lstStyle/>
          <a:p>
            <a:pPr lvl="0" algn="just"/>
            <a:r>
              <a:rPr lang="pt-BR" sz="2000" dirty="0"/>
              <a:t>Com os valores de erros de cada medidor </a:t>
            </a:r>
            <a:r>
              <a:rPr lang="pt-BR" sz="2000" dirty="0" err="1"/>
              <a:t>planilhados</a:t>
            </a:r>
            <a:r>
              <a:rPr lang="pt-BR" sz="2000" dirty="0"/>
              <a:t>, conforme tabela para organização dos dados apresentada pela Figura 02, foi iniciado o cálculo do IDM com base nos pesos estabelecidos pela NBR 15.538/2014;</a:t>
            </a:r>
          </a:p>
          <a:p>
            <a:pPr algn="just"/>
            <a:r>
              <a:rPr lang="pt-BR" sz="2000" dirty="0"/>
              <a:t>Após o cálculo do IDM, através de recursos do Microsoft Excel, elaborou-se a análise por fabricante, por ano e global.</a:t>
            </a:r>
          </a:p>
          <a:p>
            <a:pPr algn="just"/>
            <a:r>
              <a:rPr lang="pt-BR" sz="2000" dirty="0"/>
              <a:t>Na apresentação dos dados de erros e do IDM não foi informado o nome real dos 7 fabricantes dos hidrômetros selecionados na amostragem, sendo apresentados apenas como fabricante 1, 2, 3, 4, 5, 6 e 7.</a:t>
            </a:r>
          </a:p>
          <a:p>
            <a:pPr lvl="0" algn="just"/>
            <a:endParaRPr lang="pt-BR" sz="2000" dirty="0"/>
          </a:p>
          <a:p>
            <a:pPr marL="0" lvl="0" indent="0" algn="just">
              <a:buNone/>
            </a:pPr>
            <a:endParaRPr lang="pt-BR" sz="2000" dirty="0"/>
          </a:p>
          <a:p>
            <a:pPr marL="0" lvl="0" indent="0" algn="just">
              <a:buNone/>
            </a:pPr>
            <a:endParaRPr lang="pt-BR" sz="2000" dirty="0"/>
          </a:p>
          <a:p>
            <a:pPr marL="0" indent="0" algn="just">
              <a:buNone/>
            </a:pPr>
            <a:endParaRPr lang="pt-BR" sz="2000" b="1" dirty="0"/>
          </a:p>
          <a:p>
            <a:pPr marL="0" indent="0" algn="just">
              <a:buNone/>
            </a:pPr>
            <a:endParaRPr lang="pt-BR" sz="2000" dirty="0"/>
          </a:p>
          <a:p>
            <a:pPr marL="0" indent="0" algn="just">
              <a:buNone/>
            </a:pPr>
            <a:endParaRPr lang="pt-BR" sz="2000" dirty="0">
              <a:latin typeface="Book Antiqua" panose="02040602050305030304" pitchFamily="18" charset="0"/>
            </a:endParaRP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3877"/>
            <a:ext cx="1684480"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ítulo 1"/>
          <p:cNvSpPr txBox="1">
            <a:spLocks/>
          </p:cNvSpPr>
          <p:nvPr/>
        </p:nvSpPr>
        <p:spPr>
          <a:xfrm>
            <a:off x="1109571" y="312936"/>
            <a:ext cx="6348812" cy="9271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3600" b="1"/>
              <a:t>MATERIAL E MÉTODOS</a:t>
            </a:r>
            <a:endParaRPr lang="pt-BR" sz="3600" b="1" dirty="0"/>
          </a:p>
        </p:txBody>
      </p:sp>
    </p:spTree>
    <p:extLst>
      <p:ext uri="{BB962C8B-B14F-4D97-AF65-F5344CB8AC3E}">
        <p14:creationId xmlns:p14="http://schemas.microsoft.com/office/powerpoint/2010/main" val="205030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403648" y="910684"/>
            <a:ext cx="8229600" cy="1008112"/>
          </a:xfrm>
        </p:spPr>
        <p:txBody>
          <a:bodyPr>
            <a:normAutofit/>
          </a:bodyPr>
          <a:lstStyle/>
          <a:p>
            <a:pPr marL="0" indent="0">
              <a:buNone/>
            </a:pPr>
            <a:r>
              <a:rPr lang="pt-BR" sz="2000" b="1" dirty="0"/>
              <a:t>Figura 02 – Planilha de tratamento dos dados</a:t>
            </a:r>
            <a:endParaRPr lang="pt-BR" sz="2000" dirty="0"/>
          </a:p>
          <a:p>
            <a:pPr marL="0" indent="0" algn="just">
              <a:buNone/>
            </a:pPr>
            <a:endParaRPr lang="pt-BR" sz="2000" dirty="0"/>
          </a:p>
          <a:p>
            <a:pPr marL="0" indent="0" algn="just">
              <a:buNone/>
            </a:pPr>
            <a:endParaRPr lang="pt-BR" sz="2000" dirty="0">
              <a:latin typeface="Book Antiqua" panose="02040602050305030304" pitchFamily="18" charset="0"/>
            </a:endParaRPr>
          </a:p>
        </p:txBody>
      </p:sp>
      <p:pic>
        <p:nvPicPr>
          <p:cNvPr id="8" name="Picture 4" descr="LOGO_SAA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803" y="146486"/>
            <a:ext cx="86470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SELO_SAAE_50_ANOS_MONOC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2189" y="146486"/>
            <a:ext cx="168448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ítulo 1"/>
          <p:cNvSpPr txBox="1">
            <a:spLocks/>
          </p:cNvSpPr>
          <p:nvPr/>
        </p:nvSpPr>
        <p:spPr>
          <a:xfrm>
            <a:off x="1109571" y="312936"/>
            <a:ext cx="6348812" cy="9271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3600" b="1"/>
              <a:t>MATERIAL E MÉTODOS</a:t>
            </a:r>
            <a:endParaRPr lang="pt-BR" sz="3600" b="1" dirty="0"/>
          </a:p>
        </p:txBody>
      </p:sp>
      <p:pic>
        <p:nvPicPr>
          <p:cNvPr id="2050" name="Imagem 1"/>
          <p:cNvPicPr>
            <a:picLocks noChangeAspect="1" noChangeArrowheads="1"/>
          </p:cNvPicPr>
          <p:nvPr/>
        </p:nvPicPr>
        <p:blipFill>
          <a:blip r:embed="rId4">
            <a:extLst>
              <a:ext uri="{28A0092B-C50C-407E-A947-70E740481C1C}">
                <a14:useLocalDpi xmlns:a14="http://schemas.microsoft.com/office/drawing/2010/main" val="0"/>
              </a:ext>
            </a:extLst>
          </a:blip>
          <a:srcRect l="1822" t="23203" r="1698" b="10211"/>
          <a:stretch>
            <a:fillRect/>
          </a:stretch>
        </p:blipFill>
        <p:spPr bwMode="auto">
          <a:xfrm>
            <a:off x="0" y="1213633"/>
            <a:ext cx="9117035" cy="4303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478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930</TotalTime>
  <Words>1325</Words>
  <Application>Microsoft Office PowerPoint</Application>
  <PresentationFormat>Apresentação na tela (4:3)</PresentationFormat>
  <Paragraphs>85</Paragraphs>
  <Slides>22</Slides>
  <Notes>1</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22</vt:i4>
      </vt:variant>
    </vt:vector>
  </HeadingPairs>
  <TitlesOfParts>
    <vt:vector size="26" baseType="lpstr">
      <vt:lpstr>Arial</vt:lpstr>
      <vt:lpstr>Book Antiqua</vt:lpstr>
      <vt:lpstr>Calibri</vt:lpstr>
      <vt:lpstr>Tema do Office</vt:lpstr>
      <vt:lpstr>CÁLCULO DO ÍNDICE DE DESEMPENHO DA MEDIÇÃO – IDM DO PARQUE DE MEDIDORES DO SAAE  GUARULHOS NO ANO DE 2017</vt:lpstr>
      <vt:lpstr>INTRODUÇÃO</vt:lpstr>
      <vt:lpstr>INTRODUÇÃO</vt:lpstr>
      <vt:lpstr>OBJETIVO</vt:lpstr>
      <vt:lpstr>MATERIAL E MÉTODOS</vt:lpstr>
      <vt:lpstr>Apresentação do PowerPoint</vt:lpstr>
      <vt:lpstr>Apresentação do PowerPoint</vt:lpstr>
      <vt:lpstr>Apresentação do PowerPoint</vt:lpstr>
      <vt:lpstr>Apresentação do PowerPoint</vt:lpstr>
      <vt:lpstr>RESULTADOS E DISCUSSÃO</vt:lpstr>
      <vt:lpstr>RESULTADOS E DISCUSSÃO</vt:lpstr>
      <vt:lpstr>RESULTADOS E DISCUSSÃO</vt:lpstr>
      <vt:lpstr>RESULTADOS E DISCUSSÃO</vt:lpstr>
      <vt:lpstr>RESULTADOS E DISCUSSÃO</vt:lpstr>
      <vt:lpstr>RESULTADOS E DISCUSSÃO</vt:lpstr>
      <vt:lpstr>RESULTADOS E DISCUSSÃO</vt:lpstr>
      <vt:lpstr>RESULTADOS E DISCUSSÃO</vt:lpstr>
      <vt:lpstr>CONCLUSÕES</vt:lpstr>
      <vt:lpstr>CONCLUSÕES</vt:lpstr>
      <vt:lpstr>CONCLUSÕES</vt:lpstr>
      <vt:lpstr>REFERÊNCIAS</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Gabriel Silva</dc:creator>
  <cp:lastModifiedBy>luiz mendes</cp:lastModifiedBy>
  <cp:revision>64</cp:revision>
  <dcterms:created xsi:type="dcterms:W3CDTF">2018-05-02T19:43:05Z</dcterms:created>
  <dcterms:modified xsi:type="dcterms:W3CDTF">2018-05-29T02:27:50Z</dcterms:modified>
</cp:coreProperties>
</file>