
<file path=[Content_Types].xml><?xml version="1.0" encoding="utf-8"?>
<Types xmlns="http://schemas.openxmlformats.org/package/2006/content-types">
  <Default Extension="png" ContentType="image/png"/>
  <Default Extension="vsd" ContentType="application/vnd.visio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7" r:id="rId9"/>
    <p:sldId id="270" r:id="rId10"/>
    <p:sldId id="271" r:id="rId11"/>
    <p:sldId id="272" r:id="rId12"/>
    <p:sldId id="273" r:id="rId13"/>
    <p:sldId id="274" r:id="rId14"/>
    <p:sldId id="276" r:id="rId15"/>
    <p:sldId id="277" r:id="rId16"/>
    <p:sldId id="279" r:id="rId17"/>
    <p:sldId id="278" r:id="rId18"/>
    <p:sldId id="281" r:id="rId19"/>
    <p:sldId id="282" r:id="rId20"/>
    <p:sldId id="280" r:id="rId21"/>
    <p:sldId id="283" r:id="rId22"/>
    <p:sldId id="260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t>30/05/2018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A77C3-5441-4442-814A-B35C574DE0F4}" type="datetimeFigureOut">
              <a:rPr lang="pt-BR" smtClean="0"/>
              <a:t>30/05/2018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975E6-B6F8-4076-83E7-C26D5EFB89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5170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122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14DD4DF-981B-4E3B-8FDC-169341B49AEF}" type="slidenum">
              <a:rPr lang="pt-BR" altLang="pt-BR" smtClean="0"/>
              <a:pPr/>
              <a:t>8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853204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30/05/2018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68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30/05/2018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048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30/05/2018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6962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30/05/2018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2699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3697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8949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30/05/2018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335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30/05/2018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7147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30/05/2018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2981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30/05/2018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2746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t>30/05/2018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3" descr="Z:\Documentos\2018\48º Congresso da Assemae\Peças Gráficas\Template Power Point\banner 730x124 (2) - Cópia.jp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3"/>
            <a:ext cx="9180512" cy="140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32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2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jpeg"/><Relationship Id="rId4" Type="http://schemas.openxmlformats.org/officeDocument/2006/relationships/hyperlink" Target="mailto:nolanbezerra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ibujo_de_Microsoft_Visio_2003-201011.vsd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12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11" Type="http://schemas.openxmlformats.org/officeDocument/2006/relationships/image" Target="../media/image8.png"/><Relationship Id="rId10" Type="http://schemas.openxmlformats.org/officeDocument/2006/relationships/image" Target="NUL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593812" y="332656"/>
            <a:ext cx="7956376" cy="2387600"/>
          </a:xfrm>
        </p:spPr>
        <p:txBody>
          <a:bodyPr anchor="ctr" anchorCtr="0">
            <a:noAutofit/>
          </a:bodyPr>
          <a:lstStyle/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AVALIAÇÃO DE RISCOS NA REDE DE DISTRIBUIÇÃO DE ÁGUA DO MUNICÍPIO DE FORMOSA-GO PARA IMPLANTAÇÃO DO PLANO DE SEGURANÇA DA ÁGUA - PSA 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ubtítulo 2"/>
          <p:cNvSpPr>
            <a:spLocks noGrp="1"/>
          </p:cNvSpPr>
          <p:nvPr>
            <p:ph type="subTitle" idx="1"/>
          </p:nvPr>
        </p:nvSpPr>
        <p:spPr>
          <a:xfrm>
            <a:off x="107504" y="2924944"/>
            <a:ext cx="8712968" cy="1655762"/>
          </a:xfrm>
        </p:spPr>
        <p:txBody>
          <a:bodyPr>
            <a:noAutofit/>
          </a:bodyPr>
          <a:lstStyle/>
          <a:p>
            <a:pPr algn="l"/>
            <a:r>
              <a:rPr lang="pt-BR" b="1" dirty="0" smtClean="0"/>
              <a:t>Autores: </a:t>
            </a:r>
          </a:p>
          <a:p>
            <a:pPr algn="l"/>
            <a:r>
              <a:rPr lang="pt-BR" b="1" dirty="0" err="1" smtClean="0"/>
              <a:t>Lorrana</a:t>
            </a:r>
            <a:r>
              <a:rPr lang="pt-BR" b="1" dirty="0" smtClean="0"/>
              <a:t> </a:t>
            </a:r>
            <a:r>
              <a:rPr lang="pt-BR" b="1" dirty="0"/>
              <a:t>Luiza de </a:t>
            </a:r>
            <a:r>
              <a:rPr lang="pt-BR" b="1" dirty="0" smtClean="0"/>
              <a:t>Oliveira</a:t>
            </a:r>
            <a:endParaRPr lang="pt-BR" dirty="0"/>
          </a:p>
          <a:p>
            <a:pPr algn="l"/>
            <a:r>
              <a:rPr lang="pt-BR" dirty="0"/>
              <a:t>Técnica em Controle Ambiental e graduanda em Engenharia Civil pelo Instituto Federal de Goiás.</a:t>
            </a:r>
          </a:p>
          <a:p>
            <a:pPr algn="l"/>
            <a:r>
              <a:rPr lang="pt-BR" b="1" dirty="0"/>
              <a:t>Nolan Ribeiro Bezerra </a:t>
            </a:r>
            <a:endParaRPr lang="pt-BR" b="1" dirty="0" smtClean="0"/>
          </a:p>
          <a:p>
            <a:pPr algn="l"/>
            <a:r>
              <a:rPr lang="pt-BR" dirty="0" smtClean="0"/>
              <a:t>Graduação </a:t>
            </a:r>
            <a:r>
              <a:rPr lang="pt-BR" dirty="0"/>
              <a:t>em Engenharia Ambiental pela Universidade Federal do Tocantins, mestrado em Tecnologia Ambiental e Recursos Hídricos pela Universidade de </a:t>
            </a:r>
            <a:r>
              <a:rPr lang="pt-BR" dirty="0" smtClean="0"/>
              <a:t>Brasília </a:t>
            </a:r>
            <a:r>
              <a:rPr lang="pt-BR" dirty="0"/>
              <a:t>e doutorado em Engenharia Civil pela Universidade Federal de Viçosa.   </a:t>
            </a:r>
          </a:p>
          <a:p>
            <a:pPr algn="l"/>
            <a:r>
              <a:rPr lang="pt-BR" i="1" dirty="0"/>
              <a:t> 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0215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2"/>
          <p:cNvSpPr>
            <a:spLocks noChangeArrowheads="1"/>
          </p:cNvSpPr>
          <p:nvPr/>
        </p:nvSpPr>
        <p:spPr bwMode="auto">
          <a:xfrm>
            <a:off x="1895475" y="0"/>
            <a:ext cx="1554163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Objetivos</a:t>
            </a:r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250825" y="0"/>
            <a:ext cx="1557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pt-BR" alt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Problema</a:t>
            </a:r>
          </a:p>
        </p:txBody>
      </p:sp>
      <p:sp>
        <p:nvSpPr>
          <p:cNvPr id="6" name="Retângulo 7"/>
          <p:cNvSpPr>
            <a:spLocks noChangeArrowheads="1"/>
          </p:cNvSpPr>
          <p:nvPr/>
        </p:nvSpPr>
        <p:spPr bwMode="auto">
          <a:xfrm>
            <a:off x="3559175" y="0"/>
            <a:ext cx="1952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t-BR" alt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Metodologia</a:t>
            </a:r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5445125" y="0"/>
            <a:ext cx="18637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pt-B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Resultados </a:t>
            </a: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7308850" y="0"/>
            <a:ext cx="1651000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Conclusão</a:t>
            </a:r>
          </a:p>
        </p:txBody>
      </p:sp>
      <p:cxnSp>
        <p:nvCxnSpPr>
          <p:cNvPr id="9" name="Conector reto 8"/>
          <p:cNvCxnSpPr/>
          <p:nvPr/>
        </p:nvCxnSpPr>
        <p:spPr>
          <a:xfrm>
            <a:off x="0" y="397886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761026"/>
            <a:ext cx="7504916" cy="629455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59555" y="453249"/>
            <a:ext cx="87518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Tabela 1</a:t>
            </a:r>
            <a:r>
              <a:rPr lang="pt-B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pt-BR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Caracterização dos riscos à saúde nos reservatórios, junho de </a:t>
            </a:r>
            <a:r>
              <a:rPr lang="pt-B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2017</a:t>
            </a:r>
            <a:endParaRPr lang="pt-BR" sz="16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46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2"/>
          <p:cNvSpPr>
            <a:spLocks noChangeArrowheads="1"/>
          </p:cNvSpPr>
          <p:nvPr/>
        </p:nvSpPr>
        <p:spPr bwMode="auto">
          <a:xfrm>
            <a:off x="1895475" y="0"/>
            <a:ext cx="1554163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Objetivos</a:t>
            </a:r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250825" y="0"/>
            <a:ext cx="1557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pt-BR" alt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Problema</a:t>
            </a:r>
          </a:p>
        </p:txBody>
      </p:sp>
      <p:sp>
        <p:nvSpPr>
          <p:cNvPr id="13316" name="Retângulo 7"/>
          <p:cNvSpPr>
            <a:spLocks noChangeArrowheads="1"/>
          </p:cNvSpPr>
          <p:nvPr/>
        </p:nvSpPr>
        <p:spPr bwMode="auto">
          <a:xfrm>
            <a:off x="3559175" y="0"/>
            <a:ext cx="1952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t-BR" alt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Metodologia</a:t>
            </a: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5445125" y="0"/>
            <a:ext cx="18637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pt-B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Resultados </a:t>
            </a:r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auto">
          <a:xfrm>
            <a:off x="7308850" y="0"/>
            <a:ext cx="1651000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Conclusão</a:t>
            </a:r>
          </a:p>
        </p:txBody>
      </p:sp>
      <p:cxnSp>
        <p:nvCxnSpPr>
          <p:cNvPr id="15" name="Conector reto 14"/>
          <p:cNvCxnSpPr/>
          <p:nvPr/>
        </p:nvCxnSpPr>
        <p:spPr>
          <a:xfrm>
            <a:off x="0" y="397886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929" y="988943"/>
            <a:ext cx="9459329" cy="4317981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-180528" y="520459"/>
            <a:ext cx="93245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de-DE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Tabela </a:t>
            </a:r>
            <a:r>
              <a:rPr lang="de-DE" sz="16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2a: </a:t>
            </a:r>
            <a:r>
              <a:rPr lang="de-DE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Eventos perigosos e caracterização dos riscos na rede de </a:t>
            </a:r>
            <a:r>
              <a:rPr lang="de-DE" sz="16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distribuição, 2017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876786"/>
      </p:ext>
    </p:extLst>
  </p:cSld>
  <p:clrMapOvr>
    <a:masterClrMapping/>
  </p:clrMapOvr>
  <p:transition spd="slow" advTm="195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2"/>
          <p:cNvSpPr>
            <a:spLocks noChangeArrowheads="1"/>
          </p:cNvSpPr>
          <p:nvPr/>
        </p:nvSpPr>
        <p:spPr bwMode="auto">
          <a:xfrm>
            <a:off x="1895475" y="0"/>
            <a:ext cx="1554163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Objetivos</a:t>
            </a:r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250825" y="0"/>
            <a:ext cx="1557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pt-BR" alt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Problema</a:t>
            </a:r>
          </a:p>
        </p:txBody>
      </p:sp>
      <p:sp>
        <p:nvSpPr>
          <p:cNvPr id="13316" name="Retângulo 7"/>
          <p:cNvSpPr>
            <a:spLocks noChangeArrowheads="1"/>
          </p:cNvSpPr>
          <p:nvPr/>
        </p:nvSpPr>
        <p:spPr bwMode="auto">
          <a:xfrm>
            <a:off x="3559175" y="0"/>
            <a:ext cx="1952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t-BR" alt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Metodologia</a:t>
            </a: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5445125" y="0"/>
            <a:ext cx="18637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pt-B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Resultados </a:t>
            </a:r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auto">
          <a:xfrm>
            <a:off x="7308850" y="0"/>
            <a:ext cx="1651000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Conclusão</a:t>
            </a:r>
          </a:p>
        </p:txBody>
      </p:sp>
      <p:cxnSp>
        <p:nvCxnSpPr>
          <p:cNvPr id="15" name="Conector reto 14"/>
          <p:cNvCxnSpPr/>
          <p:nvPr/>
        </p:nvCxnSpPr>
        <p:spPr>
          <a:xfrm>
            <a:off x="0" y="397886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250824" y="472607"/>
            <a:ext cx="8709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</a:rPr>
              <a:t>Eventos perigosos e caracterização dos riscos na rede de distribuição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129200" y="926510"/>
            <a:ext cx="3891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Tipo e Idade das tubulações: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29200" y="1462495"/>
            <a:ext cx="41094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envelhecimento do material ocasiona falhas e rupturas além de apresentarem maiores incrustações que favorecem o decaimento do teor de cloro residual. </a:t>
            </a:r>
          </a:p>
        </p:txBody>
      </p:sp>
      <p:sp>
        <p:nvSpPr>
          <p:cNvPr id="5" name="Retângulo 4"/>
          <p:cNvSpPr/>
          <p:nvPr/>
        </p:nvSpPr>
        <p:spPr>
          <a:xfrm>
            <a:off x="126795" y="3983149"/>
            <a:ext cx="878497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5725" algn="just">
              <a:lnSpc>
                <a:spcPct val="150000"/>
              </a:lnSpc>
              <a:spcAft>
                <a:spcPts val="0"/>
              </a:spcAft>
              <a:tabLst>
                <a:tab pos="826770" algn="l"/>
              </a:tabLst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idades que as tubulações de diferentes materiais começam a apresentar falhas estipuladas na tabela 4 foram determinadas a partir de estudos de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Herz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Lipkow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(2002) e adaptadas por MORENO (2009). </a:t>
            </a:r>
            <a:endParaRPr lang="pt-BR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Obje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5778440"/>
              </p:ext>
            </p:extLst>
          </p:nvPr>
        </p:nvGraphicFramePr>
        <p:xfrm>
          <a:off x="4208976" y="1260133"/>
          <a:ext cx="4734607" cy="2898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Gráfico" r:id="rId3" imgW="4381410" imgH="2695557" progId="Excel.Chart.8">
                  <p:embed/>
                </p:oleObj>
              </mc:Choice>
              <mc:Fallback>
                <p:oleObj name="Gráfico" r:id="rId3" imgW="4381410" imgH="2695557" progId="Excel.Char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8976" y="1260133"/>
                        <a:ext cx="4734607" cy="28987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tângulo 17"/>
          <p:cNvSpPr/>
          <p:nvPr/>
        </p:nvSpPr>
        <p:spPr>
          <a:xfrm>
            <a:off x="4270531" y="926510"/>
            <a:ext cx="4611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Figura 2:  Idade das tubulações, 2016</a:t>
            </a:r>
            <a:endParaRPr lang="pt-B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900526"/>
      </p:ext>
    </p:extLst>
  </p:cSld>
  <p:clrMapOvr>
    <a:masterClrMapping/>
  </p:clrMapOvr>
  <p:transition spd="slow" advTm="1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9377" y="955414"/>
            <a:ext cx="9468544" cy="2512521"/>
          </a:xfrm>
          <a:prstGeom prst="rect">
            <a:avLst/>
          </a:prstGeom>
        </p:spPr>
      </p:pic>
      <p:sp>
        <p:nvSpPr>
          <p:cNvPr id="5" name="Retângulo 2"/>
          <p:cNvSpPr>
            <a:spLocks noChangeArrowheads="1"/>
          </p:cNvSpPr>
          <p:nvPr/>
        </p:nvSpPr>
        <p:spPr bwMode="auto">
          <a:xfrm>
            <a:off x="1895475" y="0"/>
            <a:ext cx="1554163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Objetivos</a:t>
            </a:r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250825" y="0"/>
            <a:ext cx="1557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pt-BR" alt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Problema</a:t>
            </a:r>
          </a:p>
        </p:txBody>
      </p:sp>
      <p:sp>
        <p:nvSpPr>
          <p:cNvPr id="7" name="Retângulo 7"/>
          <p:cNvSpPr>
            <a:spLocks noChangeArrowheads="1"/>
          </p:cNvSpPr>
          <p:nvPr/>
        </p:nvSpPr>
        <p:spPr bwMode="auto">
          <a:xfrm>
            <a:off x="3559175" y="0"/>
            <a:ext cx="1952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t-BR" alt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Metodologia</a:t>
            </a: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5445125" y="0"/>
            <a:ext cx="18637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pt-B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Resultados </a:t>
            </a:r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7308850" y="0"/>
            <a:ext cx="1651000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Conclusão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0" y="397886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163676" y="3102132"/>
            <a:ext cx="86220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erificou-se </a:t>
            </a: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algumas pressões abaixo de 10 </a:t>
            </a:r>
            <a:r>
              <a:rPr 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mca</a:t>
            </a: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em sua maioria no Parque Laguna e acima de 40 </a:t>
            </a:r>
            <a:r>
              <a:rPr 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mca</a:t>
            </a: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na maioria dos bairros do município. 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46173" y="4025462"/>
            <a:ext cx="87574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Pressões altas comprometem a resistência das tubulações contribuindo para o aumento de vazamentos devido a rupturas frequentes, já pressões abaixo de 10 </a:t>
            </a:r>
            <a:r>
              <a:rPr 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mca</a:t>
            </a: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comprometem a qualidade pois as tubulações ficam mais vulneráveis a contaminação </a:t>
            </a:r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(MORENO, 2009). </a:t>
            </a:r>
            <a:endParaRPr 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-180528" y="520459"/>
            <a:ext cx="93245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de-DE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Tabela </a:t>
            </a:r>
            <a:r>
              <a:rPr lang="de-DE" sz="16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2b: </a:t>
            </a:r>
            <a:r>
              <a:rPr lang="de-DE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Eventos perigosos e caracterização dos riscos na rede de </a:t>
            </a:r>
            <a:r>
              <a:rPr lang="de-DE" sz="16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distribuição, 2017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07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2"/>
          <p:cNvSpPr>
            <a:spLocks noChangeArrowheads="1"/>
          </p:cNvSpPr>
          <p:nvPr/>
        </p:nvSpPr>
        <p:spPr bwMode="auto">
          <a:xfrm>
            <a:off x="1895475" y="0"/>
            <a:ext cx="1554163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Objetivos</a:t>
            </a:r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250825" y="0"/>
            <a:ext cx="1557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pt-BR" alt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Problema</a:t>
            </a:r>
          </a:p>
        </p:txBody>
      </p:sp>
      <p:sp>
        <p:nvSpPr>
          <p:cNvPr id="13316" name="Retângulo 7"/>
          <p:cNvSpPr>
            <a:spLocks noChangeArrowheads="1"/>
          </p:cNvSpPr>
          <p:nvPr/>
        </p:nvSpPr>
        <p:spPr bwMode="auto">
          <a:xfrm>
            <a:off x="3559175" y="0"/>
            <a:ext cx="1952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t-BR" alt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Metodologia</a:t>
            </a: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5445125" y="0"/>
            <a:ext cx="18637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pt-B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Resultados </a:t>
            </a:r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auto">
          <a:xfrm>
            <a:off x="7308850" y="0"/>
            <a:ext cx="1651000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Conclusão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-20908" y="471748"/>
            <a:ext cx="9137488" cy="563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Figura 4: Mapa </a:t>
            </a:r>
            <a:r>
              <a:rPr lang="pt-BR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pressões na rede de distribuição do município de Formosa-GO às </a:t>
            </a:r>
            <a:r>
              <a:rPr lang="pt-B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11:00 </a:t>
            </a:r>
            <a:r>
              <a:rPr lang="pt-B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h, </a:t>
            </a:r>
            <a:r>
              <a:rPr lang="pt-BR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2017.</a:t>
            </a:r>
            <a:endParaRPr lang="pt-BR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0" y="397886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Imagem 7" descr="MENOR CONSU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3" y="1034915"/>
            <a:ext cx="8569647" cy="542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135934"/>
      </p:ext>
    </p:extLst>
  </p:cSld>
  <p:clrMapOvr>
    <a:masterClrMapping/>
  </p:clrMapOvr>
  <p:transition spd="slow" advTm="195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2"/>
          <p:cNvSpPr>
            <a:spLocks noChangeArrowheads="1"/>
          </p:cNvSpPr>
          <p:nvPr/>
        </p:nvSpPr>
        <p:spPr bwMode="auto">
          <a:xfrm>
            <a:off x="1895475" y="0"/>
            <a:ext cx="1554163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Objetivos</a:t>
            </a:r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250825" y="0"/>
            <a:ext cx="1557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pt-BR" alt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Problema</a:t>
            </a:r>
          </a:p>
        </p:txBody>
      </p:sp>
      <p:sp>
        <p:nvSpPr>
          <p:cNvPr id="13316" name="Retângulo 7"/>
          <p:cNvSpPr>
            <a:spLocks noChangeArrowheads="1"/>
          </p:cNvSpPr>
          <p:nvPr/>
        </p:nvSpPr>
        <p:spPr bwMode="auto">
          <a:xfrm>
            <a:off x="3559175" y="0"/>
            <a:ext cx="1952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t-BR" alt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Metodologia</a:t>
            </a: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5445125" y="0"/>
            <a:ext cx="18637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pt-B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Resultados </a:t>
            </a:r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auto">
          <a:xfrm>
            <a:off x="7308850" y="0"/>
            <a:ext cx="1651000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Conclusão</a:t>
            </a:r>
          </a:p>
        </p:txBody>
      </p:sp>
      <p:cxnSp>
        <p:nvCxnSpPr>
          <p:cNvPr id="15" name="Conector reto 14"/>
          <p:cNvCxnSpPr/>
          <p:nvPr/>
        </p:nvCxnSpPr>
        <p:spPr>
          <a:xfrm>
            <a:off x="0" y="397886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64819" y="1340768"/>
            <a:ext cx="12009005" cy="2448272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-406995" y="541857"/>
            <a:ext cx="887787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28040">
              <a:lnSpc>
                <a:spcPct val="150000"/>
              </a:lnSpc>
              <a:spcAft>
                <a:spcPts val="0"/>
              </a:spcAft>
              <a:tabLst>
                <a:tab pos="826770" algn="l"/>
              </a:tabLst>
            </a:pP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Tabela </a:t>
            </a: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3: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Quantidade de vazamentos reparados nos anos 2015 a 2017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34454" y="3140968"/>
            <a:ext cx="6649442" cy="371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826770" algn="l"/>
              </a:tabLst>
            </a:pPr>
            <a:r>
              <a:rPr lang="pt-BR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Fonte: 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Relatório da companhia de abastecimento </a:t>
            </a:r>
            <a:r>
              <a:rPr lang="pt-B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local, 2017 </a:t>
            </a:r>
            <a:endParaRPr lang="pt-BR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619197"/>
      </p:ext>
    </p:extLst>
  </p:cSld>
  <p:clrMapOvr>
    <a:masterClrMapping/>
  </p:clrMapOvr>
  <p:transition spd="slow" advTm="195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703" y="805283"/>
            <a:ext cx="9140379" cy="2584291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-180528" y="505512"/>
            <a:ext cx="93245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de-DE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Tabela </a:t>
            </a:r>
            <a:r>
              <a:rPr lang="de-DE" sz="16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2c: </a:t>
            </a:r>
            <a:r>
              <a:rPr lang="de-DE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Eventos perigosos e caracterização dos riscos na rede de </a:t>
            </a:r>
            <a:r>
              <a:rPr lang="de-DE" sz="16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distribuição, 2017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0504" y="3297758"/>
            <a:ext cx="90029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b="1" kern="1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Presença </a:t>
            </a:r>
            <a:r>
              <a:rPr lang="de-DE" b="1" kern="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compostos de inseticidas, herbicidas e pesticidas no manancial, constatados nos resultados dos parâmetros 2,4 diclorefenol, malation e paration com valores acima do </a:t>
            </a:r>
            <a:r>
              <a:rPr lang="de-DE" b="1" kern="1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permitido.</a:t>
            </a:r>
          </a:p>
        </p:txBody>
      </p:sp>
      <p:sp>
        <p:nvSpPr>
          <p:cNvPr id="6" name="Retângulo 2"/>
          <p:cNvSpPr>
            <a:spLocks noChangeArrowheads="1"/>
          </p:cNvSpPr>
          <p:nvPr/>
        </p:nvSpPr>
        <p:spPr bwMode="auto">
          <a:xfrm>
            <a:off x="1895475" y="0"/>
            <a:ext cx="1554163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Objetivos</a:t>
            </a:r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250825" y="0"/>
            <a:ext cx="1557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pt-BR" alt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Problema</a:t>
            </a: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3559175" y="0"/>
            <a:ext cx="1952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t-BR" alt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Metodologia</a:t>
            </a:r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5445125" y="0"/>
            <a:ext cx="18637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pt-B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Resultados </a:t>
            </a:r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7308850" y="0"/>
            <a:ext cx="1651000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Conclusão</a:t>
            </a:r>
          </a:p>
        </p:txBody>
      </p:sp>
      <p:cxnSp>
        <p:nvCxnSpPr>
          <p:cNvPr id="11" name="Conector reto 10"/>
          <p:cNvCxnSpPr/>
          <p:nvPr/>
        </p:nvCxnSpPr>
        <p:spPr>
          <a:xfrm>
            <a:off x="0" y="397886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32489" y="4221088"/>
            <a:ext cx="91115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 estudos realizados por Health Canada (2008), a coagulação não se mostrou eficaz na remoção da malationa da água. As técnicas convencionais de tratamento não são eficientes na remoção dessas substânciais químicas (HEALTH CANADA, 2008).</a:t>
            </a:r>
            <a:endParaRPr 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31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7" y="1698645"/>
            <a:ext cx="9120205" cy="2728209"/>
          </a:xfrm>
          <a:prstGeom prst="rect">
            <a:avLst/>
          </a:prstGeom>
        </p:spPr>
      </p:pic>
      <p:sp>
        <p:nvSpPr>
          <p:cNvPr id="16" name="Retângulo 2"/>
          <p:cNvSpPr>
            <a:spLocks noChangeArrowheads="1"/>
          </p:cNvSpPr>
          <p:nvPr/>
        </p:nvSpPr>
        <p:spPr bwMode="auto">
          <a:xfrm>
            <a:off x="1895475" y="0"/>
            <a:ext cx="1554163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Objetivos</a:t>
            </a:r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auto">
          <a:xfrm>
            <a:off x="250825" y="0"/>
            <a:ext cx="1557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pt-BR" alt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Problema</a:t>
            </a:r>
          </a:p>
        </p:txBody>
      </p:sp>
      <p:sp>
        <p:nvSpPr>
          <p:cNvPr id="18" name="Retângulo 7"/>
          <p:cNvSpPr>
            <a:spLocks noChangeArrowheads="1"/>
          </p:cNvSpPr>
          <p:nvPr/>
        </p:nvSpPr>
        <p:spPr bwMode="auto">
          <a:xfrm>
            <a:off x="3559175" y="0"/>
            <a:ext cx="1952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t-BR" alt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Metodologia</a:t>
            </a:r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auto">
          <a:xfrm>
            <a:off x="5445125" y="0"/>
            <a:ext cx="18637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pt-B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Resultados </a:t>
            </a:r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auto">
          <a:xfrm>
            <a:off x="7308850" y="0"/>
            <a:ext cx="1651000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Conclusão</a:t>
            </a:r>
          </a:p>
        </p:txBody>
      </p:sp>
      <p:cxnSp>
        <p:nvCxnSpPr>
          <p:cNvPr id="21" name="Conector reto 20"/>
          <p:cNvCxnSpPr/>
          <p:nvPr/>
        </p:nvCxnSpPr>
        <p:spPr>
          <a:xfrm>
            <a:off x="0" y="397886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250825" y="726182"/>
            <a:ext cx="89065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826770" algn="l"/>
              </a:tabLs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Figura 3: Monitoramento dos dados de qualidade da água na rede de distribuição no período de 2014-2015, do munícipio de Formosa- GO</a:t>
            </a:r>
            <a:endParaRPr lang="pt-B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9246" y="1386715"/>
            <a:ext cx="1452243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55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2"/>
          <p:cNvSpPr>
            <a:spLocks noChangeArrowheads="1"/>
          </p:cNvSpPr>
          <p:nvPr/>
        </p:nvSpPr>
        <p:spPr bwMode="auto">
          <a:xfrm>
            <a:off x="1895475" y="0"/>
            <a:ext cx="1554163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Objetivos</a:t>
            </a:r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auto">
          <a:xfrm>
            <a:off x="250825" y="0"/>
            <a:ext cx="1557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pt-BR" alt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Problema</a:t>
            </a:r>
          </a:p>
        </p:txBody>
      </p:sp>
      <p:sp>
        <p:nvSpPr>
          <p:cNvPr id="18" name="Retângulo 7"/>
          <p:cNvSpPr>
            <a:spLocks noChangeArrowheads="1"/>
          </p:cNvSpPr>
          <p:nvPr/>
        </p:nvSpPr>
        <p:spPr bwMode="auto">
          <a:xfrm>
            <a:off x="3559175" y="0"/>
            <a:ext cx="1952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t-BR" alt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Metodologia</a:t>
            </a:r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auto">
          <a:xfrm>
            <a:off x="5445125" y="0"/>
            <a:ext cx="18637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pt-B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Resultados </a:t>
            </a:r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auto">
          <a:xfrm>
            <a:off x="7308850" y="0"/>
            <a:ext cx="1651000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Conclusão</a:t>
            </a:r>
          </a:p>
        </p:txBody>
      </p:sp>
      <p:cxnSp>
        <p:nvCxnSpPr>
          <p:cNvPr id="21" name="Conector reto 20"/>
          <p:cNvCxnSpPr/>
          <p:nvPr/>
        </p:nvCxnSpPr>
        <p:spPr>
          <a:xfrm>
            <a:off x="0" y="397886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378" y="907335"/>
            <a:ext cx="9212755" cy="532859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Retângulo 9"/>
          <p:cNvSpPr/>
          <p:nvPr/>
        </p:nvSpPr>
        <p:spPr>
          <a:xfrm>
            <a:off x="156765" y="459345"/>
            <a:ext cx="87574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</a:rPr>
              <a:t>Tabela </a:t>
            </a: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</a:rPr>
              <a:t>3: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</a:rPr>
              <a:t>Monitoramento operacional para eventos perigosos identificados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096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2"/>
          <p:cNvSpPr>
            <a:spLocks noChangeArrowheads="1"/>
          </p:cNvSpPr>
          <p:nvPr/>
        </p:nvSpPr>
        <p:spPr bwMode="auto">
          <a:xfrm>
            <a:off x="1895475" y="0"/>
            <a:ext cx="1554163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Objetivos</a:t>
            </a:r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auto">
          <a:xfrm>
            <a:off x="250825" y="0"/>
            <a:ext cx="1557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pt-BR" alt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Problema</a:t>
            </a:r>
          </a:p>
        </p:txBody>
      </p:sp>
      <p:sp>
        <p:nvSpPr>
          <p:cNvPr id="18" name="Retângulo 7"/>
          <p:cNvSpPr>
            <a:spLocks noChangeArrowheads="1"/>
          </p:cNvSpPr>
          <p:nvPr/>
        </p:nvSpPr>
        <p:spPr bwMode="auto">
          <a:xfrm>
            <a:off x="3559175" y="0"/>
            <a:ext cx="1952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t-BR" alt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Metodologia</a:t>
            </a:r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auto">
          <a:xfrm>
            <a:off x="5445125" y="0"/>
            <a:ext cx="18637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pt-B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Resultados </a:t>
            </a:r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auto">
          <a:xfrm>
            <a:off x="7308850" y="0"/>
            <a:ext cx="1651000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Conclusão</a:t>
            </a:r>
          </a:p>
        </p:txBody>
      </p:sp>
      <p:cxnSp>
        <p:nvCxnSpPr>
          <p:cNvPr id="21" name="Conector reto 20"/>
          <p:cNvCxnSpPr/>
          <p:nvPr/>
        </p:nvCxnSpPr>
        <p:spPr>
          <a:xfrm>
            <a:off x="0" y="397886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156765" y="459345"/>
            <a:ext cx="87574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</a:rPr>
              <a:t>Tabela </a:t>
            </a: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</a:rPr>
              <a:t>3: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</a:rPr>
              <a:t>Monitoramento operacional para eventos perigosos identificados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b="6570"/>
          <a:stretch/>
        </p:blipFill>
        <p:spPr>
          <a:xfrm>
            <a:off x="48316" y="887972"/>
            <a:ext cx="8888633" cy="561662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80244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853096" y="-2164"/>
            <a:ext cx="1555750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Objetivos</a:t>
            </a: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65571" y="-2164"/>
            <a:ext cx="1789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t-BR" altLang="pt-BR" sz="2000" b="1">
                <a:latin typeface="Verdana" panose="020B0604030504040204" pitchFamily="34" charset="0"/>
              </a:rPr>
              <a:t>Introdução</a:t>
            </a:r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3432659" y="-2164"/>
            <a:ext cx="19526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Metodologia</a:t>
            </a:r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5497996" y="-2164"/>
            <a:ext cx="18637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Resultados </a:t>
            </a: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7409346" y="-2164"/>
            <a:ext cx="1651000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Conclusão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0" y="397886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222970" y="604231"/>
            <a:ext cx="85580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87350" algn="just">
              <a:lnSpc>
                <a:spcPct val="150000"/>
              </a:lnSpc>
              <a:buSzPts val="2500"/>
              <a:buFont typeface="Arial"/>
              <a:buChar char="●"/>
            </a:pP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</a:rPr>
              <a:t>O índice de perdas na distribuição no ano de 2017 é de </a:t>
            </a:r>
            <a:r>
              <a:rPr lang="pt-BR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28,78%. </a:t>
            </a: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</a:rPr>
              <a:t>Para cada 100 m³ disponibilizados para distribuição aos usuários dos serviços em Formosa, a </a:t>
            </a:r>
            <a:r>
              <a:rPr lang="pt-BR" b="1" dirty="0" err="1">
                <a:latin typeface="Verdana" panose="020B0604030504040204" pitchFamily="34" charset="0"/>
                <a:ea typeface="Verdana" panose="020B0604030504040204" pitchFamily="34" charset="0"/>
              </a:rPr>
              <a:t>Saneago</a:t>
            </a: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</a:rPr>
              <a:t> perde 28,78 m³ (SNIS, 2015).</a:t>
            </a:r>
          </a:p>
        </p:txBody>
      </p:sp>
      <p:sp>
        <p:nvSpPr>
          <p:cNvPr id="3" name="Retângulo 2"/>
          <p:cNvSpPr/>
          <p:nvPr/>
        </p:nvSpPr>
        <p:spPr>
          <a:xfrm>
            <a:off x="300756" y="2564901"/>
            <a:ext cx="85917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87350" algn="just">
              <a:lnSpc>
                <a:spcPct val="150000"/>
              </a:lnSpc>
              <a:buSzPts val="2500"/>
              <a:buFont typeface="Arial"/>
              <a:buChar char="●"/>
            </a:pP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</a:rPr>
              <a:t>Na região Centro-Oeste o índice de Perda chega a   </a:t>
            </a:r>
            <a:r>
              <a:rPr lang="pt-BR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31,29% </a:t>
            </a: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</a:rPr>
              <a:t>(SNIS, 2015).</a:t>
            </a:r>
            <a:endParaRPr lang="pt-BR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52139" y="3694575"/>
            <a:ext cx="86403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87350" algn="just">
              <a:buSzPts val="2500"/>
              <a:buChar char="●"/>
            </a:pP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</a:rPr>
              <a:t>Problemas não detectados e, ou, não solucionados em tempo </a:t>
            </a:r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hábil.</a:t>
            </a:r>
            <a:endParaRPr lang="pt-BR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37554" y="4791085"/>
            <a:ext cx="85288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87350" algn="just">
              <a:buSzPts val="2500"/>
              <a:buChar char="●"/>
            </a:pP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</a:rPr>
              <a:t>Limitações inerentes ao controle laboratorial </a:t>
            </a:r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da </a:t>
            </a: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</a:rPr>
              <a:t>água para consumo humano (WHO, 2011). </a:t>
            </a:r>
          </a:p>
        </p:txBody>
      </p:sp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2782" y="4788697"/>
            <a:ext cx="8725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</a:rPr>
              <a:t>A 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ferramenta EPANET e o 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</a:rPr>
              <a:t>PSA 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vem auxiliando as Companhias de abastecimento na gestão eficaz da rede de 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</a:rPr>
              <a:t>distribuição.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Retângulo 2"/>
          <p:cNvSpPr>
            <a:spLocks noChangeArrowheads="1"/>
          </p:cNvSpPr>
          <p:nvPr/>
        </p:nvSpPr>
        <p:spPr bwMode="auto">
          <a:xfrm>
            <a:off x="1895475" y="0"/>
            <a:ext cx="1554163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Objetivos</a:t>
            </a:r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250825" y="0"/>
            <a:ext cx="1557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pt-BR" alt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Problema</a:t>
            </a:r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3559175" y="0"/>
            <a:ext cx="1952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t-BR" alt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Metodologia</a:t>
            </a:r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5445125" y="0"/>
            <a:ext cx="18637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Resultados </a:t>
            </a:r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7308850" y="0"/>
            <a:ext cx="1651000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pt-B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Conclusão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0" y="40005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172784" y="1484784"/>
            <a:ext cx="87254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125411" y="2483451"/>
            <a:ext cx="86473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Observou-se que os maiores riscos estão associados as variáveis físicas e hidráulicas tanto nos reservatórios quanto nas tubulações da rede de distribuição tendo em vista que a manutenção da qualidade na rede de distribuição depende das condições da rede relacionados as essas variáveis.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72782" y="446700"/>
            <a:ext cx="87254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Os maiores riscos detectados nos reservatórios foram estado de conservação insatisfatório, inexistência de controle de acesso de pessoas e animais, contaminação por entrada de água externa, dificuldade em manter-se o residual de cloro, deterioração da qualidade da água reservada devida a insuficiência de procedimentos de limpeza, 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</a:rPr>
              <a:t>ausência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de monitoramento da qualidade da água na saída de alguns reservatórios de pequena capacidade.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25412" y="3846790"/>
            <a:ext cx="88931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A implementação do PSA no sistema de abastecimento possibilitou um maior conhecimento e informação da equipe da companhia de abastecimento local sobre a rede de distribuição. </a:t>
            </a:r>
          </a:p>
        </p:txBody>
      </p:sp>
    </p:spTree>
    <p:extLst>
      <p:ext uri="{BB962C8B-B14F-4D97-AF65-F5344CB8AC3E}">
        <p14:creationId xmlns:p14="http://schemas.microsoft.com/office/powerpoint/2010/main" val="240209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>
            <a:spLocks noChangeArrowheads="1"/>
          </p:cNvSpPr>
          <p:nvPr/>
        </p:nvSpPr>
        <p:spPr bwMode="auto">
          <a:xfrm>
            <a:off x="1895475" y="0"/>
            <a:ext cx="1554163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Objetivos</a:t>
            </a:r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250825" y="0"/>
            <a:ext cx="1557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pt-BR" alt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Problema</a:t>
            </a:r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3559175" y="0"/>
            <a:ext cx="1952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t-BR" alt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Metodologia</a:t>
            </a:r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5445125" y="0"/>
            <a:ext cx="18637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Resultados </a:t>
            </a:r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7308850" y="0"/>
            <a:ext cx="1651000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pt-B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Conclusão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0" y="40005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172784" y="1484784"/>
            <a:ext cx="87254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172784" y="400050"/>
            <a:ext cx="8621105" cy="4913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105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REFERÊNCIAS</a:t>
            </a:r>
            <a:endParaRPr lang="pt-BR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5900" indent="-215900" algn="just">
              <a:lnSpc>
                <a:spcPct val="150000"/>
              </a:lnSpc>
              <a:spcAft>
                <a:spcPts val="0"/>
              </a:spcAft>
            </a:pPr>
            <a:r>
              <a:rPr lang="pt-BR" sz="1050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5900" indent="-215900" algn="just">
              <a:lnSpc>
                <a:spcPct val="150000"/>
              </a:lnSpc>
              <a:spcAft>
                <a:spcPts val="0"/>
              </a:spcAft>
            </a:pPr>
            <a:r>
              <a:rPr lang="pt-BR" sz="105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ASSOCIAÇÃO BRASILEIRA DE NORMAS TÉCNICAS - ABNT. </a:t>
            </a:r>
            <a:r>
              <a:rPr lang="pt-BR" sz="105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NBR/ISO: 31000</a:t>
            </a:r>
            <a:r>
              <a:rPr lang="pt-BR" sz="105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sz="105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Gestão de riscos: Princípios e diretrizes</a:t>
            </a:r>
            <a:r>
              <a:rPr lang="pt-BR" sz="105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Rio de Janeiro, 2009.</a:t>
            </a:r>
            <a:endParaRPr lang="pt-BR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5900" indent="-215900" algn="just">
              <a:lnSpc>
                <a:spcPct val="150000"/>
              </a:lnSpc>
              <a:spcAft>
                <a:spcPts val="0"/>
              </a:spcAft>
            </a:pPr>
            <a:r>
              <a:rPr lang="pt-BR" sz="105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ASSOACIAÇÃO BRASILEIRA DE NORMA TÉCNCIAS. NBR/ISO/IEC:31010: Gestão de riscos – Técnicas para o processo de avaliação de riscos. Rio de Janeiro, 2012. 96 p.</a:t>
            </a:r>
            <a:endParaRPr lang="pt-BR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5900" indent="-215900" algn="just">
              <a:lnSpc>
                <a:spcPct val="150000"/>
              </a:lnSpc>
              <a:spcAft>
                <a:spcPts val="0"/>
              </a:spcAft>
            </a:pPr>
            <a:r>
              <a:rPr lang="pt-BR" sz="105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ASSOCIAÇÃO BRASILEIRA DE NORMAS TÉCNICAS - ABNT. </a:t>
            </a:r>
            <a:r>
              <a:rPr lang="pt-BR" sz="105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NBR 12218</a:t>
            </a:r>
            <a:r>
              <a:rPr lang="pt-BR" sz="105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sz="105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Projeto de rede de distribuição de água para abastecimento público</a:t>
            </a:r>
            <a:r>
              <a:rPr lang="pt-BR" sz="105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Rio de Janeiro, 1994.</a:t>
            </a:r>
            <a:endParaRPr lang="pt-BR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5900" indent="-215900" algn="just">
              <a:lnSpc>
                <a:spcPct val="150000"/>
              </a:lnSpc>
              <a:spcAft>
                <a:spcPts val="0"/>
              </a:spcAft>
            </a:pPr>
            <a:r>
              <a:rPr lang="pt-BR" sz="105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BASTOS, R. K. X., HELLER, L., PRINCE, A. A., BRANDÃO, C. S., COSTA, S. S., BEVILACQUA, P. D., ALVES, R. M. S. </a:t>
            </a:r>
            <a:r>
              <a:rPr lang="pt-BR" sz="105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Boas práticas no abastecimento de água. Procedimentos para a minimização de riscos à saúde</a:t>
            </a:r>
            <a:r>
              <a:rPr lang="pt-BR" sz="105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Brasília-DF: Ministério da Saúde, 252p. 2007b.</a:t>
            </a:r>
            <a:endParaRPr lang="pt-BR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5900" indent="-215900" algn="just">
              <a:lnSpc>
                <a:spcPct val="150000"/>
              </a:lnSpc>
              <a:spcAft>
                <a:spcPts val="0"/>
              </a:spcAft>
            </a:pPr>
            <a:r>
              <a:rPr lang="pt-BR" sz="105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BRASIL. Portaria MS nº 2.914, de 12 de dezembro de 2011. </a:t>
            </a:r>
            <a:r>
              <a:rPr lang="pt-BR" sz="105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Ministério da Saúde</a:t>
            </a:r>
            <a:r>
              <a:rPr lang="pt-BR" sz="105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Brasília, série E, 2011.</a:t>
            </a:r>
            <a:endParaRPr lang="pt-BR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5900" indent="-215900" algn="just">
              <a:lnSpc>
                <a:spcPct val="150000"/>
              </a:lnSpc>
              <a:spcAft>
                <a:spcPts val="0"/>
              </a:spcAft>
            </a:pPr>
            <a:r>
              <a:rPr lang="pt-BR" sz="10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HERZ, R. e LIPKOW, A. (2002). 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 cycle assessment of water mains and sewers. </a:t>
            </a:r>
            <a:r>
              <a:rPr lang="en-US" sz="105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Water,     Science and Technology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v.2, n.4, p.51-72.</a:t>
            </a:r>
            <a:endParaRPr lang="pt-BR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5900" indent="-215900" algn="just">
              <a:lnSpc>
                <a:spcPct val="150000"/>
              </a:lnSpc>
              <a:spcAft>
                <a:spcPts val="0"/>
              </a:spcAft>
            </a:pPr>
            <a:r>
              <a:rPr lang="en-US" sz="105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LeCHAVALLIER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M.W. (1990). Coliform regrowth in drinking water: a review. </a:t>
            </a:r>
            <a:r>
              <a:rPr lang="en-US" sz="105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the American Water Works Association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v. 82, p. 74-86.</a:t>
            </a:r>
            <a:endParaRPr lang="pt-BR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5900" indent="-215900" algn="just">
              <a:lnSpc>
                <a:spcPct val="150000"/>
              </a:lnSpc>
              <a:spcAft>
                <a:spcPts val="0"/>
              </a:spcAft>
            </a:pPr>
            <a:r>
              <a:rPr lang="en-US" sz="105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MORENO, José. </a:t>
            </a:r>
            <a:r>
              <a:rPr lang="pt-BR" sz="105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Avaliação e Gestão de Riscos no Controle da Qualidade da Água em Redes de Distribuição</a:t>
            </a:r>
            <a:r>
              <a:rPr lang="pt-BR" sz="105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Estudo de Caso. 2009. 579p. Tese (Doutorado em Engenharia Hidráulica e Saneamento), Escola de Engenharia de São Carlos, Universidade de São Paulo. </a:t>
            </a:r>
            <a:r>
              <a:rPr lang="en-US" sz="105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São Carlos, 2009.</a:t>
            </a:r>
            <a:endParaRPr lang="pt-BR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5900" indent="-215900" algn="just">
              <a:lnSpc>
                <a:spcPct val="150000"/>
              </a:lnSpc>
              <a:spcAft>
                <a:spcPts val="0"/>
              </a:spcAft>
            </a:pPr>
            <a:r>
              <a:rPr lang="en-US" sz="105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ROSSMAN, Lewis A. EPANET 2. </a:t>
            </a:r>
            <a:r>
              <a:rPr lang="en-US" sz="105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Users Manual. U.S. Environmental Protection Agency – EPA</a:t>
            </a:r>
            <a:r>
              <a:rPr lang="en-US" sz="105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200p. </a:t>
            </a:r>
            <a:r>
              <a:rPr lang="pt-BR" sz="105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2010. Cincinnati, Ohio. Disponível em: &lt;http://www.epa.gov/nrmrl/wswrd/epanet.html&gt; Acesso em: 10 de abril de 2017.</a:t>
            </a:r>
            <a:endParaRPr lang="pt-BR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5900" indent="-215900" algn="just">
              <a:lnSpc>
                <a:spcPct val="150000"/>
              </a:lnSpc>
              <a:spcAft>
                <a:spcPts val="0"/>
              </a:spcAft>
            </a:pPr>
            <a:r>
              <a:rPr lang="en-US" sz="105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</a:t>
            </a:r>
            <a:r>
              <a:rPr lang="en-US" sz="105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05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World Health Organization. WORLD HEALTH ORGANIZATION (WHO). </a:t>
            </a:r>
            <a:r>
              <a:rPr lang="pt-BR" sz="105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Guidelines</a:t>
            </a:r>
            <a:r>
              <a:rPr lang="pt-BR" sz="105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pt-BR" sz="105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Drinking</a:t>
            </a:r>
            <a:r>
              <a:rPr lang="pt-BR" sz="105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05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</a:t>
            </a:r>
            <a:r>
              <a:rPr lang="pt-BR" sz="105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05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Quality</a:t>
            </a:r>
            <a:r>
              <a:rPr lang="pt-BR" sz="105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05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pt-BR" sz="105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electronic</a:t>
            </a:r>
            <a:r>
              <a:rPr lang="pt-BR" sz="105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05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resource</a:t>
            </a:r>
            <a:r>
              <a:rPr lang="pt-BR" sz="105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]: 4rd ed. 2011.</a:t>
            </a:r>
            <a:endParaRPr lang="pt-BR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74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40991" y="116632"/>
            <a:ext cx="7886700" cy="132556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</a:rPr>
              <a:t>Agradecimentos </a:t>
            </a:r>
          </a:p>
        </p:txBody>
      </p:sp>
      <p:pic>
        <p:nvPicPr>
          <p:cNvPr id="3" name="Imagem 2" descr="ifgformosa2015horizontal0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1" y="539473"/>
            <a:ext cx="3960813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 descr="Topo - PIBIT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046114"/>
            <a:ext cx="49291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4284341" y="216759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pt-BR" altLang="pt-B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Programa Institucional de Bolsas de Iniciação em Desenvolvimento Tecnológico e Inovação (PIBITI)  Edital Nº 003/2015</a:t>
            </a:r>
          </a:p>
        </p:txBody>
      </p:sp>
      <p:sp>
        <p:nvSpPr>
          <p:cNvPr id="7" name="Retângulo 6"/>
          <p:cNvSpPr/>
          <p:nvPr/>
        </p:nvSpPr>
        <p:spPr>
          <a:xfrm>
            <a:off x="2123728" y="3697239"/>
            <a:ext cx="48619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 err="1" smtClean="0"/>
              <a:t>Profª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Nolan</a:t>
            </a:r>
            <a:r>
              <a:rPr lang="pt-BR" sz="3200" b="1" dirty="0" smtClean="0"/>
              <a:t> </a:t>
            </a:r>
            <a:r>
              <a:rPr lang="pt-BR" sz="3200" b="1" dirty="0"/>
              <a:t>Ribeiro </a:t>
            </a:r>
            <a:r>
              <a:rPr lang="pt-BR" sz="3200" b="1" dirty="0" smtClean="0"/>
              <a:t>Bezerra</a:t>
            </a:r>
          </a:p>
          <a:p>
            <a:pPr algn="ctr"/>
            <a:r>
              <a:rPr lang="pt-BR" sz="3200" b="1" dirty="0" smtClean="0">
                <a:hlinkClick r:id="rId4"/>
              </a:rPr>
              <a:t>nolanbezerra@gmail.com</a:t>
            </a:r>
            <a:endParaRPr lang="pt-BR" sz="3200" b="1" dirty="0" smtClean="0"/>
          </a:p>
          <a:p>
            <a:pPr algn="ctr"/>
            <a:r>
              <a:rPr lang="pt-BR" sz="3200" b="1" dirty="0" smtClean="0"/>
              <a:t>(62) 996885360 </a:t>
            </a:r>
            <a:endParaRPr lang="pt-BR" sz="3200" b="1" dirty="0"/>
          </a:p>
        </p:txBody>
      </p:sp>
      <p:pic>
        <p:nvPicPr>
          <p:cNvPr id="8" name="Picture 2" descr="SANEA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16531"/>
            <a:ext cx="1728192" cy="15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1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6440549" y="3243125"/>
            <a:ext cx="2232025" cy="158432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3" name="Retângulo 2"/>
          <p:cNvSpPr>
            <a:spLocks noChangeArrowheads="1"/>
          </p:cNvSpPr>
          <p:nvPr/>
        </p:nvSpPr>
        <p:spPr bwMode="auto">
          <a:xfrm>
            <a:off x="1853096" y="-2164"/>
            <a:ext cx="1555750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Objetivos</a:t>
            </a:r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65571" y="-2164"/>
            <a:ext cx="1789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t-BR" altLang="pt-BR" sz="2000" b="1">
                <a:latin typeface="Verdana" panose="020B0604030504040204" pitchFamily="34" charset="0"/>
              </a:rPr>
              <a:t>Introdução</a:t>
            </a:r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3432659" y="-2164"/>
            <a:ext cx="19526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Metodologia</a:t>
            </a:r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5497996" y="-2164"/>
            <a:ext cx="18637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Resultados </a:t>
            </a:r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7409346" y="-2164"/>
            <a:ext cx="1651000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Conclusão</a:t>
            </a:r>
          </a:p>
        </p:txBody>
      </p:sp>
      <p:pic>
        <p:nvPicPr>
          <p:cNvPr id="8" name="Diagrama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073" t="-1006" r="-22008" b="-1128"/>
          <a:stretch>
            <a:fillRect/>
          </a:stretch>
        </p:blipFill>
        <p:spPr bwMode="auto">
          <a:xfrm>
            <a:off x="-855112" y="1556792"/>
            <a:ext cx="6786564" cy="406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ector angulado 8"/>
          <p:cNvCxnSpPr>
            <a:stCxn id="8" idx="0"/>
            <a:endCxn id="2" idx="2"/>
          </p:cNvCxnSpPr>
          <p:nvPr/>
        </p:nvCxnSpPr>
        <p:spPr>
          <a:xfrm rot="16200000" flipH="1">
            <a:off x="3250111" y="844851"/>
            <a:ext cx="2478496" cy="3902379"/>
          </a:xfrm>
          <a:prstGeom prst="bentConnector4">
            <a:avLst>
              <a:gd name="adj1" fmla="val -9223"/>
              <a:gd name="adj2" fmla="val 93477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CaixaDeTexto 23"/>
          <p:cNvSpPr txBox="1">
            <a:spLocks noChangeArrowheads="1"/>
          </p:cNvSpPr>
          <p:nvPr/>
        </p:nvSpPr>
        <p:spPr bwMode="auto">
          <a:xfrm>
            <a:off x="6524105" y="3829484"/>
            <a:ext cx="1793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 b="1" dirty="0"/>
              <a:t>Água Segura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692" y="780003"/>
            <a:ext cx="1807740" cy="1982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ector de seta reta 11"/>
          <p:cNvCxnSpPr/>
          <p:nvPr/>
        </p:nvCxnSpPr>
        <p:spPr>
          <a:xfrm flipV="1">
            <a:off x="7556560" y="2708920"/>
            <a:ext cx="1" cy="480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77267" y="654484"/>
            <a:ext cx="5319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 b="1"/>
              <a:t>Plano de Segurança da Água - PSA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0" y="397886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5038807" y="5077057"/>
            <a:ext cx="4021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WHO, 2011 e BRASIL, 2011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85104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>
            <a:spLocks noChangeArrowheads="1"/>
          </p:cNvSpPr>
          <p:nvPr/>
        </p:nvSpPr>
        <p:spPr bwMode="auto">
          <a:xfrm>
            <a:off x="1853096" y="-2164"/>
            <a:ext cx="1555750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pt-B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Objetivos</a:t>
            </a:r>
          </a:p>
        </p:txBody>
      </p:sp>
      <p:sp>
        <p:nvSpPr>
          <p:cNvPr id="3" name="Retângulo 2"/>
          <p:cNvSpPr>
            <a:spLocks noChangeArrowheads="1"/>
          </p:cNvSpPr>
          <p:nvPr/>
        </p:nvSpPr>
        <p:spPr bwMode="auto">
          <a:xfrm>
            <a:off x="65571" y="-2164"/>
            <a:ext cx="1789113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pt-BR" alt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Introdução</a:t>
            </a:r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3432659" y="-2164"/>
            <a:ext cx="19526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Metodologia</a:t>
            </a:r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5497996" y="-2164"/>
            <a:ext cx="18637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Resultados </a:t>
            </a:r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7409346" y="-2164"/>
            <a:ext cx="1651000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Conclusão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0" y="397886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hape 111"/>
          <p:cNvSpPr txBox="1"/>
          <p:nvPr/>
        </p:nvSpPr>
        <p:spPr>
          <a:xfrm>
            <a:off x="-396552" y="548680"/>
            <a:ext cx="9159974" cy="55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</a:endParaRPr>
          </a:p>
          <a:p>
            <a:pPr marL="914400" lvl="1" indent="-388619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"/>
              <a:buChar char="○"/>
            </a:pPr>
            <a:r>
              <a:rPr lang="pt-BR" sz="2400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Identificar as variáveis de riscos e os </a:t>
            </a:r>
            <a:r>
              <a:rPr lang="pt-BR" sz="24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eventos perigosos </a:t>
            </a:r>
            <a:r>
              <a:rPr lang="pt-BR" sz="2400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 </a:t>
            </a:r>
            <a:r>
              <a:rPr lang="pt-BR" sz="24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rede de distribuição; </a:t>
            </a:r>
            <a:endParaRPr lang="pt-BR" sz="2400" dirty="0" smtClean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914400" lvl="1" indent="-388619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"/>
              <a:buChar char="○"/>
            </a:pPr>
            <a:endParaRPr sz="24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914400" lvl="1" indent="-388619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"/>
              <a:buChar char="○"/>
            </a:pPr>
            <a:r>
              <a:rPr lang="pt-BR" sz="2400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Realizar </a:t>
            </a:r>
            <a:r>
              <a:rPr lang="pt-BR" sz="24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simulação hidráulica e de qualidade da água na rede de distribuição (EPANET</a:t>
            </a:r>
            <a:r>
              <a:rPr lang="pt-BR" sz="2400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);</a:t>
            </a:r>
          </a:p>
          <a:p>
            <a:pPr marL="914400" lvl="1" indent="-388619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"/>
              <a:buChar char="○"/>
            </a:pPr>
            <a:endParaRPr sz="24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914400" lvl="1" indent="-388619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"/>
              <a:buChar char="○"/>
            </a:pPr>
            <a:r>
              <a:rPr lang="pt-BR" sz="24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Caracterizar os riscos e proposição das medidas de </a:t>
            </a:r>
            <a:r>
              <a:rPr lang="pt-BR" sz="2400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controle</a:t>
            </a:r>
            <a:r>
              <a:rPr lang="pt-BR" sz="24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sz="24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26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>
            <a:spLocks noChangeArrowheads="1"/>
          </p:cNvSpPr>
          <p:nvPr/>
        </p:nvSpPr>
        <p:spPr bwMode="auto">
          <a:xfrm>
            <a:off x="1853096" y="-2164"/>
            <a:ext cx="1555750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Objetivos</a:t>
            </a:r>
          </a:p>
        </p:txBody>
      </p:sp>
      <p:sp>
        <p:nvSpPr>
          <p:cNvPr id="3" name="Retângulo 2"/>
          <p:cNvSpPr>
            <a:spLocks noChangeArrowheads="1"/>
          </p:cNvSpPr>
          <p:nvPr/>
        </p:nvSpPr>
        <p:spPr bwMode="auto">
          <a:xfrm>
            <a:off x="65571" y="-2164"/>
            <a:ext cx="1789113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pt-BR" alt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Introdução</a:t>
            </a:r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3432659" y="-2164"/>
            <a:ext cx="19526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pt-B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Metodologia</a:t>
            </a:r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5497996" y="-2164"/>
            <a:ext cx="18637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Resultados </a:t>
            </a:r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7409346" y="-2164"/>
            <a:ext cx="1651000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Conclusão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0" y="397886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76435" y="544020"/>
            <a:ext cx="32431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Área de estudo </a:t>
            </a:r>
            <a:endParaRPr lang="pt-BR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Imagem 8" descr="qgis hihi es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0" b="3806"/>
          <a:stretch>
            <a:fillRect/>
          </a:stretch>
        </p:blipFill>
        <p:spPr bwMode="auto">
          <a:xfrm>
            <a:off x="-11571" y="1218380"/>
            <a:ext cx="9210029" cy="5667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6697775" y="4797152"/>
            <a:ext cx="21226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latin typeface="Arial" panose="020B0604020202020204" pitchFamily="34" charset="0"/>
                <a:ea typeface="Calibri" panose="020F0502020204030204" pitchFamily="34" charset="0"/>
              </a:rPr>
              <a:t>365 km de extensão</a:t>
            </a:r>
            <a:endParaRPr lang="pt-BR" sz="1600" b="1" dirty="0"/>
          </a:p>
        </p:txBody>
      </p:sp>
      <p:sp>
        <p:nvSpPr>
          <p:cNvPr id="12" name="Retângulo 11"/>
          <p:cNvSpPr/>
          <p:nvPr/>
        </p:nvSpPr>
        <p:spPr>
          <a:xfrm>
            <a:off x="5567316" y="5241974"/>
            <a:ext cx="310914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b="1" dirty="0">
                <a:ea typeface="Calibri" panose="020F0502020204030204" pitchFamily="34" charset="0"/>
              </a:rPr>
              <a:t>60 </a:t>
            </a:r>
            <a:r>
              <a:rPr lang="pt-BR" b="1" dirty="0" smtClean="0">
                <a:ea typeface="Calibri" panose="020F0502020204030204" pitchFamily="34" charset="0"/>
              </a:rPr>
              <a:t>bairros</a:t>
            </a:r>
          </a:p>
          <a:p>
            <a:r>
              <a:rPr lang="pt-BR" b="1" dirty="0" smtClean="0">
                <a:ea typeface="Calibri" panose="020F0502020204030204" pitchFamily="34" charset="0"/>
              </a:rPr>
              <a:t>36.726 </a:t>
            </a:r>
            <a:r>
              <a:rPr lang="pt-BR" b="1" dirty="0">
                <a:ea typeface="Calibri" panose="020F0502020204030204" pitchFamily="34" charset="0"/>
              </a:rPr>
              <a:t>ligações de água </a:t>
            </a:r>
            <a:endParaRPr lang="pt-BR" b="1" dirty="0" smtClean="0">
              <a:ea typeface="Calibri" panose="020F0502020204030204" pitchFamily="34" charset="0"/>
            </a:endParaRPr>
          </a:p>
          <a:p>
            <a:r>
              <a:rPr lang="pt-BR" b="1" dirty="0" smtClean="0">
                <a:ea typeface="Calibri" panose="020F0502020204030204" pitchFamily="34" charset="0"/>
              </a:rPr>
              <a:t>VT=  </a:t>
            </a:r>
            <a:r>
              <a:rPr lang="pt-BR" b="1" dirty="0">
                <a:ea typeface="Calibri" panose="020F0502020204030204" pitchFamily="34" charset="0"/>
              </a:rPr>
              <a:t>151.724 L/s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80466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>
            <a:spLocks noChangeArrowheads="1"/>
          </p:cNvSpPr>
          <p:nvPr/>
        </p:nvSpPr>
        <p:spPr bwMode="auto">
          <a:xfrm>
            <a:off x="1853096" y="-2164"/>
            <a:ext cx="1555750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Objetivos</a:t>
            </a:r>
          </a:p>
        </p:txBody>
      </p:sp>
      <p:sp>
        <p:nvSpPr>
          <p:cNvPr id="3" name="Retângulo 2"/>
          <p:cNvSpPr>
            <a:spLocks noChangeArrowheads="1"/>
          </p:cNvSpPr>
          <p:nvPr/>
        </p:nvSpPr>
        <p:spPr bwMode="auto">
          <a:xfrm>
            <a:off x="65571" y="-2164"/>
            <a:ext cx="1789113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pt-BR" alt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Introdução</a:t>
            </a:r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3432659" y="-2164"/>
            <a:ext cx="19526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pt-B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Metodologia</a:t>
            </a:r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5497996" y="-2164"/>
            <a:ext cx="18637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Resultados </a:t>
            </a:r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7409346" y="-2164"/>
            <a:ext cx="1651000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Conclusão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0" y="397886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1691680" y="1628800"/>
            <a:ext cx="12538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</a:rPr>
              <a:t>Q= 220 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</a:rPr>
              <a:t>L/s </a:t>
            </a:r>
            <a:endParaRPr lang="pt-BR" sz="1600" dirty="0"/>
          </a:p>
        </p:txBody>
      </p:sp>
      <p:sp>
        <p:nvSpPr>
          <p:cNvPr id="15" name="Retângulo 14"/>
          <p:cNvSpPr/>
          <p:nvPr/>
        </p:nvSpPr>
        <p:spPr>
          <a:xfrm>
            <a:off x="873168" y="1895350"/>
            <a:ext cx="175780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dirty="0" smtClean="0">
                <a:latin typeface="Arial" panose="020B0604020202020204" pitchFamily="34" charset="0"/>
                <a:ea typeface="Calibri" panose="020F0502020204030204" pitchFamily="34" charset="0"/>
              </a:rPr>
              <a:t>Q</a:t>
            </a:r>
            <a:r>
              <a:rPr lang="pt-BR" sz="1050" dirty="0" smtClean="0">
                <a:latin typeface="Arial" panose="020B0604020202020204" pitchFamily="34" charset="0"/>
                <a:ea typeface="Calibri" panose="020F0502020204030204" pitchFamily="34" charset="0"/>
              </a:rPr>
              <a:t>= </a:t>
            </a:r>
            <a:r>
              <a:rPr lang="pt-BR" sz="1050" dirty="0"/>
              <a:t>100 L/s 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240787" y="6116768"/>
            <a:ext cx="10246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</a:rPr>
              <a:t>Q=74 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</a:rPr>
              <a:t>L/s</a:t>
            </a:r>
            <a:endParaRPr lang="pt-BR" sz="1600" dirty="0"/>
          </a:p>
        </p:txBody>
      </p:sp>
      <p:sp>
        <p:nvSpPr>
          <p:cNvPr id="17" name="Retângulo 16"/>
          <p:cNvSpPr/>
          <p:nvPr/>
        </p:nvSpPr>
        <p:spPr>
          <a:xfrm>
            <a:off x="-19847" y="5483640"/>
            <a:ext cx="12660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</a:rPr>
              <a:t>T</a:t>
            </a: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ecnologia </a:t>
            </a:r>
            <a:r>
              <a:rPr lang="pt-BR" sz="1400" dirty="0" err="1">
                <a:latin typeface="Arial" panose="020B0604020202020204" pitchFamily="34" charset="0"/>
                <a:ea typeface="Calibri" panose="020F0502020204030204" pitchFamily="34" charset="0"/>
              </a:rPr>
              <a:t>Hidrogerox</a:t>
            </a: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pt-BR" sz="1400" dirty="0"/>
          </a:p>
        </p:txBody>
      </p:sp>
      <p:sp>
        <p:nvSpPr>
          <p:cNvPr id="18" name="Retângulo 17"/>
          <p:cNvSpPr/>
          <p:nvPr/>
        </p:nvSpPr>
        <p:spPr>
          <a:xfrm>
            <a:off x="-4763" y="383303"/>
            <a:ext cx="32431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Área de estudo </a:t>
            </a:r>
            <a:endParaRPr lang="pt-BR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180528" y="828950"/>
            <a:ext cx="161671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9" name="Objeto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949030"/>
              </p:ext>
            </p:extLst>
          </p:nvPr>
        </p:nvGraphicFramePr>
        <p:xfrm>
          <a:off x="11152" y="747064"/>
          <a:ext cx="8873573" cy="6185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Visio" r:id="rId3" imgW="11088953" imgH="7747346" progId="Visio.Drawing.11">
                  <p:embed/>
                </p:oleObj>
              </mc:Choice>
              <mc:Fallback>
                <p:oleObj name="Visio" r:id="rId3" imgW="11088953" imgH="7747346" progId="Visio.Drawing.11">
                  <p:embed/>
                  <p:pic>
                    <p:nvPicPr>
                      <p:cNvPr id="0" name="Obje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2" y="747064"/>
                        <a:ext cx="8873573" cy="61851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729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>
            <a:spLocks noChangeArrowheads="1"/>
          </p:cNvSpPr>
          <p:nvPr/>
        </p:nvSpPr>
        <p:spPr bwMode="auto">
          <a:xfrm>
            <a:off x="1853096" y="-2164"/>
            <a:ext cx="1555750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Objetivos</a:t>
            </a:r>
          </a:p>
        </p:txBody>
      </p:sp>
      <p:sp>
        <p:nvSpPr>
          <p:cNvPr id="3" name="Retângulo 2"/>
          <p:cNvSpPr>
            <a:spLocks noChangeArrowheads="1"/>
          </p:cNvSpPr>
          <p:nvPr/>
        </p:nvSpPr>
        <p:spPr bwMode="auto">
          <a:xfrm>
            <a:off x="65571" y="-2164"/>
            <a:ext cx="1789113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pt-BR" alt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Introdução</a:t>
            </a:r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3432659" y="-2164"/>
            <a:ext cx="19526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pt-B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Metodologia</a:t>
            </a:r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5497996" y="-2164"/>
            <a:ext cx="18637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Resultados </a:t>
            </a:r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7409346" y="-2164"/>
            <a:ext cx="1651000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Conclusão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0" y="397886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ângulo 35"/>
          <p:cNvSpPr/>
          <p:nvPr/>
        </p:nvSpPr>
        <p:spPr>
          <a:xfrm>
            <a:off x="2698062" y="520229"/>
            <a:ext cx="6445938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Etapa 1: 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</a:rPr>
              <a:t>Descrição da Rede de Distribuição (Dados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secundários dos anos de 2014, 2015 e 2016 disponibilizados pela 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</a:rPr>
              <a:t>SANEAGO e Dados Primários (entrevistas com os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operadores 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</a:rPr>
              <a:t>e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inspeção </a:t>
            </a:r>
            <a:r>
              <a:rPr lang="pt-BR" i="1" dirty="0">
                <a:latin typeface="Verdana" panose="020B0604030504040204" pitchFamily="34" charset="0"/>
                <a:ea typeface="Verdana" panose="020B0604030504040204" pitchFamily="34" charset="0"/>
              </a:rPr>
              <a:t>in </a:t>
            </a:r>
            <a:r>
              <a:rPr lang="pt-BR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loco)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3725583" y="1832261"/>
            <a:ext cx="5408549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Etapa 2: 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</a:rPr>
              <a:t>Simulação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hidráulica da água na rede de distribuição por meio do EPANET, versão 2.0</a:t>
            </a:r>
          </a:p>
        </p:txBody>
      </p:sp>
      <p:sp>
        <p:nvSpPr>
          <p:cNvPr id="39" name="Retângulo 38"/>
          <p:cNvSpPr/>
          <p:nvPr/>
        </p:nvSpPr>
        <p:spPr>
          <a:xfrm>
            <a:off x="3655736" y="2517895"/>
            <a:ext cx="5408549" cy="2585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Etapa </a:t>
            </a: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</a:rPr>
              <a:t>3: 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</a:rPr>
              <a:t>Sistematização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e 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</a:rPr>
              <a:t>análise dos dados com o uso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de estatísticas 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</a:rPr>
              <a:t>descritiva.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Identificação de eventos 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</a:rPr>
              <a:t>perigosos considerando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as seguintes variáveis: física, hidráulica e de qualidade da água, por meio do uso de </a:t>
            </a:r>
            <a:r>
              <a:rPr lang="pt-BR" i="1" dirty="0" err="1">
                <a:latin typeface="Verdana" panose="020B0604030504040204" pitchFamily="34" charset="0"/>
                <a:ea typeface="Verdana" panose="020B0604030504040204" pitchFamily="34" charset="0"/>
              </a:rPr>
              <a:t>check</a:t>
            </a:r>
            <a:r>
              <a:rPr lang="pt-BR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i="1" dirty="0" err="1">
                <a:latin typeface="Verdana" panose="020B0604030504040204" pitchFamily="34" charset="0"/>
                <a:ea typeface="Verdana" panose="020B0604030504040204" pitchFamily="34" charset="0"/>
              </a:rPr>
              <a:t>list</a:t>
            </a:r>
            <a:r>
              <a:rPr lang="pt-BR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(lista de verificação). Caracterização de riscos (Matriz de Priorização de Riscos) e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</a:rPr>
              <a:t>proposto as medidas de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</a:rPr>
              <a:t>controle</a:t>
            </a:r>
            <a:endParaRPr lang="pt-BR" dirty="0"/>
          </a:p>
        </p:txBody>
      </p:sp>
      <p:sp>
        <p:nvSpPr>
          <p:cNvPr id="40" name="Retângulo 39"/>
          <p:cNvSpPr/>
          <p:nvPr/>
        </p:nvSpPr>
        <p:spPr>
          <a:xfrm>
            <a:off x="3645442" y="4284233"/>
            <a:ext cx="551902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Etapa 4: 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</a:rPr>
              <a:t>Monitoramento Operacional 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3" name="Grupo 22"/>
          <p:cNvGrpSpPr/>
          <p:nvPr/>
        </p:nvGrpSpPr>
        <p:grpSpPr>
          <a:xfrm>
            <a:off x="90177" y="814279"/>
            <a:ext cx="3568821" cy="3910866"/>
            <a:chOff x="90177" y="814279"/>
            <a:chExt cx="3568821" cy="3910866"/>
          </a:xfrm>
        </p:grpSpPr>
        <p:grpSp>
          <p:nvGrpSpPr>
            <p:cNvPr id="8" name="Agrupar 14">
              <a:extLst>
                <a:ext uri="{FF2B5EF4-FFF2-40B4-BE49-F238E27FC236}">
                  <a16:creationId xmlns="" xmlns:a16="http://schemas.microsoft.com/office/drawing/2014/main" id="{CF03A6D1-28AB-4552-A86E-8DCA68D28C5F}"/>
                </a:ext>
              </a:extLst>
            </p:cNvPr>
            <p:cNvGrpSpPr/>
            <p:nvPr/>
          </p:nvGrpSpPr>
          <p:grpSpPr>
            <a:xfrm>
              <a:off x="90177" y="814279"/>
              <a:ext cx="3568821" cy="3910866"/>
              <a:chOff x="2065120" y="1869701"/>
              <a:chExt cx="4669956" cy="4336730"/>
            </a:xfrm>
          </p:grpSpPr>
          <p:sp>
            <p:nvSpPr>
              <p:cNvPr id="9" name="Elipse 8">
                <a:extLst>
                  <a:ext uri="{FF2B5EF4-FFF2-40B4-BE49-F238E27FC236}">
                    <a16:creationId xmlns="" xmlns:a16="http://schemas.microsoft.com/office/drawing/2014/main" id="{8AEAA285-9BB2-423E-8065-43AA78D39552}"/>
                  </a:ext>
                </a:extLst>
              </p:cNvPr>
              <p:cNvSpPr/>
              <p:nvPr/>
            </p:nvSpPr>
            <p:spPr>
              <a:xfrm>
                <a:off x="2065120" y="1884031"/>
                <a:ext cx="1267927" cy="1179095"/>
              </a:xfrm>
              <a:prstGeom prst="ellipse">
                <a:avLst/>
              </a:prstGeom>
              <a:solidFill>
                <a:srgbClr val="8DA33C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Elipse 9">
                <a:extLst>
                  <a:ext uri="{FF2B5EF4-FFF2-40B4-BE49-F238E27FC236}">
                    <a16:creationId xmlns="" xmlns:a16="http://schemas.microsoft.com/office/drawing/2014/main" id="{D4768845-236F-4CB8-A0CF-AB9672912753}"/>
                  </a:ext>
                </a:extLst>
              </p:cNvPr>
              <p:cNvSpPr/>
              <p:nvPr/>
            </p:nvSpPr>
            <p:spPr>
              <a:xfrm>
                <a:off x="3930517" y="2522320"/>
                <a:ext cx="1267927" cy="1179095"/>
              </a:xfrm>
              <a:prstGeom prst="ellipse">
                <a:avLst/>
              </a:prstGeom>
              <a:solidFill>
                <a:srgbClr val="9DAD5C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Elipse 10">
                <a:extLst>
                  <a:ext uri="{FF2B5EF4-FFF2-40B4-BE49-F238E27FC236}">
                    <a16:creationId xmlns="" xmlns:a16="http://schemas.microsoft.com/office/drawing/2014/main" id="{CDDD3AD6-01CB-4485-A809-4F7E676ADA0E}"/>
                  </a:ext>
                </a:extLst>
              </p:cNvPr>
              <p:cNvSpPr/>
              <p:nvPr/>
            </p:nvSpPr>
            <p:spPr>
              <a:xfrm>
                <a:off x="5301154" y="3430610"/>
                <a:ext cx="1267927" cy="1179095"/>
              </a:xfrm>
              <a:prstGeom prst="ellipse">
                <a:avLst/>
              </a:prstGeom>
              <a:solidFill>
                <a:srgbClr val="B5BF8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Elipse 11">
                <a:extLst>
                  <a:ext uri="{FF2B5EF4-FFF2-40B4-BE49-F238E27FC236}">
                    <a16:creationId xmlns="" xmlns:a16="http://schemas.microsoft.com/office/drawing/2014/main" id="{4C84FF61-2465-4376-A49B-941108ED1798}"/>
                  </a:ext>
                </a:extLst>
              </p:cNvPr>
              <p:cNvSpPr/>
              <p:nvPr/>
            </p:nvSpPr>
            <p:spPr>
              <a:xfrm>
                <a:off x="3063797" y="4998242"/>
                <a:ext cx="1267927" cy="1179095"/>
              </a:xfrm>
              <a:prstGeom prst="ellipse">
                <a:avLst/>
              </a:prstGeom>
              <a:solidFill>
                <a:srgbClr val="D6DABB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Elipse 12">
                <a:extLst>
                  <a:ext uri="{FF2B5EF4-FFF2-40B4-BE49-F238E27FC236}">
                    <a16:creationId xmlns="" xmlns:a16="http://schemas.microsoft.com/office/drawing/2014/main" id="{EA5838C2-6018-4D6A-A9DB-86D5ED887AC1}"/>
                  </a:ext>
                </a:extLst>
              </p:cNvPr>
              <p:cNvSpPr/>
              <p:nvPr/>
            </p:nvSpPr>
            <p:spPr>
              <a:xfrm>
                <a:off x="4822443" y="5027336"/>
                <a:ext cx="1267927" cy="1179095"/>
              </a:xfrm>
              <a:prstGeom prst="ellipse">
                <a:avLst/>
              </a:prstGeom>
              <a:solidFill>
                <a:srgbClr val="C2C99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Elipse 13">
                <a:extLst>
                  <a:ext uri="{FF2B5EF4-FFF2-40B4-BE49-F238E27FC236}">
                    <a16:creationId xmlns="" xmlns:a16="http://schemas.microsoft.com/office/drawing/2014/main" id="{640A9AF3-9516-4F29-815C-43515C898823}"/>
                  </a:ext>
                </a:extLst>
              </p:cNvPr>
              <p:cNvSpPr/>
              <p:nvPr/>
            </p:nvSpPr>
            <p:spPr>
              <a:xfrm>
                <a:off x="2559880" y="3430610"/>
                <a:ext cx="1267927" cy="1179095"/>
              </a:xfrm>
              <a:prstGeom prst="ellipse">
                <a:avLst/>
              </a:prstGeom>
              <a:solidFill>
                <a:srgbClr val="E8E9D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Seta: para a Direita 3">
                <a:extLst>
                  <a:ext uri="{FF2B5EF4-FFF2-40B4-BE49-F238E27FC236}">
                    <a16:creationId xmlns="" xmlns:a16="http://schemas.microsoft.com/office/drawing/2014/main" id="{3B42AF8A-31FF-4E23-9B77-532A415C9E6D}"/>
                  </a:ext>
                </a:extLst>
              </p:cNvPr>
              <p:cNvSpPr/>
              <p:nvPr/>
            </p:nvSpPr>
            <p:spPr>
              <a:xfrm rot="1243680">
                <a:off x="3435757" y="2610853"/>
                <a:ext cx="392050" cy="276726"/>
              </a:xfrm>
              <a:prstGeom prst="rightArrow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" name="Seta: para a Direita 15">
                <a:extLst>
                  <a:ext uri="{FF2B5EF4-FFF2-40B4-BE49-F238E27FC236}">
                    <a16:creationId xmlns="" xmlns:a16="http://schemas.microsoft.com/office/drawing/2014/main" id="{15B4C734-5E96-4B15-A1E0-532F9E1971FF}"/>
                  </a:ext>
                </a:extLst>
              </p:cNvPr>
              <p:cNvSpPr/>
              <p:nvPr/>
            </p:nvSpPr>
            <p:spPr>
              <a:xfrm rot="2164644">
                <a:off x="5190335" y="3347319"/>
                <a:ext cx="222029" cy="330343"/>
              </a:xfrm>
              <a:prstGeom prst="rightArrow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Seta: para a Direita 16">
                <a:extLst>
                  <a:ext uri="{FF2B5EF4-FFF2-40B4-BE49-F238E27FC236}">
                    <a16:creationId xmlns="" xmlns:a16="http://schemas.microsoft.com/office/drawing/2014/main" id="{B9AA1B63-8F11-4C05-BA5B-63F30ABA9295}"/>
                  </a:ext>
                </a:extLst>
              </p:cNvPr>
              <p:cNvSpPr/>
              <p:nvPr/>
            </p:nvSpPr>
            <p:spPr>
              <a:xfrm rot="5963158">
                <a:off x="5740889" y="4698803"/>
                <a:ext cx="222029" cy="330343"/>
              </a:xfrm>
              <a:prstGeom prst="rightArrow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Seta: para a Direita 17">
                <a:extLst>
                  <a:ext uri="{FF2B5EF4-FFF2-40B4-BE49-F238E27FC236}">
                    <a16:creationId xmlns="" xmlns:a16="http://schemas.microsoft.com/office/drawing/2014/main" id="{7D15B818-BBBA-49A5-BB79-DD30F906795B}"/>
                  </a:ext>
                </a:extLst>
              </p:cNvPr>
              <p:cNvSpPr/>
              <p:nvPr/>
            </p:nvSpPr>
            <p:spPr>
              <a:xfrm rot="10800000">
                <a:off x="4466069" y="5549474"/>
                <a:ext cx="222029" cy="330343"/>
              </a:xfrm>
              <a:prstGeom prst="rightArrow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9" name="Seta: para a Direita 18">
                <a:extLst>
                  <a:ext uri="{FF2B5EF4-FFF2-40B4-BE49-F238E27FC236}">
                    <a16:creationId xmlns="" xmlns:a16="http://schemas.microsoft.com/office/drawing/2014/main" id="{4EA96316-DF8C-4864-98F6-F7F61DE664C3}"/>
                  </a:ext>
                </a:extLst>
              </p:cNvPr>
              <p:cNvSpPr/>
              <p:nvPr/>
            </p:nvSpPr>
            <p:spPr>
              <a:xfrm rot="15192578">
                <a:off x="3303277" y="4630980"/>
                <a:ext cx="222029" cy="330343"/>
              </a:xfrm>
              <a:prstGeom prst="rightArrow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" name="Seta: para a Direita 19">
                <a:extLst>
                  <a:ext uri="{FF2B5EF4-FFF2-40B4-BE49-F238E27FC236}">
                    <a16:creationId xmlns="" xmlns:a16="http://schemas.microsoft.com/office/drawing/2014/main" id="{8889B75B-563F-4031-B885-2D90B4ABFF82}"/>
                  </a:ext>
                </a:extLst>
              </p:cNvPr>
              <p:cNvSpPr/>
              <p:nvPr/>
            </p:nvSpPr>
            <p:spPr>
              <a:xfrm rot="19058338">
                <a:off x="3748501" y="3345299"/>
                <a:ext cx="222029" cy="330343"/>
              </a:xfrm>
              <a:prstGeom prst="rightArrow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1" name="Elipse 20">
                <a:extLst>
                  <a:ext uri="{FF2B5EF4-FFF2-40B4-BE49-F238E27FC236}">
                    <a16:creationId xmlns="" xmlns:a16="http://schemas.microsoft.com/office/drawing/2014/main" id="{9CF6739C-13F3-45B9-AC33-B807A2F86696}"/>
                  </a:ext>
                </a:extLst>
              </p:cNvPr>
              <p:cNvSpPr/>
              <p:nvPr/>
            </p:nvSpPr>
            <p:spPr>
              <a:xfrm>
                <a:off x="3949987" y="3835211"/>
                <a:ext cx="1267927" cy="1179095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22" name="Picture 2">
                <a:extLst>
                  <a:ext uri="{FF2B5EF4-FFF2-40B4-BE49-F238E27FC236}">
                    <a16:creationId xmlns="" xmlns:a16="http://schemas.microsoft.com/office/drawing/2014/main" id="{67F17E0E-DEE8-4BC3-BD1F-57DBC44ED2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>
                            <a14:foregroundMark x1="20273" y1="17403" x2="20273" y2="17403"/>
                            <a14:foregroundMark x1="24787" y1="15562" x2="24787" y2="15562"/>
                            <a14:foregroundMark x1="26491" y1="18048" x2="26491" y2="18048"/>
                            <a14:foregroundMark x1="22828" y1="18600" x2="22828" y2="18600"/>
                            <a14:foregroundMark x1="42249" y1="76151" x2="42249" y2="76151"/>
                            <a14:foregroundMark x1="40290" y1="80110" x2="40290" y2="80110"/>
                            <a14:foregroundMark x1="41823" y1="80110" x2="41823" y2="80110"/>
                            <a14:foregroundMark x1="81090" y1="48619" x2="81090" y2="48619"/>
                            <a14:foregroundMark x1="70017" y1="74770" x2="70017" y2="74770"/>
                            <a14:foregroundMark x1="82112" y1="45856" x2="82112" y2="45856"/>
                            <a14:foregroundMark x1="22572" y1="18785" x2="22572" y2="18785"/>
                            <a14:foregroundMark x1="36371" y1="48619" x2="36371" y2="48619"/>
                            <a14:foregroundMark x1="34668" y1="49355" x2="34668" y2="49355"/>
                            <a14:foregroundMark x1="32538" y1="51842" x2="32538" y2="51842"/>
                            <a14:foregroundMark x1="33816" y1="48158" x2="33816" y2="48158"/>
                            <a14:backgroundMark x1="23509" y1="13904" x2="23509" y2="13904"/>
                            <a14:backgroundMark x1="12862" y1="15101" x2="12862" y2="15101"/>
                            <a14:backgroundMark x1="47189" y1="27164" x2="47189" y2="27164"/>
                            <a14:backgroundMark x1="64651" y1="30018" x2="64651" y2="30018"/>
                            <a14:backgroundMark x1="64225" y1="26243" x2="64225" y2="26243"/>
                            <a14:backgroundMark x1="55622" y1="20902" x2="55622" y2="2090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233" t="12447" r="70023" b="72553"/>
              <a:stretch/>
            </p:blipFill>
            <p:spPr bwMode="auto">
              <a:xfrm>
                <a:off x="2314323" y="2067556"/>
                <a:ext cx="878306" cy="774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2">
                <a:extLst>
                  <a:ext uri="{FF2B5EF4-FFF2-40B4-BE49-F238E27FC236}">
                    <a16:creationId xmlns="" xmlns:a16="http://schemas.microsoft.com/office/drawing/2014/main" id="{1ACDFD29-885A-47AC-9081-B88C4B3488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>
                            <a14:foregroundMark x1="20273" y1="17403" x2="20273" y2="17403"/>
                            <a14:foregroundMark x1="24787" y1="15562" x2="24787" y2="15562"/>
                            <a14:foregroundMark x1="26491" y1="18048" x2="26491" y2="18048"/>
                            <a14:foregroundMark x1="22828" y1="18600" x2="22828" y2="18600"/>
                            <a14:foregroundMark x1="42249" y1="76151" x2="42249" y2="76151"/>
                            <a14:foregroundMark x1="40290" y1="80110" x2="40290" y2="80110"/>
                            <a14:foregroundMark x1="41823" y1="80110" x2="41823" y2="80110"/>
                            <a14:foregroundMark x1="81090" y1="48619" x2="81090" y2="48619"/>
                            <a14:foregroundMark x1="70017" y1="74770" x2="70017" y2="74770"/>
                            <a14:foregroundMark x1="82112" y1="45856" x2="82112" y2="45856"/>
                            <a14:foregroundMark x1="22572" y1="18785" x2="22572" y2="18785"/>
                            <a14:foregroundMark x1="36371" y1="48619" x2="36371" y2="48619"/>
                            <a14:foregroundMark x1="34668" y1="49355" x2="34668" y2="49355"/>
                            <a14:foregroundMark x1="32538" y1="51842" x2="32538" y2="51842"/>
                            <a14:foregroundMark x1="33816" y1="48158" x2="33816" y2="48158"/>
                            <a14:backgroundMark x1="23509" y1="13904" x2="23509" y2="13904"/>
                            <a14:backgroundMark x1="12862" y1="15101" x2="12862" y2="15101"/>
                            <a14:backgroundMark x1="47189" y1="27164" x2="47189" y2="27164"/>
                            <a14:backgroundMark x1="64651" y1="30018" x2="64651" y2="30018"/>
                            <a14:backgroundMark x1="64225" y1="26243" x2="64225" y2="26243"/>
                            <a14:backgroundMark x1="55622" y1="20902" x2="55622" y2="2090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972" t="72842" r="53143" b="11545"/>
              <a:stretch/>
            </p:blipFill>
            <p:spPr bwMode="auto">
              <a:xfrm>
                <a:off x="2688422" y="3649227"/>
                <a:ext cx="886191" cy="8059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pic>
            <p:nvPicPr>
              <p:cNvPr id="27" name="Gráfico 5" descr="Gráfico de barras">
                <a:extLst>
                  <a:ext uri="{FF2B5EF4-FFF2-40B4-BE49-F238E27FC236}">
                    <a16:creationId xmlns="" xmlns:a16="http://schemas.microsoft.com/office/drawing/2014/main" id="{A1F82E21-FA52-4F1E-B456-67CB056F5E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5125210" y="5215988"/>
                <a:ext cx="662390" cy="662390"/>
              </a:xfrm>
              <a:prstGeom prst="rect">
                <a:avLst/>
              </a:prstGeom>
            </p:spPr>
          </p:pic>
          <p:sp>
            <p:nvSpPr>
              <p:cNvPr id="28" name="CaixaDeTexto 27">
                <a:extLst>
                  <a:ext uri="{FF2B5EF4-FFF2-40B4-BE49-F238E27FC236}">
                    <a16:creationId xmlns="" xmlns:a16="http://schemas.microsoft.com/office/drawing/2014/main" id="{03E5BBD5-72E4-4F03-AB12-524EDF66F818}"/>
                  </a:ext>
                </a:extLst>
              </p:cNvPr>
              <p:cNvSpPr txBox="1"/>
              <p:nvPr/>
            </p:nvSpPr>
            <p:spPr>
              <a:xfrm>
                <a:off x="3814633" y="4121447"/>
                <a:ext cx="1550545" cy="7167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b="1" dirty="0">
                    <a:solidFill>
                      <a:srgbClr val="45140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Melhoria</a:t>
                </a:r>
                <a:br>
                  <a:rPr lang="pt-BR" b="1" dirty="0">
                    <a:solidFill>
                      <a:srgbClr val="45140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b="1" dirty="0">
                    <a:solidFill>
                      <a:srgbClr val="45140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Contínua</a:t>
                </a:r>
              </a:p>
            </p:txBody>
          </p:sp>
          <p:sp>
            <p:nvSpPr>
              <p:cNvPr id="29" name="CaixaDeTexto 28">
                <a:extLst>
                  <a:ext uri="{FF2B5EF4-FFF2-40B4-BE49-F238E27FC236}">
                    <a16:creationId xmlns="" xmlns:a16="http://schemas.microsoft.com/office/drawing/2014/main" id="{96982923-96AF-4125-80C3-AE8731766E99}"/>
                  </a:ext>
                </a:extLst>
              </p:cNvPr>
              <p:cNvSpPr txBox="1"/>
              <p:nvPr/>
            </p:nvSpPr>
            <p:spPr>
              <a:xfrm>
                <a:off x="3328021" y="1869701"/>
                <a:ext cx="2154655" cy="6484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600" b="1" dirty="0">
                    <a:latin typeface="Verdana" panose="020B060403050404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Atividades </a:t>
                </a:r>
                <a:endParaRPr lang="pt-BR" sz="1600" b="1" dirty="0" smtClean="0"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pt-BR" sz="1600" b="1" dirty="0" smtClean="0">
                    <a:latin typeface="Verdana" panose="020B060403050404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Preliminares</a:t>
                </a:r>
                <a:endParaRPr lang="pt-BR" sz="1600" b="1" dirty="0"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CaixaDeTexto 29">
                <a:extLst>
                  <a:ext uri="{FF2B5EF4-FFF2-40B4-BE49-F238E27FC236}">
                    <a16:creationId xmlns="" xmlns:a16="http://schemas.microsoft.com/office/drawing/2014/main" id="{17DC339A-4C5B-4E9E-A3B2-C2DE044EA46C}"/>
                  </a:ext>
                </a:extLst>
              </p:cNvPr>
              <p:cNvSpPr txBox="1"/>
              <p:nvPr/>
            </p:nvSpPr>
            <p:spPr>
              <a:xfrm>
                <a:off x="5150316" y="2377669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31" name="CaixaDeTexto 30">
                <a:extLst>
                  <a:ext uri="{FF2B5EF4-FFF2-40B4-BE49-F238E27FC236}">
                    <a16:creationId xmlns="" xmlns:a16="http://schemas.microsoft.com/office/drawing/2014/main" id="{5F573BD2-4124-409B-A7F3-378E62BC4BF5}"/>
                  </a:ext>
                </a:extLst>
              </p:cNvPr>
              <p:cNvSpPr txBox="1"/>
              <p:nvPr/>
            </p:nvSpPr>
            <p:spPr>
              <a:xfrm>
                <a:off x="6407741" y="3281829"/>
                <a:ext cx="327335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32" name="CaixaDeTexto 31">
                <a:extLst>
                  <a:ext uri="{FF2B5EF4-FFF2-40B4-BE49-F238E27FC236}">
                    <a16:creationId xmlns="" xmlns:a16="http://schemas.microsoft.com/office/drawing/2014/main" id="{66A6C7EC-CC35-4A49-BBF0-D8D389246FF6}"/>
                  </a:ext>
                </a:extLst>
              </p:cNvPr>
              <p:cNvSpPr txBox="1"/>
              <p:nvPr/>
            </p:nvSpPr>
            <p:spPr>
              <a:xfrm>
                <a:off x="6253755" y="5070741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33" name="CaixaDeTexto 32">
                <a:extLst>
                  <a:ext uri="{FF2B5EF4-FFF2-40B4-BE49-F238E27FC236}">
                    <a16:creationId xmlns="" xmlns:a16="http://schemas.microsoft.com/office/drawing/2014/main" id="{619BB183-11E5-43D7-94D5-1013F7DDB260}"/>
                  </a:ext>
                </a:extLst>
              </p:cNvPr>
              <p:cNvSpPr txBox="1"/>
              <p:nvPr/>
            </p:nvSpPr>
            <p:spPr>
              <a:xfrm>
                <a:off x="2634456" y="5027336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34" name="CaixaDeTexto 33">
                <a:extLst>
                  <a:ext uri="{FF2B5EF4-FFF2-40B4-BE49-F238E27FC236}">
                    <a16:creationId xmlns="" xmlns:a16="http://schemas.microsoft.com/office/drawing/2014/main" id="{F99379C1-9966-49B3-B544-CC6210990ECB}"/>
                  </a:ext>
                </a:extLst>
              </p:cNvPr>
              <p:cNvSpPr txBox="1"/>
              <p:nvPr/>
            </p:nvSpPr>
            <p:spPr>
              <a:xfrm>
                <a:off x="2115054" y="3478257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</p:grpSp>
        <p:pic>
          <p:nvPicPr>
            <p:cNvPr id="35" name="Imagem 3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1700" y="1590854"/>
              <a:ext cx="958601" cy="67571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1" descr="Resultado de imagem para EPANET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207" y="2421132"/>
              <a:ext cx="490574" cy="664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2">
              <a:extLst>
                <a:ext uri="{FF2B5EF4-FFF2-40B4-BE49-F238E27FC236}">
                  <a16:creationId xmlns="" xmlns:a16="http://schemas.microsoft.com/office/drawing/2014/main" id="{68C7019C-8B31-4ADE-A05C-13A52F75E1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20273" y1="17403" x2="20273" y2="17403"/>
                          <a14:foregroundMark x1="24787" y1="15562" x2="24787" y2="15562"/>
                          <a14:foregroundMark x1="26491" y1="18048" x2="26491" y2="18048"/>
                          <a14:foregroundMark x1="22828" y1="18600" x2="22828" y2="18600"/>
                          <a14:foregroundMark x1="42249" y1="76151" x2="42249" y2="76151"/>
                          <a14:foregroundMark x1="40290" y1="80110" x2="40290" y2="80110"/>
                          <a14:foregroundMark x1="41823" y1="80110" x2="41823" y2="80110"/>
                          <a14:foregroundMark x1="81090" y1="48619" x2="81090" y2="48619"/>
                          <a14:foregroundMark x1="70017" y1="74770" x2="70017" y2="74770"/>
                          <a14:foregroundMark x1="82112" y1="45856" x2="82112" y2="45856"/>
                          <a14:foregroundMark x1="22572" y1="18785" x2="22572" y2="18785"/>
                          <a14:foregroundMark x1="36371" y1="48619" x2="36371" y2="48619"/>
                          <a14:foregroundMark x1="34668" y1="49355" x2="34668" y2="49355"/>
                          <a14:foregroundMark x1="32538" y1="51842" x2="32538" y2="51842"/>
                          <a14:foregroundMark x1="33816" y1="48158" x2="33816" y2="48158"/>
                          <a14:backgroundMark x1="23509" y1="13904" x2="23509" y2="13904"/>
                          <a14:backgroundMark x1="12862" y1="15101" x2="12862" y2="15101"/>
                          <a14:backgroundMark x1="47189" y1="27164" x2="47189" y2="27164"/>
                          <a14:backgroundMark x1="64651" y1="30018" x2="64651" y2="30018"/>
                          <a14:backgroundMark x1="64225" y1="26243" x2="64225" y2="26243"/>
                          <a14:backgroundMark x1="55622" y1="20902" x2="55622" y2="209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46" t="71688" r="21067" b="14561"/>
            <a:stretch/>
          </p:blipFill>
          <p:spPr bwMode="auto">
            <a:xfrm>
              <a:off x="1004775" y="3810557"/>
              <a:ext cx="579263" cy="640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2" name="Retângulo 41"/>
          <p:cNvSpPr/>
          <p:nvPr/>
        </p:nvSpPr>
        <p:spPr>
          <a:xfrm>
            <a:off x="248590" y="4829988"/>
            <a:ext cx="812273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Etapa 5: 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</a:rPr>
              <a:t>Proposição de planos de rotinas e emergências e comunicação. 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106729" y="338787"/>
            <a:ext cx="174599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Métodos</a:t>
            </a:r>
            <a:endParaRPr lang="pt-BR" sz="20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0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9" grpId="0" animBg="1"/>
      <p:bldP spid="40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2"/>
          <p:cNvSpPr>
            <a:spLocks noChangeArrowheads="1"/>
          </p:cNvSpPr>
          <p:nvPr/>
        </p:nvSpPr>
        <p:spPr bwMode="auto">
          <a:xfrm>
            <a:off x="1895475" y="0"/>
            <a:ext cx="1554163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Objetivos</a:t>
            </a:r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250825" y="0"/>
            <a:ext cx="1557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pt-BR" alt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Problema</a:t>
            </a:r>
          </a:p>
        </p:txBody>
      </p:sp>
      <p:sp>
        <p:nvSpPr>
          <p:cNvPr id="11268" name="Retângulo 7"/>
          <p:cNvSpPr>
            <a:spLocks noChangeArrowheads="1"/>
          </p:cNvSpPr>
          <p:nvPr/>
        </p:nvSpPr>
        <p:spPr bwMode="auto">
          <a:xfrm>
            <a:off x="3559175" y="0"/>
            <a:ext cx="1952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t-BR" altLang="pt-BR" sz="2000" b="1">
                <a:latin typeface="Verdana" panose="020B0604030504040204" pitchFamily="34" charset="0"/>
              </a:rPr>
              <a:t>Metodologia</a:t>
            </a:r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5445125" y="0"/>
            <a:ext cx="18637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Resultados </a:t>
            </a:r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7308850" y="0"/>
            <a:ext cx="1651000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Conclusão</a:t>
            </a:r>
          </a:p>
        </p:txBody>
      </p:sp>
      <p:sp>
        <p:nvSpPr>
          <p:cNvPr id="11272" name="CaixaDeTexto 7"/>
          <p:cNvSpPr txBox="1">
            <a:spLocks noChangeArrowheads="1"/>
          </p:cNvSpPr>
          <p:nvPr/>
        </p:nvSpPr>
        <p:spPr bwMode="auto">
          <a:xfrm>
            <a:off x="2267744" y="5092948"/>
            <a:ext cx="70246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Fonte: Adaptado de </a:t>
            </a:r>
            <a:r>
              <a:rPr lang="pt-BR" altLang="pt-B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ISO </a:t>
            </a:r>
            <a:r>
              <a:rPr lang="pt-BR" altLang="pt-BR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31000 (2009</a:t>
            </a:r>
            <a:r>
              <a:rPr lang="pt-BR" altLang="pt-B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e Validado Bezerra (2018)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273" name="CaixaDeTexto 2"/>
          <p:cNvSpPr txBox="1">
            <a:spLocks noChangeArrowheads="1"/>
          </p:cNvSpPr>
          <p:nvPr/>
        </p:nvSpPr>
        <p:spPr bwMode="auto">
          <a:xfrm>
            <a:off x="260002" y="427111"/>
            <a:ext cx="6611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 dirty="0">
                <a:latin typeface="Verdana" panose="020B0604030504040204" pitchFamily="34" charset="0"/>
              </a:rPr>
              <a:t>Matriz de Priorização de Risco </a:t>
            </a:r>
          </a:p>
        </p:txBody>
      </p:sp>
      <p:pic>
        <p:nvPicPr>
          <p:cNvPr id="11274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02" y="776070"/>
            <a:ext cx="8416453" cy="419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ector reto 10"/>
          <p:cNvCxnSpPr/>
          <p:nvPr/>
        </p:nvCxnSpPr>
        <p:spPr>
          <a:xfrm>
            <a:off x="0" y="397886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228944"/>
      </p:ext>
    </p:extLst>
  </p:cSld>
  <p:clrMapOvr>
    <a:masterClrMapping/>
  </p:clrMapOvr>
  <p:transition spd="slow" advTm="19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5643" y="812418"/>
            <a:ext cx="86363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Estado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de conservação dos reservatórios 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insatisfatório </a:t>
            </a:r>
            <a:r>
              <a:rPr lang="pt-B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(R1, R2, R9 e R11 Risco Alto)</a:t>
            </a:r>
            <a:endParaRPr lang="pt-BR" sz="16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Inexistência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de controle de acesso de pessoas e 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animais </a:t>
            </a:r>
            <a:r>
              <a:rPr lang="pt-B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(R1, R2 e R9 a 10 </a:t>
            </a:r>
            <a:r>
              <a:rPr lang="pt-BR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Risco Alto</a:t>
            </a:r>
            <a:r>
              <a:rPr lang="pt-B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pt-B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Acúmulo de 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sedimentos </a:t>
            </a:r>
            <a:r>
              <a:rPr lang="pt-B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(R1 a 3; R11 a R14 e R17 e R17 Risco Moderado) </a:t>
            </a:r>
            <a:r>
              <a:rPr lang="pt-B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(R6 Risco </a:t>
            </a:r>
            <a:r>
              <a:rPr lang="pt-BR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Alto)</a:t>
            </a:r>
            <a:endParaRPr lang="pt-BR" sz="16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Ausência de monitoramento do nível de água nos 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reservatórios </a:t>
            </a:r>
            <a:r>
              <a:rPr lang="pt-BR" sz="1600" b="1" dirty="0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(Sem Riscos) </a:t>
            </a:r>
            <a:endParaRPr lang="pt-B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Contaminação por entrada de água 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externa </a:t>
            </a:r>
            <a:r>
              <a:rPr lang="pt-BR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(R1 e </a:t>
            </a:r>
            <a:r>
              <a:rPr lang="pt-B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R2 </a:t>
            </a:r>
            <a:r>
              <a:rPr lang="pt-BR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Risco Alto</a:t>
            </a:r>
            <a:r>
              <a:rPr lang="pt-B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pt-B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Dificuldade em manter-se o residual de 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cloro </a:t>
            </a:r>
            <a:r>
              <a:rPr lang="pt-BR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pt-B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R9 a R12; R14 e  R17 </a:t>
            </a:r>
            <a:r>
              <a:rPr lang="pt-BR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Risco Alto</a:t>
            </a:r>
            <a:r>
              <a:rPr lang="pt-B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pt-B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Deterioração da qualidade da água 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reservada </a:t>
            </a:r>
            <a:r>
              <a:rPr lang="pt-BR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pt-B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R1 e R8 </a:t>
            </a:r>
            <a:r>
              <a:rPr lang="pt-BR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Risco Alto</a:t>
            </a:r>
            <a:r>
              <a:rPr lang="pt-B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pt-B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Insuficiência de reserva para atender as variações horárias de 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consumo </a:t>
            </a:r>
            <a:r>
              <a:rPr lang="pt-BR" sz="1600" b="1" dirty="0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(Sem Riscos) </a:t>
            </a:r>
            <a:endParaRPr lang="pt-B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Operações de limpeza e manutenção 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ineficientes </a:t>
            </a: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pt-B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R11 Risco </a:t>
            </a: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Moderado</a:t>
            </a:r>
            <a:r>
              <a:rPr lang="pt-B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pt-B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Ausência de monitoramento da qualidade da água na saída do 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reservatório </a:t>
            </a:r>
            <a:r>
              <a:rPr lang="pt-BR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pt-B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R14 a R16 </a:t>
            </a:r>
            <a:r>
              <a:rPr lang="pt-BR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Risco Alto)</a:t>
            </a:r>
            <a:endParaRPr lang="pt-BR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 Ausência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de monitoramento de macromedição na saída do reservatório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(R1 </a:t>
            </a:r>
            <a:r>
              <a:rPr lang="pt-B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 R7 </a:t>
            </a: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Risco Moderado)</a:t>
            </a:r>
            <a:endParaRPr lang="pt-B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35643" y="416695"/>
            <a:ext cx="5073825" cy="3790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Eventos perigosos nos reservatórios: </a:t>
            </a:r>
            <a:endParaRPr lang="pt-BR" sz="24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tângulo 2"/>
          <p:cNvSpPr>
            <a:spLocks noChangeArrowheads="1"/>
          </p:cNvSpPr>
          <p:nvPr/>
        </p:nvSpPr>
        <p:spPr bwMode="auto">
          <a:xfrm>
            <a:off x="1895475" y="0"/>
            <a:ext cx="1554163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Objetivos</a:t>
            </a:r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250825" y="0"/>
            <a:ext cx="1557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pt-BR" alt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Problema</a:t>
            </a:r>
          </a:p>
        </p:txBody>
      </p:sp>
      <p:sp>
        <p:nvSpPr>
          <p:cNvPr id="6" name="Retângulo 7"/>
          <p:cNvSpPr>
            <a:spLocks noChangeArrowheads="1"/>
          </p:cNvSpPr>
          <p:nvPr/>
        </p:nvSpPr>
        <p:spPr bwMode="auto">
          <a:xfrm>
            <a:off x="3559175" y="0"/>
            <a:ext cx="1952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t-BR" alt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Metodologia</a:t>
            </a:r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5445125" y="0"/>
            <a:ext cx="18637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pt-B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Resultados </a:t>
            </a: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7308850" y="0"/>
            <a:ext cx="1651000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t-BR" alt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Conclusão</a:t>
            </a:r>
          </a:p>
        </p:txBody>
      </p:sp>
      <p:cxnSp>
        <p:nvCxnSpPr>
          <p:cNvPr id="9" name="Conector reto 8"/>
          <p:cNvCxnSpPr/>
          <p:nvPr/>
        </p:nvCxnSpPr>
        <p:spPr>
          <a:xfrm>
            <a:off x="0" y="397886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21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</TotalTime>
  <Words>1221</Words>
  <Application>Microsoft Office PowerPoint</Application>
  <PresentationFormat>Apresentação na tela (4:3)</PresentationFormat>
  <Paragraphs>200</Paragraphs>
  <Slides>22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Symbol</vt:lpstr>
      <vt:lpstr>Times New Roman</vt:lpstr>
      <vt:lpstr>Verdana</vt:lpstr>
      <vt:lpstr>Tema do Office</vt:lpstr>
      <vt:lpstr>Visio</vt:lpstr>
      <vt:lpstr>Gráfico</vt:lpstr>
      <vt:lpstr>AVALIAÇÃO DE RISCOS NA REDE DE DISTRIBUIÇÃO DE ÁGUA DO MUNICÍPIO DE FORMOSA-GO PARA IMPLANTAÇÃO DO PLANO DE SEGURANÇA DA ÁGUA - PSA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3681</cp:lastModifiedBy>
  <cp:revision>43</cp:revision>
  <dcterms:created xsi:type="dcterms:W3CDTF">2018-05-02T19:43:05Z</dcterms:created>
  <dcterms:modified xsi:type="dcterms:W3CDTF">2018-05-30T12:27:54Z</dcterms:modified>
</cp:coreProperties>
</file>