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58" r:id="rId3"/>
    <p:sldMasterId id="2147483662" r:id="rId4"/>
    <p:sldMasterId id="2147483672" r:id="rId5"/>
    <p:sldMasterId id="2147483674" r:id="rId6"/>
  </p:sldMasterIdLst>
  <p:notesMasterIdLst>
    <p:notesMasterId r:id="rId32"/>
  </p:notesMasterIdLst>
  <p:sldIdLst>
    <p:sldId id="261" r:id="rId7"/>
    <p:sldId id="329" r:id="rId8"/>
    <p:sldId id="330" r:id="rId9"/>
    <p:sldId id="331" r:id="rId10"/>
    <p:sldId id="357" r:id="rId11"/>
    <p:sldId id="358" r:id="rId12"/>
    <p:sldId id="359" r:id="rId13"/>
    <p:sldId id="360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08" r:id="rId30"/>
    <p:sldId id="296" r:id="rId31"/>
  </p:sldIdLst>
  <p:sldSz cx="9144000" cy="6858000" type="screen4x3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Bitencourt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FF"/>
    <a:srgbClr val="DDDDDD"/>
    <a:srgbClr val="E9EFF7"/>
    <a:srgbClr val="00FF00"/>
    <a:srgbClr val="E1F7FF"/>
    <a:srgbClr val="D9F5FF"/>
    <a:srgbClr val="43CEFF"/>
    <a:srgbClr val="B3EBFF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03T08:19:55.547" idx="1">
    <p:pos x="5318" y="3094"/>
    <p:text>Melhor validar esses números com o Augusto. Me parece que está alto. Consequentemente o índice de cobertura.
Trocar "serão beneficiadas" por "já estão sendo beneficiadas" ou algo assim.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27E6-C77A-4611-9AFB-B2DF7652AD51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FC4C-7CF9-49F8-8A2B-5B4E8F09F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20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FC4C-7CF9-49F8-8A2B-5B4E8F09F1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93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FC4C-7CF9-49F8-8A2B-5B4E8F09F1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7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FC4C-7CF9-49F8-8A2B-5B4E8F09F121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FC4C-7CF9-49F8-8A2B-5B4E8F09F121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FC4C-7CF9-49F8-8A2B-5B4E8F09F12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9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0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19672" y="274638"/>
            <a:ext cx="7067128" cy="85010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683568" y="1196752"/>
            <a:ext cx="8003232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92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pattFill prst="lt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2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3EB3-6644-45D3-9092-021E4B7BABB8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DCEB-6900-44B9-AD93-D1964173C1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3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19672" y="274638"/>
            <a:ext cx="7067128" cy="85010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683568" y="1196752"/>
            <a:ext cx="8003232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8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19672" y="274638"/>
            <a:ext cx="7067128" cy="85010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683568" y="1196752"/>
            <a:ext cx="8003232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68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DFA85-049F-4F49-B15B-880B8DCD6678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6123A-6771-4BC2-BDA7-26E065E3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6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pattFill prst="lt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5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9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0" y="5457"/>
            <a:ext cx="9144000" cy="6848475"/>
          </a:xfrm>
          <a:prstGeom prst="rect">
            <a:avLst/>
          </a:prstGeom>
          <a:pattFill prst="ltHorz">
            <a:fgClr>
              <a:srgbClr val="ECF1F8"/>
            </a:fgClr>
            <a:bgClr>
              <a:srgbClr val="FFFFFF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27" y="4867624"/>
            <a:ext cx="2281601" cy="172819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97116" y="4509120"/>
            <a:ext cx="8280000" cy="36000"/>
          </a:xfrm>
          <a:prstGeom prst="rect">
            <a:avLst/>
          </a:prstGeom>
          <a:gradFill flip="none" rotWithShape="1">
            <a:gsLst>
              <a:gs pos="0">
                <a:srgbClr val="D9F5FF"/>
              </a:gs>
              <a:gs pos="50000">
                <a:srgbClr val="43CEFF"/>
              </a:gs>
              <a:gs pos="100000">
                <a:srgbClr val="D9F5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5" b="3733"/>
          <a:stretch/>
        </p:blipFill>
        <p:spPr bwMode="auto">
          <a:xfrm>
            <a:off x="0" y="-10292"/>
            <a:ext cx="32437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X:\Assessoria de Comunicação\LOGO - Imagens\PREFEITURA 2013\Logo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13361" r="21169" b="16118"/>
          <a:stretch/>
        </p:blipFill>
        <p:spPr bwMode="auto">
          <a:xfrm>
            <a:off x="5220072" y="4581128"/>
            <a:ext cx="2210329" cy="22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1008"/>
            <a:ext cx="9144000" cy="6858000"/>
          </a:xfrm>
          <a:prstGeom prst="rect">
            <a:avLst/>
          </a:prstGeom>
          <a:pattFill prst="ltHorz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2328" y="1008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85000">
                <a:schemeClr val="bg1"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-1016" y="1124744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3948" y="2349148"/>
            <a:ext cx="9151508" cy="45362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4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" y="1124744"/>
            <a:ext cx="914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-3948" y="1124744"/>
            <a:ext cx="9144000" cy="32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" y="1507364"/>
            <a:ext cx="914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-3948" y="1507364"/>
            <a:ext cx="9144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" y="1844824"/>
            <a:ext cx="9144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-3948" y="1844824"/>
            <a:ext cx="9144000" cy="25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" y="2133148"/>
            <a:ext cx="9144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60" y="2132856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27584" y="980728"/>
            <a:ext cx="3096344" cy="1512168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/>
                </a:gs>
                <a:gs pos="95000">
                  <a:schemeClr val="bg1"/>
                </a:gs>
                <a:gs pos="5000">
                  <a:schemeClr val="bg1"/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59" y="4293096"/>
            <a:ext cx="228160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3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5" b="3733"/>
          <a:stretch/>
        </p:blipFill>
        <p:spPr bwMode="auto">
          <a:xfrm>
            <a:off x="0" y="908720"/>
            <a:ext cx="32352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188640"/>
            <a:ext cx="9144000" cy="720725"/>
          </a:xfrm>
          <a:prstGeom prst="rect">
            <a:avLst/>
          </a:prstGeom>
          <a:gradFill flip="none" rotWithShape="1">
            <a:gsLst>
              <a:gs pos="0">
                <a:srgbClr val="B3EBFF"/>
              </a:gs>
              <a:gs pos="50000">
                <a:srgbClr val="E1F7FF"/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pt-BR">
              <a:solidFill>
                <a:srgbClr val="2A4F86"/>
              </a:solidFill>
            </a:endParaRPr>
          </a:p>
        </p:txBody>
      </p:sp>
      <p:pic>
        <p:nvPicPr>
          <p:cNvPr id="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9" y="97582"/>
            <a:ext cx="123586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1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5" b="3733"/>
          <a:stretch/>
        </p:blipFill>
        <p:spPr bwMode="auto">
          <a:xfrm>
            <a:off x="0" y="908720"/>
            <a:ext cx="32352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188640"/>
            <a:ext cx="9144000" cy="720725"/>
          </a:xfrm>
          <a:prstGeom prst="rect">
            <a:avLst/>
          </a:prstGeom>
          <a:gradFill flip="none" rotWithShape="1">
            <a:gsLst>
              <a:gs pos="0">
                <a:srgbClr val="B3EBFF"/>
              </a:gs>
              <a:gs pos="50000">
                <a:srgbClr val="E1F7FF"/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pt-BR">
              <a:solidFill>
                <a:srgbClr val="2A4F86"/>
              </a:solidFill>
            </a:endParaRPr>
          </a:p>
        </p:txBody>
      </p:sp>
      <p:pic>
        <p:nvPicPr>
          <p:cNvPr id="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9" y="97582"/>
            <a:ext cx="123586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21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1008"/>
            <a:ext cx="9144000" cy="6858000"/>
          </a:xfrm>
          <a:prstGeom prst="rect">
            <a:avLst/>
          </a:prstGeom>
          <a:pattFill prst="ltHorz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-2328" y="1008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85000">
                <a:schemeClr val="bg1"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1016" y="1124744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948" y="2349148"/>
            <a:ext cx="9151508" cy="45362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4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5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" y="1124744"/>
            <a:ext cx="914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-3948" y="1124744"/>
            <a:ext cx="9144000" cy="32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43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" y="1507364"/>
            <a:ext cx="914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-3948" y="1507364"/>
            <a:ext cx="9144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44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" y="1844824"/>
            <a:ext cx="9144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-3948" y="1844824"/>
            <a:ext cx="9144000" cy="25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45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" y="2133148"/>
            <a:ext cx="9144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60" y="2132856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980728"/>
            <a:ext cx="3096344" cy="1512168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/>
                </a:gs>
                <a:gs pos="95000">
                  <a:schemeClr val="bg1"/>
                </a:gs>
                <a:gs pos="5000">
                  <a:schemeClr val="bg1"/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759" y="4293096"/>
            <a:ext cx="228160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5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08720"/>
            <a:ext cx="32352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188640"/>
            <a:ext cx="9144000" cy="720725"/>
          </a:xfrm>
          <a:prstGeom prst="rect">
            <a:avLst/>
          </a:prstGeom>
          <a:gradFill flip="none" rotWithShape="1">
            <a:gsLst>
              <a:gs pos="0">
                <a:srgbClr val="B3EBFF"/>
              </a:gs>
              <a:gs pos="50000">
                <a:srgbClr val="E1F7FF"/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pt-BR">
              <a:solidFill>
                <a:srgbClr val="2A4F86"/>
              </a:solidFill>
            </a:endParaRPr>
          </a:p>
        </p:txBody>
      </p:sp>
      <p:pic>
        <p:nvPicPr>
          <p:cNvPr id="7" name="Picture 6" descr="X:\Assessoria de Comunicação\LOGO - Imagens\marca_vertical_png_235x17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89" y="97582"/>
            <a:ext cx="123586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24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google.com.br/url?sa=i&amp;source=images&amp;cd=&amp;cad=rja&amp;docid=MfNoG-96Kx2cjM&amp;tbnid=_-2B9b1IGkrYGM:&amp;ved=0CAgQjRwwADh_&amp;url=http://ibak784blog.blogspot.com/p/duvidas.html&amp;ei=VoiTUZzUMcLi4AOi6IHgBA&amp;psig=AFQjCNHm4qvS2O5BeOQ57zpo_iQeZaQx-w&amp;ust=136870959084202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://www.amae.sc.gov.br/pt/home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388963"/>
            <a:ext cx="8208912" cy="2523768"/>
          </a:xfrm>
          <a:prstGeom prst="rect">
            <a:avLst/>
          </a:prstGeom>
          <a:noFill/>
          <a:ln w="254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 smtClean="0">
                <a:solidFill>
                  <a:srgbClr val="0093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EVOLUÇÃO DA</a:t>
            </a:r>
          </a:p>
          <a:p>
            <a:pPr algn="ctr"/>
            <a:r>
              <a:rPr lang="pt-BR" sz="5800" b="1" dirty="0" smtClean="0">
                <a:solidFill>
                  <a:srgbClr val="0093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COMPANHIA ÁGUAS DE JOINVILLE</a:t>
            </a:r>
            <a:endParaRPr lang="pt-BR" sz="5800" b="1" dirty="0">
              <a:solidFill>
                <a:srgbClr val="0093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95736" y="404664"/>
            <a:ext cx="646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 de Abastecimento de Joinville: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28" y="1268760"/>
            <a:ext cx="3888432" cy="526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206084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Estação de Tratamento de Água – ETA Cubatão tem uma capacidade nominal de tratamento de 925 L/s,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 que está operando com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1.425L/s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ETA Cubatão é responsável pelo abastecimento de 65% da cidade.</a:t>
            </a:r>
          </a:p>
          <a:p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ETA Piraí possui capacidade de tratamento de 500 litros/segundo e é responsável pelo abastecimento de 35% da cidade. Em operação 100%.</a:t>
            </a:r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5696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 </a:t>
            </a:r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Reservatórios de </a:t>
            </a:r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Joinville: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36635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3728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Dados dos Investimentos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344816" cy="489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404664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Investimentos Realizados: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48478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os investimentos realizados em água nos últimos anos, merecem destaque:</a:t>
            </a:r>
          </a:p>
          <a:p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dos Reservatórios R10 e R8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aumentaram em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14.000 m³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capacidade de </a:t>
            </a:r>
            <a:r>
              <a:rPr lang="pt-BR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reservação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sistema. Fabricados em aço vitrificado, os reservatórios possuem baixo custo de manutenção.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da Estação de Tratamento de Lodo – ETL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representa o compromisso social e ambiental da Companhia Águas de Joinville. Com a ETL, os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sólidos provenientes do processo de limpeza e desinfecção da água da ETA Cubatão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passam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 levados a um aterro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sanitário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11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404664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Investimentos Realizados: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36096" y="1484784"/>
            <a:ext cx="3408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da Nova Adutora do Piraí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extensão de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Km de tubulação de 700mm e 4,2 Km de 500mm,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garantiu maior oferta de água na região sul da cidade. São 100 litros de água por segundo a mais para bairros da região Sul, acabando com um problema histórico de abastecimento naquela região.</a:t>
            </a:r>
          </a:p>
          <a:p>
            <a:pPr algn="just"/>
            <a:endParaRPr lang="pt-BR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:\TRABALHOS CAROL\BANCO DE IMAGENS DIVERSAS\Adutora Pira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7" y="206084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5"/>
          <p:cNvSpPr txBox="1">
            <a:spLocks noGrp="1"/>
          </p:cNvSpPr>
          <p:nvPr>
            <p:ph idx="10"/>
          </p:nvPr>
        </p:nvSpPr>
        <p:spPr>
          <a:xfrm>
            <a:off x="395536" y="1196752"/>
            <a:ext cx="8003232" cy="5256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ETA </a:t>
            </a:r>
            <a:r>
              <a:rPr lang="pt-BR" sz="1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Cubatão:</a:t>
            </a:r>
          </a:p>
          <a:p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Companhia vai investir R$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para a ampliação da ETA Cubatão. Com a obra, a unidade, que hoje tem capacidade para produzir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 de água tratada por segundo, passará a produzir 1850 litros por segundo.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 </a:t>
            </a:r>
            <a:endParaRPr lang="pt-B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29364"/>
            <a:ext cx="4011682" cy="280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195736" y="404664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Novos Investimentos: Obras de Água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Espaço Reservado para Conteúdo 5"/>
          <p:cNvSpPr txBox="1">
            <a:spLocks/>
          </p:cNvSpPr>
          <p:nvPr/>
        </p:nvSpPr>
        <p:spPr>
          <a:xfrm>
            <a:off x="4572000" y="3212976"/>
            <a:ext cx="3528392" cy="31329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investimento já foi licitado e a empresa vencedora foi homologada, </a:t>
            </a:r>
            <a:r>
              <a:rPr lang="pt-BR" sz="18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iniciadas </a:t>
            </a:r>
            <a:r>
              <a:rPr lang="pt-BR" sz="18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março de 2015.</a:t>
            </a:r>
          </a:p>
          <a:p>
            <a:endParaRPr lang="pt-BR" sz="2000" dirty="0" smtClean="0">
              <a:solidFill>
                <a:prstClr val="black"/>
              </a:solidFill>
            </a:endParaRPr>
          </a:p>
          <a:p>
            <a:endParaRPr lang="pt-BR" sz="2000" dirty="0" smtClean="0">
              <a:solidFill>
                <a:prstClr val="black"/>
              </a:solidFill>
            </a:endParaRPr>
          </a:p>
          <a:p>
            <a:endParaRPr lang="pt-BR" sz="2000" dirty="0" smtClean="0">
              <a:solidFill>
                <a:prstClr val="black"/>
              </a:solidFill>
            </a:endParaRPr>
          </a:p>
          <a:p>
            <a:r>
              <a:rPr lang="pt-BR" sz="2000" dirty="0" smtClean="0">
                <a:solidFill>
                  <a:prstClr val="black"/>
                </a:solidFill>
              </a:rPr>
              <a:t> </a:t>
            </a:r>
          </a:p>
          <a:p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0"/>
          </p:nvPr>
        </p:nvSpPr>
        <p:spPr>
          <a:xfrm>
            <a:off x="5004048" y="1376250"/>
            <a:ext cx="3888432" cy="4536504"/>
          </a:xfrm>
        </p:spPr>
        <p:txBody>
          <a:bodyPr/>
          <a:lstStyle/>
          <a:p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da ETA Piraí</a:t>
            </a:r>
          </a:p>
          <a:p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investimento de cerca de R$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visa garantir a produção de água com qualidade mesmo durante os dias de chuva quando a turbidez (a quantidade de substâncias como areia, folhas e sedimentos em geral em suspensão na água) fica elevada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do Investimento: Execução dos projetos executivos.</a:t>
            </a:r>
            <a:endParaRPr lang="pt-BR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 </a:t>
            </a:r>
          </a:p>
          <a:p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62" y="2060848"/>
            <a:ext cx="4435840" cy="31673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95736" y="404664"/>
            <a:ext cx="657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Novos Investimentos: Obras de Água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404664"/>
            <a:ext cx="657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Novos Investimentos: Obras de Água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56275" y="1124744"/>
            <a:ext cx="3218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Piraí Sul:</a:t>
            </a:r>
          </a:p>
          <a:p>
            <a:endParaRPr lang="pt-BR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nova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de Tratamento de água na região sul da cidade, a ETA Piraí Sul, uma obra estimada em R$ 63,725 milhões com capacidade de produção de 750 litros/segundo,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no início de sua operação a uma população estimada de 152 mil habitantes.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44946" cy="43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569917" y="4818063"/>
            <a:ext cx="3204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pt-B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do Investimento</a:t>
            </a: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preliminares para a execução dos projetos executivos e licenciamento ambiental.</a:t>
            </a:r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1768" y="1052736"/>
            <a:ext cx="30243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Investimentos</a:t>
            </a:r>
            <a:endParaRPr lang="pt-BR" sz="24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6835" y="2564904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 </a:t>
            </a:r>
            <a:r>
              <a:rPr lang="pt-BR" sz="44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4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Esgotamento Sanitário</a:t>
            </a:r>
            <a:endParaRPr lang="pt-BR" sz="44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3728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Dados dos Investimentos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489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1534457"/>
            <a:ext cx="7776864" cy="4846871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CONTEXTUALIZAÇÃO</a:t>
            </a:r>
            <a:endParaRPr lang="pt-BR" sz="1800" dirty="0"/>
          </a:p>
        </p:txBody>
      </p:sp>
      <p:sp>
        <p:nvSpPr>
          <p:cNvPr id="13315" name="CaixaDeTexto 3"/>
          <p:cNvSpPr txBox="1">
            <a:spLocks noChangeArrowheads="1"/>
          </p:cNvSpPr>
          <p:nvPr/>
        </p:nvSpPr>
        <p:spPr bwMode="auto">
          <a:xfrm>
            <a:off x="3733259" y="6381328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cs typeface="Arial" charset="0"/>
              </a:rPr>
              <a:t>2015</a:t>
            </a:r>
            <a:endParaRPr lang="pt-BR" sz="2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923" y="1534457"/>
            <a:ext cx="2120323" cy="14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TA Cubatão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263" y="1553942"/>
            <a:ext cx="2007857" cy="144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TA PIRAI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924" y="1556792"/>
            <a:ext cx="1954476" cy="13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TE Jarivat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263" y="3201380"/>
            <a:ext cx="2007857" cy="14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" descr="Descrição: http://www.aguasdejoinville.com.br/images/imgs_unidades/ETE-Profipo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292" y="3237383"/>
            <a:ext cx="2036547" cy="137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4" y="3275765"/>
            <a:ext cx="1954476" cy="130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2" descr="Descrição: http://www.aguasdejoinville.com.br/images/imgs_unidades/Posto-Atendimento-Centr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0330" y="4869160"/>
            <a:ext cx="2121510" cy="14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3" descr="Descrição: http://1.bp.blogspot.com/--rReLqDSVrw/T2zYmRMA9aI/AAAAAAAAAec/T5syZfRmkP0/s320/Obras+Reservat%C3%B3rio+R8+(10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5375" y="4869160"/>
            <a:ext cx="2006745" cy="139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5" descr="Descrição: http://ndonline.com.br/uploads/2011/03/28-03-2011-16-56-15-site-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7924" y="4869160"/>
            <a:ext cx="1954476" cy="13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916832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Status do Sistema de Esgotamento Sanitário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Legenda: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641378"/>
            <a:ext cx="4032448" cy="20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64" y="1241579"/>
            <a:ext cx="4266579" cy="498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404664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Investimentos Realizados: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84482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os investimentos realizados nos últimos anos, merecem destaque:</a:t>
            </a:r>
          </a:p>
          <a:p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Bacias 3.1 A e 3.1 B: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beneficiadas aproximadamente 17 mil economias, localizadas nos bairros</a:t>
            </a: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e Silva, Glória, Santo Antônio e Zona Industrial Norte,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representando um aumento de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cobertura de esgoto existente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Bacias 3.2: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beneficiadas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economias, localizadas nos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bairros, Santo Antônio, </a:t>
            </a:r>
            <a:r>
              <a:rPr lang="pt-BR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Saguaçú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Iririú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Bom Retiro, representando um aumento de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cobertura de esgoto existente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4: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beneficiadas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economias, localizadas nos bairros Costa e Silva, Glória,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Atiradores e América, 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representando um aumento de </a:t>
            </a:r>
            <a:r>
              <a:rPr lang="pt-B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pt-B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cobertura de esgoto existente.</a:t>
            </a:r>
          </a:p>
        </p:txBody>
      </p:sp>
    </p:spTree>
    <p:extLst>
      <p:ext uri="{BB962C8B-B14F-4D97-AF65-F5344CB8AC3E}">
        <p14:creationId xmlns:p14="http://schemas.microsoft.com/office/powerpoint/2010/main" val="690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0"/>
          </p:nvPr>
        </p:nvSpPr>
        <p:spPr>
          <a:xfrm>
            <a:off x="4644008" y="1196752"/>
            <a:ext cx="3888432" cy="4968552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Bacia 8.1 e 9</a:t>
            </a:r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investimento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estimado em R$ 84 milhões e visa ampliar a cobertura de esgoto em 10,4%, beneficiando cerca de 19 mil economias dos bairros </a:t>
            </a:r>
            <a:r>
              <a:rPr lang="pt-B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Petrópolis, </a:t>
            </a:r>
            <a:r>
              <a:rPr lang="pt-B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Itaum</a:t>
            </a:r>
            <a:r>
              <a:rPr lang="pt-B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João Costa, Fátima, Guanabara, Parque Guarani, </a:t>
            </a:r>
            <a:r>
              <a:rPr lang="pt-BR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Boehmerwald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Jarivatuba</a:t>
            </a:r>
            <a:r>
              <a:rPr lang="pt-B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 </a:t>
            </a:r>
            <a:r>
              <a:rPr lang="pt-BR" sz="1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Paranaguamirim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endParaRPr lang="pt-BR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Status do Investimento</a:t>
            </a: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Licitada.</a:t>
            </a:r>
            <a:endParaRPr lang="pt-B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Primeira fase da obra 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iniciada em 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maio de 2015.</a:t>
            </a:r>
            <a:endParaRPr lang="pt-B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 </a:t>
            </a:r>
          </a:p>
          <a:p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195736" y="404664"/>
            <a:ext cx="68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Novos Investimentos: Obras de </a:t>
            </a:r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Esgoto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7546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232"/>
            <a:ext cx="341772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0"/>
          </p:nvPr>
        </p:nvSpPr>
        <p:spPr>
          <a:xfrm>
            <a:off x="5004048" y="1196752"/>
            <a:ext cx="3888432" cy="4968552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ETE </a:t>
            </a:r>
            <a:r>
              <a:rPr lang="pt-BR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Jarivatuba</a:t>
            </a:r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nova estação de tratamento de esgoto do </a:t>
            </a:r>
            <a:r>
              <a:rPr lang="pt-BR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Jarivatuba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visa adequar</a:t>
            </a: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tratamento dos efluentes 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ampliar a capacidade de recebimento de efluentes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primeira etapa será de 600 l/s e beneficiará uma população estimada de 300.000 habitantes.</a:t>
            </a:r>
          </a:p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custo da obra está estimado em R$ 52 milhões e a duração estimada da obra é de 36 meses. </a:t>
            </a:r>
          </a:p>
          <a:p>
            <a:pPr>
              <a:lnSpc>
                <a:spcPts val="2400"/>
              </a:lnSpc>
            </a:pP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Status do Investimento:  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Obra licitada e início em Maio/15.</a:t>
            </a:r>
            <a:endParaRPr lang="pt-B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 </a:t>
            </a:r>
          </a:p>
          <a:p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195736" y="404664"/>
            <a:ext cx="68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Novos Investimentos: Obras de </a:t>
            </a:r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Esgoto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7567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196752"/>
            <a:ext cx="441055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3548" y="3452807"/>
            <a:ext cx="4146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7200" b="1" cap="all" spc="0" dirty="0" smtClean="0">
                <a:ln w="0"/>
                <a:solidFill>
                  <a:srgbClr val="003366"/>
                </a:solidFill>
                <a:effectLst>
                  <a:reflection blurRad="12700" stA="50000" endPos="50000" dist="5000" dir="5400000" sy="-100000" rotWithShape="0"/>
                </a:effectLst>
              </a:rPr>
              <a:t>DÚVIDAS?</a:t>
            </a:r>
            <a:endParaRPr lang="pt-BR" sz="7200" b="1" cap="all" spc="0" dirty="0">
              <a:ln w="0"/>
              <a:solidFill>
                <a:srgbClr val="0033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65" name="Picture 17" descr="http://3.bp.blogspot.com/-CpkDjvhKpXw/Tf6B0ZR9vEI/AAAAAAAAAkM/sXjswjayo-o/s400/interrogation%255B1%255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56" y="1486607"/>
            <a:ext cx="3960000" cy="4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1768" y="1052736"/>
            <a:ext cx="30243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2038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60049" y="4653136"/>
            <a:ext cx="3096127" cy="198884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1143000" y="2780928"/>
            <a:ext cx="7072313" cy="144016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14438" y="1507604"/>
            <a:ext cx="6929437" cy="841276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340" name="Título 1"/>
          <p:cNvSpPr>
            <a:spLocks noGrp="1"/>
          </p:cNvSpPr>
          <p:nvPr>
            <p:ph type="ctrTitle"/>
          </p:nvPr>
        </p:nvSpPr>
        <p:spPr>
          <a:xfrm>
            <a:off x="462855" y="1507604"/>
            <a:ext cx="8429625" cy="901874"/>
          </a:xfrm>
        </p:spPr>
        <p:txBody>
          <a:bodyPr/>
          <a:lstStyle/>
          <a:p>
            <a:r>
              <a:rPr lang="pt-BR" sz="2000" dirty="0" smtClean="0">
                <a:latin typeface="+mn-lt"/>
                <a:cs typeface="Arial" charset="0"/>
              </a:rPr>
              <a:t>Ser referência por sua excelência em gestão</a:t>
            </a:r>
            <a:br>
              <a:rPr lang="pt-BR" sz="2000" dirty="0" smtClean="0">
                <a:latin typeface="+mn-lt"/>
                <a:cs typeface="Arial" charset="0"/>
              </a:rPr>
            </a:br>
            <a:r>
              <a:rPr lang="pt-BR" sz="2000" dirty="0" smtClean="0">
                <a:latin typeface="+mn-lt"/>
                <a:cs typeface="Arial" charset="0"/>
              </a:rPr>
              <a:t>e qualidade de serviços em saneamento.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2048" y="2580308"/>
            <a:ext cx="7772400" cy="19288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dirty="0" smtClean="0">
                <a:ea typeface="+mj-ea"/>
                <a:cs typeface="Arial" pitchFamily="34" charset="0"/>
              </a:rPr>
              <a:t>Oferecer </a:t>
            </a:r>
            <a:r>
              <a:rPr lang="pt-BR" sz="2000" dirty="0">
                <a:ea typeface="+mj-ea"/>
                <a:cs typeface="Arial" pitchFamily="34" charset="0"/>
              </a:rPr>
              <a:t>soluções sustentáveis em saneamento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para a melhoria da qualidade de vida, das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condições ambientais e do desenvolvimento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 smtClean="0">
                <a:ea typeface="+mj-ea"/>
                <a:cs typeface="Arial" pitchFamily="34" charset="0"/>
              </a:rPr>
              <a:t>socioeconômico</a:t>
            </a:r>
            <a:r>
              <a:rPr lang="pt-BR" sz="2000" dirty="0"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018" y="4500563"/>
            <a:ext cx="8072438" cy="2143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Respeito ao ser humano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Respeito ao meio ambiente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Justiça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Ética e transparência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Compromisso Social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000" dirty="0">
                <a:ea typeface="+mj-ea"/>
                <a:cs typeface="Arial" pitchFamily="34" charset="0"/>
              </a:rPr>
              <a:t>Profissionalismo</a:t>
            </a:r>
          </a:p>
        </p:txBody>
      </p:sp>
      <p:sp>
        <p:nvSpPr>
          <p:cNvPr id="14343" name="Retângulo 9"/>
          <p:cNvSpPr>
            <a:spLocks noChangeArrowheads="1"/>
          </p:cNvSpPr>
          <p:nvPr/>
        </p:nvSpPr>
        <p:spPr bwMode="auto">
          <a:xfrm>
            <a:off x="3906894" y="4293096"/>
            <a:ext cx="1421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cs typeface="Arial" charset="0"/>
              </a:rPr>
              <a:t>VALORES: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30135" y="2420888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cs typeface="Arial" pitchFamily="34" charset="0"/>
              </a:rPr>
              <a:t>MISSÃO: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80143" y="113827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cs typeface="Arial" charset="0"/>
              </a:rPr>
              <a:t>VISÃO: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1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332656"/>
            <a:ext cx="7772400" cy="622399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GERAIS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857482"/>
              </p:ext>
            </p:extLst>
          </p:nvPr>
        </p:nvGraphicFramePr>
        <p:xfrm>
          <a:off x="457200" y="1700808"/>
          <a:ext cx="8363272" cy="3617279"/>
        </p:xfrm>
        <a:graphic>
          <a:graphicData uri="http://schemas.openxmlformats.org/drawingml/2006/table">
            <a:tbl>
              <a:tblPr/>
              <a:tblGrid>
                <a:gridCol w="4834880"/>
                <a:gridCol w="3528392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Enquadramento Jurídico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Economia Mista Municipal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Participação acionária: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Prefeitura: 99,99%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Minoritários: 0,01%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Fundação: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2005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Objeto da concessão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 públicos de água e esgoto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Percentual de abastecimento de água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Percentual de atendimento de esgoto*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Número de funcionários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(próprios)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Número de funcionários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(terceirizados – serviços contínuos)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*Com expectativa de chegar a 50% em 2018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903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2"/>
          <p:cNvSpPr>
            <a:spLocks noChangeShapeType="1"/>
          </p:cNvSpPr>
          <p:nvPr/>
        </p:nvSpPr>
        <p:spPr bwMode="auto">
          <a:xfrm>
            <a:off x="3779838" y="2349500"/>
            <a:ext cx="0" cy="136683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3132138" y="2349500"/>
            <a:ext cx="0" cy="136683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3130550" y="3860800"/>
            <a:ext cx="1588" cy="12239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0" y="3789363"/>
            <a:ext cx="91090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4572000" y="3860800"/>
            <a:ext cx="0" cy="50482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4211638" y="38623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2005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773363" y="386080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2003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227242" y="2742019"/>
            <a:ext cx="2449214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PREOCUPAÇÃO  </a:t>
            </a:r>
            <a:r>
              <a:rPr lang="pt-BR" sz="1200" b="1" dirty="0" smtClean="0">
                <a:solidFill>
                  <a:schemeClr val="bg1"/>
                </a:solidFill>
              </a:rPr>
              <a:t>COM UNIVERSALIZAÇÃO DO ESGOTAMENTO SANITÁRIO  E GARANTIR A QUALIDADE DA ÁGUA</a:t>
            </a:r>
            <a:endParaRPr lang="pt-BR" sz="1200" b="1" dirty="0"/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052638" y="386080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2002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404938" y="386080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2001</a:t>
            </a:r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>
            <a:off x="322263" y="3860800"/>
            <a:ext cx="1587" cy="72072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>
            <a:off x="1764505" y="3007985"/>
            <a:ext cx="18257" cy="70676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971600" y="2996952"/>
            <a:ext cx="153121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CRIAÇÃO DA AMAE</a:t>
            </a: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431800" y="3860800"/>
            <a:ext cx="36513" cy="13001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214313" y="4941888"/>
            <a:ext cx="3133725" cy="2746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CONCESSÃO </a:t>
            </a:r>
            <a:r>
              <a:rPr lang="pt-BR" sz="1200" b="1" dirty="0" smtClean="0">
                <a:solidFill>
                  <a:schemeClr val="bg1"/>
                </a:solidFill>
              </a:rPr>
              <a:t>À </a:t>
            </a:r>
            <a:r>
              <a:rPr lang="pt-BR" sz="1200" b="1" dirty="0">
                <a:solidFill>
                  <a:schemeClr val="bg1"/>
                </a:solidFill>
              </a:rPr>
              <a:t>CASAN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46034" y="4437063"/>
            <a:ext cx="650883" cy="2769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SAMAE</a:t>
            </a: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-36513" y="38608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1973</a:t>
            </a: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2376988" y="2232025"/>
            <a:ext cx="1979112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GESTÃO COMPARTILHADA</a:t>
            </a:r>
          </a:p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MUNICÍPIO E CASAN</a:t>
            </a:r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>
            <a:off x="3778250" y="3860800"/>
            <a:ext cx="1588" cy="187325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3419475" y="38623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2004</a:t>
            </a:r>
          </a:p>
        </p:txBody>
      </p:sp>
      <p:pic>
        <p:nvPicPr>
          <p:cNvPr id="57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232275"/>
            <a:ext cx="14398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3" descr="aguas_joinville_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310188"/>
            <a:ext cx="12239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299075"/>
            <a:ext cx="8461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5" descr="lgo_ama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8253"/>
          <a:stretch>
            <a:fillRect/>
          </a:stretch>
        </p:blipFill>
        <p:spPr bwMode="auto">
          <a:xfrm>
            <a:off x="1454373" y="1988840"/>
            <a:ext cx="7413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7413" y="1628775"/>
            <a:ext cx="4540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7" descr="bi_02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628775"/>
            <a:ext cx="604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9"/>
          <p:cNvSpPr txBox="1">
            <a:spLocks noChangeArrowheads="1"/>
          </p:cNvSpPr>
          <p:nvPr/>
        </p:nvSpPr>
        <p:spPr bwMode="auto">
          <a:xfrm>
            <a:off x="8028384" y="3854449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/>
              <a:t>2014</a:t>
            </a:r>
            <a:endParaRPr lang="pt-BR" b="1" dirty="0"/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2502812" y="6249988"/>
            <a:ext cx="2501236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CRIAÇÃO ÁGUAS DE JOINVILLE</a:t>
            </a: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4932363" y="38623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2006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156176" y="3860800"/>
            <a:ext cx="1224607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 smtClean="0">
                <a:solidFill>
                  <a:schemeClr val="bg1"/>
                </a:solidFill>
              </a:rPr>
              <a:t>ADESÃO AO MODELO DE EXCELÊNCIA DE GESTÃO</a:t>
            </a:r>
            <a:r>
              <a:rPr lang="pt-BR" sz="1200" b="1" dirty="0" smtClean="0"/>
              <a:t> </a:t>
            </a:r>
            <a:endParaRPr lang="pt-BR" sz="1200" b="1" dirty="0"/>
          </a:p>
        </p:txBody>
      </p:sp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5580063" y="38544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2007</a:t>
            </a:r>
          </a:p>
        </p:txBody>
      </p:sp>
      <p:sp>
        <p:nvSpPr>
          <p:cNvPr id="39" name="Título 1"/>
          <p:cNvSpPr>
            <a:spLocks noGrp="1"/>
          </p:cNvSpPr>
          <p:nvPr>
            <p:ph type="ctrTitle"/>
          </p:nvPr>
        </p:nvSpPr>
        <p:spPr>
          <a:xfrm>
            <a:off x="714375" y="332656"/>
            <a:ext cx="7772400" cy="622399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7740352" y="3861048"/>
            <a:ext cx="1588" cy="187325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88" y="5647398"/>
            <a:ext cx="1533752" cy="1021962"/>
          </a:xfrm>
          <a:prstGeom prst="rect">
            <a:avLst/>
          </a:prstGeom>
        </p:spPr>
      </p:pic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7309247" y="3865562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/>
              <a:t>2010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55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64" grpId="0" animBg="1"/>
      <p:bldP spid="66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 descr="data:image/jpeg;base64,/9j/4AAQSkZJRgABAQAAAQABAAD/2wCEAAkGBxQSEBQUERQUFRUUGRcZFxYWGBUYGBcVHB8cGBcYGBgYHiggGholHBcaITEkJikrLi4uGB8zODQsQygtLiwBCgoKDg0OGxAQGzQmICYsLDgsLyw0LCwsNDQsLCwsLDQsLCwsLCw0LCwsLCwsLCwsLCwsLCwsNCwsLCwsLCwsLP/AABEIAO4A1AMBEQACEQEDEQH/xAAcAAEAAQUBAQAAAAAAAAAAAAAABgMEBQcIAQL/xABIEAABAwIDBQQFBgsHBQEAAAABAAIDBBEFEiEGEzFBUQciYXEUMoGRoSNScpKxwhUzQlNic4KissHRNEN0g5Oz8BckNdLhFv/EABsBAQACAwEBAAAAAAAAAAAAAAAEBQECAwYH/8QANREAAgEDAwAHBwMFAQEBAAAAAAECAwQREiExBRMyQVFhcQYigZGhwdEUsfAjM0NS4UIWFf/aAAwDAQACEQMRAD8A3igCAIAgCAIAgCAIAgCAIAgCAIAgCAIAgCAIAgCAIAgCAIAgCAIAgCAIAgCAIAgCA+JpWsaXPcGtaLlziAAOpJ4BZSzsg3gh2JdqGHxOLRI+UjjumEj2OdZp9hKkxs6su7BHlc0495Soe1bD5HWc6WK/OSPT3sLre1ZlZVV5iN1TZMqOsjmYHxPbIx3BzCHA+0KLKLi8M7pp7orrBkIAgCAIAgCAIAgCAIAgCAIAgCAIAgCAIAgCApVVQ2NjnyODWMBc5x4BoFyT7FlJt4RhvCyznjbnbSXEJSLllO0/JxX4gcHv6vPw4DmTdULeNJeZVVq7m/Iiy7kcIDNbK7Tz0EwfC4lpPykRJySDxHJ3R3EeVweVWjGosM60qsqbyjo3BcUjqqeOeE3ZILjqDwLT4g3B8lSzg4ScWW8ZKSyi+WhsEAQBAEAQBAEAQBAEAQBAEAQBAEAQBAEAQGv+2rEjFh7Y2m2/ka130GgvPxa0eRKmWUM1M+BGu5YgaKVsVQQBAEBt7sJxIllTTk6NLJG+Ga7X+zut95Vbfw3Uixs5bNG11Xk0IAgCAIAgCAIAgCAIAgCAIAgCAIAgCAjHaLi81JQunpy0OY9l8zcwyuOXh5kLvbQjOemRyrzcIZRqn/qtiHzof9Mf1Vh+ipEH9XUMrt7XvrcFoap1i7eObJYWAd32nTkLs+IXO3iqdaUDpXlrpKRrJTyAEAQBAbG7IXmFmIVXAQwcTwzd59vH1B71CvFqcY+LJtrspSLEdq2I/Oh/0x/Vb/oqRr+rmbG7LdoqmuhmkqSwhrwxmVuXlmdfr6zVBuqUKbSiS7epKabZN1FJAQBAEAQBAEAQBAEAQBAEAQEIx7tQoqZxYwvneNDugMgPTO4gH9m6lU7OpJZexHncwjtyYyj7Y6VzgJIZowfyhleB5gEH3XXR2M8bM0V5Bk+wrFIamIS08jZGHm3kehB1afA6qHOEoPEkSYyUllGJ7QqXeYXVt6ROf9T5T7q6W7xVj6mlZZps5sV4UxsLs4q46mnqMLqHZRPd8Dj+TKLEge1rXAc7O6qHcxcJKrHu5JlvJSi6bIRi2GSU0z4Z25XsNiOR6OaebTxBUqE1NakRpwcHhlotjQICpTU7pHtZG0ue8gNa0XJJ4ABG0llmyTbwjYu1WXC8KZh7XA1FSRJUFp9Vuml+hyho6hrjzUGlmtV6zuXBMq4pU9C5ZrZTiCb87GqbJhbHfnZJXe47v7iqL15q4La1WKZM6uqZEx0krmsY0Xc5xAAHiSoqTbwju2luyAYl2v0jHFsMcswH5QAY0+WY5veApkbGbW7wRpXcFwVcI7WqOVwbK2SC/wCU8BzPa5puPMi3isTsqiWVuZjdwbw9iexShzQ5pDmuAIIIIIPAgjiFDaxySeT7QBAEAQBAEAQBAEBq7tn2odE1tHC4tMrc0pGh3ZJDWX/SIN/AAc1PsqKb1v4EK7q4WlGmlZlceoCQ7DbTvoKpr7ndOIbMzWxZ863zm8R7RzK416KqRx39x3oVXCXkdG1kIlieziJGOb5hwt/NUieHktmso5RLSNDxHHzXoSjfJ9RyFrg5pLXNIIIJBBGoII4EFHuE8bmxaXaqjxKJsOLtMczBZlWwW+tYHL43BbxPdUJ0alJ6qXHgTFVhVWmpz4lKbspleM9HU01RGeDsxaf3czT71lXsVtNNMw7RvsvJ8wdk1UO9UTU0LBxcXOdb2WA/eCO9h/5TYVpLvZdjGcOwhrhQf93VkEb92sbOuUjS3g29+Bcterq1+3svA2106K93dmu6+tkmlfLM4vkebuceJP8AIcgBoAAFNjFRWEQ5Scnllusmp0zsJS7rDaRtrfJMcfNwzn4uKo68s1JPzLqksQSNQ9q+1DqqrdAx3yFO4tsOD5Ro9x62N2jyJ5qxtKKhDU+WQLqq5S0rhEFUsiBAbL7GtqHRz+hSOJjluYr/AJEgu4gdGuAOnUeJUG9opx1rlE60q4ehm6lVlgEAQBAEAQBAW+IVW6ifJlc7dtLi1tsxAFyBfmtZS0ps60KXW1I084y0svjcg/8A1XpvzM/uj/8AZQ/18PBnpP8A5S6/3j9fwa77XM34WmvwLYi36ORv3sy9PZ46pYPA3afWPJDlJIwQHhQydAjbKOjZR087JDI+CAlzctgXDLrcg8QSvMXNzCnVcf5yey6P6Gr3ds60Wkl45zsk/A0ptZS7qvqmfNmkt9EuJb8CF6Oi800/I8jWWJtGKXQ5BAexvLTdpIPUGx94RrJlNo9mlc83e4uPVxJPxRJLgy5N8nyhqEB7HGXENbxcQB5nQI3jc2iss6kpaxjXNgaD3QGg6W0H/wAXiv8A9alK7/TYerPO2OMlqq0dWg5ixEO30uf1s7830sxv8V7SPZWCrn2nkt1k0CAzGxgccRo8t77+Hh83OM3sy3XOt/blnwZ1o/3F6nRU2NMa4tyuNiRpbl7V4Ot7QUKVSVNxeza7u74lhK5im1gvaSfeMDgCAeqtbS5VzSVWKaT8TtCeuOSspJuEAQBAEB4Rfig4OdNpsM9Gq5oeTHHL9A6s/dIVDVhom4n1no+6/U20Kvit/Xh/UzW0FGcSoIqmEZqmkYIqhg1c6IXLJAOdtSfN3zV6Pom8Tjok/wCf9PmntN0VK3uHOK92W6+6+H7YNdq9PKHqGCR7EbNmsnzSd2lh708h0aGjXJf5x+AJPS8e5uFRg23uS7S2nXqKMVkutq8Y9Lq5Jho0mzB0Y3Rv9fMleIrVOsm5H2royz/SW0aXf3+r5/BR7SG3xB0vKeOCUeTo2g/FpXtLGeqhFnxjpGk6VzOD7m18tiMKWQQgCAIAgCAzOxlLvcRpGdZoyfJpDnfBpXOtLFOT8jrRWaiN3PnIlLx84ke+6+LVLlxu3Xj/ALN/U6OXv6l4mtO1PZoxTmshbeCoOZxH93KfWDugcdQepI6X+t9F31O6oRlF938+K4ZmvDP9SPDIGrIihAbK7KNnXMd6fM2zGAiAHQvkIsXj9EAkX53J5Kk6b6ShaUG3z9+5fnyJdGGhdZL4E4aC51uJcfiV8lip1qiXLk/q2c92yYQxhrQ0cAAF9Po0lSpxpx4SS+RbRjpSR9roZCAIAgCAIDVXbLhdnw1IGjgY3eYu5ntILvqhVt/DdTPbeyl1mE7d926+Oz+3zIDhOKS00olgcWvHuI5tcOY8FBhOUHmJ6i6taVzTdOqsr+ceZn6jEMMrDmq6aSnmPrSUpGVx5uLHaA38CfFXNDpmUViX8+54e99jG5N0JJrz2f3T+hTbRYLEc162o/QcWMb7S0NPuK7z6b22X8+JDo+xlw5e+0l65/ZFtju0754xBFGynpm+rDHoOt3nTMb68B146qmuLupXfvHsui+g7ew96O8vH8Lu+r8zAqMXRldtu/Bh03zqd0X+i9zfscF6/oeeq3x/P5sfHfaej1fSFTzefnv9yKK1POhAEAQBAEBMOyeDNibX/mY5ZP3cn31A6Uq9Vazn4J/Tf7Ei37TfgmbQXxQ1K0FRlBaQ17HCzmOALXDmCCrCw6Sr2Us03t3ru/4/M3hUcOCP12wmGzOzBs9OTqRE4FnsDwbeQsF7K39sKTX9RNP5/VY/Y3fUy5TR94dsVh0Dg7dy1Dhw3zhk9rWgB3kQVpde2ENOKUW38l8939AnSjws+pnKmpc8i/AaADQAdAF4y9vq13PXVfou5Gk5ubyy8wKDNLfk0X9vAf8APBWPs/bdbda3xFZ+L2X5+B0to5nnwJIvdliEAQBAEAQBAYHbnC/SaCZgF3BudnXMzvADzAI9q43ENdNos+h7r9NeQm+M4fo9vpz8Dn5UZ9TCAIAgCAzOMjPg8DucFTJH5NkYJPtZ8F6XoOfuyj/P5ufMPbSjpuoz8UvuvsRBX54oIAgCAIAgNh9j9P3qyX5sTIx/mOuf9sLz3tPV6uwl5/fb7kijtCT/AJuT1fJjUIAgCAICR4FBlivzcb+zgP8Anivd+z9t1VrrfMnn4cL8/EsLaOIZ8TJK9JAQBAEAQBAEAQHPO2GF+jVs0QFmh2ZnTI7vNA8gbexUVeGio0fVui7r9TaQqPnG/qtn+TDLkWAQBAEBnKNufCq5nHdup5Wjp3jG8/VcFddCTxVaPCe21LNOnP1X7Y+5DV6o+bBAEAQBAEBtbsrhy4fM/wDOThvm1jAfteV4v2yq4oRgu9r7/hEmO1L1ZKl85NAgCAID6hjLnBo4kgLrRpOrUjTjy2l8zKWXgmMbA0ADgBYL6hTpxpwUI8JY+RbJYWEfS3MhAEAQBAEAQBAaw7ZsL/E1IHWJ/wAXM+/8FXX8OJns/ZS67du/Vfs/savVcezCAIAgM/smM4rIuJlpJw0dXtAe3291WHRc9NwjzHtbS12GfBr9mvwQle0PkZ6hgIAgCAIDdWxUGTCqUc372Q+15DT9UBfOfbKrmtCHr9v+kqW0Ir1MsvFnMIAgCAyeAQXkLuTR8ToP5r0Hs7bdZcOo+Ir6vZfTJIto5nnwJEvcFgEAQBAEAQBAEAQGH2vwv0mimiAu4tuz6be833kW9q5V4a6bRP6Luv013Cp3Z39HsznhUR9XCAIAgM7sLMGYjT34OdkPjvAY7fvLvbS01Ysqum6XWWFWPln5b/YiFVAY5HsPFjnNPm0kH7F7xPKyfEpLDaKayahAEAQHhQyb+pafdU9NFzjghafpZQT8Svk3tPV6y/fkl939yVV5S8Ej7XnjkEAQBASXBIMsQPN2vs5fD7V7/oK36q0UnzLf8fTf4ljbRxDPiZBXJ3CAIAgCAIAgCAIAgOf9usL9Gr5mAWa452fRf3rDwBu39lUdxDRUaPqXQ11+ps4TfKWH6rb68/EwC4loEAQFxh1Ru5o5PmPa76pB/ksxeJJnGvT6ylKHimvmjzbul3WJ1bRzlc8eT/lB/GvfW8tVKL8j4PcR01GjBLqcQgCAICvQU29ljjH949jPrEN/msSeE2bQWZJHQOJOvK+3I292n8l8W6WqdZeVJeePlt9iRVeZst1XnMIAgPunizva0cyAu9tRdetGmu9mYx1NImLW2AA4BfT4xUUorhFsljY9WxkIAgCAIAgCAIAgCA1t2y4XeOGoaNWExv8AonVp8gQR+0q+/hspHr/ZS6xOdB9+6+Gz+3yNUqtPbhAEAQGS7Qxephl5z01PIfpZd2f9te26Nnqt4s+IdNUVSvakF3Sf7kXU4qggCAICQ9nlNvMUpGnlJn+oDJ9xcLmWmlJ+R3t1mojcEj7knqSV8Qqz6ycpvvbfzDedzxczAQBAZXZ+C7y75o08z/8AL+9ej9m7bXWlVf8A5W3q/wDmfmSbWOZZ8CQL2pPCAIAgCAIAgCAIAgCAxm0uGek0k0PN7Dl+mNWH6wC51Ya4OJM6Puf01zCr4Pf04f0OdHCxsdCFQn1lPO6PEMhAEBltre/Q4dJzDZ4j+w8Fo9z16zoWeaOD5H7W0tHSEn44f0X3Ikrg8wLoBdAEBN+yKC9c9/5qCVw+kcrB/EVVdN1eqsqkvJ/szvQ735M2UvjRqEAQBASfBoMkQ6u7x9vD4WX0LoS26i0jnmW7+PH0wWVvHTD1L5Wx2CAIAgCAIAgCAIAgCAIDU20HZzUS1szoN22J7szS91tXauFgCRZxPLoqyrZzlNuPB7my9o7alawjVy5JYeF4bLnHcV6TsldpvakDqGMJ9zi4fYsxsH3yOdX2tj/jpfN/ZL7mXpuyykb675n/ALTQPg2/xXVWNNctlfU9qbuXZjFfBv7mTg7P8Pb/AHGY/pPkPwzWXRWlJdxDn7QdIS/yY9EvwZH/APMUm7EZpoixri4Nc0OAcRYkB19bAKTS/pLENvQq7mvUuZa6z1PzPWbM0Y4UlMPKGL/1XTrqn+z+ZH6qHgiu3BaYcKeAeUbP6LHWT8TOiPgeuwanPGCE/wCWz+idZLxGiPgUH7N0Z40lMfOGI/dWeuqf7P5mOqh4I+6LAKaEuMNPDGXizsjGtuONjlHC651v68NFTdeDHVwxjBVdhUR/I9xP9VVT6FsZf4/k2vuaO3p+BRfgkZ4Fw9o/mFFn7OWkuy2vj+UaO1gW8mA/Nf7x/O6hVPZj/Sp8198/Y0dp4MofgSTML2IuLkHlz4qIvZ25VRJ4ccrOH3fE5/pp5JCAvbJJLCLA9WQEAQBAEAQBAEAQBAEAQBAEAQBAEAQBAEAQBAEAQBAEAQBAEAQBAEAQBAEBD+0nEZ4Y6QU0phdNUxxF4a13deHDg4EcbH2KTbRjJy1LOEca0mkseJjqDG6iixL0Wuq454XwmTevbHCYjcgB5GgBtbXiXN4c95U41KeuEcPPHJopyhPTJ7YJPiO0UQinNPNTPkhGodMxrI3HRpldfutB489CBquEaUsrUnh+X7HZzWNmUdm8c3kMrpp6WQRE3mge3dllrguBcTGRqCCbaXB10zVp4aST37mYjPKeWX7cepjK2IVEJkcAWsEjC5wIu2wvc3Go6hadXPGcbG2uOcZFPjVPK98UNRC6RoN2sexzm20JLQeR4o6corLWw1xeyZZ4FVNhomPqa2KoAzXqSY2Md3jYXBy6erx5LepFyniMceRiMko5bMnh2JQ1Dc0EscreBMbmuAPQ2OhXOUJReJLBspJ8ES7Qcamino6aKcUrKlz89QQ05Q3LZozaC5dx8R4qRb04uMpNZx3HGtNppJ4yZvZ2hqoN6KqqFRHoYnOYGva23ezkaEdPK99bDlUlCWNMcM6QUly8l3QY9TTvLIKiGV44tZIxxtzNgeC1lTnFZawZU4vhhuPUpexgqIC6QkMaJGEucNCGgHUg6J1U8Zwxri+8wW1WMyQYlh0Yl3cMxn3oOQNcGtaW3c4XFieRHFdqVNSpzeN1jBznNqcUU+0XaTc4dLJSVEYmBjyljo3OsXAOs03vpfkltS1VEpLYVamI5TJTSVjHksD2OkYGl7Q5pc3MLtzNGrbjUXXCUWt8bHRST2Ph2KwAkGaIEPEZGdmkp4R8fXPzeKaJeA1x8SjT4/SyF4ZUQOMQJkyyMOQDiXa6AdVl0prGU9xrj4lWgxeCdjnwzRSMZ6zmPa4N594g6aa6pKEovDQUk+GUabaKkkF46mnd3gzSWM9918rePrGxsOdisulNcpmOsj4ntVtBSxgmSpgaA4sJdIwWkb6zOPrC4uOIRUpvhMzrj4lxLiULYt86WMREAiQvaGEHgQ69rFaqEm9ONzOpYzk8w7E4ahuaCWOVo0Jjc1wB6Gx0KShKLxJYCknwXa1MhAEAQBAQXtVp2ytw+N4uySthY4XIu1wc1wuNRoeSl2jacmv9WcK6TST8UWG3eylJRYRWOpoQxzhEC4ue91t7GbZnkkDQaDoFvQrTqVYqT8f2ZpWpRjTeF4fuWe22FxwSYY1raeGnJOd8keaIytaN0ZwC3Pxfa7ubiea2oTclPOW/r8DFSKi4+BYYnBHnq3R1NI94opxJHRwOZG5ljYveJHMDw63jay3i3iKafaXL3/YxLTluL7u4uto8FgGCYe9sbGvc6kJkaAHkyNu8l41Nyb8eQ6LWnUl10k34/QShHqo7eBmNoMNhgxfC9xGyK7appyNDbhsXdBtxtmPvXOlOUqU8vw/c3nFKpHC8SIbM7vd4R6bl9Dy1Ns/4r0jeSW3l9PVy2v48rqRVzmejtbeuMHGGPd1cbktw3cfh5v4OybvcO9K3Nt1fXd3y93Pe3Dx8VHlq6j+pznbPJ2jjrPc47zPbX4hQ5o6XEA3LOHOa6QZYwW8flbjI7XiDz4i4vxoxqbzp9x0qSh2Z95q/FpnRw4hS0U8k9DGIXFwOcRhzhmYxw4s43tpZp8SZ8Em4zmsS3Ikm0pRi8ozr6eF09Bkq8PD2zRmIUdM/eEDix+WVxawjQlw8+a5ZkoyzF8b5f/DtiDaw18DNdlGGQmmkmMbDL6RNZ5aC4WOUBrjqBYnh1PVcructSjnbCNreKxnHeNvqOObFMKilaHseakOaeBGVh19oCUJONKbXkKqTnFPzLDtP2Uo6fDJZYKeON7TGA5o1F3tB+BW1rWnKok2a16cVDKRfYLXRU+M1/pEjIt9FSOjMjmsDmtZldYu0Nj9h6LWcXOjHSs4b/czGSjOWryIpiAbPHK8d6GfGYw1w4Pblc0lpHEa8QpEcxaXeoHKWJLy1Em2gwKnGNYaxsMbWPZPnY1rQ1wjbnYHNAsbOsdeg6LhTqS6mbz4fU6zhFVIrBG9taURTYq2BuSMtojI2MW7hPfIA0Gtr+Z8V2oS1KDl5nOqsaseRk9sDh2bDfQvR956VBbc5L7m+ufLr62X1tb38VpR63E9ecYfJmfV5jpxnJk9g8FgmkxN80UcjjW1DLvaHWZcGwvw1ceHh0WlxUlFQSfcjelCL1NrvZENnN3lwsVpHoYdVgZ/xW/zuy7y+lrWtfx5ZlIqZ9/R2tvXBxhjEdXG5LaDcfh6P8G7vd7h/pe5tuue79Xu581v+XUeWrqH1nOds8nZY61aOO82KoRJCAIAgCAo1NJHJl3jGPyOD25mh2V44Obfg4dRqsqTXDMNJ8irpWSsLJWMkY612vaHNNjcXB0OoB9iKTTyg0msMsq6ppHtMUz6dzToY3ujIPTuuW8VNPKyatxezPqhwelZE5kMMDY5PWaxjMrxw7wAs72rEqk28tvJlRjjCRcSYfE5jY3RRljMuVhY0tbl9XK0iwtytwWFKSecmdKxjB9TUcb3se9jHPjvkc5oLmZhZ2UkXFxobcVhSaWEw4pvJj6uOhZFuJRSsi/NO3TWcb+odOJvwXROo3qWcmrUEsPGCvg1LTRstSNhawm53IYAT1OXiVrNzb976mYqK7JWxDDop2ZJ42StvfK9ocL9bHmsRlKLzF4MuKfJYPqKGiZui6lp2n+7JjjBvxJbpe63xUqPO7Ncwhtsi2wBuGbwuovQt4b6w7nPbmO7rZZqddj38488msOrz7uDOUtJHE3LExjG3JsxoaLnibDmVycm+ToklwfM9LG5zZHsYXR3LHua0uZf1i1x1bcDWyKTSwg0uWYmux7DpAYpqijeCRdkkkTm3GouHG2hXWNOqt0n9TRzpvZtF7W4TTVTWmWGGYAdwuax4A/RPTyWkZzhw8GzjGXKK34LhyMj3MWSMhzGZG5WOHBzW2s0i51HVY1yznI0xxjB8SPp3SNkcYTIy4Y85C5l9HZXHUXGhssrUlge63k9jige97mthc97bSEBhc9o0AeRqW8rFYzJIYiUKbZykj9Slp295r9ImDvtvldw4i5seVytnVm+WzHVx8C5YyGDNYRRbxxe6wazO8+s48MzuFytW5S8zZJItXU9GYjCW026OpjtFkve98vC99VtmpnVvk1xDGO4usNwyGnblp4o4mnUiNrWgnqbcStZTlLtPJmMUuEXa1NggCAIAgLPF8SjpoJJ5jZkbbnr0AHUkkAeJC2hBzkoo1lJRWWc9bV7a1Nc92d5ji1ywsJDQOWe3rnxPsAVzSt4U1tz4lVVryn6Easu5xyXmG4rNTOzU8skR49xxAPmODvI3WsoRltJG0Zyi9mdHUmJupsOZPiDwHtja6U2A7x/JDRoXXIbYcSqRwUqmmn8C3UtMMzNLbW9odVWOLY3Ogg5RsJDiOsjxqT4DTz4q0o2sILfdlfVuZSe2yIdZSSNkusMqHxysdG9zHXHeYS08eo1Ws0msM2hJqSwby7V9qn0VOyOA5Zpy4B3NjG2zuH6XeAHmTyVVaUVUll8Isrmq4R25ZpjBMDqa+ZzYGGR/rPc46C/5T3uPEn2nVWdSpCmsyK+FOVR7H3tBs3U0L2iojLM2rHggtJHzXNOhHTQpTqwqL3WJ0p0+Ta3Y/tbJUskpqhxfJE0OY8m7nR3sQ48y0ka883hrX3lBQalHvJ1rWc1pZCO0nbR9ZO+GJxFNGS0AHSUji93UX4DpY8VKtrdU45fJGuK7k8LgwUGyVa+DfsppDFbMHADVvUNvmI8QF1dampaW9zmqM2tWC82G2vlw+ZpDi6Bx+Uj4ix4vaOTxx8eB8Na9BVY+ZtRrOD8jem1dVN6DI6iYZZZGgR5CNA/+8BJA0abjxsqmko61r2RZVG9PunPeMbLVVIwPqYHRtc7KCSw3dYm3dJ5A+5XMK0JvEWVc6U4LMiadhQ/7yf8AU/faot/2F6nez7TN2KrLE0r2iYBiNdXPe2lkMUfycWserRxdYu/Kdc+WXorS2qUqcMN795Ar06k5ZS2NZzxZS5rhYtuCOhGhCnJ5Ie6eDrGl/Fs+iPsXnnyXS4KqwZCAIAgCA1723zObhzGjg+dgd5Br3D4tHuU2xWaj9CLdvFM0YrUqyZbCPwotezEmu3hd3HkyhmSwsPkzcOvfUi2o1Uav12c0+CVQ6rGJ8kyw7s9oJqqGeiqWyQxvDpIs7ZOGrQHDUDMBcOvoTqosrqpGLjNb+JIjb03JSizGduWMl00NK091jd68dXuu1l/IA/XXSxp7OZpeT3UTVynkAnmyPZjNWQtmkkEEb9Wd0ve5vzstwA08jfXpwvErXcab0pZZLpWrmst4LjHOyqppgJIHioa0guaGlsgF+Ibch3sN/ArWF5Gez2NpWjjunkne3mwZxKWN+/3QjYW23ee9ze98wsolvc9UmsZJNah1jW5f7B7IjDYpGbwSmR+YuyZNAAA22Y3tqfatbiv1rTxg2o0urWCM9utYwUsEWm8dLnA5hjWuaT73j49F3sIvU35HG8a0pEG2BL4osQqm3AipXxg9JJXNDPdlJ9ylXGG4wfe/2I9vlKUvIw2yOGiprqeFwu18jcw6sHecPa1pC61p6IORyox1TSOnmiwsNAFQlyc49pOGNp8TqGMFmuIkaByzgOI8BmLld209VJNlRcR01Hg3F2VVplwqDMbmPNH7GOIaPq5VW3ccVWWNvLNNGE7dP7DB/iG/wSLrYdt+n4OV52PiRzsK/tk/6n77V2v+wvU42XaZutVZYhAcpYv+Pm/WSfxFegh2UUsu38Tqil/Fs+iPsVA+S5XBVWDIQBAEAQGG2uwBtdSSQOOUusWO45XjVpt05HwJXWjUdOakc6kNcdJzxjuzdTRvLaiJzQODwCY3eLXjT2ceoCuadWE17rKqdKcOUYldDmXFBWyQSNlhe6N7TcOabEf1HUHQrEoqSwzMZOLyjI7WY0ayp35FnPZEHAcA9rA19vDMCR5rSjT6uOk3qz1yyYY8F0OaOqsHkY6nhdHbIY2FtuGXKLW9i8/NNSeS7jjCwXZK1Nj1AWmLYlHTQvmmdlZGLk/YB1JNgBzJC2hBzelGspKKyzm3aLGZcRrDK4EukIZHGNcrb2ZG3qbn2knqrynTjShgqKk3Unk2fjezfoGzk0WhkO7fKRzeZI7jyAAb7L81Ap1esuE+7u+RNnT0UGiA9l3/AJelv1k/23qZdf2pfzvItt/cR0YqQtjQnbQR+FDb81Hfz738rK3sv7XxKy87ZPuxb/xn+bJ91Q73+78CVa/2y07dP7DB/iG/wSLew7b9Pwa3nY+JHOwr+2T/AKn77V2v+wvU42XaZutVZYhAcpYv+Pm/WSfxFegh2UUsu38Tqil/Fs+iPsVA+S5XBVWDIQBAEAQEP7U8eNJh7t24tlmIjYQSC2+r3AjUENB15EhSbWnrqb8I4XFTRDYgmz3a5NG0MrIhOBpvGkNfb9IWyuP1fapdSxi94PBFheNbSRGtu9oKetmY+mphBYHOe6HSE2sXBumluPE38Au9ClKmsSeTlXqRm/dRGl3I5KcX2WfHhdJWBps/OJPBrnkwuPgRpfxb1UeFZOrKH88yTOi1TUiLKQRiU7Nbf1lDHu4nMfGPVZK0uDb6nKWkEDwvZcKttTqPL5JFO4nBYR5tBt5W1rd3JIGRu0McQLGuvycSS4jwJt4JTtqdN5S+YncTnsdGNGgVIWxobtT2x9Mm3ELv+3hPEcJJBoX+LRwHtPMWt7WhojqfLKy5ranpXBJeyHYzKBXVDe84fIMI4NP96fEjQeBJ5i3C8uM/04/E7WtHHvsnu2FAaigqYmi7nxPyjq8C7R9YBQ6MtNRPzJVSOqDRzpszifo1ZBOeEcjS7rk4Pt45SVd1Ya4OJUUpaJpnT8UzXND2uBa4BwcDoWnUEHpZULTTwXKedzm7b/Fm1WIzysN2Zg1h5FrAG3HgSCfaru3hoppMqa89U20bs7MsPMGF07XCzngyH9txe390tVXdS1VWWNCOmmkYDt0/sMH+Ib/BIu1h236fg5XnY+JHOwr+2T/qfvtXa/7C9TjZdpm61VliEByli/4+b9ZJ/EV6CHZRSy7fxOqKX8Wz6I+xUD5LlcFVYMhAEAQBAa+7UNi6ivdHJBIw7ppAhddtyTdzmv4XNmixA9XiplrcRp5Ulz3kW4oyqbpmoMR2Zq4DaammbbnkLm/Xbdp96so1oS4ZAlRnHlFlT0EshtHFI89Gsc4+4BbuUVyzRQk+ET3Y3summe2StaYYQQd2T8pJ4WHqN6316AcRDrXkYrEN2S6Vq28z4N0T0Ub4jE5jTGW5Cywy5bWtbpZVak08rksMLGDTG13ZXPC4vogZojrkuN6zw19ceWvgeKtKN5GSxPZlfVtGnmBAqnDpozaSKVh6PY9v2hTFOL4ZFcJLlGRwTZuqnlZuqeVwzNu7IWttcXu51m/Fc6lWEU8s3p0puS2Ntdq+0E0cXotKyVz5R8o9jHkMjP5IIFszvgL9QVXWlKLeuRPuJyS0xNL/AIIqPzE3+nJ/RWmuPiV3Vz8DIioxIcHV/vqFpil5fQ3zV8ya9kk1YcQcKl1UWbl/44zFubNHb19L2v8AFRbtU+r93HPcSbZz1e8WPaVsFLBM+opWF8EhLnNYLuicdXd0a5CdQRw4G1hfa2uVKOmT3NLi3aeqPBBWYvMIjEJ5REb3jEjwyx4jJe1lL0RznG5G1TxjJKtgNg5a2VskzHMpmkFznAjejjlZfiDzdwtfmo9xcqmsLk7ULdzeXwdANFhYaAclTloa97bKZ8lFCI2PeRODZjS42ySa2A4KbYtKbz4EW7TcNiPdidFJHVzmSORgMOhexzQTmb1C7X0k4LD7zlaRak8o3IqwnhAcvYrhU5mmIgmIL5OEb/nHwV9CcdK3KeUJa+Dpyl9Rv0R9ionyW64KqwZCAIAgCAIAgCAIAgCAIAgCAIAgCAICi6kjLsxYzN1yi/vWdTMYRWWDI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0" y="-1320800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1" name="AutoShape 17" descr="data:image/jpeg;base64,/9j/4AAQSkZJRgABAQAAAQABAAD/2wCEAAkGBxQSEBQUERQUFRUUGRcZFxYWGBUYGBcVHB8cGBcYGBgYHiggGholHBcaITEkJikrLi4uGB8zODQsQygtLiwBCgoKDg0OGxAQGzQmICYsLDgsLyw0LCwsNDQsLCwsLDQsLCwsLCw0LCwsLCwsLCwsLCwsLCwsNCwsLCwsLCwsLP/AABEIAO4A1AMBEQACEQEDEQH/xAAcAAEAAQUBAQAAAAAAAAAAAAAABgMEBQcIAQL/xABIEAABAwIDBQQFBgsHBQEAAAABAAIDBBEFEiEGEzFBUQciYXEUMoGRoSNScpKxwhUzQlNic4KissHRNEN0g5Oz8BckNdLhFv/EABsBAQACAwEBAAAAAAAAAAAAAAAEBQECAwYH/8QANREAAgEDAwAHBwMFAQEBAAAAAAECAwQREiExBRMyQVFhcQYigZGhwdEUsfAjM0NS4UIWFf/aAAwDAQACEQMRAD8A3igCAIAgCAIAgCAIAgCAIAgCAIAgCAIAgCAIAgCAIAgCAIAgCAIAgCAIAgCAIAgCA+JpWsaXPcGtaLlziAAOpJ4BZSzsg3gh2JdqGHxOLRI+UjjumEj2OdZp9hKkxs6su7BHlc0495Soe1bD5HWc6WK/OSPT3sLre1ZlZVV5iN1TZMqOsjmYHxPbIx3BzCHA+0KLKLi8M7pp7orrBkIAgCAIAgCAIAgCAIAgCAIAgCAIAgCAIAgCApVVQ2NjnyODWMBc5x4BoFyT7FlJt4RhvCyznjbnbSXEJSLllO0/JxX4gcHv6vPw4DmTdULeNJeZVVq7m/Iiy7kcIDNbK7Tz0EwfC4lpPykRJySDxHJ3R3EeVweVWjGosM60qsqbyjo3BcUjqqeOeE3ZILjqDwLT4g3B8lSzg4ScWW8ZKSyi+WhsEAQBAEAQBAEAQBAEAQBAEAQBAEAQBAEAQGv+2rEjFh7Y2m2/ka130GgvPxa0eRKmWUM1M+BGu5YgaKVsVQQBAEBt7sJxIllTTk6NLJG+Ga7X+zut95Vbfw3Uixs5bNG11Xk0IAgCAIAgCAIAgCAIAgCAIAgCAIAgCAjHaLi81JQunpy0OY9l8zcwyuOXh5kLvbQjOemRyrzcIZRqn/qtiHzof9Mf1Vh+ipEH9XUMrt7XvrcFoap1i7eObJYWAd32nTkLs+IXO3iqdaUDpXlrpKRrJTyAEAQBAbG7IXmFmIVXAQwcTwzd59vH1B71CvFqcY+LJtrspSLEdq2I/Oh/0x/Vb/oqRr+rmbG7LdoqmuhmkqSwhrwxmVuXlmdfr6zVBuqUKbSiS7epKabZN1FJAQBAEAQBAEAQBAEAQBAEAQEIx7tQoqZxYwvneNDugMgPTO4gH9m6lU7OpJZexHncwjtyYyj7Y6VzgJIZowfyhleB5gEH3XXR2M8bM0V5Bk+wrFIamIS08jZGHm3kehB1afA6qHOEoPEkSYyUllGJ7QqXeYXVt6ROf9T5T7q6W7xVj6mlZZps5sV4UxsLs4q46mnqMLqHZRPd8Dj+TKLEge1rXAc7O6qHcxcJKrHu5JlvJSi6bIRi2GSU0z4Z25XsNiOR6OaebTxBUqE1NakRpwcHhlotjQICpTU7pHtZG0ue8gNa0XJJ4ABG0llmyTbwjYu1WXC8KZh7XA1FSRJUFp9Vuml+hyho6hrjzUGlmtV6zuXBMq4pU9C5ZrZTiCb87GqbJhbHfnZJXe47v7iqL15q4La1WKZM6uqZEx0krmsY0Xc5xAAHiSoqTbwju2luyAYl2v0jHFsMcswH5QAY0+WY5veApkbGbW7wRpXcFwVcI7WqOVwbK2SC/wCU8BzPa5puPMi3isTsqiWVuZjdwbw9iexShzQ5pDmuAIIIIIPAgjiFDaxySeT7QBAEAQBAEAQBAEBq7tn2odE1tHC4tMrc0pGh3ZJDWX/SIN/AAc1PsqKb1v4EK7q4WlGmlZlceoCQ7DbTvoKpr7ndOIbMzWxZ863zm8R7RzK416KqRx39x3oVXCXkdG1kIlieziJGOb5hwt/NUieHktmso5RLSNDxHHzXoSjfJ9RyFrg5pLXNIIIJBBGoII4EFHuE8bmxaXaqjxKJsOLtMczBZlWwW+tYHL43BbxPdUJ0alJ6qXHgTFVhVWmpz4lKbspleM9HU01RGeDsxaf3czT71lXsVtNNMw7RvsvJ8wdk1UO9UTU0LBxcXOdb2WA/eCO9h/5TYVpLvZdjGcOwhrhQf93VkEb92sbOuUjS3g29+Bcterq1+3svA2106K93dmu6+tkmlfLM4vkebuceJP8AIcgBoAAFNjFRWEQ5Scnllusmp0zsJS7rDaRtrfJMcfNwzn4uKo68s1JPzLqksQSNQ9q+1DqqrdAx3yFO4tsOD5Ro9x62N2jyJ5qxtKKhDU+WQLqq5S0rhEFUsiBAbL7GtqHRz+hSOJjluYr/AJEgu4gdGuAOnUeJUG9opx1rlE60q4ehm6lVlgEAQBAEAQBAW+IVW6ifJlc7dtLi1tsxAFyBfmtZS0ps60KXW1I084y0svjcg/8A1XpvzM/uj/8AZQ/18PBnpP8A5S6/3j9fwa77XM34WmvwLYi36ORv3sy9PZ46pYPA3afWPJDlJIwQHhQydAjbKOjZR087JDI+CAlzctgXDLrcg8QSvMXNzCnVcf5yey6P6Gr3ds60Wkl45zsk/A0ptZS7qvqmfNmkt9EuJb8CF6Oi800/I8jWWJtGKXQ5BAexvLTdpIPUGx94RrJlNo9mlc83e4uPVxJPxRJLgy5N8nyhqEB7HGXENbxcQB5nQI3jc2iss6kpaxjXNgaD3QGg6W0H/wAXiv8A9alK7/TYerPO2OMlqq0dWg5ixEO30uf1s7830sxv8V7SPZWCrn2nkt1k0CAzGxgccRo8t77+Hh83OM3sy3XOt/blnwZ1o/3F6nRU2NMa4tyuNiRpbl7V4Ot7QUKVSVNxeza7u74lhK5im1gvaSfeMDgCAeqtbS5VzSVWKaT8TtCeuOSspJuEAQBAEB4Rfig4OdNpsM9Gq5oeTHHL9A6s/dIVDVhom4n1no+6/U20Kvit/Xh/UzW0FGcSoIqmEZqmkYIqhg1c6IXLJAOdtSfN3zV6Pom8Tjok/wCf9PmntN0VK3uHOK92W6+6+H7YNdq9PKHqGCR7EbNmsnzSd2lh708h0aGjXJf5x+AJPS8e5uFRg23uS7S2nXqKMVkutq8Y9Lq5Jho0mzB0Y3Rv9fMleIrVOsm5H2royz/SW0aXf3+r5/BR7SG3xB0vKeOCUeTo2g/FpXtLGeqhFnxjpGk6VzOD7m18tiMKWQQgCAIAgCAzOxlLvcRpGdZoyfJpDnfBpXOtLFOT8jrRWaiN3PnIlLx84ke+6+LVLlxu3Xj/ALN/U6OXv6l4mtO1PZoxTmshbeCoOZxH93KfWDugcdQepI6X+t9F31O6oRlF938+K4ZmvDP9SPDIGrIihAbK7KNnXMd6fM2zGAiAHQvkIsXj9EAkX53J5Kk6b6ShaUG3z9+5fnyJdGGhdZL4E4aC51uJcfiV8lip1qiXLk/q2c92yYQxhrQ0cAAF9Po0lSpxpx4SS+RbRjpSR9roZCAIAgCAIDVXbLhdnw1IGjgY3eYu5ntILvqhVt/DdTPbeyl1mE7d926+Oz+3zIDhOKS00olgcWvHuI5tcOY8FBhOUHmJ6i6taVzTdOqsr+ceZn6jEMMrDmq6aSnmPrSUpGVx5uLHaA38CfFXNDpmUViX8+54e99jG5N0JJrz2f3T+hTbRYLEc162o/QcWMb7S0NPuK7z6b22X8+JDo+xlw5e+0l65/ZFtju0754xBFGynpm+rDHoOt3nTMb68B146qmuLupXfvHsui+g7ew96O8vH8Lu+r8zAqMXRldtu/Bh03zqd0X+i9zfscF6/oeeq3x/P5sfHfaej1fSFTzefnv9yKK1POhAEAQBAEBMOyeDNibX/mY5ZP3cn31A6Uq9Vazn4J/Tf7Ei37TfgmbQXxQ1K0FRlBaQ17HCzmOALXDmCCrCw6Sr2Us03t3ru/4/M3hUcOCP12wmGzOzBs9OTqRE4FnsDwbeQsF7K39sKTX9RNP5/VY/Y3fUy5TR94dsVh0Dg7dy1Dhw3zhk9rWgB3kQVpde2ENOKUW38l8939AnSjws+pnKmpc8i/AaADQAdAF4y9vq13PXVfou5Gk5ubyy8wKDNLfk0X9vAf8APBWPs/bdbda3xFZ+L2X5+B0to5nnwJIvdliEAQBAEAQBAYHbnC/SaCZgF3BudnXMzvADzAI9q43ENdNos+h7r9NeQm+M4fo9vpz8Dn5UZ9TCAIAgCAzOMjPg8DucFTJH5NkYJPtZ8F6XoOfuyj/P5ufMPbSjpuoz8UvuvsRBX54oIAgCAIAgNh9j9P3qyX5sTIx/mOuf9sLz3tPV6uwl5/fb7kijtCT/AJuT1fJjUIAgCAICR4FBlivzcb+zgP8Anivd+z9t1VrrfMnn4cL8/EsLaOIZ8TJK9JAQBAEAQBAEAQHPO2GF+jVs0QFmh2ZnTI7vNA8gbexUVeGio0fVui7r9TaQqPnG/qtn+TDLkWAQBAEBnKNufCq5nHdup5Wjp3jG8/VcFddCTxVaPCe21LNOnP1X7Y+5DV6o+bBAEAQBAEBtbsrhy4fM/wDOThvm1jAfteV4v2yq4oRgu9r7/hEmO1L1ZKl85NAgCAID6hjLnBo4kgLrRpOrUjTjy2l8zKWXgmMbA0ADgBYL6hTpxpwUI8JY+RbJYWEfS3MhAEAQBAEAQBAaw7ZsL/E1IHWJ/wAXM+/8FXX8OJns/ZS67du/Vfs/savVcezCAIAgM/smM4rIuJlpJw0dXtAe3291WHRc9NwjzHtbS12GfBr9mvwQle0PkZ6hgIAgCAIDdWxUGTCqUc372Q+15DT9UBfOfbKrmtCHr9v+kqW0Ir1MsvFnMIAgCAyeAQXkLuTR8ToP5r0Hs7bdZcOo+Ir6vZfTJIto5nnwJEvcFgEAQBAEAQBAEAQGH2vwv0mimiAu4tuz6be833kW9q5V4a6bRP6Luv013Cp3Z39HsznhUR9XCAIAgM7sLMGYjT34OdkPjvAY7fvLvbS01Ysqum6XWWFWPln5b/YiFVAY5HsPFjnNPm0kH7F7xPKyfEpLDaKayahAEAQHhQyb+pafdU9NFzjghafpZQT8Svk3tPV6y/fkl939yVV5S8Ej7XnjkEAQBASXBIMsQPN2vs5fD7V7/oK36q0UnzLf8fTf4ljbRxDPiZBXJ3CAIAgCAIAgCAIAgOf9usL9Gr5mAWa452fRf3rDwBu39lUdxDRUaPqXQ11+ps4TfKWH6rb68/EwC4loEAQFxh1Ru5o5PmPa76pB/ksxeJJnGvT6ylKHimvmjzbul3WJ1bRzlc8eT/lB/GvfW8tVKL8j4PcR01GjBLqcQgCAICvQU29ljjH949jPrEN/msSeE2bQWZJHQOJOvK+3I292n8l8W6WqdZeVJeePlt9iRVeZst1XnMIAgPunizva0cyAu9tRdetGmu9mYx1NImLW2AA4BfT4xUUorhFsljY9WxkIAgCAIAgCAIAgCA1t2y4XeOGoaNWExv8AonVp8gQR+0q+/hspHr/ZS6xOdB9+6+Gz+3yNUqtPbhAEAQGS7Qxephl5z01PIfpZd2f9te26Nnqt4s+IdNUVSvakF3Sf7kXU4qggCAICQ9nlNvMUpGnlJn+oDJ9xcLmWmlJ+R3t1mojcEj7knqSV8Qqz6ycpvvbfzDedzxczAQBAZXZ+C7y75o08z/8AL+9ej9m7bXWlVf8A5W3q/wDmfmSbWOZZ8CQL2pPCAIAgCAIAgCAIAgCAxm0uGek0k0PN7Dl+mNWH6wC51Ya4OJM6Puf01zCr4Pf04f0OdHCxsdCFQn1lPO6PEMhAEBltre/Q4dJzDZ4j+w8Fo9z16zoWeaOD5H7W0tHSEn44f0X3Ikrg8wLoBdAEBN+yKC9c9/5qCVw+kcrB/EVVdN1eqsqkvJ/szvQ735M2UvjRqEAQBASfBoMkQ6u7x9vD4WX0LoS26i0jnmW7+PH0wWVvHTD1L5Wx2CAIAgCAIAgCAIAgCAIDU20HZzUS1szoN22J7szS91tXauFgCRZxPLoqyrZzlNuPB7my9o7alawjVy5JYeF4bLnHcV6TsldpvakDqGMJ9zi4fYsxsH3yOdX2tj/jpfN/ZL7mXpuyykb675n/ALTQPg2/xXVWNNctlfU9qbuXZjFfBv7mTg7P8Pb/AHGY/pPkPwzWXRWlJdxDn7QdIS/yY9EvwZH/APMUm7EZpoixri4Nc0OAcRYkB19bAKTS/pLENvQq7mvUuZa6z1PzPWbM0Y4UlMPKGL/1XTrqn+z+ZH6qHgiu3BaYcKeAeUbP6LHWT8TOiPgeuwanPGCE/wCWz+idZLxGiPgUH7N0Z40lMfOGI/dWeuqf7P5mOqh4I+6LAKaEuMNPDGXizsjGtuONjlHC651v68NFTdeDHVwxjBVdhUR/I9xP9VVT6FsZf4/k2vuaO3p+BRfgkZ4Fw9o/mFFn7OWkuy2vj+UaO1gW8mA/Nf7x/O6hVPZj/Sp8198/Y0dp4MofgSTML2IuLkHlz4qIvZ25VRJ4ccrOH3fE5/pp5JCAvbJJLCLA9WQEAQBAEAQBAEAQBAEAQBAEAQBAEAQBAEAQBAEAQBAEAQBAEAQBAEAQBAEBD+0nEZ4Y6QU0phdNUxxF4a13deHDg4EcbH2KTbRjJy1LOEca0mkseJjqDG6iixL0Wuq454XwmTevbHCYjcgB5GgBtbXiXN4c95U41KeuEcPPHJopyhPTJ7YJPiO0UQinNPNTPkhGodMxrI3HRpldfutB489CBquEaUsrUnh+X7HZzWNmUdm8c3kMrpp6WQRE3mge3dllrguBcTGRqCCbaXB10zVp4aST37mYjPKeWX7cepjK2IVEJkcAWsEjC5wIu2wvc3Go6hadXPGcbG2uOcZFPjVPK98UNRC6RoN2sexzm20JLQeR4o6corLWw1xeyZZ4FVNhomPqa2KoAzXqSY2Md3jYXBy6erx5LepFyniMceRiMko5bMnh2JQ1Dc0EscreBMbmuAPQ2OhXOUJReJLBspJ8ES7Qcamino6aKcUrKlz89QQ05Q3LZozaC5dx8R4qRb04uMpNZx3HGtNppJ4yZvZ2hqoN6KqqFRHoYnOYGva23ezkaEdPK99bDlUlCWNMcM6QUly8l3QY9TTvLIKiGV44tZIxxtzNgeC1lTnFZawZU4vhhuPUpexgqIC6QkMaJGEucNCGgHUg6J1U8Zwxri+8wW1WMyQYlh0Yl3cMxn3oOQNcGtaW3c4XFieRHFdqVNSpzeN1jBznNqcUU+0XaTc4dLJSVEYmBjyljo3OsXAOs03vpfkltS1VEpLYVamI5TJTSVjHksD2OkYGl7Q5pc3MLtzNGrbjUXXCUWt8bHRST2Ph2KwAkGaIEPEZGdmkp4R8fXPzeKaJeA1x8SjT4/SyF4ZUQOMQJkyyMOQDiXa6AdVl0prGU9xrj4lWgxeCdjnwzRSMZ6zmPa4N594g6aa6pKEovDQUk+GUabaKkkF46mnd3gzSWM9918rePrGxsOdisulNcpmOsj4ntVtBSxgmSpgaA4sJdIwWkb6zOPrC4uOIRUpvhMzrj4lxLiULYt86WMREAiQvaGEHgQ69rFaqEm9ONzOpYzk8w7E4ahuaCWOVo0Jjc1wB6Gx0KShKLxJYCknwXa1MhAEAQBAQXtVp2ytw+N4uySthY4XIu1wc1wuNRoeSl2jacmv9WcK6TST8UWG3eylJRYRWOpoQxzhEC4ue91t7GbZnkkDQaDoFvQrTqVYqT8f2ZpWpRjTeF4fuWe22FxwSYY1raeGnJOd8keaIytaN0ZwC3Pxfa7ubiea2oTclPOW/r8DFSKi4+BYYnBHnq3R1NI94opxJHRwOZG5ljYveJHMDw63jay3i3iKafaXL3/YxLTluL7u4uto8FgGCYe9sbGvc6kJkaAHkyNu8l41Nyb8eQ6LWnUl10k34/QShHqo7eBmNoMNhgxfC9xGyK7appyNDbhsXdBtxtmPvXOlOUqU8vw/c3nFKpHC8SIbM7vd4R6bl9Dy1Ns/4r0jeSW3l9PVy2v48rqRVzmejtbeuMHGGPd1cbktw3cfh5v4OybvcO9K3Nt1fXd3y93Pe3Dx8VHlq6j+pznbPJ2jjrPc47zPbX4hQ5o6XEA3LOHOa6QZYwW8flbjI7XiDz4i4vxoxqbzp9x0qSh2Z95q/FpnRw4hS0U8k9DGIXFwOcRhzhmYxw4s43tpZp8SZ8Em4zmsS3Ikm0pRi8ozr6eF09Bkq8PD2zRmIUdM/eEDix+WVxawjQlw8+a5ZkoyzF8b5f/DtiDaw18DNdlGGQmmkmMbDL6RNZ5aC4WOUBrjqBYnh1PVcructSjnbCNreKxnHeNvqOObFMKilaHseakOaeBGVh19oCUJONKbXkKqTnFPzLDtP2Uo6fDJZYKeON7TGA5o1F3tB+BW1rWnKok2a16cVDKRfYLXRU+M1/pEjIt9FSOjMjmsDmtZldYu0Nj9h6LWcXOjHSs4b/czGSjOWryIpiAbPHK8d6GfGYw1w4Pblc0lpHEa8QpEcxaXeoHKWJLy1Em2gwKnGNYaxsMbWPZPnY1rQ1wjbnYHNAsbOsdeg6LhTqS6mbz4fU6zhFVIrBG9taURTYq2BuSMtojI2MW7hPfIA0Gtr+Z8V2oS1KDl5nOqsaseRk9sDh2bDfQvR956VBbc5L7m+ufLr62X1tb38VpR63E9ecYfJmfV5jpxnJk9g8FgmkxN80UcjjW1DLvaHWZcGwvw1ceHh0WlxUlFQSfcjelCL1NrvZENnN3lwsVpHoYdVgZ/xW/zuy7y+lrWtfx5ZlIqZ9/R2tvXBxhjEdXG5LaDcfh6P8G7vd7h/pe5tuue79Xu581v+XUeWrqH1nOds8nZY61aOO82KoRJCAIAgCAo1NJHJl3jGPyOD25mh2V44Obfg4dRqsqTXDMNJ8irpWSsLJWMkY612vaHNNjcXB0OoB9iKTTyg0msMsq6ppHtMUz6dzToY3ujIPTuuW8VNPKyatxezPqhwelZE5kMMDY5PWaxjMrxw7wAs72rEqk28tvJlRjjCRcSYfE5jY3RRljMuVhY0tbl9XK0iwtytwWFKSecmdKxjB9TUcb3se9jHPjvkc5oLmZhZ2UkXFxobcVhSaWEw4pvJj6uOhZFuJRSsi/NO3TWcb+odOJvwXROo3qWcmrUEsPGCvg1LTRstSNhawm53IYAT1OXiVrNzb976mYqK7JWxDDop2ZJ42StvfK9ocL9bHmsRlKLzF4MuKfJYPqKGiZui6lp2n+7JjjBvxJbpe63xUqPO7Ncwhtsi2wBuGbwuovQt4b6w7nPbmO7rZZqddj38488msOrz7uDOUtJHE3LExjG3JsxoaLnibDmVycm+ToklwfM9LG5zZHsYXR3LHua0uZf1i1x1bcDWyKTSwg0uWYmux7DpAYpqijeCRdkkkTm3GouHG2hXWNOqt0n9TRzpvZtF7W4TTVTWmWGGYAdwuax4A/RPTyWkZzhw8GzjGXKK34LhyMj3MWSMhzGZG5WOHBzW2s0i51HVY1yznI0xxjB8SPp3SNkcYTIy4Y85C5l9HZXHUXGhssrUlge63k9jige97mthc97bSEBhc9o0AeRqW8rFYzJIYiUKbZykj9Slp295r9ImDvtvldw4i5seVytnVm+WzHVx8C5YyGDNYRRbxxe6wazO8+s48MzuFytW5S8zZJItXU9GYjCW026OpjtFkve98vC99VtmpnVvk1xDGO4usNwyGnblp4o4mnUiNrWgnqbcStZTlLtPJmMUuEXa1NggCAIAgLPF8SjpoJJ5jZkbbnr0AHUkkAeJC2hBzkoo1lJRWWc9bV7a1Nc92d5ji1ywsJDQOWe3rnxPsAVzSt4U1tz4lVVryn6Easu5xyXmG4rNTOzU8skR49xxAPmODvI3WsoRltJG0Zyi9mdHUmJupsOZPiDwHtja6U2A7x/JDRoXXIbYcSqRwUqmmn8C3UtMMzNLbW9odVWOLY3Ogg5RsJDiOsjxqT4DTz4q0o2sILfdlfVuZSe2yIdZSSNkusMqHxysdG9zHXHeYS08eo1Ws0msM2hJqSwby7V9qn0VOyOA5Zpy4B3NjG2zuH6XeAHmTyVVaUVUll8Isrmq4R25ZpjBMDqa+ZzYGGR/rPc46C/5T3uPEn2nVWdSpCmsyK+FOVR7H3tBs3U0L2iojLM2rHggtJHzXNOhHTQpTqwqL3WJ0p0+Ta3Y/tbJUskpqhxfJE0OY8m7nR3sQ48y0ka883hrX3lBQalHvJ1rWc1pZCO0nbR9ZO+GJxFNGS0AHSUji93UX4DpY8VKtrdU45fJGuK7k8LgwUGyVa+DfsppDFbMHADVvUNvmI8QF1dampaW9zmqM2tWC82G2vlw+ZpDi6Bx+Uj4ix4vaOTxx8eB8Na9BVY+ZtRrOD8jem1dVN6DI6iYZZZGgR5CNA/+8BJA0abjxsqmko61r2RZVG9PunPeMbLVVIwPqYHRtc7KCSw3dYm3dJ5A+5XMK0JvEWVc6U4LMiadhQ/7yf8AU/faot/2F6nez7TN2KrLE0r2iYBiNdXPe2lkMUfycWserRxdYu/Kdc+WXorS2qUqcMN795Ar06k5ZS2NZzxZS5rhYtuCOhGhCnJ5Ie6eDrGl/Fs+iPsXnnyXS4KqwZCAIAgCA1723zObhzGjg+dgd5Br3D4tHuU2xWaj9CLdvFM0YrUqyZbCPwotezEmu3hd3HkyhmSwsPkzcOvfUi2o1Uav12c0+CVQ6rGJ8kyw7s9oJqqGeiqWyQxvDpIs7ZOGrQHDUDMBcOvoTqosrqpGLjNb+JIjb03JSizGduWMl00NK091jd68dXuu1l/IA/XXSxp7OZpeT3UTVynkAnmyPZjNWQtmkkEEb9Wd0ve5vzstwA08jfXpwvErXcab0pZZLpWrmst4LjHOyqppgJIHioa0guaGlsgF+Ibch3sN/ArWF5Gez2NpWjjunkne3mwZxKWN+/3QjYW23ee9ze98wsolvc9UmsZJNah1jW5f7B7IjDYpGbwSmR+YuyZNAAA22Y3tqfatbiv1rTxg2o0urWCM9utYwUsEWm8dLnA5hjWuaT73j49F3sIvU35HG8a0pEG2BL4osQqm3AipXxg9JJXNDPdlJ9ylXGG4wfe/2I9vlKUvIw2yOGiprqeFwu18jcw6sHecPa1pC61p6IORyox1TSOnmiwsNAFQlyc49pOGNp8TqGMFmuIkaByzgOI8BmLld209VJNlRcR01Hg3F2VVplwqDMbmPNH7GOIaPq5VW3ccVWWNvLNNGE7dP7DB/iG/wSLrYdt+n4OV52PiRzsK/tk/6n77V2v+wvU42XaZutVZYhAcpYv+Pm/WSfxFegh2UUsu38Tqil/Fs+iPsVA+S5XBVWDIQBAEAQGG2uwBtdSSQOOUusWO45XjVpt05HwJXWjUdOakc6kNcdJzxjuzdTRvLaiJzQODwCY3eLXjT2ceoCuadWE17rKqdKcOUYldDmXFBWyQSNlhe6N7TcOabEf1HUHQrEoqSwzMZOLyjI7WY0ayp35FnPZEHAcA9rA19vDMCR5rSjT6uOk3qz1yyYY8F0OaOqsHkY6nhdHbIY2FtuGXKLW9i8/NNSeS7jjCwXZK1Nj1AWmLYlHTQvmmdlZGLk/YB1JNgBzJC2hBzelGspKKyzm3aLGZcRrDK4EukIZHGNcrb2ZG3qbn2knqrynTjShgqKk3Unk2fjezfoGzk0WhkO7fKRzeZI7jyAAb7L81Ap1esuE+7u+RNnT0UGiA9l3/AJelv1k/23qZdf2pfzvItt/cR0YqQtjQnbQR+FDb81Hfz738rK3sv7XxKy87ZPuxb/xn+bJ91Q73+78CVa/2y07dP7DB/iG/wSLew7b9Pwa3nY+JHOwr+2T/AKn77V2v+wvU42XaZutVZYhAcpYv+Pm/WSfxFegh2UUsu38Tqil/Fs+iPsVA+S5XBVWDIQBAEAQEP7U8eNJh7t24tlmIjYQSC2+r3AjUENB15EhSbWnrqb8I4XFTRDYgmz3a5NG0MrIhOBpvGkNfb9IWyuP1fapdSxi94PBFheNbSRGtu9oKetmY+mphBYHOe6HSE2sXBumluPE38Au9ClKmsSeTlXqRm/dRGl3I5KcX2WfHhdJWBps/OJPBrnkwuPgRpfxb1UeFZOrKH88yTOi1TUiLKQRiU7Nbf1lDHu4nMfGPVZK0uDb6nKWkEDwvZcKttTqPL5JFO4nBYR5tBt5W1rd3JIGRu0McQLGuvycSS4jwJt4JTtqdN5S+YncTnsdGNGgVIWxobtT2x9Mm3ELv+3hPEcJJBoX+LRwHtPMWt7WhojqfLKy5ranpXBJeyHYzKBXVDe84fIMI4NP96fEjQeBJ5i3C8uM/04/E7WtHHvsnu2FAaigqYmi7nxPyjq8C7R9YBQ6MtNRPzJVSOqDRzpszifo1ZBOeEcjS7rk4Pt45SVd1Ya4OJUUpaJpnT8UzXND2uBa4BwcDoWnUEHpZULTTwXKedzm7b/Fm1WIzysN2Zg1h5FrAG3HgSCfaru3hoppMqa89U20bs7MsPMGF07XCzngyH9txe390tVXdS1VWWNCOmmkYDt0/sMH+Ib/BIu1h236fg5XnY+JHOwr+2T/qfvtXa/7C9TjZdpm61VliEByli/4+b9ZJ/EV6CHZRSy7fxOqKX8Wz6I+xUD5LlcFVYMhAEAQBAa+7UNi6ivdHJBIw7ppAhddtyTdzmv4XNmixA9XiplrcRp5Ulz3kW4oyqbpmoMR2Zq4DaammbbnkLm/Xbdp96so1oS4ZAlRnHlFlT0EshtHFI89Gsc4+4BbuUVyzRQk+ET3Y3summe2StaYYQQd2T8pJ4WHqN6316AcRDrXkYrEN2S6Vq28z4N0T0Ub4jE5jTGW5Cywy5bWtbpZVak08rksMLGDTG13ZXPC4vogZojrkuN6zw19ceWvgeKtKN5GSxPZlfVtGnmBAqnDpozaSKVh6PY9v2hTFOL4ZFcJLlGRwTZuqnlZuqeVwzNu7IWttcXu51m/Fc6lWEU8s3p0puS2Ntdq+0E0cXotKyVz5R8o9jHkMjP5IIFszvgL9QVXWlKLeuRPuJyS0xNL/AIIqPzE3+nJ/RWmuPiV3Vz8DIioxIcHV/vqFpil5fQ3zV8ya9kk1YcQcKl1UWbl/44zFubNHb19L2v8AFRbtU+r93HPcSbZz1e8WPaVsFLBM+opWF8EhLnNYLuicdXd0a5CdQRw4G1hfa2uVKOmT3NLi3aeqPBBWYvMIjEJ5REb3jEjwyx4jJe1lL0RznG5G1TxjJKtgNg5a2VskzHMpmkFznAjejjlZfiDzdwtfmo9xcqmsLk7ULdzeXwdANFhYaAclTloa97bKZ8lFCI2PeRODZjS42ySa2A4KbYtKbz4EW7TcNiPdidFJHVzmSORgMOhexzQTmb1C7X0k4LD7zlaRak8o3IqwnhAcvYrhU5mmIgmIL5OEb/nHwV9CcdK3KeUJa+Dpyl9Rv0R9ionyW64KqwZCAIAgCAIAgCAIAgCAIAgCAIAgCAICi6kjLsxYzN1yi/vWdTMYRWWDI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0" y="-1320800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95536" y="4764843"/>
            <a:ext cx="864096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63761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2095424"/>
            <a:ext cx="151216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PNQS – Prêmio Nacional de Qualidade em Saneamento 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3761" y="2848337"/>
            <a:ext cx="1020699" cy="4388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Certificação do </a:t>
            </a:r>
            <a:r>
              <a:rPr lang="pt-BR" sz="1100" dirty="0" err="1" smtClean="0"/>
              <a:t>Gespública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941168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2008</a:t>
            </a:r>
            <a:endParaRPr lang="pt-BR" sz="1600" b="1" dirty="0"/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486997" y="2711443"/>
            <a:ext cx="163472" cy="1916508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63761" y="4080377"/>
            <a:ext cx="136093" cy="547573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804708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479346" y="4954540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2009</a:t>
            </a:r>
            <a:endParaRPr lang="pt-BR" sz="16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868026" y="3428100"/>
            <a:ext cx="1088746" cy="57048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PCE – Prêmio Catarinense de Excelência</a:t>
            </a:r>
            <a:endParaRPr lang="pt-BR" sz="1100" dirty="0"/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1816426" y="4080377"/>
            <a:ext cx="396562" cy="616020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233687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895030" y="4954540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2010</a:t>
            </a:r>
            <a:endParaRPr lang="pt-BR" sz="1600" b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4730713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418644" y="4967912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2011</a:t>
            </a:r>
            <a:endParaRPr lang="pt-BR" sz="16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038173" y="3440783"/>
            <a:ext cx="1216213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Prêmio Nacional “5 de Junho”</a:t>
            </a:r>
            <a:endParaRPr lang="pt-BR" sz="1100" dirty="0"/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3693052" y="3916773"/>
            <a:ext cx="1037660" cy="711178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354433" y="3450985"/>
            <a:ext cx="1124791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Prêmio Ser Humano - ABRH</a:t>
            </a:r>
            <a:endParaRPr lang="pt-BR" sz="1100" dirty="0"/>
          </a:p>
        </p:txBody>
      </p:sp>
      <p:cxnSp>
        <p:nvCxnSpPr>
          <p:cNvPr id="35" name="Conector de seta reta 34"/>
          <p:cNvCxnSpPr>
            <a:endCxn id="34" idx="2"/>
          </p:cNvCxnSpPr>
          <p:nvPr/>
        </p:nvCxnSpPr>
        <p:spPr>
          <a:xfrm flipV="1">
            <a:off x="4730713" y="3881872"/>
            <a:ext cx="186116" cy="746080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166681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5832753" y="4967912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2012</a:t>
            </a:r>
            <a:endParaRPr lang="pt-BR" sz="1600" b="1" dirty="0"/>
          </a:p>
        </p:txBody>
      </p:sp>
      <p:cxnSp>
        <p:nvCxnSpPr>
          <p:cNvPr id="41" name="Conector reto 40"/>
          <p:cNvCxnSpPr/>
          <p:nvPr/>
        </p:nvCxnSpPr>
        <p:spPr>
          <a:xfrm>
            <a:off x="7470917" y="4627950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135413" y="4967912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2013</a:t>
            </a:r>
            <a:endParaRPr lang="pt-BR" sz="16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148064" y="2108756"/>
            <a:ext cx="1570182" cy="60016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Melhor Empresa Municipal – Revista Saneamento Ambiental</a:t>
            </a:r>
            <a:endParaRPr lang="pt-BR" sz="1100" dirty="0"/>
          </a:p>
        </p:txBody>
      </p:sp>
      <p:cxnSp>
        <p:nvCxnSpPr>
          <p:cNvPr id="44" name="Conector de seta reta 43"/>
          <p:cNvCxnSpPr/>
          <p:nvPr/>
        </p:nvCxnSpPr>
        <p:spPr>
          <a:xfrm flipH="1" flipV="1">
            <a:off x="5436096" y="2711443"/>
            <a:ext cx="730586" cy="2053402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5931526" y="3327464"/>
            <a:ext cx="1088746" cy="57048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PSQT – Prêmio SESI Qualidade no Trabalho</a:t>
            </a:r>
            <a:endParaRPr lang="pt-BR" sz="1100" dirty="0"/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6159691" y="4011930"/>
            <a:ext cx="136093" cy="684466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have direita 50"/>
          <p:cNvSpPr/>
          <p:nvPr/>
        </p:nvSpPr>
        <p:spPr>
          <a:xfrm rot="5400000">
            <a:off x="3310520" y="2393020"/>
            <a:ext cx="410680" cy="6328335"/>
          </a:xfrm>
          <a:prstGeom prst="rightBrace">
            <a:avLst>
              <a:gd name="adj1" fmla="val 8333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2665278" y="5901076"/>
            <a:ext cx="1701165" cy="6143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Reconhecimento “500 Maiores do Sul” – Revista Amanhã</a:t>
            </a:r>
            <a:endParaRPr lang="pt-BR" sz="1200" dirty="0"/>
          </a:p>
        </p:txBody>
      </p:sp>
      <p:pic>
        <p:nvPicPr>
          <p:cNvPr id="1026" name="Imagem 10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75" y="1342511"/>
            <a:ext cx="966705" cy="72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12" descr="image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08" y="3327464"/>
            <a:ext cx="890214" cy="6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m 16" descr="image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2755" y="2574551"/>
            <a:ext cx="1020699" cy="7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m 18" descr="image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029" y="2437657"/>
            <a:ext cx="692046" cy="9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m 22" descr="image0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1049" y="5830974"/>
            <a:ext cx="1032279" cy="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m 4" descr="image0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4490" y="5694081"/>
            <a:ext cx="760093" cy="10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agem 3" descr="image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980728"/>
            <a:ext cx="810714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Imagem 2" descr="image0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3831" y="4011930"/>
            <a:ext cx="818193" cy="61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CaixaDeTexto 75"/>
          <p:cNvSpPr txBox="1"/>
          <p:nvPr/>
        </p:nvSpPr>
        <p:spPr>
          <a:xfrm>
            <a:off x="7058034" y="3142129"/>
            <a:ext cx="1150654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Prêmio Ser Humano - ABRH</a:t>
            </a:r>
            <a:endParaRPr lang="pt-BR" sz="1100" dirty="0"/>
          </a:p>
        </p:txBody>
      </p:sp>
      <p:cxnSp>
        <p:nvCxnSpPr>
          <p:cNvPr id="77" name="Conector de seta reta 76"/>
          <p:cNvCxnSpPr/>
          <p:nvPr/>
        </p:nvCxnSpPr>
        <p:spPr>
          <a:xfrm flipV="1">
            <a:off x="7490516" y="3669697"/>
            <a:ext cx="36953" cy="958253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Chegou a hora de mostrar as suas prática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0220" y="2272265"/>
            <a:ext cx="612420" cy="795490"/>
          </a:xfrm>
          <a:prstGeom prst="rect">
            <a:avLst/>
          </a:prstGeom>
          <a:noFill/>
        </p:spPr>
      </p:pic>
      <p:pic>
        <p:nvPicPr>
          <p:cNvPr id="1043" name="Picture 19" descr="http://t2.gstatic.com/images?q=tbn:ANd9GcShsYAvtvXdVgXjT5ZZUM4kukIBn9qdUDZfs0t3ST_Phbl4YrL-6irWN7Vqh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1093" y="2574551"/>
            <a:ext cx="755946" cy="85364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346646"/>
            <a:ext cx="7067128" cy="850106"/>
          </a:xfrm>
        </p:spPr>
        <p:txBody>
          <a:bodyPr/>
          <a:lstStyle/>
          <a:p>
            <a:r>
              <a:rPr lang="pt-BR" dirty="0" smtClean="0"/>
              <a:t>PRÊMIOS</a:t>
            </a:r>
            <a:endParaRPr lang="pt-BR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7615501" y="1700808"/>
            <a:ext cx="1330390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Prêmio Nacional Ser </a:t>
            </a:r>
            <a:r>
              <a:rPr lang="pt-BR" sz="1100" dirty="0"/>
              <a:t>Humano - </a:t>
            </a:r>
            <a:r>
              <a:rPr lang="pt-BR" sz="1100" dirty="0" smtClean="0"/>
              <a:t>ABRH</a:t>
            </a:r>
            <a:endParaRPr lang="pt-BR" sz="1100" dirty="0"/>
          </a:p>
        </p:txBody>
      </p:sp>
      <p:cxnSp>
        <p:nvCxnSpPr>
          <p:cNvPr id="58" name="Conector reto 57"/>
          <p:cNvCxnSpPr/>
          <p:nvPr/>
        </p:nvCxnSpPr>
        <p:spPr>
          <a:xfrm>
            <a:off x="8615564" y="4653136"/>
            <a:ext cx="0" cy="273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8280060" y="4993098"/>
            <a:ext cx="612420" cy="3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2014</a:t>
            </a:r>
            <a:endParaRPr lang="pt-BR" sz="1600" b="1" dirty="0"/>
          </a:p>
        </p:txBody>
      </p:sp>
      <p:cxnSp>
        <p:nvCxnSpPr>
          <p:cNvPr id="61" name="Conector de seta reta 60"/>
          <p:cNvCxnSpPr/>
          <p:nvPr/>
        </p:nvCxnSpPr>
        <p:spPr>
          <a:xfrm flipH="1" flipV="1">
            <a:off x="8460432" y="2272265"/>
            <a:ext cx="155132" cy="2492580"/>
          </a:xfrm>
          <a:prstGeom prst="straightConnector1">
            <a:avLst/>
          </a:prstGeom>
          <a:ln w="22225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2736"/>
            <a:ext cx="1728192" cy="626470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322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9281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 COBERTURA DE ESGOTO</a:t>
            </a:r>
            <a:endParaRPr lang="pt-B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9281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9281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 </a:t>
            </a:r>
            <a:r>
              <a:rPr lang="pt-BR" dirty="0" err="1" smtClean="0"/>
              <a:t>reservação</a:t>
            </a:r>
            <a:r>
              <a:rPr lang="pt-BR" dirty="0" smtClean="0"/>
              <a:t> de água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75" y="1415951"/>
            <a:ext cx="6700664" cy="40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1768" y="1052736"/>
            <a:ext cx="30243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Investimentos</a:t>
            </a:r>
            <a:endParaRPr lang="pt-BR" sz="24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6835" y="25649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 de Abastecimento de Água</a:t>
            </a:r>
          </a:p>
        </p:txBody>
      </p:sp>
    </p:spTree>
    <p:extLst>
      <p:ext uri="{BB962C8B-B14F-4D97-AF65-F5344CB8AC3E}">
        <p14:creationId xmlns:p14="http://schemas.microsoft.com/office/powerpoint/2010/main" val="1023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1029</Words>
  <Application>Microsoft Office PowerPoint</Application>
  <PresentationFormat>Apresentação na tela (4:3)</PresentationFormat>
  <Paragraphs>163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1_Tema do Office</vt:lpstr>
      <vt:lpstr>2_Tema do Office</vt:lpstr>
      <vt:lpstr>1_Personalizar design</vt:lpstr>
      <vt:lpstr>2_Personalizar design</vt:lpstr>
      <vt:lpstr>3_Tema do Office</vt:lpstr>
      <vt:lpstr>3_Personalizar design</vt:lpstr>
      <vt:lpstr>Apresentação do PowerPoint</vt:lpstr>
      <vt:lpstr>CONTEXTUALIZAÇÃO</vt:lpstr>
      <vt:lpstr>Ser referência por sua excelência em gestão e qualidade de serviços em saneamento.</vt:lpstr>
      <vt:lpstr>INFORMAÇÕES GERAIS</vt:lpstr>
      <vt:lpstr>HISTÓRICO</vt:lpstr>
      <vt:lpstr>PRÊMIOS</vt:lpstr>
      <vt:lpstr>EVOLUÇÃO DA COBERTURA DE ESGOTO</vt:lpstr>
      <vt:lpstr>Evolução da reservação de 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Augusto Cunha de Oliveira</dc:creator>
  <cp:lastModifiedBy>Roberto Luiz Carneiro</cp:lastModifiedBy>
  <cp:revision>238</cp:revision>
  <cp:lastPrinted>2013-12-02T19:31:08Z</cp:lastPrinted>
  <dcterms:created xsi:type="dcterms:W3CDTF">2012-09-21T18:03:38Z</dcterms:created>
  <dcterms:modified xsi:type="dcterms:W3CDTF">2015-05-27T13:08:43Z</dcterms:modified>
</cp:coreProperties>
</file>