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300" r:id="rId3"/>
    <p:sldId id="302" r:id="rId4"/>
    <p:sldId id="304" r:id="rId5"/>
    <p:sldId id="305" r:id="rId6"/>
    <p:sldId id="303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296" r:id="rId15"/>
    <p:sldId id="299" r:id="rId16"/>
    <p:sldId id="297" r:id="rId17"/>
    <p:sldId id="298" r:id="rId18"/>
    <p:sldId id="313" r:id="rId19"/>
    <p:sldId id="314" r:id="rId20"/>
    <p:sldId id="316" r:id="rId21"/>
    <p:sldId id="315" r:id="rId22"/>
    <p:sldId id="26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94660"/>
  </p:normalViewPr>
  <p:slideViewPr>
    <p:cSldViewPr>
      <p:cViewPr varScale="1">
        <p:scale>
          <a:sx n="56" d="100"/>
          <a:sy n="56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88479-6379-41B8-B4A9-2A314B852548}" type="datetimeFigureOut">
              <a:rPr lang="pt-BR" smtClean="0"/>
              <a:t>18/05/2016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DF3ED-CACE-4782-95B9-27223E2EFE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798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>
          <a:xfrm>
            <a:off x="457200" y="20608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b="1" dirty="0"/>
              <a:t>ANÁLISE DA EVOLUÇÃO DO </a:t>
            </a:r>
            <a:endParaRPr lang="pt-BR" b="1" dirty="0" smtClean="0"/>
          </a:p>
          <a:p>
            <a:pPr algn="r"/>
            <a:r>
              <a:rPr lang="pt-BR" b="1" dirty="0" smtClean="0"/>
              <a:t>IDM </a:t>
            </a:r>
            <a:r>
              <a:rPr lang="pt-BR" b="1" dirty="0"/>
              <a:t>APÓS OS ENSAIOS </a:t>
            </a:r>
            <a:r>
              <a:rPr lang="pt-BR" b="1" dirty="0" smtClean="0"/>
              <a:t>DE </a:t>
            </a:r>
            <a:r>
              <a:rPr lang="pt-BR" b="1" dirty="0"/>
              <a:t>FADIGA </a:t>
            </a:r>
            <a:r>
              <a:rPr lang="pt-BR" b="1" dirty="0" smtClean="0"/>
              <a:t>DE</a:t>
            </a:r>
          </a:p>
          <a:p>
            <a:pPr algn="r"/>
            <a:r>
              <a:rPr lang="pt-BR" b="1" dirty="0" smtClean="0"/>
              <a:t> </a:t>
            </a:r>
            <a:r>
              <a:rPr lang="pt-BR" b="1" dirty="0"/>
              <a:t>200H, 400H E 600H</a:t>
            </a:r>
            <a:endParaRPr lang="pt-BR" dirty="0"/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899592" y="3789040"/>
            <a:ext cx="7704856" cy="1581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b="1" dirty="0"/>
              <a:t>Thiago Garcia da Silva Santim</a:t>
            </a:r>
            <a:endParaRPr lang="pt-BR" dirty="0"/>
          </a:p>
          <a:p>
            <a:pPr algn="r"/>
            <a:r>
              <a:rPr lang="pt-BR" b="1" dirty="0"/>
              <a:t>Luiz Eduardo Mendes</a:t>
            </a:r>
            <a:endParaRPr lang="pt-BR" dirty="0"/>
          </a:p>
          <a:p>
            <a:pPr algn="r"/>
            <a:r>
              <a:rPr lang="pt-BR" b="1" dirty="0"/>
              <a:t>Fernando Lemes da Silva</a:t>
            </a:r>
            <a:endParaRPr lang="pt-BR" dirty="0"/>
          </a:p>
          <a:p>
            <a:pPr algn="r"/>
            <a:r>
              <a:rPr lang="pt-BR" b="1" dirty="0"/>
              <a:t>Fernando Cesar Uzan</a:t>
            </a:r>
            <a:endParaRPr lang="pt-BR" dirty="0"/>
          </a:p>
        </p:txBody>
      </p:sp>
      <p:pic>
        <p:nvPicPr>
          <p:cNvPr id="10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228184" y="5733256"/>
            <a:ext cx="2808312" cy="111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pt-BR" dirty="0" smtClean="0"/>
              <a:t>1ª Fase:</a:t>
            </a:r>
          </a:p>
          <a:p>
            <a:pPr algn="just">
              <a:defRPr/>
            </a:pPr>
            <a:r>
              <a:rPr lang="pt-BR" dirty="0" smtClean="0"/>
              <a:t>Amostragem segundo a NBR 5426/85 do lote a ser recebido;</a:t>
            </a:r>
          </a:p>
          <a:p>
            <a:pPr algn="just">
              <a:defRPr/>
            </a:pPr>
            <a:r>
              <a:rPr lang="pt-BR" dirty="0" smtClean="0"/>
              <a:t>Teste de estanqueidade dos medidores;</a:t>
            </a:r>
          </a:p>
          <a:p>
            <a:pPr algn="just">
              <a:defRPr/>
            </a:pPr>
            <a:r>
              <a:rPr lang="pt-BR" dirty="0" smtClean="0"/>
              <a:t>Cálculo do IDM sem a efetuação de ensaios de fadiga;</a:t>
            </a:r>
          </a:p>
          <a:p>
            <a:pPr algn="just">
              <a:defRPr/>
            </a:pPr>
            <a:r>
              <a:rPr lang="pt-BR" dirty="0" smtClean="0"/>
              <a:t>Cálculo do IDM após 200h de fadiga;</a:t>
            </a:r>
          </a:p>
          <a:p>
            <a:pPr algn="just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38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pt-BR" dirty="0" smtClean="0"/>
              <a:t>1ª Fase:</a:t>
            </a:r>
          </a:p>
          <a:p>
            <a:pPr algn="just">
              <a:defRPr/>
            </a:pPr>
            <a:r>
              <a:rPr lang="pt-BR" dirty="0" smtClean="0"/>
              <a:t>Cálculo do IDM após mais 200h de fadiga, totalizando </a:t>
            </a:r>
            <a:r>
              <a:rPr lang="pt-BR" dirty="0" smtClean="0"/>
              <a:t>400h de fadiga;</a:t>
            </a:r>
            <a:endParaRPr lang="pt-BR" dirty="0" smtClean="0"/>
          </a:p>
          <a:p>
            <a:pPr algn="just">
              <a:defRPr/>
            </a:pPr>
            <a:r>
              <a:rPr lang="pt-BR" dirty="0" smtClean="0"/>
              <a:t>Cálculo do IDM após mais 200h de fadiga, totalizando </a:t>
            </a:r>
            <a:r>
              <a:rPr lang="pt-BR" dirty="0" smtClean="0"/>
              <a:t>600h de fadiga;</a:t>
            </a:r>
            <a:endParaRPr lang="pt-BR" dirty="0" smtClean="0"/>
          </a:p>
          <a:p>
            <a:pPr algn="just">
              <a:defRPr/>
            </a:pPr>
            <a:r>
              <a:rPr lang="pt-BR" dirty="0" smtClean="0"/>
              <a:t>Cada ensaio de 200h é composto de 100h de fadiga cíclica e 100h de fadiga contínua.</a:t>
            </a:r>
          </a:p>
          <a:p>
            <a:pPr algn="just">
              <a:defRPr/>
            </a:pPr>
            <a:r>
              <a:rPr lang="pt-BR" dirty="0" smtClean="0"/>
              <a:t>Obtenção da envoltória de IDM do lote.</a:t>
            </a:r>
          </a:p>
          <a:p>
            <a:pPr algn="just">
              <a:defRPr/>
            </a:pPr>
            <a:endParaRPr lang="pt-BR" dirty="0" smtClean="0"/>
          </a:p>
          <a:p>
            <a:pPr algn="just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54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pt-BR" dirty="0"/>
              <a:t>2</a:t>
            </a:r>
            <a:r>
              <a:rPr lang="pt-BR" dirty="0" smtClean="0"/>
              <a:t>ª Fase:</a:t>
            </a:r>
          </a:p>
          <a:p>
            <a:pPr algn="just">
              <a:defRPr/>
            </a:pPr>
            <a:r>
              <a:rPr lang="pt-BR" dirty="0" smtClean="0"/>
              <a:t>Repetir a 1ª Fase para hidrômetros de outras tecnologias.</a:t>
            </a:r>
          </a:p>
          <a:p>
            <a:pPr algn="just">
              <a:defRPr/>
            </a:pPr>
            <a:endParaRPr lang="pt-BR" dirty="0" smtClean="0"/>
          </a:p>
          <a:p>
            <a:pPr algn="just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0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pt-BR" dirty="0"/>
              <a:t>3</a:t>
            </a:r>
            <a:r>
              <a:rPr lang="pt-BR" dirty="0" smtClean="0"/>
              <a:t>ª Fase:</a:t>
            </a:r>
          </a:p>
          <a:p>
            <a:pPr algn="just">
              <a:defRPr/>
            </a:pPr>
            <a:r>
              <a:rPr lang="pt-BR" dirty="0" smtClean="0"/>
              <a:t>A cada ano será feita uma amostragem sobre o lote, cuja envoltória do IDM foi traçada durante o recebimento do lote;</a:t>
            </a:r>
          </a:p>
          <a:p>
            <a:pPr algn="just">
              <a:defRPr/>
            </a:pPr>
            <a:r>
              <a:rPr lang="pt-BR" dirty="0" smtClean="0"/>
              <a:t>Os hidrômetros escolhidos na amostragem irão ter o seu IDM calculado e este valor comparado com a envoltória obtida na 1ª Fase;</a:t>
            </a:r>
          </a:p>
          <a:p>
            <a:pPr algn="just">
              <a:defRPr/>
            </a:pPr>
            <a:r>
              <a:rPr lang="pt-BR" dirty="0" smtClean="0"/>
              <a:t>Assim, será obtida a relação tempo de ensaio em bancada X tempo de uso em campo.</a:t>
            </a:r>
          </a:p>
          <a:p>
            <a:pPr algn="just">
              <a:defRPr/>
            </a:pPr>
            <a:endParaRPr lang="pt-BR" dirty="0" smtClean="0"/>
          </a:p>
          <a:p>
            <a:pPr algn="just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0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6270808" y="4476001"/>
            <a:ext cx="2225675" cy="1638300"/>
            <a:chOff x="2042" y="6998"/>
            <a:chExt cx="3504" cy="2580"/>
          </a:xfrm>
        </p:grpSpPr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92" t="42601" r="4640" b="24431"/>
            <a:stretch>
              <a:fillRect/>
            </a:stretch>
          </p:blipFill>
          <p:spPr bwMode="auto">
            <a:xfrm>
              <a:off x="2042" y="6998"/>
              <a:ext cx="3504" cy="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413" y="9062"/>
              <a:ext cx="95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370587" y="4476001"/>
            <a:ext cx="2225675" cy="1616075"/>
            <a:chOff x="6508" y="4539"/>
            <a:chExt cx="3504" cy="2544"/>
          </a:xfrm>
        </p:grpSpPr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1" t="43398" r="4466" b="24110"/>
            <a:stretch>
              <a:fillRect/>
            </a:stretch>
          </p:blipFill>
          <p:spPr bwMode="auto">
            <a:xfrm>
              <a:off x="6508" y="4539"/>
              <a:ext cx="3504" cy="2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7853" y="6534"/>
              <a:ext cx="95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456653" y="4476000"/>
            <a:ext cx="2247900" cy="1616075"/>
            <a:chOff x="2018" y="4532"/>
            <a:chExt cx="3540" cy="2544"/>
          </a:xfrm>
        </p:grpSpPr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42" t="42923" r="4564" b="24571"/>
            <a:stretch>
              <a:fillRect/>
            </a:stretch>
          </p:blipFill>
          <p:spPr bwMode="auto">
            <a:xfrm>
              <a:off x="2018" y="4532"/>
              <a:ext cx="3540" cy="2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385" y="6576"/>
              <a:ext cx="95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6126345" y="2659588"/>
            <a:ext cx="2370138" cy="1706563"/>
            <a:chOff x="6388" y="9592"/>
            <a:chExt cx="3732" cy="2688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67" t="43633" r="4390" b="24057"/>
            <a:stretch>
              <a:fillRect/>
            </a:stretch>
          </p:blipFill>
          <p:spPr bwMode="auto">
            <a:xfrm>
              <a:off x="6388" y="9592"/>
              <a:ext cx="3732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7839" y="11738"/>
              <a:ext cx="95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1"/>
          <p:cNvGrpSpPr>
            <a:grpSpLocks/>
          </p:cNvGrpSpPr>
          <p:nvPr/>
        </p:nvGrpSpPr>
        <p:grpSpPr bwMode="auto">
          <a:xfrm>
            <a:off x="3173737" y="2564904"/>
            <a:ext cx="2422525" cy="1760538"/>
            <a:chOff x="6352" y="12193"/>
            <a:chExt cx="3816" cy="277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31" t="35141" r="4512" b="32283"/>
            <a:stretch>
              <a:fillRect/>
            </a:stretch>
          </p:blipFill>
          <p:spPr bwMode="auto">
            <a:xfrm>
              <a:off x="6352" y="12193"/>
              <a:ext cx="3816" cy="2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7853" y="14455"/>
              <a:ext cx="95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422521" y="2583955"/>
            <a:ext cx="2408238" cy="1722437"/>
            <a:chOff x="1898" y="12280"/>
            <a:chExt cx="3792" cy="271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67" t="43329" r="4689" b="24529"/>
            <a:stretch>
              <a:fillRect/>
            </a:stretch>
          </p:blipFill>
          <p:spPr bwMode="auto">
            <a:xfrm>
              <a:off x="1898" y="12280"/>
              <a:ext cx="3792" cy="2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413" y="14483"/>
              <a:ext cx="95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ítulo 2"/>
          <p:cNvSpPr>
            <a:spLocks noGrp="1"/>
          </p:cNvSpPr>
          <p:nvPr>
            <p:ph type="title"/>
          </p:nvPr>
        </p:nvSpPr>
        <p:spPr>
          <a:xfrm>
            <a:off x="461433" y="332656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- individuais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5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886225" y="4652987"/>
            <a:ext cx="2278063" cy="1584325"/>
            <a:chOff x="1994" y="2001"/>
            <a:chExt cx="3588" cy="2496"/>
          </a:xfrm>
        </p:grpSpPr>
        <p:pic>
          <p:nvPicPr>
            <p:cNvPr id="3102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90" t="42780" r="4324" b="25269"/>
            <a:stretch>
              <a:fillRect/>
            </a:stretch>
          </p:blipFill>
          <p:spPr bwMode="auto">
            <a:xfrm>
              <a:off x="1994" y="2001"/>
              <a:ext cx="3588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29"/>
            <p:cNvSpPr txBox="1">
              <a:spLocks noChangeArrowheads="1"/>
            </p:cNvSpPr>
            <p:nvPr/>
          </p:nvSpPr>
          <p:spPr bwMode="auto">
            <a:xfrm>
              <a:off x="3390" y="4048"/>
              <a:ext cx="95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130024" y="4563775"/>
            <a:ext cx="2263775" cy="1592263"/>
            <a:chOff x="6479" y="1995"/>
            <a:chExt cx="3564" cy="2508"/>
          </a:xfrm>
        </p:grpSpPr>
        <p:pic>
          <p:nvPicPr>
            <p:cNvPr id="3099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52" t="43375" r="4434" b="24954"/>
            <a:stretch>
              <a:fillRect/>
            </a:stretch>
          </p:blipFill>
          <p:spPr bwMode="auto">
            <a:xfrm>
              <a:off x="6479" y="1995"/>
              <a:ext cx="3564" cy="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7853" y="4032"/>
              <a:ext cx="95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4787156" y="2597688"/>
            <a:ext cx="2332038" cy="1698625"/>
            <a:chOff x="1958" y="9601"/>
            <a:chExt cx="3672" cy="2676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65" t="43063" r="4768" b="24292"/>
            <a:stretch>
              <a:fillRect/>
            </a:stretch>
          </p:blipFill>
          <p:spPr bwMode="auto">
            <a:xfrm>
              <a:off x="1958" y="9601"/>
              <a:ext cx="3672" cy="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432" y="11752"/>
              <a:ext cx="95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2130025" y="2627851"/>
            <a:ext cx="2263775" cy="1638300"/>
            <a:chOff x="6479" y="7004"/>
            <a:chExt cx="3564" cy="2580"/>
          </a:xfrm>
        </p:grpSpPr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4" t="43152" r="4703" b="24535"/>
            <a:stretch>
              <a:fillRect/>
            </a:stretch>
          </p:blipFill>
          <p:spPr bwMode="auto">
            <a:xfrm>
              <a:off x="6479" y="7004"/>
              <a:ext cx="3564" cy="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7867" y="9090"/>
              <a:ext cx="95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Título 2"/>
          <p:cNvSpPr>
            <a:spLocks noGrp="1"/>
          </p:cNvSpPr>
          <p:nvPr>
            <p:ph type="title"/>
          </p:nvPr>
        </p:nvSpPr>
        <p:spPr>
          <a:xfrm>
            <a:off x="461433" y="332656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- individuais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5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9" t="27411" r="20309" b="10680"/>
          <a:stretch>
            <a:fillRect/>
          </a:stretch>
        </p:blipFill>
        <p:spPr bwMode="auto">
          <a:xfrm>
            <a:off x="1259632" y="1688893"/>
            <a:ext cx="6696744" cy="511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61433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envoltória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valores médios de IDM para a amostra total</a:t>
            </a:r>
          </a:p>
        </p:txBody>
      </p:sp>
    </p:spTree>
    <p:extLst>
      <p:ext uri="{BB962C8B-B14F-4D97-AF65-F5344CB8AC3E}">
        <p14:creationId xmlns:p14="http://schemas.microsoft.com/office/powerpoint/2010/main" val="26988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8720" r="21664" b="11761"/>
          <a:stretch>
            <a:fillRect/>
          </a:stretch>
        </p:blipFill>
        <p:spPr bwMode="auto">
          <a:xfrm>
            <a:off x="395536" y="1628798"/>
            <a:ext cx="8208912" cy="512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61433" y="332656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9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</a:t>
            </a:r>
            <a:r>
              <a:rPr lang="pt-BR" dirty="0" smtClean="0"/>
              <a:t>ntes </a:t>
            </a:r>
            <a:r>
              <a:rPr lang="pt-BR" dirty="0"/>
              <a:t>dos ensaios de fadiga não há um padrão para descrever o comportamento do </a:t>
            </a:r>
            <a:r>
              <a:rPr lang="pt-BR" dirty="0" smtClean="0"/>
              <a:t>IDM;</a:t>
            </a:r>
          </a:p>
          <a:p>
            <a:r>
              <a:rPr lang="pt-BR" dirty="0"/>
              <a:t>A</a:t>
            </a:r>
            <a:r>
              <a:rPr lang="pt-BR" dirty="0" smtClean="0"/>
              <a:t>pós </a:t>
            </a:r>
            <a:r>
              <a:rPr lang="pt-BR" dirty="0"/>
              <a:t>o primeiro ensaio de fadiga de 200h, a variação dos erros passa a ser passível de correlação com uma equação polinomial de segunda ordem </a:t>
            </a:r>
            <a:r>
              <a:rPr lang="pt-BR" dirty="0" smtClean="0"/>
              <a:t>(</a:t>
            </a:r>
            <a:r>
              <a:rPr lang="pt-BR" dirty="0"/>
              <a:t>y = -1,125x² + 8,085x - 3,21</a:t>
            </a:r>
            <a:r>
              <a:rPr lang="pt-BR" dirty="0" smtClean="0"/>
              <a:t>);</a:t>
            </a:r>
          </a:p>
          <a:p>
            <a:r>
              <a:rPr lang="pt-BR" dirty="0" smtClean="0"/>
              <a:t>O </a:t>
            </a:r>
            <a:r>
              <a:rPr lang="pt-BR" dirty="0"/>
              <a:t>comportamento de discrepância inicial apresentado </a:t>
            </a:r>
            <a:r>
              <a:rPr lang="pt-BR" dirty="0" smtClean="0"/>
              <a:t>é </a:t>
            </a:r>
            <a:r>
              <a:rPr lang="pt-BR" dirty="0"/>
              <a:t>originado devido aos elevados erros de submedição nas vazões de 2,5 l/h a 40 l/h, variando de -100% a -20%.</a:t>
            </a:r>
          </a:p>
          <a:p>
            <a:pPr algn="just">
              <a:defRPr/>
            </a:pPr>
            <a:endParaRPr lang="pt-BR" dirty="0" smtClean="0"/>
          </a:p>
          <a:p>
            <a:pPr algn="just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00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A primeira fase deste trabalho apresenta resultados que permitem avaliar a ocorrência de um padrão de comportamento na variação do IDM em função de ensaios de desgaste repetitivos. </a:t>
            </a:r>
            <a:endParaRPr lang="pt-BR" dirty="0" smtClean="0"/>
          </a:p>
          <a:p>
            <a:pPr algn="just"/>
            <a:r>
              <a:rPr lang="pt-BR" dirty="0" smtClean="0"/>
              <a:t>Todavia</a:t>
            </a:r>
            <a:r>
              <a:rPr lang="pt-BR" dirty="0"/>
              <a:t>, o cálculo do IDM sem a efetuação dos ensaios de fadiga, ocasionou em erros de submedição acima até dos erros esperados para os medidores velocimétricos nas vazões mais baixas. </a:t>
            </a:r>
          </a:p>
          <a:p>
            <a:pPr algn="just">
              <a:defRPr/>
            </a:pPr>
            <a:endParaRPr lang="pt-BR" dirty="0" smtClean="0"/>
          </a:p>
          <a:p>
            <a:pPr algn="just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77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dirty="0" smtClean="0"/>
              <a:t>Substituir os hidrômetros é uma ação fundamental para o controle das perdas aparentes referentes à submedição.</a:t>
            </a:r>
          </a:p>
          <a:p>
            <a:pPr algn="just">
              <a:defRPr/>
            </a:pPr>
            <a:r>
              <a:rPr lang="pt-BR" dirty="0" smtClean="0"/>
              <a:t>A submedição, segundo </a:t>
            </a:r>
            <a:r>
              <a:rPr lang="pt-BR" dirty="0"/>
              <a:t>Drumond (2014), representa um consumo registrado inferior ao consumo realmente consumido, ocasionando em perdas financeiras devido ao volume não contabilizado</a:t>
            </a:r>
            <a:r>
              <a:rPr lang="pt-BR" dirty="0" smtClean="0"/>
              <a:t>.</a:t>
            </a:r>
          </a:p>
          <a:p>
            <a:pPr marL="0" indent="0" algn="just">
              <a:buNone/>
              <a:defRPr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53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Essa </a:t>
            </a:r>
            <a:r>
              <a:rPr lang="pt-BR" dirty="0"/>
              <a:t>ocorrência não pode ser encarada apenas como um caso isolado, mas deve ser verificada sua recorrência, pois a instalação de um medidor nas redes de distribuição fora do seu melhor desempenho, poderá não resultar na melhora esperada, tendo em vista o custo inicial de implantação do medidor volumétrico comparado com o velocimétrico. </a:t>
            </a:r>
          </a:p>
          <a:p>
            <a:pPr algn="just">
              <a:defRPr/>
            </a:pPr>
            <a:endParaRPr lang="pt-BR" dirty="0" smtClean="0"/>
          </a:p>
          <a:p>
            <a:pPr algn="just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38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Desse </a:t>
            </a:r>
            <a:r>
              <a:rPr lang="pt-BR" dirty="0"/>
              <a:t>modo, torna-se fundamental que a segunda etapa do trabalho, em andamento neste primeiro semestre de 2016, seja desenvolvida e os resultados obtidos sejam comparados com os obtidos na primeira fase. </a:t>
            </a:r>
          </a:p>
          <a:p>
            <a:pPr algn="just"/>
            <a:r>
              <a:rPr lang="pt-BR" dirty="0"/>
              <a:t>Por fim, com os resultados das duas primeiras etapas organizados em envoltórias, pretende-se encontrar a correlação com os valores de IDM dos medidores que foram instalados </a:t>
            </a:r>
            <a:r>
              <a:rPr lang="pt-BR" dirty="0" smtClean="0"/>
              <a:t>em campo</a:t>
            </a:r>
            <a:r>
              <a:rPr lang="pt-BR" dirty="0" smtClean="0"/>
              <a:t>.</a:t>
            </a:r>
            <a:endParaRPr lang="pt-BR" dirty="0"/>
          </a:p>
          <a:p>
            <a:pPr algn="just">
              <a:defRPr/>
            </a:pPr>
            <a:endParaRPr lang="pt-BR" dirty="0" smtClean="0"/>
          </a:p>
          <a:p>
            <a:pPr algn="just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38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75" y="4149080"/>
            <a:ext cx="190544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4499992" y="4564232"/>
            <a:ext cx="4442183" cy="176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90032" y="1124744"/>
            <a:ext cx="7772400" cy="4176464"/>
          </a:xfrm>
        </p:spPr>
        <p:txBody>
          <a:bodyPr>
            <a:normAutofit/>
          </a:bodyPr>
          <a:lstStyle/>
          <a:p>
            <a:r>
              <a:rPr lang="pt-BR" dirty="0" smtClean="0"/>
              <a:t>Obrigado pela atenção.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Dúvidas, críticas e sugestões:</a:t>
            </a:r>
            <a:br>
              <a:rPr lang="pt-BR" dirty="0" smtClean="0"/>
            </a:br>
            <a:r>
              <a:rPr lang="pt-BR" sz="3100" dirty="0" smtClean="0"/>
              <a:t>thiagosantim@saaeguarulhos.sp.gov.br</a:t>
            </a:r>
            <a:br>
              <a:rPr lang="pt-BR" sz="3100" dirty="0" smtClean="0"/>
            </a:br>
            <a:r>
              <a:rPr lang="pt-BR" sz="3100" dirty="0" smtClean="0"/>
              <a:t>luizmendes@saaeguarulhos.sp.gov.br</a:t>
            </a:r>
            <a:endParaRPr lang="pt-BR" sz="3100" dirty="0"/>
          </a:p>
        </p:txBody>
      </p:sp>
    </p:spTree>
    <p:extLst>
      <p:ext uri="{BB962C8B-B14F-4D97-AF65-F5344CB8AC3E}">
        <p14:creationId xmlns:p14="http://schemas.microsoft.com/office/powerpoint/2010/main" val="23076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0775" t="47557" r="34271" b="20662"/>
          <a:stretch/>
        </p:blipFill>
        <p:spPr>
          <a:xfrm>
            <a:off x="9648" y="1854263"/>
            <a:ext cx="8965858" cy="41137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7" t="19869" r="60741" b="50000"/>
          <a:stretch/>
        </p:blipFill>
        <p:spPr bwMode="auto">
          <a:xfrm>
            <a:off x="1551733" y="5956923"/>
            <a:ext cx="499988" cy="80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2" t="19869" r="40975" b="50000"/>
          <a:stretch/>
        </p:blipFill>
        <p:spPr bwMode="auto">
          <a:xfrm>
            <a:off x="2339752" y="5919938"/>
            <a:ext cx="609600" cy="80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9" t="18298" r="24431" b="50000"/>
          <a:stretch/>
        </p:blipFill>
        <p:spPr bwMode="auto">
          <a:xfrm>
            <a:off x="3059832" y="5968011"/>
            <a:ext cx="545416" cy="84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043608" y="126876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Gráfico 01 – IDM dos lotes recebidos pelo SAAE Guarulhos de Dez/15 a Jan/16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907704" y="188640"/>
            <a:ext cx="7214783" cy="1008112"/>
          </a:xfrm>
          <a:prstGeom prst="rect">
            <a:avLst/>
          </a:prstGeom>
        </p:spPr>
        <p:txBody>
          <a:bodyPr vert="horz" lIns="91440" tIns="45721" rIns="91440" bIns="4572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solidFill>
                  <a:schemeClr val="bg1"/>
                </a:solidFill>
              </a:rPr>
              <a:t>Amostra dos efeitos da submedição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Ensaios para avaliação metrológica dos novos lotes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quando trocar o medidor?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dirty="0"/>
              <a:t>A definição do momento de troca de um hidrômetro é um ponto indefinido para muitas companhias de saneamento, dentro desse contexto, muitas metodologias têm sido desenvolvidas com o intuito de se definir o momento em que haja o </a:t>
            </a:r>
            <a:r>
              <a:rPr lang="pt-BR" i="1" dirty="0"/>
              <a:t>payback</a:t>
            </a:r>
            <a:r>
              <a:rPr lang="pt-BR" dirty="0"/>
              <a:t> do medidor e sem que ocorra a elevação dos índices de </a:t>
            </a:r>
            <a:r>
              <a:rPr lang="pt-BR" dirty="0" smtClean="0"/>
              <a:t>submedição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09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quando trocar o medidor?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dirty="0" smtClean="0"/>
              <a:t>Paliativo: utilização do texto da Portaria nº 246/2000 do INMETRO adaptado:</a:t>
            </a:r>
          </a:p>
          <a:p>
            <a:pPr algn="just">
              <a:defRPr/>
            </a:pPr>
            <a:endParaRPr lang="pt-BR" dirty="0"/>
          </a:p>
          <a:p>
            <a:pPr marL="0" indent="0">
              <a:buNone/>
            </a:pPr>
            <a:r>
              <a:rPr lang="pt-BR" i="1" dirty="0" smtClean="0"/>
              <a:t>	8</a:t>
            </a:r>
            <a:r>
              <a:rPr lang="pt-BR" i="1" dirty="0"/>
              <a:t>. VERIFICAÇÕES PERIÓDICAS E EVENTUAIS</a:t>
            </a:r>
          </a:p>
          <a:p>
            <a:pPr marL="0" indent="0">
              <a:buNone/>
            </a:pPr>
            <a:r>
              <a:rPr lang="pt-BR" i="1" dirty="0" smtClean="0"/>
              <a:t>	8.1 </a:t>
            </a:r>
            <a:r>
              <a:rPr lang="pt-BR" i="1" dirty="0"/>
              <a:t>- As verificações periódicas são efetuadas nos </a:t>
            </a:r>
            <a:r>
              <a:rPr lang="pt-BR" i="1" dirty="0" smtClean="0"/>
              <a:t>	hidrômetros </a:t>
            </a:r>
            <a:r>
              <a:rPr lang="pt-BR" i="1" dirty="0"/>
              <a:t>em uso, em intervalos estabelecidos </a:t>
            </a:r>
            <a:r>
              <a:rPr lang="pt-BR" i="1" dirty="0" smtClean="0"/>
              <a:t>	pelo INMETRO</a:t>
            </a:r>
            <a:r>
              <a:rPr lang="pt-BR" i="1" dirty="0"/>
              <a:t>, não superiores a cinco </a:t>
            </a:r>
            <a:r>
              <a:rPr lang="pt-BR" i="1" dirty="0" smtClean="0"/>
              <a:t>anos.</a:t>
            </a:r>
          </a:p>
          <a:p>
            <a:pPr marL="0" indent="0">
              <a:buNone/>
            </a:pPr>
            <a:endParaRPr lang="pt-BR" i="1" dirty="0"/>
          </a:p>
          <a:p>
            <a:pPr algn="just">
              <a:defRPr/>
            </a:pPr>
            <a:r>
              <a:rPr lang="pt-BR" dirty="0" smtClean="0"/>
              <a:t>Pelo trecho, não é obrigada a troca, mas </a:t>
            </a:r>
            <a:r>
              <a:rPr lang="pt-BR" dirty="0" smtClean="0"/>
              <a:t>sim a </a:t>
            </a:r>
            <a:r>
              <a:rPr lang="pt-BR" dirty="0" smtClean="0"/>
              <a:t>verificação.</a:t>
            </a:r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endParaRPr lang="pt-BR" dirty="0" smtClean="0"/>
          </a:p>
          <a:p>
            <a:pPr algn="just">
              <a:defRPr/>
            </a:pPr>
            <a:endParaRPr lang="pt-BR" dirty="0" smtClean="0"/>
          </a:p>
          <a:p>
            <a:pPr marL="0" indent="0" algn="just">
              <a:buNone/>
              <a:defRPr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60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043608" y="126876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Gráfico 02 –  Comparativo IDM medidores fabricante A X  todos fabricantes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691680" y="188640"/>
            <a:ext cx="7430807" cy="1008112"/>
          </a:xfrm>
          <a:prstGeom prst="rect">
            <a:avLst/>
          </a:prstGeom>
        </p:spPr>
        <p:txBody>
          <a:bodyPr vert="horz" lIns="91440" tIns="45721" rIns="91440" bIns="4572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solidFill>
                  <a:schemeClr val="bg1"/>
                </a:solidFill>
              </a:rPr>
              <a:t>Resultados do IDM do parque do SAAE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Ensaios para avaliação metrológica do parque de HDs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448633" y="1916832"/>
            <a:ext cx="8299831" cy="4608512"/>
            <a:chOff x="1187624" y="1988840"/>
            <a:chExt cx="7781092" cy="4320480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2"/>
            <a:srcRect l="9532" t="31365" r="31042" b="14731"/>
            <a:stretch/>
          </p:blipFill>
          <p:spPr>
            <a:xfrm>
              <a:off x="1187624" y="1988840"/>
              <a:ext cx="7781092" cy="4320480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>
              <a:off x="3131840" y="6001543"/>
              <a:ext cx="198233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IDM médio fabricante A </a:t>
              </a:r>
              <a:endParaRPr lang="pt-BR" sz="14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724128" y="6001543"/>
              <a:ext cx="31725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IDM médio todos fabricantes</a:t>
              </a:r>
              <a:endParaRPr lang="pt-B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4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dirty="0" smtClean="0"/>
              <a:t>Este trabalho tem por objetivo desenvolver uma correlação entre o IDM obtido após sucessivos ensaios de fadiga de uma amostra de um lote de hidrômetros e compará-la com o IDM </a:t>
            </a:r>
            <a:r>
              <a:rPr lang="pt-BR" dirty="0" smtClean="0"/>
              <a:t>registrado</a:t>
            </a:r>
            <a:r>
              <a:rPr lang="pt-BR" dirty="0" smtClean="0"/>
              <a:t> </a:t>
            </a:r>
            <a:r>
              <a:rPr lang="pt-BR" dirty="0" smtClean="0"/>
              <a:t>após o hidrômetro ter passado </a:t>
            </a:r>
            <a:r>
              <a:rPr lang="pt-BR" dirty="0" smtClean="0"/>
              <a:t>por </a:t>
            </a:r>
            <a:r>
              <a:rPr lang="pt-BR" dirty="0" smtClean="0"/>
              <a:t>um </a:t>
            </a:r>
            <a:r>
              <a:rPr lang="pt-BR" dirty="0" smtClean="0"/>
              <a:t>período </a:t>
            </a:r>
            <a:r>
              <a:rPr lang="pt-BR" dirty="0" smtClean="0"/>
              <a:t>de </a:t>
            </a:r>
            <a:r>
              <a:rPr lang="pt-BR" dirty="0" smtClean="0"/>
              <a:t>uso.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07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dirty="0" smtClean="0"/>
              <a:t>Bancada volumétrica;</a:t>
            </a:r>
            <a:endParaRPr lang="pt-BR" dirty="0"/>
          </a:p>
        </p:txBody>
      </p:sp>
      <p:pic>
        <p:nvPicPr>
          <p:cNvPr id="4" name="Imagem 3" descr="C:\Users\RAI\Dropbox\Engenharia - 10º Semestre 2016\TCC II 2016\Fotos Laboratório SAE\20160130_1126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9"/>
          <a:stretch/>
        </p:blipFill>
        <p:spPr bwMode="auto">
          <a:xfrm rot="5400000">
            <a:off x="3920757" y="1852327"/>
            <a:ext cx="5546849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dirty="0" smtClean="0"/>
              <a:t>Bancada volumétrica;</a:t>
            </a:r>
          </a:p>
          <a:p>
            <a:pPr algn="just">
              <a:defRPr/>
            </a:pPr>
            <a:r>
              <a:rPr lang="pt-BR" dirty="0" smtClean="0"/>
              <a:t>Hidrômetros volumétricos DN 3/4” e Q3 = 2,5m³/h;</a:t>
            </a:r>
          </a:p>
          <a:p>
            <a:pPr algn="just">
              <a:defRPr/>
            </a:pPr>
            <a:r>
              <a:rPr lang="pt-BR" dirty="0" smtClean="0"/>
              <a:t>Microsoft Excel 2010;</a:t>
            </a:r>
          </a:p>
          <a:p>
            <a:pPr algn="just">
              <a:defRPr/>
            </a:pPr>
            <a:r>
              <a:rPr lang="pt-BR" dirty="0" smtClean="0"/>
              <a:t>NBR 15538/14.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74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1312</TotalTime>
  <Words>760</Words>
  <Application>Microsoft Office PowerPoint</Application>
  <PresentationFormat>Apresentação na tela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Forma de Onda</vt:lpstr>
      <vt:lpstr>Apresentação do PowerPoint</vt:lpstr>
      <vt:lpstr>Introdução</vt:lpstr>
      <vt:lpstr>Apresentação do PowerPoint</vt:lpstr>
      <vt:lpstr>Mas quando trocar o medidor?</vt:lpstr>
      <vt:lpstr>Mas quando trocar o medidor?</vt:lpstr>
      <vt:lpstr>Apresentação do PowerPoint</vt:lpstr>
      <vt:lpstr>Proposta</vt:lpstr>
      <vt:lpstr>Materiais</vt:lpstr>
      <vt:lpstr>Materiais</vt:lpstr>
      <vt:lpstr>Método</vt:lpstr>
      <vt:lpstr>Método</vt:lpstr>
      <vt:lpstr>Método</vt:lpstr>
      <vt:lpstr>Método</vt:lpstr>
      <vt:lpstr>Resultados - individuais</vt:lpstr>
      <vt:lpstr>Resultados - individuais</vt:lpstr>
      <vt:lpstr>Resultados – envoltória dos valores médios de IDM para a amostra total</vt:lpstr>
      <vt:lpstr>Resultados</vt:lpstr>
      <vt:lpstr>Discussão</vt:lpstr>
      <vt:lpstr>Conclusões</vt:lpstr>
      <vt:lpstr>Conclusões</vt:lpstr>
      <vt:lpstr>Conclusões</vt:lpstr>
      <vt:lpstr>Obrigado pela atenção.  Dúvidas, críticas e sugestões: thiagosantim@saaeguarulhos.sp.gov.br luizmendes@saaeguarulhos.sp.gov.br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Garcia da Silva Santim</dc:creator>
  <cp:lastModifiedBy>TGS²</cp:lastModifiedBy>
  <cp:revision>84</cp:revision>
  <dcterms:created xsi:type="dcterms:W3CDTF">2015-05-22T15:08:41Z</dcterms:created>
  <dcterms:modified xsi:type="dcterms:W3CDTF">2016-05-18T10:38:55Z</dcterms:modified>
</cp:coreProperties>
</file>