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60" r:id="rId2"/>
    <p:sldId id="262" r:id="rId3"/>
    <p:sldId id="263" r:id="rId4"/>
    <p:sldId id="265" r:id="rId5"/>
    <p:sldId id="266" r:id="rId6"/>
    <p:sldId id="267" r:id="rId7"/>
    <p:sldId id="268" r:id="rId8"/>
    <p:sldId id="269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18" autoAdjust="0"/>
    <p:restoredTop sz="94660"/>
  </p:normalViewPr>
  <p:slideViewPr>
    <p:cSldViewPr>
      <p:cViewPr varScale="1">
        <p:scale>
          <a:sx n="69" d="100"/>
          <a:sy n="69" d="100"/>
        </p:scale>
        <p:origin x="-14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B2D47C-B3B5-4FFD-BE4F-6C232FE7FE4A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1B1AC6-2842-485B-BA51-7E628D0906F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39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884463" y="8685878"/>
            <a:ext cx="2972004" cy="45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4405" tIns="42202" rIns="84405" bIns="42202"/>
          <a:lstStyle>
            <a:lvl1pPr defTabSz="886580">
              <a:defRPr sz="2200">
                <a:solidFill>
                  <a:srgbClr val="203C72"/>
                </a:solidFill>
                <a:latin typeface="Helvetica" pitchFamily="34" charset="0"/>
              </a:defRPr>
            </a:lvl1pPr>
            <a:lvl2pPr marL="719522" indent="-276965" defTabSz="886580">
              <a:defRPr sz="2200">
                <a:solidFill>
                  <a:srgbClr val="203C72"/>
                </a:solidFill>
                <a:latin typeface="Helvetica" pitchFamily="34" charset="0"/>
              </a:defRPr>
            </a:lvl2pPr>
            <a:lvl3pPr marL="1107858" indent="-221279" defTabSz="886580">
              <a:defRPr sz="2200">
                <a:solidFill>
                  <a:srgbClr val="203C72"/>
                </a:solidFill>
                <a:latin typeface="Helvetica" pitchFamily="34" charset="0"/>
              </a:defRPr>
            </a:lvl3pPr>
            <a:lvl4pPr marL="1550416" indent="-221279" defTabSz="886580">
              <a:defRPr sz="2200">
                <a:solidFill>
                  <a:srgbClr val="203C72"/>
                </a:solidFill>
                <a:latin typeface="Helvetica" pitchFamily="34" charset="0"/>
              </a:defRPr>
            </a:lvl4pPr>
            <a:lvl5pPr marL="1992973" indent="-221279" defTabSz="886580">
              <a:defRPr sz="2200">
                <a:solidFill>
                  <a:srgbClr val="203C72"/>
                </a:solidFill>
                <a:latin typeface="Helvetica" pitchFamily="34" charset="0"/>
              </a:defRPr>
            </a:lvl5pPr>
            <a:lvl6pPr marL="2415014" indent="-221279" defTabSz="88658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03C72"/>
                </a:solidFill>
                <a:latin typeface="Helvetica" pitchFamily="34" charset="0"/>
              </a:defRPr>
            </a:lvl6pPr>
            <a:lvl7pPr marL="2837056" indent="-221279" defTabSz="88658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03C72"/>
                </a:solidFill>
                <a:latin typeface="Helvetica" pitchFamily="34" charset="0"/>
              </a:defRPr>
            </a:lvl7pPr>
            <a:lvl8pPr marL="3259097" indent="-221279" defTabSz="88658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03C72"/>
                </a:solidFill>
                <a:latin typeface="Helvetica" pitchFamily="34" charset="0"/>
              </a:defRPr>
            </a:lvl8pPr>
            <a:lvl9pPr marL="3681138" indent="-221279" defTabSz="886580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203C72"/>
                </a:solidFill>
                <a:latin typeface="Helvetica" pitchFamily="34" charset="0"/>
              </a:defRPr>
            </a:lvl9pPr>
          </a:lstStyle>
          <a:p>
            <a:fld id="{2D0219F7-BAA1-487A-B24D-8917A97D8C32}" type="slidenum">
              <a:rPr lang="pt-BR" altLang="pt-BR" sz="2300" b="1" u="sng">
                <a:solidFill>
                  <a:schemeClr val="tx1"/>
                </a:solidFill>
              </a:rPr>
              <a:pPr/>
              <a:t>1</a:t>
            </a:fld>
            <a:endParaRPr lang="pt-BR" altLang="pt-BR" sz="2300" b="1" u="sng">
              <a:solidFill>
                <a:schemeClr val="tx1"/>
              </a:solidFill>
            </a:endParaRPr>
          </a:p>
        </p:txBody>
      </p:sp>
      <p:sp>
        <p:nvSpPr>
          <p:cNvPr id="425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92225" y="798513"/>
            <a:ext cx="4275138" cy="32051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259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525" y="4347195"/>
            <a:ext cx="5026951" cy="3849359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682" tIns="43563" rIns="88682" bIns="43563"/>
          <a:lstStyle/>
          <a:p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565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725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052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7314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52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450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2033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202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233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46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486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A51024-53CA-4F49-99C8-178BE88FDFA3}" type="datetimeFigureOut">
              <a:rPr lang="pt-BR" smtClean="0"/>
              <a:pPr/>
              <a:t>17/05/2016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3B2F2-E4D9-4BEF-9FE8-14A2A1C0209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2732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4"/>
          <p:cNvSpPr txBox="1">
            <a:spLocks noChangeArrowheads="1"/>
          </p:cNvSpPr>
          <p:nvPr/>
        </p:nvSpPr>
        <p:spPr bwMode="auto">
          <a:xfrm>
            <a:off x="455613" y="500063"/>
            <a:ext cx="8207375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ts val="2900"/>
              </a:lnSpc>
              <a:spcBef>
                <a:spcPct val="50000"/>
              </a:spcBef>
              <a:buFontTx/>
              <a:buNone/>
            </a:pPr>
            <a:endParaRPr lang="pt-BR" altLang="pt-BR" sz="2400" b="1">
              <a:solidFill>
                <a:srgbClr val="203C72"/>
              </a:solidFill>
            </a:endParaRPr>
          </a:p>
        </p:txBody>
      </p:sp>
      <p:sp>
        <p:nvSpPr>
          <p:cNvPr id="9" name="Subtítulo 2"/>
          <p:cNvSpPr txBox="1">
            <a:spLocks/>
          </p:cNvSpPr>
          <p:nvPr/>
        </p:nvSpPr>
        <p:spPr>
          <a:xfrm>
            <a:off x="611188" y="1412875"/>
            <a:ext cx="7786687" cy="46085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pt-BR" sz="4000" b="1" dirty="0" smtClean="0">
                <a:solidFill>
                  <a:schemeClr val="tx2">
                    <a:lumMod val="75000"/>
                  </a:schemeClr>
                </a:solidFill>
              </a:rPr>
              <a:t>AVALIAÇÃO PRELIMINAR DE RISCO DO USO DE ÁGUA DE CISTERNA</a:t>
            </a:r>
            <a:endParaRPr lang="pt-BR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defRPr/>
            </a:pPr>
            <a:endParaRPr lang="pt-BR" sz="1800" dirty="0" smtClean="0">
              <a:solidFill>
                <a:schemeClr val="tx2">
                  <a:lumMod val="75000"/>
                </a:schemeClr>
              </a:solidFill>
              <a:latin typeface="Arial Black" pitchFamily="34" charset="0"/>
            </a:endParaRPr>
          </a:p>
          <a:p>
            <a:pPr marL="0" indent="0" algn="r">
              <a:buNone/>
              <a:defRPr/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Alba de Oliveira Lemos</a:t>
            </a:r>
          </a:p>
          <a:p>
            <a:pPr marL="0" indent="0" algn="r">
              <a:buNone/>
              <a:defRPr/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João Henrique Cavalcanti Rangel</a:t>
            </a:r>
          </a:p>
          <a:p>
            <a:pPr marL="0" indent="0" algn="r">
              <a:buNone/>
              <a:defRPr/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Osman de Oliveira Lira</a:t>
            </a:r>
          </a:p>
          <a:p>
            <a:pPr marL="0" indent="0" algn="r">
              <a:buNone/>
              <a:defRPr/>
            </a:pPr>
            <a:r>
              <a:rPr lang="pt-BR" sz="1800" dirty="0" smtClean="0">
                <a:solidFill>
                  <a:schemeClr val="tx2">
                    <a:lumMod val="75000"/>
                  </a:schemeClr>
                </a:solidFill>
              </a:rPr>
              <a:t>Edgar Braga</a:t>
            </a:r>
          </a:p>
        </p:txBody>
      </p:sp>
      <p:pic>
        <p:nvPicPr>
          <p:cNvPr id="16" name="Picture 4" descr="Logo46Assemble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-27384"/>
            <a:ext cx="1864420" cy="1202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 descr="D:\Users\alba.lemos\Videos\Relatórios Cedidos\logo-promimp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5233" y="6156162"/>
            <a:ext cx="616421" cy="657214"/>
          </a:xfrm>
          <a:prstGeom prst="rect">
            <a:avLst/>
          </a:prstGeom>
          <a:noFill/>
        </p:spPr>
      </p:pic>
      <p:pic>
        <p:nvPicPr>
          <p:cNvPr id="18" name="Imagem 1" descr="logoufpe_vectorized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83568" y="6210131"/>
            <a:ext cx="472421" cy="60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6309321"/>
            <a:ext cx="1829850" cy="504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453812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pic>
        <p:nvPicPr>
          <p:cNvPr id="46082" name="Gráfico 1"/>
          <p:cNvPicPr>
            <a:picLocks noGrp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3" name="Gráfico 2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aixaDeTexto 8"/>
          <p:cNvSpPr txBox="1"/>
          <p:nvPr/>
        </p:nvSpPr>
        <p:spPr>
          <a:xfrm>
            <a:off x="928662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1. Análises de intensidade de cor em amostras de água de cisternas, de quarto municípios do semiárido pernambucano.</a:t>
            </a:r>
          </a:p>
          <a:p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143504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2. Análises de turbidez em amostras de água de cisternas, em quatro municípios do semiárido pernambucano.</a:t>
            </a:r>
          </a:p>
          <a:p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3. Análises de ferro em amostras de água de cisternas,  de quarto municípios do semiárido pernambucano.</a:t>
            </a:r>
          </a:p>
          <a:p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143504" y="3955325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4. Análises de manganês em amostras de água de cisternas, de quarto municípios do semiárido pernambucano.</a:t>
            </a:r>
            <a:endParaRPr lang="pt-BR" sz="1200" dirty="0"/>
          </a:p>
        </p:txBody>
      </p:sp>
      <p:pic>
        <p:nvPicPr>
          <p:cNvPr id="47106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7107" name="Gráfico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000364" y="3955325"/>
            <a:ext cx="30003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Figura 5. Análises de amônia em amostras de água de cisternas, de quarto municípios do semiárido pernambucano.</a:t>
            </a:r>
            <a:endParaRPr lang="pt-BR" sz="1200" dirty="0"/>
          </a:p>
        </p:txBody>
      </p:sp>
      <p:pic>
        <p:nvPicPr>
          <p:cNvPr id="48131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6. Análises de nitrato em amostras de água de cisternas, de quarto municípios do semiárido pernambucano.</a:t>
            </a:r>
          </a:p>
          <a:p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143504" y="3955325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7. Análises de nitrito em amostras de água de cisternas, de quarto municípios do semiárido pernambucano.</a:t>
            </a:r>
            <a:endParaRPr lang="pt-BR" sz="1200" dirty="0"/>
          </a:p>
        </p:txBody>
      </p:sp>
      <p:pic>
        <p:nvPicPr>
          <p:cNvPr id="49154" name="Gráfico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6" name="Gráfico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8. Análises de cobre em amostras de água de cisternas, de quarto municípios do semiárido pernambucano.</a:t>
            </a:r>
          </a:p>
          <a:p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143504" y="3955325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9.  Análises de zinco em amostras de água de cisternas, de quarto municípios do semiárido pernambucano.</a:t>
            </a:r>
            <a:endParaRPr lang="pt-BR" sz="1200" dirty="0"/>
          </a:p>
        </p:txBody>
      </p:sp>
      <p:pic>
        <p:nvPicPr>
          <p:cNvPr id="11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79" name="Gráfico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10. Análises de flúor em amostras de água de cisternas, de quarto municípios do semiárido pernambucano.</a:t>
            </a:r>
          </a:p>
          <a:p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143504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Figura 11. Análises de Sólidos Dissolvidos Totais (STD) em amostras de água de cisternas, de quarto municípios do semiárido pernambucano.</a:t>
            </a:r>
            <a:endParaRPr lang="pt-BR" sz="1200" dirty="0"/>
          </a:p>
        </p:txBody>
      </p:sp>
      <p:pic>
        <p:nvPicPr>
          <p:cNvPr id="1026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Gráfico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9" name="CaixaDeTexto 8"/>
          <p:cNvSpPr txBox="1"/>
          <p:nvPr/>
        </p:nvSpPr>
        <p:spPr>
          <a:xfrm>
            <a:off x="928662" y="3955325"/>
            <a:ext cx="29289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12. Análises de pH em amostras de água de cisternas, de quarto municípios do semiárido pernambucano.</a:t>
            </a:r>
          </a:p>
          <a:p>
            <a:endParaRPr lang="pt-BR" sz="12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5143504" y="3955325"/>
            <a:ext cx="29289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 smtClean="0"/>
              <a:t>Figura 13. Análises de Cloretos em amostras de água de cisternas, de quarto municípios do semiárido pernambucano.</a:t>
            </a:r>
            <a:endParaRPr lang="pt-BR" sz="1200" dirty="0"/>
          </a:p>
        </p:txBody>
      </p:sp>
      <p:pic>
        <p:nvPicPr>
          <p:cNvPr id="2050" name="Gráfico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Gráfico 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928802"/>
            <a:ext cx="2928958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500166" y="6536377"/>
            <a:ext cx="592935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200" dirty="0" smtClean="0"/>
              <a:t>Fonte: CETESB (2007); BRASIL (2006); DIETER </a:t>
            </a:r>
            <a:r>
              <a:rPr lang="pt-BR" sz="1200" i="1" dirty="0" err="1" smtClean="0"/>
              <a:t>et</a:t>
            </a:r>
            <a:r>
              <a:rPr lang="pt-BR" sz="1200" i="1" dirty="0" smtClean="0"/>
              <a:t> al.,</a:t>
            </a:r>
            <a:r>
              <a:rPr lang="pt-BR" sz="1200" dirty="0" smtClean="0"/>
              <a:t> (2005); OPAS (2001); INTERLANDI (1994).</a:t>
            </a:r>
            <a:endParaRPr lang="pt-BR" sz="1200" dirty="0"/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680294"/>
              </p:ext>
            </p:extLst>
          </p:nvPr>
        </p:nvGraphicFramePr>
        <p:xfrm>
          <a:off x="1331640" y="2012803"/>
          <a:ext cx="6528218" cy="4368525"/>
        </p:xfrm>
        <a:graphic>
          <a:graphicData uri="http://schemas.openxmlformats.org/drawingml/2006/table">
            <a:tbl>
              <a:tblPr/>
              <a:tblGrid>
                <a:gridCol w="1402827"/>
                <a:gridCol w="1578268"/>
                <a:gridCol w="1465116"/>
                <a:gridCol w="2082007"/>
              </a:tblGrid>
              <a:tr h="179909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b="1" dirty="0">
                          <a:latin typeface="Times New Roman"/>
                          <a:ea typeface="Times New Roman"/>
                          <a:cs typeface="Times New Roman"/>
                        </a:rPr>
                        <a:t>Parâmetro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700" b="1">
                          <a:latin typeface="Times New Roman"/>
                          <a:ea typeface="Times New Roman"/>
                          <a:cs typeface="Times New Roman"/>
                        </a:rPr>
                        <a:t>Prazo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295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Curto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Times New Roman"/>
                          <a:ea typeface="Times New Roman"/>
                          <a:cs typeface="Times New Roman"/>
                        </a:rPr>
                        <a:t>longo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81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Cor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Problemas em gestantes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Problemas neurológicos e Câncer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5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Turbidez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Doenças de veiculação hídrica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2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Ferro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Problemas Cardíacos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Cirrose no fígado e pâncreas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31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Manganês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Problemas neurológicos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Flúor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Fluorose dentária e cárie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Fluorose óssea 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2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Cobre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Doenças hepáticas e neurodegenerativas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Amônia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Presença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carga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orgânica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Nitrito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e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Nitrato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Metaemoglobinemia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33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Sólidos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Totais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Dissolvidos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Times New Roman"/>
                          <a:ea typeface="Times New Roman"/>
                          <a:cs typeface="Times New Roman"/>
                        </a:rPr>
                        <a:t>Doenças de veiculação hídrica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006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Cloro Residual Livre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Doenças de veiculação hídrica, em sua ausência.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Times New Roman"/>
                          <a:ea typeface="Times New Roman"/>
                          <a:cs typeface="Times New Roman"/>
                        </a:rPr>
                        <a:t>Problemas em gestantes, ao reagir com matéria orgânica.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Problemas neurológicos.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Câncer.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pH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Irritação na pele.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95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Cloretos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 err="1">
                          <a:latin typeface="Times New Roman"/>
                          <a:ea typeface="Times New Roman"/>
                          <a:cs typeface="Times New Roman"/>
                        </a:rPr>
                        <a:t>Hipertenção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latin typeface="Times New Roman"/>
                          <a:ea typeface="Times New Roman"/>
                          <a:cs typeface="Times New Roman"/>
                        </a:rPr>
                        <a:t>Doenças</a:t>
                      </a: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 renais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2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Times New Roman"/>
                          <a:ea typeface="Times New Roman"/>
                          <a:cs typeface="Times New Roman"/>
                        </a:rPr>
                        <a:t>Coliformes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totais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Doenças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de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veiculação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Times New Roman"/>
                          <a:ea typeface="Times New Roman"/>
                          <a:cs typeface="Times New Roman"/>
                        </a:rPr>
                        <a:t>hídrica</a:t>
                      </a: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73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i="1" dirty="0">
                          <a:latin typeface="Times New Roman"/>
                          <a:ea typeface="Times New Roman"/>
                          <a:cs typeface="Times New Roman"/>
                        </a:rPr>
                        <a:t>Escherichia coli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>
                          <a:latin typeface="Times New Roman"/>
                          <a:ea typeface="Times New Roman"/>
                          <a:cs typeface="Times New Roman"/>
                        </a:rPr>
                        <a:t>Doenças de veiculação hídrica.</a:t>
                      </a:r>
                      <a:endParaRPr lang="pt-BR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pt-BR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871" marR="5087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CaixaDeTexto 11"/>
          <p:cNvSpPr txBox="1"/>
          <p:nvPr/>
        </p:nvSpPr>
        <p:spPr>
          <a:xfrm>
            <a:off x="755576" y="1334144"/>
            <a:ext cx="7992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Quadro </a:t>
            </a:r>
            <a:r>
              <a:rPr lang="pt-BR" dirty="0" smtClean="0"/>
              <a:t>4</a:t>
            </a:r>
            <a:r>
              <a:rPr lang="pt-BR" b="1" dirty="0" smtClean="0"/>
              <a:t>.</a:t>
            </a:r>
            <a:r>
              <a:rPr lang="pt-BR" dirty="0" smtClean="0"/>
              <a:t> </a:t>
            </a:r>
            <a:r>
              <a:rPr lang="pt-BR" dirty="0" smtClean="0"/>
              <a:t>Implicações </a:t>
            </a:r>
            <a:r>
              <a:rPr lang="pt-BR" dirty="0"/>
              <a:t>dos parâmetros analisados à </a:t>
            </a:r>
            <a:r>
              <a:rPr lang="pt-BR" dirty="0" smtClean="0"/>
              <a:t>saúde humana, </a:t>
            </a:r>
            <a:r>
              <a:rPr lang="pt-BR" dirty="0" smtClean="0"/>
              <a:t>com relação ao tempo de exposição humana.</a:t>
            </a:r>
            <a:r>
              <a:rPr lang="pt-BR" b="1" dirty="0" smtClean="0"/>
              <a:t>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1643042" y="5786100"/>
            <a:ext cx="5929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Figura </a:t>
            </a:r>
            <a:r>
              <a:rPr lang="pt-BR" sz="1400" dirty="0" smtClean="0"/>
              <a:t>14.  </a:t>
            </a:r>
            <a:r>
              <a:rPr lang="pt-BR" sz="1400" dirty="0" smtClean="0"/>
              <a:t>Matriz de Risco Qualitativo do consumo de água, por contaminantes químicos e microbiológicos.</a:t>
            </a:r>
            <a:endParaRPr lang="pt-BR" sz="1400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171371"/>
              </p:ext>
            </p:extLst>
          </p:nvPr>
        </p:nvGraphicFramePr>
        <p:xfrm>
          <a:off x="2195736" y="1412776"/>
          <a:ext cx="4738846" cy="4032448"/>
        </p:xfrm>
        <a:graphic>
          <a:graphicData uri="http://schemas.openxmlformats.org/drawingml/2006/table">
            <a:tbl>
              <a:tblPr/>
              <a:tblGrid>
                <a:gridCol w="742620"/>
                <a:gridCol w="883022"/>
                <a:gridCol w="883022"/>
                <a:gridCol w="1115091"/>
                <a:gridCol w="1115091"/>
              </a:tblGrid>
              <a:tr h="109010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Severidade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Alto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Extremo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0901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Alto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0901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087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Frequência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755576" y="1681451"/>
            <a:ext cx="78488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Quadro 7. Níveis de risco da presença de parâmetros físico-químicos e bacteriológicos em água para consumo humano, em relação ao tempo.</a:t>
            </a:r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2869447"/>
              </p:ext>
            </p:extLst>
          </p:nvPr>
        </p:nvGraphicFramePr>
        <p:xfrm>
          <a:off x="755576" y="2358002"/>
          <a:ext cx="7713920" cy="4095336"/>
        </p:xfrm>
        <a:graphic>
          <a:graphicData uri="http://schemas.openxmlformats.org/drawingml/2006/table">
            <a:tbl>
              <a:tblPr/>
              <a:tblGrid>
                <a:gridCol w="2821886"/>
                <a:gridCol w="1630678"/>
                <a:gridCol w="1630678"/>
                <a:gridCol w="1630678"/>
              </a:tblGrid>
              <a:tr h="23130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Parâmetro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Nível de risco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39182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Curto prazo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Médio prazo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Longo prazo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8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Cor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Alto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Extremo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Turbidez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Ferro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latin typeface="Times New Roman"/>
                          <a:ea typeface="Times New Roman"/>
                          <a:cs typeface="Times New Roman"/>
                        </a:rPr>
                        <a:t>Manganês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Alto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Flúor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Cobre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Amônia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Nitrito 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Nitrato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Sólidos totais dissolvidos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Cloro residual livre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Extremo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pH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Cloretos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Baixo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EE739"/>
                    </a:solidFill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>
                          <a:latin typeface="Times New Roman"/>
                          <a:ea typeface="Times New Roman"/>
                          <a:cs typeface="Times New Roman"/>
                        </a:rPr>
                        <a:t>Coliformes totais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i="1">
                          <a:latin typeface="Times New Roman"/>
                          <a:ea typeface="Times New Roman"/>
                          <a:cs typeface="Times New Roman"/>
                        </a:rPr>
                        <a:t>Escherichia coli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b="1" dirty="0">
                          <a:latin typeface="Times New Roman"/>
                          <a:ea typeface="Times New Roman"/>
                          <a:cs typeface="Times New Roman"/>
                        </a:rPr>
                        <a:t>Extremo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800" dirty="0" smtClean="0"/>
              <a:t>Escassez </a:t>
            </a:r>
            <a:r>
              <a:rPr lang="pt-BR" sz="2800" dirty="0" smtClean="0"/>
              <a:t>da água </a:t>
            </a:r>
            <a:endParaRPr lang="pt-BR" sz="2800" dirty="0" smtClean="0"/>
          </a:p>
          <a:p>
            <a:r>
              <a:rPr lang="pt-BR" sz="2800" dirty="0" smtClean="0"/>
              <a:t>Água para Todos</a:t>
            </a:r>
            <a:endParaRPr lang="pt-BR" sz="2800" dirty="0" smtClean="0"/>
          </a:p>
          <a:p>
            <a:r>
              <a:rPr lang="pt-BR" sz="2800" dirty="0" smtClean="0"/>
              <a:t>Impacto do uso da cisterna na diarreia </a:t>
            </a:r>
            <a:r>
              <a:rPr lang="pt-BR" sz="2800" dirty="0" smtClean="0"/>
              <a:t>infantil</a:t>
            </a:r>
          </a:p>
          <a:p>
            <a:r>
              <a:rPr lang="pt-BR" sz="2800" dirty="0" smtClean="0"/>
              <a:t>Análise de Risco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pic>
        <p:nvPicPr>
          <p:cNvPr id="5" name="Imagem 1" descr="logoufpe_vectoriz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76" y="142852"/>
            <a:ext cx="472421" cy="603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CaixaDeTexto 9"/>
          <p:cNvSpPr txBox="1"/>
          <p:nvPr/>
        </p:nvSpPr>
        <p:spPr>
          <a:xfrm>
            <a:off x="357158" y="1585162"/>
            <a:ext cx="8429684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	</a:t>
            </a:r>
            <a:r>
              <a:rPr lang="pt-BR" sz="2000" dirty="0" smtClean="0"/>
              <a:t>As populações estudadas dos municípios de Chã Grande, Gravatá, Passira e Taquaritinga do Norte, que consomem água armazenada em cisternas estão expostas a riscos à saúde, devido à contaminação por agentes químicos e microbiológicos, bem como pela presença de matérias orgânicas em solução e pela ausência de desinfecção da água, podendo causar diarreia, afetando, sobretudo, crianças e idosos.</a:t>
            </a:r>
          </a:p>
          <a:p>
            <a:pPr algn="just"/>
            <a:endParaRPr lang="pt-BR" sz="2000" dirty="0" smtClean="0"/>
          </a:p>
          <a:p>
            <a:pPr algn="just"/>
            <a:r>
              <a:rPr lang="pt-BR" sz="2000" dirty="0" smtClean="0"/>
              <a:t>	A presença de </a:t>
            </a:r>
            <a:r>
              <a:rPr lang="pt-BR" sz="2000" i="1" dirty="0" smtClean="0"/>
              <a:t>Escherichia coli</a:t>
            </a:r>
            <a:r>
              <a:rPr lang="pt-BR" sz="2000" dirty="0" smtClean="0"/>
              <a:t> requer a desinfecção da água. Porém, no estudo em questão, as amostras de água apresentaram elevadas intensidades de cor, a qual pode reagir com o agente desinfetante e produzir compostos halogenados, como </a:t>
            </a:r>
            <a:r>
              <a:rPr lang="pt-BR" sz="2000" dirty="0" err="1" smtClean="0"/>
              <a:t>trialometanos</a:t>
            </a:r>
            <a:r>
              <a:rPr lang="pt-BR" sz="2000" dirty="0" smtClean="0"/>
              <a:t>. Diante disso, as autoridades de saúde pública dos municípios devem monitorar a qualidade da água de cisterna, providenciando fontes seguras para o abastecimento das comunidades.</a:t>
            </a:r>
          </a:p>
          <a:p>
            <a:pPr algn="just"/>
            <a:r>
              <a:rPr lang="pt-BR" sz="1600" dirty="0" smtClean="0"/>
              <a:t>	</a:t>
            </a:r>
            <a:endParaRPr lang="pt-B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57158" y="1585162"/>
            <a:ext cx="84296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/>
              <a:t>	</a:t>
            </a:r>
            <a:r>
              <a:rPr lang="pt-BR" sz="2000" dirty="0" smtClean="0"/>
              <a:t>O risco apresentado pela presença de determinado parâmetro pode variar em função do tempo. Os riscos de curto prazo devem ser mitigados o mais rápido possível, para se evitar surtos de diarreia. Os riscos de médio e longo prazo podem ser evitados a partir de políticas de que garantam a segurança da água, bem como ações de prevenção de doenças e promoção à saúde, como programas educativos sobre os cuidados com a água, junto às populações beneficiadas com cisterna, a distribuição regular da solução de hipoclorito de sódio a 2,5% e um plano de ação de vigilância da qualidade da água de cisternas, são necessários para garantir a saúde das populações.</a:t>
            </a:r>
          </a:p>
          <a:p>
            <a:pPr algn="just"/>
            <a:r>
              <a:rPr lang="pt-BR" sz="2000" dirty="0"/>
              <a:t>	</a:t>
            </a:r>
            <a:endParaRPr lang="pt-BR" sz="2000" dirty="0" smtClean="0"/>
          </a:p>
          <a:p>
            <a:pPr algn="just"/>
            <a:r>
              <a:rPr lang="pt-BR" sz="2000" dirty="0"/>
              <a:t>	</a:t>
            </a:r>
            <a:r>
              <a:rPr lang="pt-BR" sz="2000" dirty="0" smtClean="0"/>
              <a:t>No </a:t>
            </a:r>
            <a:r>
              <a:rPr lang="pt-BR" sz="2000" dirty="0"/>
              <a:t>presente estudo, os parâmetros CRL e </a:t>
            </a:r>
            <a:r>
              <a:rPr lang="pt-BR" sz="2000" i="1" dirty="0" err="1"/>
              <a:t>E</a:t>
            </a:r>
            <a:r>
              <a:rPr lang="pt-BR" sz="2000" i="1" dirty="0"/>
              <a:t>. coli</a:t>
            </a:r>
            <a:r>
              <a:rPr lang="pt-BR" sz="2000" dirty="0"/>
              <a:t> apresentaram riscos extremos, em curto prazo; a intensidade de cor, risco alto em médio prazo; e o manganês e a intensidade de cor, riscos alto e extremo, respectivamente, em longo prazo.</a:t>
            </a:r>
          </a:p>
          <a:p>
            <a:pPr algn="just"/>
            <a:endParaRPr lang="pt-BR" sz="1600" dirty="0" smtClean="0"/>
          </a:p>
          <a:p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830963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6000" b="1" dirty="0" smtClean="0">
                <a:latin typeface="Comic Sans MS" panose="030F0702030302020204" pitchFamily="66" charset="0"/>
              </a:rPr>
              <a:t>Obrigada!</a:t>
            </a:r>
            <a:endParaRPr lang="pt-BR" sz="6000" b="1" dirty="0">
              <a:latin typeface="Comic Sans MS" panose="030F0702030302020204" pitchFamily="66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albalemos@yahoo.com.br</a:t>
            </a:r>
            <a:endParaRPr lang="pt-BR" dirty="0">
              <a:solidFill>
                <a:schemeClr val="accent1">
                  <a:lumMod val="75000"/>
                </a:schemeClr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52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185990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pt-BR" sz="2800" dirty="0" smtClean="0"/>
              <a:t>		</a:t>
            </a:r>
            <a:r>
              <a:rPr lang="pt-BR" sz="2800" dirty="0"/>
              <a:t> </a:t>
            </a:r>
            <a:r>
              <a:rPr lang="pt-BR" sz="2800" dirty="0" smtClean="0"/>
              <a:t>Avaliar </a:t>
            </a:r>
            <a:r>
              <a:rPr lang="pt-BR" sz="2800" dirty="0"/>
              <a:t>os riscos do consumo humano da água de cisternas à saúde pública, para servir de subsídio aos programas de saúde, bem como de educação e vigilância ambiental, instituídos pelas autoridades em saúde pública, de acordo com as diretrizes do Sistema Único de Saúde (SUS).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pt-BR" dirty="0" smtClean="0"/>
              <a:t>Entrevistas*:</a:t>
            </a:r>
          </a:p>
          <a:p>
            <a:pPr marL="914400" lvl="1" indent="-514350" algn="just"/>
            <a:r>
              <a:rPr lang="pt-BR" dirty="0" smtClean="0"/>
              <a:t>Fontes de abastecimento</a:t>
            </a:r>
          </a:p>
          <a:p>
            <a:pPr marL="914400" lvl="1" indent="-514350" algn="just"/>
            <a:r>
              <a:rPr lang="pt-BR" dirty="0" smtClean="0"/>
              <a:t>Cuidados com a água</a:t>
            </a:r>
          </a:p>
          <a:p>
            <a:pPr marL="914400" lvl="1" indent="-514350" algn="just">
              <a:buNone/>
            </a:pPr>
            <a:endParaRPr lang="pt-BR" dirty="0" smtClean="0"/>
          </a:p>
          <a:p>
            <a:pPr marL="514350" indent="-514350" algn="just"/>
            <a:r>
              <a:rPr lang="pt-BR" dirty="0" smtClean="0"/>
              <a:t>Análise da qualidade da água*:</a:t>
            </a:r>
          </a:p>
          <a:p>
            <a:pPr marL="914400" lvl="1" indent="-514350" algn="just"/>
            <a:r>
              <a:rPr lang="pt-BR" dirty="0" smtClean="0"/>
              <a:t>Físico-química e bacteriológica</a:t>
            </a:r>
          </a:p>
          <a:p>
            <a:pPr marL="914400" lvl="1" indent="-514350" algn="just">
              <a:buNone/>
            </a:pPr>
            <a:endParaRPr lang="pt-BR" dirty="0" smtClean="0"/>
          </a:p>
          <a:p>
            <a:pPr marL="914400" lvl="1" indent="-514350" algn="just">
              <a:buNone/>
            </a:pPr>
            <a:r>
              <a:rPr lang="pt-BR" dirty="0" smtClean="0"/>
              <a:t>*</a:t>
            </a:r>
            <a:r>
              <a:rPr lang="pt-BR" sz="1800" dirty="0" smtClean="0"/>
              <a:t>Dados fornecidos pela URCQA da </a:t>
            </a:r>
            <a:r>
              <a:rPr lang="pt-BR" sz="1800" dirty="0" err="1" smtClean="0"/>
              <a:t>Funasa-PE</a:t>
            </a:r>
            <a:r>
              <a:rPr lang="pt-BR" sz="1800" dirty="0" smtClean="0"/>
              <a:t>.</a:t>
            </a:r>
          </a:p>
          <a:p>
            <a:pPr marL="914400" lvl="1" indent="-514350" algn="just"/>
            <a:endParaRPr lang="pt-BR" dirty="0" smtClean="0"/>
          </a:p>
          <a:p>
            <a:pPr marL="914400" lvl="1" indent="-514350"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algn="just"/>
            <a:r>
              <a:rPr lang="pt-BR" sz="2400" dirty="0" smtClean="0"/>
              <a:t>Definição de prazos, para os riscos à saúde humana, associados ao consumo de água:</a:t>
            </a:r>
            <a:endParaRPr lang="pt-BR" sz="2400" dirty="0" smtClean="0"/>
          </a:p>
          <a:p>
            <a:pPr marL="514350" indent="-514350" algn="just"/>
            <a:endParaRPr lang="pt-BR" dirty="0" smtClean="0"/>
          </a:p>
          <a:p>
            <a:pPr marL="514350" indent="-514350" algn="just"/>
            <a:endParaRPr lang="pt-BR" dirty="0" smtClean="0"/>
          </a:p>
          <a:p>
            <a:pPr marL="914400" lvl="1" indent="-514350" algn="just">
              <a:buNone/>
            </a:pPr>
            <a:endParaRPr lang="pt-BR" dirty="0" smtClean="0"/>
          </a:p>
          <a:p>
            <a:pPr marL="914400" lvl="1" indent="-514350" algn="just">
              <a:buNone/>
            </a:pPr>
            <a:r>
              <a:rPr lang="pt-BR" sz="2400" dirty="0" smtClean="0"/>
              <a:t>	</a:t>
            </a:r>
            <a:endParaRPr lang="pt-BR" sz="2400" dirty="0" smtClean="0"/>
          </a:p>
          <a:p>
            <a:pPr marL="914400" lvl="1" indent="-514350" algn="just">
              <a:buNone/>
            </a:pPr>
            <a:endParaRPr lang="pt-BR" sz="2400" dirty="0"/>
          </a:p>
          <a:p>
            <a:pPr marL="914400" lvl="1" indent="-514350" algn="just">
              <a:buNone/>
            </a:pPr>
            <a:r>
              <a:rPr lang="pt-BR" sz="1800" dirty="0" smtClean="0"/>
              <a:t>  (</a:t>
            </a:r>
            <a:r>
              <a:rPr lang="pt-BR" sz="1800" dirty="0" smtClean="0"/>
              <a:t>OPAS, 2001)</a:t>
            </a:r>
          </a:p>
          <a:p>
            <a:pPr marL="914400" lvl="1" indent="-514350" algn="just">
              <a:buNone/>
            </a:pP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4761087"/>
              </p:ext>
            </p:extLst>
          </p:nvPr>
        </p:nvGraphicFramePr>
        <p:xfrm>
          <a:off x="755576" y="2500306"/>
          <a:ext cx="7920880" cy="2217140"/>
        </p:xfrm>
        <a:graphic>
          <a:graphicData uri="http://schemas.openxmlformats.org/drawingml/2006/table">
            <a:tbl>
              <a:tblPr/>
              <a:tblGrid>
                <a:gridCol w="2165558"/>
                <a:gridCol w="5755322"/>
              </a:tblGrid>
              <a:tr h="51204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Prazo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Descrição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6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Curto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Tempo necessário, em dias, para manifestação dos efeitos de microorganismos e produtos químicos.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Médio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Tempo, em meses, para os efeitos se manifestarem.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2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Longo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Tempo, em anos, para os efeitos se manifestarem.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Metodologia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072"/>
          </a:xfrm>
        </p:spPr>
        <p:txBody>
          <a:bodyPr>
            <a:normAutofit/>
          </a:bodyPr>
          <a:lstStyle/>
          <a:p>
            <a:pPr marL="514350" indent="-514350" algn="just"/>
            <a:r>
              <a:rPr lang="pt-BR" sz="2800" dirty="0" smtClean="0"/>
              <a:t>Análise de risco do uso da água de cisterna</a:t>
            </a:r>
          </a:p>
          <a:p>
            <a:pPr marL="914400" lvl="1" indent="-514350" algn="just"/>
            <a:r>
              <a:rPr lang="pt-BR" sz="2400" dirty="0" smtClean="0"/>
              <a:t>Severidade (CETESB, 2011)</a:t>
            </a:r>
          </a:p>
          <a:p>
            <a:pPr marL="914400" lvl="1" indent="-514350" algn="just"/>
            <a:endParaRPr lang="pt-BR" dirty="0" smtClean="0"/>
          </a:p>
          <a:p>
            <a:pPr marL="914400" lvl="1" indent="-514350" algn="just"/>
            <a:endParaRPr lang="pt-BR" dirty="0" smtClean="0"/>
          </a:p>
          <a:p>
            <a:pPr marL="914400" lvl="1" indent="-514350" algn="just"/>
            <a:endParaRPr lang="pt-BR" dirty="0" smtClean="0"/>
          </a:p>
          <a:p>
            <a:pPr marL="914400" lvl="1" indent="-514350" algn="just">
              <a:buNone/>
            </a:pPr>
            <a:endParaRPr lang="pt-BR" dirty="0" smtClean="0"/>
          </a:p>
          <a:p>
            <a:pPr marL="914400" lvl="1" indent="-514350" algn="just"/>
            <a:endParaRPr lang="pt-BR" sz="2400" dirty="0" smtClean="0"/>
          </a:p>
          <a:p>
            <a:pPr marL="914400" lvl="1" indent="-514350" algn="just"/>
            <a:r>
              <a:rPr lang="pt-BR" sz="2400" dirty="0" smtClean="0"/>
              <a:t>Frequência</a:t>
            </a:r>
            <a:endParaRPr lang="pt-BR" sz="2400" dirty="0" smtClean="0"/>
          </a:p>
          <a:p>
            <a:pPr marL="914400" lvl="1" indent="-514350" algn="just">
              <a:buNone/>
            </a:pPr>
            <a:endParaRPr lang="pt-BR" dirty="0" smtClean="0"/>
          </a:p>
          <a:p>
            <a:pPr marL="914400" lvl="1" indent="-514350" algn="just">
              <a:buNone/>
            </a:pP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413414"/>
              </p:ext>
            </p:extLst>
          </p:nvPr>
        </p:nvGraphicFramePr>
        <p:xfrm>
          <a:off x="1043608" y="2711068"/>
          <a:ext cx="7272808" cy="2071354"/>
        </p:xfrm>
        <a:graphic>
          <a:graphicData uri="http://schemas.openxmlformats.org/drawingml/2006/table">
            <a:tbl>
              <a:tblPr/>
              <a:tblGrid>
                <a:gridCol w="1780789"/>
                <a:gridCol w="5492019"/>
              </a:tblGrid>
              <a:tr h="2178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Categoria 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>
                          <a:latin typeface="Times New Roman"/>
                          <a:ea typeface="Times New Roman"/>
                          <a:cs typeface="Times New Roman"/>
                        </a:rPr>
                        <a:t>Efeitos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5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Danos irrelevantes </a:t>
                      </a: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ao meio ambiente e </a:t>
                      </a: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à comunidade </a:t>
                      </a: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externa.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00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Possíveis danos ao meio ambiente devido a liberações de substâncias químicas tóxicas ou inflamáveis, alcançando áreas externas à instalação. Pode provocar </a:t>
                      </a: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lesões de gravidade moderada na população</a:t>
                      </a: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 externa ou impactos ambientais com reduzido tempo de recuperação.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Impactos ambientais devido a liberações de substâncias químicas, tóxicas ou inflamáveis, atingindo áreas externas às instalações. </a:t>
                      </a: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Provoca mortes ou lesões graves na população </a:t>
                      </a: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externa ou impactos ao meio ambiente com tempo de recuperação elevado.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003570"/>
              </p:ext>
            </p:extLst>
          </p:nvPr>
        </p:nvGraphicFramePr>
        <p:xfrm>
          <a:off x="1115616" y="5733256"/>
          <a:ext cx="7200800" cy="849160"/>
        </p:xfrm>
        <a:graphic>
          <a:graphicData uri="http://schemas.openxmlformats.org/drawingml/2006/table">
            <a:tbl>
              <a:tblPr/>
              <a:tblGrid>
                <a:gridCol w="1761102"/>
                <a:gridCol w="5439698"/>
              </a:tblGrid>
              <a:tr h="2182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Categoria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>
                          <a:latin typeface="Times New Roman"/>
                          <a:ea typeface="Times New Roman"/>
                          <a:cs typeface="Times New Roman"/>
                        </a:rPr>
                        <a:t>Descrição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>
                          <a:latin typeface="Times New Roman"/>
                          <a:ea typeface="Times New Roman"/>
                          <a:cs typeface="Times New Roman"/>
                        </a:rPr>
                        <a:t>Ocorrência em menos de 30% das amostras.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 dirty="0">
                          <a:latin typeface="Times New Roman"/>
                          <a:ea typeface="Times New Roman"/>
                          <a:cs typeface="Times New Roman"/>
                        </a:rPr>
                        <a:t>B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Ocorrência entre de 30 e 60% das amostras.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8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b="1">
                          <a:latin typeface="Times New Roman"/>
                          <a:ea typeface="Times New Roman"/>
                          <a:cs typeface="Times New Roman"/>
                        </a:rPr>
                        <a:t>C</a:t>
                      </a:r>
                      <a:endParaRPr lang="pt-BR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1200" dirty="0">
                          <a:latin typeface="Times New Roman"/>
                          <a:ea typeface="Times New Roman"/>
                          <a:cs typeface="Times New Roman"/>
                        </a:rPr>
                        <a:t>Ocorrência acima de 60% das amostras.</a:t>
                      </a:r>
                      <a:endParaRPr lang="pt-BR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5858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pt-BR" sz="2400" dirty="0" smtClean="0"/>
              <a:t>	</a:t>
            </a:r>
            <a:r>
              <a:rPr lang="pt-BR" sz="2400" dirty="0" smtClean="0"/>
              <a:t>Quadro 1. Procedência </a:t>
            </a:r>
            <a:r>
              <a:rPr lang="pt-BR" sz="2400" dirty="0" smtClean="0"/>
              <a:t>e cuidado com a água da cisterna, de quatro municípios do semiárido pernambucano.</a:t>
            </a:r>
            <a:r>
              <a:rPr lang="pt-BR" sz="2400" b="1" dirty="0" smtClean="0"/>
              <a:t> </a:t>
            </a:r>
            <a:endParaRPr lang="pt-BR" sz="2400" dirty="0" smtClean="0"/>
          </a:p>
          <a:p>
            <a:pPr marL="914400" lvl="1" indent="-514350" algn="just">
              <a:buNone/>
            </a:pP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1561750"/>
              </p:ext>
            </p:extLst>
          </p:nvPr>
        </p:nvGraphicFramePr>
        <p:xfrm>
          <a:off x="1163958" y="2492896"/>
          <a:ext cx="6864426" cy="4269417"/>
        </p:xfrm>
        <a:graphic>
          <a:graphicData uri="http://schemas.openxmlformats.org/drawingml/2006/table">
            <a:tbl>
              <a:tblPr/>
              <a:tblGrid>
                <a:gridCol w="762714"/>
                <a:gridCol w="762714"/>
                <a:gridCol w="762714"/>
                <a:gridCol w="903876"/>
                <a:gridCol w="621552"/>
                <a:gridCol w="762714"/>
                <a:gridCol w="762714"/>
                <a:gridCol w="762714"/>
                <a:gridCol w="762714"/>
              </a:tblGrid>
              <a:tr h="1456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Município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Procedência da água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Tratamento na cisterna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Tratamento intradomiciliar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Desvio das primeiras águas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1141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Chã Grande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Al</a:t>
                      </a:r>
                      <a:r>
                        <a:rPr lang="pt-BR" sz="9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(SO</a:t>
                      </a:r>
                      <a:r>
                        <a:rPr lang="pt-BR" sz="9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r>
                        <a:rPr lang="pt-BR" sz="900" baseline="-25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Coa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048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Cacimba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Cloro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35%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Coa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e </a:t>
                      </a: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filtra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95%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8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 e carro pipa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85%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 realiza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1141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Gravatá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Cloro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Coa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1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Carro pipa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Coa e filtra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11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 e 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carro pipa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 realiza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NaOCl 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7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Não realiza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65%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1141">
                <a:tc row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Passira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Cloro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NaOCl</a:t>
                      </a: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40%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1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Carro pipa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38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 e 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carro pipa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Não realiza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60%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1141">
                <a:tc row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Taquaritinga 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 Norte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Chuva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Cloro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9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NaOCl</a:t>
                      </a:r>
                      <a:r>
                        <a:rPr lang="pt-BR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10%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11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Carro pipa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81141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Exército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Água sanitária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Ferve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0275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Fonte natural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8389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 e 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9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carro pipa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Não realiza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70%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900">
                          <a:latin typeface="Times New Roman"/>
                          <a:ea typeface="Times New Roman"/>
                          <a:cs typeface="Times New Roman"/>
                        </a:rPr>
                        <a:t>Não realiza</a:t>
                      </a:r>
                      <a:endParaRPr lang="pt-BR" sz="9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80%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Não</a:t>
                      </a: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900" dirty="0" err="1">
                          <a:latin typeface="Times New Roman"/>
                          <a:ea typeface="Times New Roman"/>
                          <a:cs typeface="Times New Roman"/>
                        </a:rPr>
                        <a:t>realiza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900" dirty="0"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pt-BR" sz="9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825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Chuva, cacimba e carro pipa</a:t>
                      </a:r>
                      <a:endParaRPr lang="pt-BR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800" dirty="0">
                          <a:latin typeface="Times New Roman"/>
                          <a:ea typeface="Times New Roman"/>
                          <a:cs typeface="Times New Roman"/>
                        </a:rPr>
                        <a:t>5%</a:t>
                      </a:r>
                      <a:endParaRPr lang="pt-BR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85858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pt-BR" dirty="0" smtClean="0"/>
              <a:t>	</a:t>
            </a:r>
            <a:r>
              <a:rPr lang="pt-BR" sz="2400" dirty="0" smtClean="0"/>
              <a:t>Quadro 2. </a:t>
            </a:r>
            <a:r>
              <a:rPr lang="pt-BR" sz="2400" dirty="0" smtClean="0"/>
              <a:t>Percentual </a:t>
            </a:r>
            <a:r>
              <a:rPr lang="pt-BR" sz="2400" dirty="0" smtClean="0"/>
              <a:t>de amostras com contaminação bacteriológica, por município.</a:t>
            </a:r>
          </a:p>
          <a:p>
            <a:pPr marL="914400" lvl="1" indent="-514350" algn="just">
              <a:buNone/>
            </a:pPr>
            <a:endParaRPr lang="pt-BR" dirty="0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64697"/>
              </p:ext>
            </p:extLst>
          </p:nvPr>
        </p:nvGraphicFramePr>
        <p:xfrm>
          <a:off x="971601" y="2811780"/>
          <a:ext cx="7029423" cy="2561436"/>
        </p:xfrm>
        <a:graphic>
          <a:graphicData uri="http://schemas.openxmlformats.org/drawingml/2006/table">
            <a:tbl>
              <a:tblPr/>
              <a:tblGrid>
                <a:gridCol w="2343141"/>
                <a:gridCol w="2343141"/>
                <a:gridCol w="2343141"/>
              </a:tblGrid>
              <a:tr h="85381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Município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Coliformes totais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i="1" dirty="0">
                          <a:latin typeface="Times New Roman"/>
                          <a:ea typeface="Times New Roman"/>
                          <a:cs typeface="Times New Roman"/>
                        </a:rPr>
                        <a:t>Escherichia coli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Taquaritinga do Norte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95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45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Chã Grande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85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55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Passira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65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Gravatá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Resultados e discussões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43444"/>
          </a:xfrm>
        </p:spPr>
        <p:txBody>
          <a:bodyPr>
            <a:normAutofit/>
          </a:bodyPr>
          <a:lstStyle/>
          <a:p>
            <a:pPr marL="514350" indent="-514350" algn="just">
              <a:buNone/>
            </a:pPr>
            <a:r>
              <a:rPr lang="pt-BR" dirty="0" smtClean="0"/>
              <a:t>	</a:t>
            </a:r>
            <a:r>
              <a:rPr lang="pt-BR" sz="2400" dirty="0" smtClean="0"/>
              <a:t>Quadro 3. Percentual de contaminação </a:t>
            </a:r>
            <a:r>
              <a:rPr lang="pt-BR" sz="2400" dirty="0" smtClean="0"/>
              <a:t>por </a:t>
            </a:r>
            <a:r>
              <a:rPr lang="pt-BR" sz="2400" i="1" dirty="0" smtClean="0"/>
              <a:t>Escherichia </a:t>
            </a:r>
            <a:r>
              <a:rPr lang="pt-BR" sz="2400" i="1" dirty="0" smtClean="0"/>
              <a:t>coli </a:t>
            </a:r>
            <a:r>
              <a:rPr lang="pt-BR" sz="2400" dirty="0"/>
              <a:t>e de cuidados , </a:t>
            </a:r>
            <a:r>
              <a:rPr lang="pt-BR" sz="2400" dirty="0" smtClean="0"/>
              <a:t>por tipo de </a:t>
            </a:r>
            <a:r>
              <a:rPr lang="pt-BR" sz="2400" dirty="0" smtClean="0"/>
              <a:t>fonte, nos quatro municípios.</a:t>
            </a:r>
            <a:endParaRPr lang="pt-BR" sz="24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r>
              <a:rPr lang="en-US" sz="1600" baseline="30000" dirty="0" smtClean="0"/>
              <a:t>		</a:t>
            </a:r>
            <a:r>
              <a:rPr lang="en-US" sz="1800" baseline="30000" dirty="0" smtClean="0"/>
              <a:t>* </a:t>
            </a:r>
            <a:r>
              <a:rPr lang="en-US" sz="1800" dirty="0" err="1" smtClean="0"/>
              <a:t>Fonte</a:t>
            </a:r>
            <a:r>
              <a:rPr lang="en-US" sz="1800" dirty="0" smtClean="0"/>
              <a:t> </a:t>
            </a:r>
            <a:r>
              <a:rPr lang="pt-BR" sz="1800" dirty="0" smtClean="0"/>
              <a:t>desconhecida pelo morador</a:t>
            </a:r>
            <a:r>
              <a:rPr lang="en-US" sz="1800" dirty="0" smtClean="0"/>
              <a:t>.</a:t>
            </a:r>
            <a:endParaRPr lang="pt-BR" sz="1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514350" indent="-514350" algn="just">
              <a:buNone/>
            </a:pPr>
            <a:endParaRPr lang="pt-BR" sz="2800" dirty="0" smtClean="0"/>
          </a:p>
          <a:p>
            <a:pPr marL="914400" lvl="1" indent="-514350" algn="just">
              <a:buNone/>
            </a:pPr>
            <a:endParaRPr lang="pt-BR" dirty="0"/>
          </a:p>
        </p:txBody>
      </p:sp>
      <p:graphicFrame>
        <p:nvGraphicFramePr>
          <p:cNvPr id="8" name="Tabe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015181"/>
              </p:ext>
            </p:extLst>
          </p:nvPr>
        </p:nvGraphicFramePr>
        <p:xfrm>
          <a:off x="1070396" y="2708920"/>
          <a:ext cx="7029996" cy="2022401"/>
        </p:xfrm>
        <a:graphic>
          <a:graphicData uri="http://schemas.openxmlformats.org/drawingml/2006/table">
            <a:tbl>
              <a:tblPr/>
              <a:tblGrid>
                <a:gridCol w="2343332"/>
                <a:gridCol w="2343332"/>
                <a:gridCol w="2343332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Fonte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Contaminação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(%)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latin typeface="Times New Roman"/>
                          <a:ea typeface="Times New Roman"/>
                          <a:cs typeface="Times New Roman"/>
                        </a:rPr>
                        <a:t>Cuidados</a:t>
                      </a:r>
                      <a:r>
                        <a:rPr lang="en-US" sz="1400" b="1" dirty="0">
                          <a:latin typeface="Times New Roman"/>
                          <a:ea typeface="Times New Roman"/>
                          <a:cs typeface="Times New Roman"/>
                        </a:rPr>
                        <a:t> com a </a:t>
                      </a:r>
                      <a:r>
                        <a:rPr lang="en-US" sz="14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água</a:t>
                      </a:r>
                      <a:r>
                        <a:rPr lang="en-US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(%)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Chuva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33,34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Carro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pipa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45,45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40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10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Chuva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e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carro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  <a:cs typeface="Times New Roman"/>
                        </a:rPr>
                        <a:t>pipa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*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  <a:cs typeface="Times New Roman"/>
                        </a:rPr>
                        <a:t>65,52</a:t>
                      </a:r>
                      <a:endParaRPr lang="pt-BR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pt-BR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2455</TotalTime>
  <Words>1106</Words>
  <Application>Microsoft Office PowerPoint</Application>
  <PresentationFormat>Apresentação na tela (4:3)</PresentationFormat>
  <Paragraphs>383</Paragraphs>
  <Slides>22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Tema do Office</vt:lpstr>
      <vt:lpstr>Apresentação do PowerPoint</vt:lpstr>
      <vt:lpstr>Introdução</vt:lpstr>
      <vt:lpstr>Objetivo </vt:lpstr>
      <vt:lpstr>Metodologia</vt:lpstr>
      <vt:lpstr>Metodologia</vt:lpstr>
      <vt:lpstr>Metodologia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Resultados e discussões</vt:lpstr>
      <vt:lpstr>Conclusões</vt:lpstr>
      <vt:lpstr>Conclusões</vt:lpstr>
      <vt:lpstr>Obrigada!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dell</dc:creator>
  <cp:lastModifiedBy>Albinha</cp:lastModifiedBy>
  <cp:revision>56</cp:revision>
  <dcterms:created xsi:type="dcterms:W3CDTF">2014-11-18T02:59:52Z</dcterms:created>
  <dcterms:modified xsi:type="dcterms:W3CDTF">2016-05-18T17:11:28Z</dcterms:modified>
</cp:coreProperties>
</file>