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3" r:id="rId10"/>
    <p:sldId id="268" r:id="rId11"/>
    <p:sldId id="266" r:id="rId12"/>
    <p:sldId id="269" r:id="rId13"/>
    <p:sldId id="267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120" y="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18/06/2017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BR" b="1" dirty="0"/>
              <a:t>AVALIAÇÃO TÉCNICA DA CAPACIDADE DE PRODUÇÃO DO SISTEMA DE TRATAMENTO DE ÁGUA DO SAAE DE ITABIRITO.</a:t>
            </a:r>
            <a:br>
              <a:rPr lang="pt-BR" b="1" dirty="0"/>
            </a:b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4748666"/>
            <a:ext cx="9144000" cy="1655762"/>
          </a:xfrm>
        </p:spPr>
        <p:txBody>
          <a:bodyPr/>
          <a:lstStyle/>
          <a:p>
            <a:r>
              <a:rPr lang="pt-BR" b="1" dirty="0" smtClean="0"/>
              <a:t>Autores: </a:t>
            </a:r>
            <a:r>
              <a:rPr lang="pt-BR" b="1" dirty="0"/>
              <a:t>Creidilane Cristina </a:t>
            </a:r>
            <a:r>
              <a:rPr lang="pt-BR" b="1" dirty="0" smtClean="0"/>
              <a:t>Pires e </a:t>
            </a:r>
            <a:r>
              <a:rPr lang="pt-BR" b="1" dirty="0"/>
              <a:t>Rogério Alves </a:t>
            </a:r>
            <a:r>
              <a:rPr lang="pt-BR" b="1" dirty="0" smtClean="0"/>
              <a:t>Barbosa.</a:t>
            </a:r>
            <a:endParaRPr lang="pt-BR" dirty="0"/>
          </a:p>
          <a:p>
            <a:endParaRPr lang="pt-BR" b="1" dirty="0" smtClean="0"/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837127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PROPOSTA PARA  A PRÉ-ALCALINIZAÇÃO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dirty="0" smtClean="0"/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Já </a:t>
            </a:r>
            <a:r>
              <a:rPr lang="pt-BR" sz="2000" dirty="0"/>
              <a:t>era rotina do SAAE a pré-alcalinização a fim de eliminar os possíveis interferentes metálicos que são muitos comuns devido à cidade de Itabirito está localizada na região Quadrilátero Ferrífero, sendo necessária a adição do alcalinizante diretamente na água </a:t>
            </a:r>
            <a:r>
              <a:rPr lang="pt-BR" sz="2000" dirty="0" smtClean="0"/>
              <a:t>bruta.</a:t>
            </a:r>
          </a:p>
          <a:p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Foram realizados vários ensaios laboratoriais com o auxilio do </a:t>
            </a:r>
            <a:r>
              <a:rPr lang="pt-BR" sz="2000" dirty="0" err="1" smtClean="0"/>
              <a:t>Jartest</a:t>
            </a:r>
            <a:r>
              <a:rPr lang="pt-BR" sz="2000" dirty="0" smtClean="0"/>
              <a:t> e verificado que o melhor pH para a coagulação aconteça era o valor </a:t>
            </a:r>
            <a:r>
              <a:rPr lang="pt-BR" sz="2000" dirty="0"/>
              <a:t>de 9,0</a:t>
            </a:r>
            <a:r>
              <a:rPr lang="pt-BR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75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943226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COAGULAÇÃO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À </a:t>
            </a:r>
            <a:r>
              <a:rPr lang="pt-BR" sz="2000" dirty="0"/>
              <a:t>coagulação é realizada pela aplicação do coagulante Sulfato de Alumínio a 48% na Calha </a:t>
            </a:r>
            <a:r>
              <a:rPr lang="pt-BR" sz="2000" dirty="0" err="1"/>
              <a:t>Parshall</a:t>
            </a:r>
            <a:r>
              <a:rPr lang="pt-BR" sz="2000" dirty="0"/>
              <a:t> em um único ponto com auxílio de bomba </a:t>
            </a:r>
            <a:r>
              <a:rPr lang="pt-BR" sz="2000" dirty="0" smtClean="0"/>
              <a:t>dosadora, </a:t>
            </a:r>
            <a:r>
              <a:rPr lang="pt-BR" sz="2000" dirty="0"/>
              <a:t>Entretanto o ponto de aplicação era anterior à região de maior energia na </a:t>
            </a:r>
            <a:r>
              <a:rPr lang="pt-BR" sz="2000" dirty="0" smtClean="0"/>
              <a:t>Calha.</a:t>
            </a:r>
          </a:p>
          <a:p>
            <a:endParaRPr lang="pt-BR" sz="2000" dirty="0" smtClean="0"/>
          </a:p>
          <a:p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420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860877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PROPOSTA PARA A COAGULAÇÃO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Como </a:t>
            </a:r>
            <a:r>
              <a:rPr lang="pt-BR" sz="2000" dirty="0"/>
              <a:t>oportunidade de melhoria o ponto de aplicação do coagulante na Calha </a:t>
            </a:r>
            <a:r>
              <a:rPr lang="pt-BR" sz="2000" dirty="0" err="1"/>
              <a:t>Parshall</a:t>
            </a:r>
            <a:r>
              <a:rPr lang="pt-BR" sz="2000" dirty="0"/>
              <a:t> passou a ser sobre a região de maior </a:t>
            </a:r>
            <a:r>
              <a:rPr lang="pt-BR" sz="2000" dirty="0" err="1"/>
              <a:t>turbilhonamento</a:t>
            </a:r>
            <a:r>
              <a:rPr lang="pt-BR" sz="2000" dirty="0"/>
              <a:t> da água</a:t>
            </a:r>
            <a:r>
              <a:rPr lang="pt-BR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Além disto, para melhorar a reação do coagulante foi colocada uma rede com água de arraste para auxiliar na dispersão do produto sobre a calha.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854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24513" y="2003382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FLOCULAÇÃO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63970"/>
            <a:ext cx="805147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A </a:t>
            </a:r>
            <a:r>
              <a:rPr lang="pt-BR" sz="2000" dirty="0"/>
              <a:t>ETA Itabirito possui </a:t>
            </a:r>
            <a:r>
              <a:rPr lang="pt-BR" sz="2000" dirty="0" err="1"/>
              <a:t>floculador</a:t>
            </a:r>
            <a:r>
              <a:rPr lang="pt-BR" sz="2000" dirty="0"/>
              <a:t> de chicanas </a:t>
            </a:r>
            <a:r>
              <a:rPr lang="pt-BR" sz="2000" dirty="0" smtClean="0"/>
              <a:t>hidráulico.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Foram calculados pela empresa contratada os tempos de </a:t>
            </a:r>
            <a:r>
              <a:rPr lang="pt-BR" sz="2000" dirty="0" smtClean="0"/>
              <a:t>detenção, </a:t>
            </a:r>
            <a:r>
              <a:rPr lang="pt-BR" sz="2000" dirty="0"/>
              <a:t>na vazão nominal e da vazão </a:t>
            </a:r>
            <a:r>
              <a:rPr lang="pt-BR" sz="2000" dirty="0" smtClean="0"/>
              <a:t>operacional.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A formação </a:t>
            </a:r>
            <a:r>
              <a:rPr lang="pt-BR" sz="2000" dirty="0"/>
              <a:t>adequada dos flocos era prejudicada, tornando-os mais suscetíveis ao arraste, comprometendo a sedimentação na etapa subsequente (decantação) e a turbidez da água </a:t>
            </a:r>
            <a:r>
              <a:rPr lang="pt-BR" sz="2000" dirty="0" smtClean="0"/>
              <a:t>decantada.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524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955102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PROPOSTA PARA FLOCULAÇÃO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Foi verificado </a:t>
            </a:r>
            <a:r>
              <a:rPr lang="pt-BR" sz="2000" dirty="0"/>
              <a:t>que na vazão nominal de projeto </a:t>
            </a:r>
            <a:r>
              <a:rPr lang="pt-BR" sz="2000" dirty="0" smtClean="0"/>
              <a:t>o </a:t>
            </a:r>
            <a:r>
              <a:rPr lang="pt-BR" sz="2000" dirty="0"/>
              <a:t>tempo de detenção sugere um </a:t>
            </a:r>
            <a:r>
              <a:rPr lang="pt-BR" sz="2000" dirty="0" err="1"/>
              <a:t>floculador</a:t>
            </a:r>
            <a:r>
              <a:rPr lang="pt-BR" sz="2000" dirty="0"/>
              <a:t> </a:t>
            </a:r>
            <a:r>
              <a:rPr lang="pt-BR" sz="2000" dirty="0" smtClean="0"/>
              <a:t>rápido.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Q</a:t>
            </a:r>
            <a:r>
              <a:rPr lang="pt-BR" sz="2000" dirty="0" smtClean="0"/>
              <a:t>uando </a:t>
            </a:r>
            <a:r>
              <a:rPr lang="pt-BR" sz="2000" dirty="0"/>
              <a:t>a vazão estiver dentro da nominal, é necessário um acompanhamento mais minucioso da turbidez da água </a:t>
            </a:r>
            <a:r>
              <a:rPr lang="pt-BR" sz="2000" dirty="0" smtClean="0"/>
              <a:t>decantada.</a:t>
            </a:r>
            <a:br>
              <a:rPr lang="pt-BR" sz="2000" dirty="0" smtClean="0"/>
            </a:b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A</a:t>
            </a:r>
            <a:r>
              <a:rPr lang="pt-BR" sz="2000" dirty="0" smtClean="0"/>
              <a:t>dequar </a:t>
            </a:r>
            <a:r>
              <a:rPr lang="pt-BR" sz="2000" dirty="0"/>
              <a:t>a abertura dos “stop-logs” existentes no interior do </a:t>
            </a:r>
            <a:r>
              <a:rPr lang="pt-BR" sz="2000" dirty="0" err="1" smtClean="0"/>
              <a:t>floculador</a:t>
            </a:r>
            <a:r>
              <a:rPr lang="pt-BR" sz="2000" dirty="0" smtClean="0"/>
              <a:t>, </a:t>
            </a:r>
            <a:r>
              <a:rPr lang="pt-BR" sz="2000" dirty="0"/>
              <a:t>conseguindo então uma maior eficiência no </a:t>
            </a:r>
            <a:r>
              <a:rPr lang="pt-BR" sz="2000" dirty="0" smtClean="0"/>
              <a:t>processo.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192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955102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DECANTAÇÃO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D</a:t>
            </a:r>
            <a:r>
              <a:rPr lang="pt-BR" sz="2000" dirty="0" smtClean="0"/>
              <a:t>ificuldade </a:t>
            </a:r>
            <a:r>
              <a:rPr lang="pt-BR" sz="2000" dirty="0"/>
              <a:t>da </a:t>
            </a:r>
            <a:r>
              <a:rPr lang="pt-BR" sz="2000" dirty="0" smtClean="0"/>
              <a:t>limpeza;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S</a:t>
            </a:r>
            <a:r>
              <a:rPr lang="pt-BR" sz="2000" dirty="0" smtClean="0"/>
              <a:t>istema </a:t>
            </a:r>
            <a:r>
              <a:rPr lang="pt-BR" sz="2000" dirty="0"/>
              <a:t>de drenagem </a:t>
            </a:r>
            <a:r>
              <a:rPr lang="pt-BR" sz="2000" dirty="0" smtClean="0"/>
              <a:t>comprometido;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F</a:t>
            </a:r>
            <a:r>
              <a:rPr lang="pt-BR" sz="2000" dirty="0" smtClean="0"/>
              <a:t>lotação inadequada</a:t>
            </a:r>
            <a:r>
              <a:rPr lang="pt-BR" sz="2000" dirty="0"/>
              <a:t>.</a:t>
            </a: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30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24513" y="1681969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PROPOSTA PARA DECANTAÇÃO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Foi </a:t>
            </a:r>
            <a:r>
              <a:rPr lang="pt-BR" sz="2000" dirty="0"/>
              <a:t>observado que a Taxa Superficial </a:t>
            </a:r>
            <a:r>
              <a:rPr lang="pt-BR" sz="2000" dirty="0" smtClean="0"/>
              <a:t>apresentaram-se valores muito abaixo do valor Teórica de decantadores </a:t>
            </a:r>
            <a:r>
              <a:rPr lang="pt-BR" sz="2000" dirty="0"/>
              <a:t>acelerados (sistema laminar ou colmeias</a:t>
            </a:r>
            <a:r>
              <a:rPr lang="pt-BR" sz="2000" dirty="0" smtClean="0"/>
              <a:t>), valores esses que foram </a:t>
            </a:r>
            <a:r>
              <a:rPr lang="pt-BR" sz="2000" dirty="0"/>
              <a:t>calculados tanto para a vazão atual de operação quanto para a vazão </a:t>
            </a:r>
            <a:r>
              <a:rPr lang="pt-BR" sz="2000" dirty="0" smtClean="0"/>
              <a:t>nominal.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Foi Modificado o ponto de coleta de água decantada, passando do decantador para o “canal de água decantada”, para avaliação do parâmetro </a:t>
            </a:r>
            <a:r>
              <a:rPr lang="pt-BR" sz="2000" dirty="0" smtClean="0"/>
              <a:t>turbidez.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Quanto à flotação encontrada no </a:t>
            </a:r>
            <a:r>
              <a:rPr lang="pt-BR" sz="2000" dirty="0" smtClean="0"/>
              <a:t>decantador , </a:t>
            </a:r>
            <a:r>
              <a:rPr lang="pt-BR" sz="2000" dirty="0"/>
              <a:t>foi sugerida uma avaliação da cota em que a tubulação está instalada em relação ao fundo da </a:t>
            </a:r>
            <a:r>
              <a:rPr lang="pt-BR" sz="2000" dirty="0" smtClean="0"/>
              <a:t>barragem e </a:t>
            </a:r>
            <a:r>
              <a:rPr lang="pt-BR" sz="2000" dirty="0"/>
              <a:t>a instalação de calhas superficiais nos decantadores para a coleta destes materiais </a:t>
            </a:r>
            <a:r>
              <a:rPr lang="pt-BR" sz="2000" dirty="0" smtClean="0"/>
              <a:t>flutuantes.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958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24513" y="1681969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FILTRAÇÃO 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A quantidade </a:t>
            </a:r>
            <a:r>
              <a:rPr lang="pt-BR" sz="2000" dirty="0"/>
              <a:t>de água do </a:t>
            </a:r>
            <a:r>
              <a:rPr lang="pt-BR" sz="2000" dirty="0" err="1"/>
              <a:t>retrolavagem</a:t>
            </a:r>
            <a:r>
              <a:rPr lang="pt-BR" sz="2000" dirty="0"/>
              <a:t> </a:t>
            </a:r>
            <a:r>
              <a:rPr lang="pt-BR" sz="2000" dirty="0" smtClean="0"/>
              <a:t>era ineficiente.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Foram realizados cálculos das taxas de lavagem, taxa de filtração, bem como velocidade ascensional e vazão de lavagem para avaliação dos filtros quanto aos parâmetros mais </a:t>
            </a:r>
            <a:r>
              <a:rPr lang="pt-BR" sz="2000" dirty="0" smtClean="0"/>
              <a:t>comumente</a:t>
            </a:r>
            <a:r>
              <a:rPr lang="pt-BR" sz="2000" dirty="0"/>
              <a:t>.</a:t>
            </a:r>
            <a:endParaRPr lang="pt-BR" sz="2000" dirty="0" smtClean="0"/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Durante as lavagens, o leque de água formado nas calhas secundárias não é </a:t>
            </a:r>
            <a:r>
              <a:rPr lang="pt-BR" sz="2000" dirty="0" smtClean="0"/>
              <a:t>homogêneo.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578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24513" y="1681969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PROPOSTA PARA FILTRAÇÃO 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Intensificar </a:t>
            </a:r>
            <a:r>
              <a:rPr lang="pt-BR" sz="2000" dirty="0"/>
              <a:t>as </a:t>
            </a:r>
            <a:r>
              <a:rPr lang="pt-BR" sz="2000" dirty="0" err="1"/>
              <a:t>retrolavagens</a:t>
            </a:r>
            <a:r>
              <a:rPr lang="pt-BR" sz="2000" dirty="0"/>
              <a:t> para manter uma boa </a:t>
            </a:r>
            <a:r>
              <a:rPr lang="pt-BR" sz="2000" dirty="0" smtClean="0"/>
              <a:t>lavagem</a:t>
            </a:r>
            <a:r>
              <a:rPr lang="pt-BR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Foi sugerido manter velocidade para a faixa de trabalho em 0,80 m/min como velocidade ascensional operacional para que não haja perda de material filtrante.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A </a:t>
            </a:r>
            <a:r>
              <a:rPr lang="pt-BR" sz="2000" dirty="0"/>
              <a:t>sugestão é a de nivelar as calhas secundárias o mais homogeneamente possível. Deste modo, possibilitaria a redução de perdas na </a:t>
            </a:r>
            <a:r>
              <a:rPr lang="pt-BR" sz="2000" dirty="0" smtClean="0"/>
              <a:t>lavagem.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94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24513" y="1837127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DESINFECÇÃO E FLUORETAÇÃO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O </a:t>
            </a:r>
            <a:r>
              <a:rPr lang="pt-BR" sz="2000" dirty="0"/>
              <a:t>primeiro produto químico adicionado à água no reservatório de contato é o agente de </a:t>
            </a:r>
            <a:r>
              <a:rPr lang="pt-BR" sz="2000" dirty="0" err="1"/>
              <a:t>fluoretação</a:t>
            </a:r>
            <a:r>
              <a:rPr lang="pt-BR" sz="2000" dirty="0"/>
              <a:t>, neste caso, o Ácido Fluossilícico a 20%, por meio de bomba </a:t>
            </a:r>
            <a:r>
              <a:rPr lang="pt-BR" sz="2000" dirty="0" smtClean="0"/>
              <a:t>dosadora</a:t>
            </a:r>
            <a:r>
              <a:rPr lang="pt-BR" sz="2000" dirty="0"/>
              <a:t> </a:t>
            </a:r>
            <a:r>
              <a:rPr lang="pt-BR" sz="2000" dirty="0" smtClean="0"/>
              <a:t>e o Hipoclorito de sódio a 12%.</a:t>
            </a: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837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652526"/>
          </a:xfrm>
        </p:spPr>
        <p:txBody>
          <a:bodyPr anchor="t" anchorCtr="0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2400" b="1" dirty="0" smtClean="0"/>
              <a:t>A Estação de Tratamento de Água a ETA  de Itabirito foi fundada em 05 de Setembro de 1979 e a única ETA do município, Trata hoje em média 150 litros por segundos, mais Tem capacidade para tratar 200 litros por segundo .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615044" y="1868980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PROPOSTA PARA DESINFECÇÃO E FLUORETAÇÃO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791482"/>
            <a:ext cx="80514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Foi </a:t>
            </a:r>
            <a:r>
              <a:rPr lang="pt-BR" sz="2000" dirty="0"/>
              <a:t>sugerido o afastamento do ponto de aplicação do Hipoclorito de Sódio em relação ao ponto de aplicação do Ácido Fluossilícico a fim de obter uma maior eficiência quanto à </a:t>
            </a:r>
            <a:r>
              <a:rPr lang="pt-BR" sz="2000" dirty="0" smtClean="0"/>
              <a:t>desinfecção, pois </a:t>
            </a:r>
            <a:r>
              <a:rPr lang="pt-BR" sz="2000" dirty="0"/>
              <a:t>a desinfecção é mais eficaz quando o pH encontra-se mais </a:t>
            </a:r>
            <a:r>
              <a:rPr lang="pt-BR" sz="2000" dirty="0" smtClean="0"/>
              <a:t>ácido.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600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2011483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MELHORIAS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908208"/>
            <a:ext cx="805147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Outras necessidade de intervenções </a:t>
            </a:r>
            <a:r>
              <a:rPr lang="pt-BR" sz="2000" dirty="0"/>
              <a:t>no processo do tratamento </a:t>
            </a:r>
            <a:r>
              <a:rPr lang="pt-BR" sz="2000" dirty="0" smtClean="0"/>
              <a:t>como a </a:t>
            </a:r>
            <a:r>
              <a:rPr lang="pt-BR" sz="2000" dirty="0"/>
              <a:t>construção de uma Unidade de Tratamento de resíduos (UTR</a:t>
            </a:r>
            <a:r>
              <a:rPr lang="pt-BR" sz="2000" dirty="0" smtClean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Visando a melhoria nos procedimentos existentes foi ministrado pela empresa contratada um curso para todos os técnicos e operadores sobre o uso e a aplicação adequada do equipamento </a:t>
            </a:r>
            <a:r>
              <a:rPr lang="pt-BR" sz="2000" dirty="0" err="1"/>
              <a:t>Jar</a:t>
            </a:r>
            <a:r>
              <a:rPr lang="pt-BR" sz="2000" dirty="0"/>
              <a:t> </a:t>
            </a:r>
            <a:r>
              <a:rPr lang="pt-BR" sz="2000" dirty="0" smtClean="0"/>
              <a:t>Test e um curso </a:t>
            </a:r>
            <a:r>
              <a:rPr lang="pt-BR" sz="2000" dirty="0"/>
              <a:t>sobre aplicação dos dados obtidos com o </a:t>
            </a:r>
            <a:r>
              <a:rPr lang="pt-BR" sz="2000" dirty="0" err="1"/>
              <a:t>Jar</a:t>
            </a:r>
            <a:r>
              <a:rPr lang="pt-BR" sz="2000" dirty="0"/>
              <a:t> Test na planta de </a:t>
            </a:r>
            <a:r>
              <a:rPr lang="pt-BR" sz="2000" dirty="0" smtClean="0"/>
              <a:t>produção.</a:t>
            </a: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569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2011483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CONCLUSÃO 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908208"/>
            <a:ext cx="805147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Com base de todos os estudos e diagnósticos avaliados, as propostas sugeridas pela empresa contratada e aprovadas pelo SAAE foram exitosas. Problemas e melhorias no tratamento de água foram verificados. A otimização deste processo também propiciou melhoria da qualidade da água distribuída para a população do Município de Itabirito.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422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24513" y="1512719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REFERÊNCIAS</a:t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365662" y="2124436"/>
            <a:ext cx="805147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ABRAMOVICH, B.; LURA, M. C.; CARRERA, E.; GILLI, M. I.; HAYE, M. A.; VAIRA, S. Acción de distintos coagulantes para la eliminación de </a:t>
            </a:r>
            <a:r>
              <a:rPr lang="es-ES" sz="2000" dirty="0" err="1"/>
              <a:t>Cryptosporidium</a:t>
            </a:r>
            <a:r>
              <a:rPr lang="es-ES" sz="2000" dirty="0"/>
              <a:t> </a:t>
            </a:r>
            <a:r>
              <a:rPr lang="es-ES" sz="2000" dirty="0" err="1"/>
              <a:t>spp</a:t>
            </a:r>
            <a:r>
              <a:rPr lang="es-ES" sz="2000" dirty="0"/>
              <a:t>. en el proceso de potabilización del agua. Revista Argentina de </a:t>
            </a:r>
            <a:r>
              <a:rPr lang="es-ES" sz="2000" dirty="0" err="1"/>
              <a:t>Microbiologia</a:t>
            </a:r>
            <a:r>
              <a:rPr lang="es-ES" sz="2000" dirty="0"/>
              <a:t>, v. 36, 2004, p. 92-96</a:t>
            </a:r>
            <a:r>
              <a:rPr lang="es-ES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LIBÂNIO, MARCELO. Fundamentos de Qualidade e Tratamento de Água, 3.ed.São Paulo: Editora Átomo, 2010</a:t>
            </a:r>
            <a:r>
              <a:rPr lang="pt-BR" sz="20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MINISTÉRIO DA SAÚDE. Portaria Nº 2.914, de 12 de Dezembro de 2011. Dispõe sobre os procedimentos de controle e de vigilância da qualidade da água para consumo humano e seu padrão de potabilidade. Brasília, 2011.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329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24513" y="1512719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AGRADECIMENTO</a:t>
            </a: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365662" y="2124436"/>
            <a:ext cx="805147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4800" dirty="0" smtClean="0"/>
          </a:p>
          <a:p>
            <a:pPr algn="ctr"/>
            <a:endParaRPr lang="pt-BR" sz="4800" dirty="0" smtClean="0"/>
          </a:p>
          <a:p>
            <a:pPr algn="ctr"/>
            <a:r>
              <a:rPr lang="pt-BR" sz="6600" dirty="0" smtClean="0"/>
              <a:t>OBRIGADA!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6507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7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INTRODUÇÃO</a:t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636321"/>
            <a:ext cx="805147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Visando a melhoria continua do processo e uma melhor qualidade da água para a </a:t>
            </a:r>
            <a:r>
              <a:rPr lang="pt-BR" sz="2000" dirty="0" smtClean="0"/>
              <a:t>população.</a:t>
            </a:r>
          </a:p>
          <a:p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O </a:t>
            </a:r>
            <a:r>
              <a:rPr lang="pt-BR" sz="2000" dirty="0"/>
              <a:t>SAAE Itabirito com suporte técnico a este processo, realiza uma avaliação técnica que engloba tecnologias de tratamento de água e de resíduos para apontar as alternativas </a:t>
            </a:r>
            <a:r>
              <a:rPr lang="pt-BR" sz="2000" dirty="0" smtClean="0"/>
              <a:t>possíveis.</a:t>
            </a:r>
          </a:p>
          <a:p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Esse </a:t>
            </a:r>
            <a:r>
              <a:rPr lang="pt-BR" sz="2000" dirty="0"/>
              <a:t>diagnostico busca identificar os pontos positivos e negativos quanto a eficiência da </a:t>
            </a:r>
            <a:r>
              <a:rPr lang="pt-BR" sz="2000" dirty="0" smtClean="0"/>
              <a:t>ETA(Estação de Tratamento de água).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341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586966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OBJETIVO</a:t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209591"/>
            <a:ext cx="805147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O objetivo deste trabalho e a avaliação técnica da capacidade de produção e adequação da ETA com propostas a implantação de novos recursos químicos </a:t>
            </a:r>
            <a:r>
              <a:rPr lang="pt-BR" sz="2000" dirty="0" smtClean="0"/>
              <a:t>e hidráulicos.</a:t>
            </a:r>
          </a:p>
          <a:p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E</a:t>
            </a:r>
            <a:r>
              <a:rPr lang="pt-BR" sz="2000" dirty="0" smtClean="0"/>
              <a:t>tapa </a:t>
            </a:r>
            <a:r>
              <a:rPr lang="pt-BR" sz="2000" dirty="0"/>
              <a:t>fundamental para subsidiar qualquer melhoria dos serviços de fornecimento de água à população, com foco nas exigências da Portaria n° 2.914/2011 do Ministério de Saúde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Uma das abordagens mais usuais é a baseada na identificação das possíveis não conformidades e oportunidades de melhoria, possibilitando assim propostas para otimizar o sistema, reduzir custos e alcançar maior eficiência da qualidade da água tratada</a:t>
            </a:r>
            <a:r>
              <a:rPr lang="pt-BR" dirty="0"/>
              <a:t>.</a:t>
            </a:r>
          </a:p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2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634467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MATERIAIS E METODOS </a:t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185841"/>
            <a:ext cx="805147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A metodologia de otimização aborda todo o processo do diagnostico do SAAE de </a:t>
            </a:r>
            <a:r>
              <a:rPr lang="pt-BR" sz="2000" dirty="0" smtClean="0"/>
              <a:t>Itabirito/MG.</a:t>
            </a:r>
          </a:p>
          <a:p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O processo inicia-se com a contratação de uma empresa terceirizada para avaliar a capacidade de produção da estação de tratamento de água (ETA) de Itabirito dentro das condições </a:t>
            </a:r>
            <a:r>
              <a:rPr lang="pt-BR" sz="2000" dirty="0" smtClean="0"/>
              <a:t>projetadas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A partir da identificação de possíveis não conformidades foram levantadas informações e dados a fim de verificar os pontos críticos, com vistas a melhorias de todos os setores operacionais e suas operações unitárias para a formalização do </a:t>
            </a:r>
            <a:r>
              <a:rPr lang="pt-BR" sz="2000" dirty="0" smtClean="0"/>
              <a:t>diagnóstico</a:t>
            </a:r>
          </a:p>
          <a:p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Após levantamento de todas as sessões que compõe a ETA foram propostas soluções</a:t>
            </a:r>
            <a:r>
              <a:rPr lang="pt-BR" sz="2000" dirty="0" smtClean="0"/>
              <a:t>.</a:t>
            </a:r>
          </a:p>
          <a:p>
            <a:endParaRPr lang="pt-BR" sz="2000" dirty="0" smtClean="0"/>
          </a:p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993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622592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/>
              <a:t>RESULTADOS /</a:t>
            </a:r>
            <a:r>
              <a:rPr lang="pt-BR" sz="2400" b="1" dirty="0" smtClean="0"/>
              <a:t>DISCUSSÃO</a:t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Todo este processo foi ordenado </a:t>
            </a:r>
            <a:r>
              <a:rPr lang="pt-BR" sz="2000" dirty="0" smtClean="0"/>
              <a:t>sequencialmente </a:t>
            </a:r>
            <a:r>
              <a:rPr lang="pt-BR" sz="2000" dirty="0"/>
              <a:t>nas seguintes </a:t>
            </a:r>
            <a:r>
              <a:rPr lang="pt-BR" sz="2000" dirty="0" smtClean="0"/>
              <a:t>etapas: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 smtClean="0"/>
              <a:t>    1º Etapa</a:t>
            </a:r>
          </a:p>
          <a:p>
            <a:endParaRPr lang="pt-BR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 verificação dos </a:t>
            </a:r>
            <a:r>
              <a:rPr lang="pt-BR" sz="2000" dirty="0"/>
              <a:t>produtos químicos </a:t>
            </a:r>
            <a:r>
              <a:rPr lang="pt-BR" sz="2000" dirty="0" smtClean="0"/>
              <a:t>utilizados;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Avaliação dos </a:t>
            </a:r>
            <a:r>
              <a:rPr lang="pt-BR" sz="2000" dirty="0"/>
              <a:t>procedimentos de </a:t>
            </a:r>
            <a:r>
              <a:rPr lang="pt-BR" sz="2000" dirty="0" smtClean="0"/>
              <a:t>recebimento;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Armazenamento;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Preparo;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/>
              <a:t>D</a:t>
            </a:r>
            <a:r>
              <a:rPr lang="pt-BR" sz="2000" dirty="0" smtClean="0"/>
              <a:t>osagem </a:t>
            </a:r>
            <a:r>
              <a:rPr lang="pt-BR" sz="2000" dirty="0"/>
              <a:t>dos produtos químicos utilizados; </a:t>
            </a: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421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622592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 smtClean="0"/>
              <a:t>RESULTADOS /DISCUSSÃO </a:t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Anteriormente estes produtos eram recebidos considerando o laudo de análise de controle de qualidade entregue pelo fornecedor e a quantidade reportada em sua nota fiscal. </a:t>
            </a:r>
            <a:endParaRPr lang="pt-BR" sz="2000" dirty="0" smtClean="0"/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Após avaliação foi proposto implantação do controle de qualidade para este recebimento, avaliando principalmente as matérias primas de cada </a:t>
            </a:r>
            <a:r>
              <a:rPr lang="pt-BR" sz="2000" dirty="0" smtClean="0"/>
              <a:t>produto e </a:t>
            </a:r>
            <a:r>
              <a:rPr lang="pt-BR" sz="2000" dirty="0"/>
              <a:t>implantar os métodos Analíticos dos produtos em conformidade com as normas </a:t>
            </a:r>
            <a:r>
              <a:rPr lang="pt-BR" sz="2000" dirty="0" smtClean="0"/>
              <a:t>brasileiras.</a:t>
            </a:r>
          </a:p>
          <a:p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Os operadores foram treinados para a realização dos métodos analíticos pré-definidos, garantindo assim a melhor qualidade dos produtos utilizados no tratamento da água </a:t>
            </a:r>
            <a:endParaRPr lang="pt-BR" sz="2000" dirty="0" smtClean="0"/>
          </a:p>
          <a:p>
            <a:pPr>
              <a:lnSpc>
                <a:spcPct val="150000"/>
              </a:lnSpc>
            </a:pPr>
            <a:endParaRPr lang="pt-BR" sz="2000" dirty="0" smtClean="0"/>
          </a:p>
          <a:p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4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60665" y="1622592"/>
            <a:ext cx="9144000" cy="514968"/>
          </a:xfrm>
        </p:spPr>
        <p:txBody>
          <a:bodyPr anchor="t" anchorCtr="0">
            <a:normAutofit/>
          </a:bodyPr>
          <a:lstStyle/>
          <a:p>
            <a:r>
              <a:rPr lang="pt-BR" sz="2400" b="1" dirty="0"/>
              <a:t>RESULTADOS /</a:t>
            </a:r>
            <a:r>
              <a:rPr lang="pt-BR" sz="2400" b="1" dirty="0" smtClean="0"/>
              <a:t>DISCUSSÃO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 smtClean="0"/>
              <a:t>2º Etapa</a:t>
            </a:r>
          </a:p>
          <a:p>
            <a:endParaRPr lang="pt-BR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/>
              <a:t>A</a:t>
            </a:r>
            <a:r>
              <a:rPr lang="pt-BR" sz="2000" dirty="0" smtClean="0"/>
              <a:t>nalises </a:t>
            </a:r>
            <a:r>
              <a:rPr lang="pt-BR" sz="2000" dirty="0"/>
              <a:t>das operações unitárias envolvidas no funcionamento da </a:t>
            </a:r>
            <a:r>
              <a:rPr lang="pt-BR" sz="2000" dirty="0" smtClean="0"/>
              <a:t>ETA.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Coagulação;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Floculação;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/>
              <a:t>D</a:t>
            </a:r>
            <a:r>
              <a:rPr lang="pt-BR" sz="2000" dirty="0" smtClean="0"/>
              <a:t>ecantação</a:t>
            </a:r>
            <a:r>
              <a:rPr lang="pt-BR" sz="2000" dirty="0"/>
              <a:t>, </a:t>
            </a:r>
            <a:endParaRPr lang="pt-BR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Filtração;</a:t>
            </a:r>
            <a:endParaRPr lang="pt-BR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Fluoretação;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000" dirty="0" smtClean="0"/>
              <a:t>Desinfecção.</a:t>
            </a: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865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24513" y="2240108"/>
            <a:ext cx="9144000" cy="514968"/>
          </a:xfrm>
        </p:spPr>
        <p:txBody>
          <a:bodyPr anchor="t" anchorCtr="0">
            <a:normAutofit fontScale="90000"/>
          </a:bodyPr>
          <a:lstStyle/>
          <a:p>
            <a:r>
              <a:rPr lang="pt-BR" sz="2400" b="1" dirty="0"/>
              <a:t>PRÉ-ALCALINIZAÇÃO</a:t>
            </a:r>
            <a:r>
              <a:rPr lang="pt-BR" sz="2400" dirty="0"/>
              <a:t/>
            </a:r>
            <a:br>
              <a:rPr lang="pt-BR" sz="2400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460665" y="2352095"/>
            <a:ext cx="805147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E</a:t>
            </a:r>
            <a:r>
              <a:rPr lang="pt-BR" sz="2000" dirty="0" smtClean="0"/>
              <a:t>m </a:t>
            </a:r>
            <a:r>
              <a:rPr lang="pt-BR" sz="2000" dirty="0"/>
              <a:t>Itabirito são utilizados para tratamento da água os produtos Sulfato de Alumínio como coagulante e como alcalinizante o Hidróxido de Cálcio conhecido como </a:t>
            </a:r>
            <a:r>
              <a:rPr lang="pt-BR" sz="2000" dirty="0" err="1" smtClean="0"/>
              <a:t>Geocálcio</a:t>
            </a:r>
            <a:r>
              <a:rPr lang="pt-BR" sz="20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000" dirty="0" smtClean="0"/>
          </a:p>
          <a:p>
            <a:r>
              <a:rPr lang="pt-BR" b="1" dirty="0"/>
              <a:t/>
            </a:r>
            <a:br>
              <a:rPr lang="pt-BR" b="1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943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1370</Words>
  <Application>Microsoft Office PowerPoint</Application>
  <PresentationFormat>Personalizar</PresentationFormat>
  <Paragraphs>227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AVALIAÇÃO TÉCNICA DA CAPACIDADE DE PRODUÇÃO DO SISTEMA DE TRATAMENTO DE ÁGUA DO SAAE DE ITABIRITO. </vt:lpstr>
      <vt:lpstr>A Estação de Tratamento de Água a ETA  de Itabirito foi fundada em 05 de Setembro de 1979 e a única ETA do município, Trata hoje em média 150 litros por segundos, mais Tem capacidade para tratar 200 litros por segundo .</vt:lpstr>
      <vt:lpstr>INTRODUÇÃO  </vt:lpstr>
      <vt:lpstr>OBJETIVO  </vt:lpstr>
      <vt:lpstr>MATERIAIS E METODOS   </vt:lpstr>
      <vt:lpstr>RESULTADOS /DISCUSSÃO  </vt:lpstr>
      <vt:lpstr>RESULTADOS /DISCUSSÃO   </vt:lpstr>
      <vt:lpstr>RESULTADOS /DISCUSSÃO</vt:lpstr>
      <vt:lpstr>PRÉ-ALCALINIZAÇÃO    </vt:lpstr>
      <vt:lpstr>PROPOSTA PARA  A PRÉ-ALCALINIZAÇÃO    </vt:lpstr>
      <vt:lpstr>COAGULAÇÃO    </vt:lpstr>
      <vt:lpstr>PROPOSTA PARA A COAGULAÇÃO    </vt:lpstr>
      <vt:lpstr>FLOCULAÇÃO    </vt:lpstr>
      <vt:lpstr>PROPOSTA PARA FLOCULAÇÃO    </vt:lpstr>
      <vt:lpstr>DECANTAÇÃO    </vt:lpstr>
      <vt:lpstr>PROPOSTA PARA DECANTAÇÃO    </vt:lpstr>
      <vt:lpstr>FILTRAÇÃO    </vt:lpstr>
      <vt:lpstr>PROPOSTA PARA FILTRAÇÃO    </vt:lpstr>
      <vt:lpstr>DESINFECÇÃO E FLUORETAÇÃO   </vt:lpstr>
      <vt:lpstr>PROPOSTA PARA DESINFECÇÃO E FLUORETAÇÃO   </vt:lpstr>
      <vt:lpstr>MELHORIAS   </vt:lpstr>
      <vt:lpstr>CONCLUSÃO    </vt:lpstr>
      <vt:lpstr>REFERÊNCIAS  </vt:lpstr>
      <vt:lpstr>AGRADECIMENTO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Creidilane Cristina</cp:lastModifiedBy>
  <cp:revision>31</cp:revision>
  <cp:lastPrinted>2017-06-13T20:26:42Z</cp:lastPrinted>
  <dcterms:created xsi:type="dcterms:W3CDTF">2017-05-30T09:26:55Z</dcterms:created>
  <dcterms:modified xsi:type="dcterms:W3CDTF">2017-06-18T22:24:10Z</dcterms:modified>
</cp:coreProperties>
</file>