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59" r:id="rId2"/>
    <p:sldMasterId id="2147483654" r:id="rId3"/>
  </p:sldMasterIdLst>
  <p:sldIdLst>
    <p:sldId id="256" r:id="rId4"/>
    <p:sldId id="272" r:id="rId5"/>
    <p:sldId id="278" r:id="rId6"/>
    <p:sldId id="279" r:id="rId7"/>
    <p:sldId id="268" r:id="rId8"/>
    <p:sldId id="277" r:id="rId9"/>
    <p:sldId id="276" r:id="rId10"/>
    <p:sldId id="275" r:id="rId11"/>
    <p:sldId id="283" r:id="rId12"/>
    <p:sldId id="280" r:id="rId13"/>
    <p:sldId id="281" r:id="rId14"/>
    <p:sldId id="282" r:id="rId15"/>
    <p:sldId id="273" r:id="rId16"/>
    <p:sldId id="274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pt-BR">
                <a:solidFill>
                  <a:schemeClr val="tx1"/>
                </a:solidFill>
              </a:rPr>
              <a:t>Estatística</a:t>
            </a:r>
            <a:r>
              <a:rPr lang="pt-BR" baseline="0">
                <a:solidFill>
                  <a:schemeClr val="tx1"/>
                </a:solidFill>
              </a:rPr>
              <a:t> de Geral - 2014</a:t>
            </a:r>
            <a:endParaRPr lang="pt-BR">
              <a:solidFill>
                <a:schemeClr val="tx1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FF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solidFill>
                <a:schemeClr val="tx1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'Estatística 2014 - Gráficos '!$A$2:$A$5</c:f>
              <c:strCache>
                <c:ptCount val="4"/>
                <c:pt idx="0">
                  <c:v>Finalizados pelo TGQ sem envio / Não procede</c:v>
                </c:pt>
                <c:pt idx="1">
                  <c:v>E-mail com resposta para o Cliente/ Procede</c:v>
                </c:pt>
                <c:pt idx="2">
                  <c:v>Em análise / coordenador</c:v>
                </c:pt>
                <c:pt idx="3">
                  <c:v>Total Finalizadas</c:v>
                </c:pt>
              </c:strCache>
            </c:strRef>
          </c:cat>
          <c:val>
            <c:numRef>
              <c:f>'Estatística 2014 - Gráficos '!$B$2:$B$5</c:f>
              <c:numCache>
                <c:formatCode>0.00%</c:formatCode>
                <c:ptCount val="4"/>
                <c:pt idx="0">
                  <c:v>0.69910000000000005</c:v>
                </c:pt>
                <c:pt idx="1">
                  <c:v>0.19750000000000001</c:v>
                </c:pt>
                <c:pt idx="2">
                  <c:v>0.1134</c:v>
                </c:pt>
                <c:pt idx="3">
                  <c:v>0.89660000000000006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410368"/>
        <c:axId val="68224128"/>
      </c:barChart>
      <c:catAx>
        <c:axId val="22410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pt-BR"/>
          </a:p>
        </c:txPr>
        <c:crossAx val="68224128"/>
        <c:crosses val="autoZero"/>
        <c:auto val="1"/>
        <c:lblAlgn val="ctr"/>
        <c:lblOffset val="100"/>
        <c:noMultiLvlLbl val="0"/>
      </c:catAx>
      <c:valAx>
        <c:axId val="6822412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224103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stretch>
        <a:fillRect/>
      </a:stretch>
    </a:blipFill>
  </c:sp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Não</a:t>
            </a:r>
            <a:r>
              <a:rPr lang="pt-BR" baseline="0"/>
              <a:t> Procede</a:t>
            </a:r>
            <a:endParaRPr lang="pt-BR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'Não-Procede por Domasa'!$A$2:$A$10</c:f>
              <c:strCache>
                <c:ptCount val="9"/>
                <c:pt idx="0">
                  <c:v>Domasa 1</c:v>
                </c:pt>
                <c:pt idx="1">
                  <c:v>Domasa 2</c:v>
                </c:pt>
                <c:pt idx="2">
                  <c:v>Domasa 3</c:v>
                </c:pt>
                <c:pt idx="3">
                  <c:v>Domasa 4</c:v>
                </c:pt>
                <c:pt idx="4">
                  <c:v>Domasa 5</c:v>
                </c:pt>
                <c:pt idx="5">
                  <c:v>Domasa 6</c:v>
                </c:pt>
                <c:pt idx="6">
                  <c:v>Domasa 7</c:v>
                </c:pt>
                <c:pt idx="7">
                  <c:v>Domasa Noturna - 8</c:v>
                </c:pt>
                <c:pt idx="8">
                  <c:v>Domasa 9</c:v>
                </c:pt>
              </c:strCache>
            </c:strRef>
          </c:cat>
          <c:val>
            <c:numRef>
              <c:f>'Não-Procede por Domasa'!$B$2:$B$10</c:f>
              <c:numCache>
                <c:formatCode>0.00%</c:formatCode>
                <c:ptCount val="9"/>
                <c:pt idx="0">
                  <c:v>0.2</c:v>
                </c:pt>
                <c:pt idx="1">
                  <c:v>0.14000000000000001</c:v>
                </c:pt>
                <c:pt idx="2">
                  <c:v>0.11600000000000001</c:v>
                </c:pt>
                <c:pt idx="3">
                  <c:v>0.122</c:v>
                </c:pt>
                <c:pt idx="4">
                  <c:v>7.2999999999999995E-2</c:v>
                </c:pt>
                <c:pt idx="5">
                  <c:v>0.128</c:v>
                </c:pt>
                <c:pt idx="6">
                  <c:v>0.109</c:v>
                </c:pt>
                <c:pt idx="7">
                  <c:v>1.2E-2</c:v>
                </c:pt>
                <c:pt idx="8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2648576"/>
        <c:axId val="72650112"/>
      </c:barChart>
      <c:catAx>
        <c:axId val="72648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2650112"/>
        <c:crosses val="autoZero"/>
        <c:auto val="1"/>
        <c:lblAlgn val="ctr"/>
        <c:lblOffset val="100"/>
        <c:noMultiLvlLbl val="0"/>
      </c:catAx>
      <c:valAx>
        <c:axId val="726501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726485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2"/>
      <a:stretch>
        <a:fillRect/>
      </a:stretch>
    </a:blipFill>
  </c:sp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Procede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cat>
            <c:strRef>
              <c:f>'Reclamação Procede por Domasa'!$A$2:$A$10</c:f>
              <c:strCache>
                <c:ptCount val="9"/>
                <c:pt idx="0">
                  <c:v>Domasa 1</c:v>
                </c:pt>
                <c:pt idx="1">
                  <c:v>Domasa 2</c:v>
                </c:pt>
                <c:pt idx="2">
                  <c:v>Domasa 3</c:v>
                </c:pt>
                <c:pt idx="3">
                  <c:v>Domasa 4</c:v>
                </c:pt>
                <c:pt idx="4">
                  <c:v>Domasa 5</c:v>
                </c:pt>
                <c:pt idx="5">
                  <c:v>Domasa 6</c:v>
                </c:pt>
                <c:pt idx="6">
                  <c:v>Domasa 7</c:v>
                </c:pt>
                <c:pt idx="7">
                  <c:v>Domasa Noturna - 8</c:v>
                </c:pt>
                <c:pt idx="8">
                  <c:v>Domasa 9</c:v>
                </c:pt>
              </c:strCache>
            </c:strRef>
          </c:cat>
          <c:val>
            <c:numRef>
              <c:f>'Reclamação Procede por Domasa'!$B$2:$B$10</c:f>
              <c:numCache>
                <c:formatCode>0.00%</c:formatCode>
                <c:ptCount val="9"/>
                <c:pt idx="0">
                  <c:v>8.5099999999999995E-2</c:v>
                </c:pt>
                <c:pt idx="1">
                  <c:v>6.4000000000000001E-2</c:v>
                </c:pt>
                <c:pt idx="2">
                  <c:v>8.5099999999999995E-2</c:v>
                </c:pt>
                <c:pt idx="3">
                  <c:v>0.19148000000000001</c:v>
                </c:pt>
                <c:pt idx="4">
                  <c:v>0.10630000000000001</c:v>
                </c:pt>
                <c:pt idx="5">
                  <c:v>8.5099999999999995E-2</c:v>
                </c:pt>
                <c:pt idx="6">
                  <c:v>0.10630000000000001</c:v>
                </c:pt>
                <c:pt idx="7" formatCode="0%">
                  <c:v>0</c:v>
                </c:pt>
                <c:pt idx="8">
                  <c:v>0.27659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8537088"/>
        <c:axId val="78538624"/>
      </c:barChart>
      <c:catAx>
        <c:axId val="78537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78538624"/>
        <c:crosses val="autoZero"/>
        <c:auto val="1"/>
        <c:lblAlgn val="ctr"/>
        <c:lblOffset val="100"/>
        <c:noMultiLvlLbl val="0"/>
      </c:catAx>
      <c:valAx>
        <c:axId val="785386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785370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stretch>
        <a:fillRect/>
      </a:stretch>
    </a:blipFill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3939F-8F68-4697-8318-E485C0F5BD3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91EC0E-1E4D-416D-BE26-162FA023F793}">
      <dgm:prSet phldrT="[Texto]" custT="1"/>
      <dgm:spPr/>
      <dgm:t>
        <a:bodyPr/>
        <a:lstStyle/>
        <a:p>
          <a:pPr algn="just"/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D63FA-E5C0-4C0D-9150-9FFE43AB74BD}" type="parTrans" cxnId="{4686501C-4902-4573-8072-0A459D671AFB}">
      <dgm:prSet/>
      <dgm:spPr/>
      <dgm:t>
        <a:bodyPr/>
        <a:lstStyle/>
        <a:p>
          <a:endParaRPr lang="pt-BR"/>
        </a:p>
      </dgm:t>
    </dgm:pt>
    <dgm:pt modelId="{0D8C3540-6F80-456C-8C08-7C1FA6D5CD89}" type="sibTrans" cxnId="{4686501C-4902-4573-8072-0A459D671AFB}">
      <dgm:prSet/>
      <dgm:spPr/>
      <dgm:t>
        <a:bodyPr/>
        <a:lstStyle/>
        <a:p>
          <a:endParaRPr lang="pt-BR"/>
        </a:p>
      </dgm:t>
    </dgm:pt>
    <dgm:pt modelId="{07261307-191E-4DD0-A870-CCEB9EA29E8C}">
      <dgm:prSet phldrT="[Texto]"/>
      <dgm:spPr/>
      <dgm:t>
        <a:bodyPr/>
        <a:lstStyle/>
        <a:p>
          <a:pPr algn="l"/>
          <a:endParaRPr lang="pt-BR" sz="1800" dirty="0"/>
        </a:p>
      </dgm:t>
    </dgm:pt>
    <dgm:pt modelId="{214726FA-D050-40B4-9F1A-0F635666606B}" type="parTrans" cxnId="{C38B70F5-3050-4D1F-9E56-6F487E205223}">
      <dgm:prSet/>
      <dgm:spPr/>
      <dgm:t>
        <a:bodyPr/>
        <a:lstStyle/>
        <a:p>
          <a:endParaRPr lang="pt-BR"/>
        </a:p>
      </dgm:t>
    </dgm:pt>
    <dgm:pt modelId="{B60143CE-871D-4B23-9912-F3F205040E91}" type="sibTrans" cxnId="{C38B70F5-3050-4D1F-9E56-6F487E205223}">
      <dgm:prSet/>
      <dgm:spPr/>
      <dgm:t>
        <a:bodyPr/>
        <a:lstStyle/>
        <a:p>
          <a:endParaRPr lang="pt-BR"/>
        </a:p>
      </dgm:t>
    </dgm:pt>
    <dgm:pt modelId="{D340A77F-1529-4F87-93C6-82BFB64A4AAC}">
      <dgm:prSet phldrT="[Texto]"/>
      <dgm:spPr/>
      <dgm:t>
        <a:bodyPr/>
        <a:lstStyle/>
        <a:p>
          <a:pPr algn="l"/>
          <a:endParaRPr lang="pt-BR" sz="1800"/>
        </a:p>
      </dgm:t>
    </dgm:pt>
    <dgm:pt modelId="{510EEF21-5ADE-4EF2-BBDA-516480B02C43}" type="parTrans" cxnId="{39E25FF6-EEE6-4B09-92CB-D1630ED17B94}">
      <dgm:prSet/>
      <dgm:spPr/>
      <dgm:t>
        <a:bodyPr/>
        <a:lstStyle/>
        <a:p>
          <a:endParaRPr lang="pt-BR"/>
        </a:p>
      </dgm:t>
    </dgm:pt>
    <dgm:pt modelId="{D731FD82-0614-4E16-A8F2-4E615D27CEE8}" type="sibTrans" cxnId="{39E25FF6-EEE6-4B09-92CB-D1630ED17B94}">
      <dgm:prSet/>
      <dgm:spPr/>
      <dgm:t>
        <a:bodyPr/>
        <a:lstStyle/>
        <a:p>
          <a:endParaRPr lang="pt-BR"/>
        </a:p>
      </dgm:t>
    </dgm:pt>
    <dgm:pt modelId="{0CEF5123-8F70-4B8D-B815-F82A650A45B9}" type="pres">
      <dgm:prSet presAssocID="{48E3939F-8F68-4697-8318-E485C0F5BD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3312F8-494A-48AD-90E4-15A6E7A8E8F1}" type="pres">
      <dgm:prSet presAssocID="{5C91EC0E-1E4D-416D-BE26-162FA023F793}" presName="composite" presStyleCnt="0"/>
      <dgm:spPr/>
    </dgm:pt>
    <dgm:pt modelId="{E720F216-FBAA-43D0-97DB-F5978DC66588}" type="pres">
      <dgm:prSet presAssocID="{5C91EC0E-1E4D-416D-BE26-162FA023F793}" presName="rect1" presStyleLbl="trAlignAcc1" presStyleIdx="0" presStyleCnt="1" custScaleX="105173" custScaleY="138827" custLinFactNeighborX="0" custLinFactNeighborY="-6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E342E-0042-40A2-AFDD-D4277C28170B}" type="pres">
      <dgm:prSet presAssocID="{5C91EC0E-1E4D-416D-BE26-162FA023F793}" presName="rect2" presStyleLbl="fgImgPlace1" presStyleIdx="0" presStyleCnt="1" custLinFactNeighborX="11622" custLinFactNeighborY="19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pt-BR"/>
        </a:p>
      </dgm:t>
    </dgm:pt>
  </dgm:ptLst>
  <dgm:cxnLst>
    <dgm:cxn modelId="{4686501C-4902-4573-8072-0A459D671AFB}" srcId="{48E3939F-8F68-4697-8318-E485C0F5BD38}" destId="{5C91EC0E-1E4D-416D-BE26-162FA023F793}" srcOrd="0" destOrd="0" parTransId="{29FD63FA-E5C0-4C0D-9150-9FFE43AB74BD}" sibTransId="{0D8C3540-6F80-456C-8C08-7C1FA6D5CD89}"/>
    <dgm:cxn modelId="{39E25FF6-EEE6-4B09-92CB-D1630ED17B94}" srcId="{5C91EC0E-1E4D-416D-BE26-162FA023F793}" destId="{D340A77F-1529-4F87-93C6-82BFB64A4AAC}" srcOrd="1" destOrd="0" parTransId="{510EEF21-5ADE-4EF2-BBDA-516480B02C43}" sibTransId="{D731FD82-0614-4E16-A8F2-4E615D27CEE8}"/>
    <dgm:cxn modelId="{F78303DF-AE0B-4A0D-9A97-37C0D7462433}" type="presOf" srcId="{D340A77F-1529-4F87-93C6-82BFB64A4AAC}" destId="{E720F216-FBAA-43D0-97DB-F5978DC66588}" srcOrd="0" destOrd="2" presId="urn:microsoft.com/office/officeart/2008/layout/PictureStrips"/>
    <dgm:cxn modelId="{A6B162A9-1DCA-4248-88A4-9CB39155422A}" type="presOf" srcId="{48E3939F-8F68-4697-8318-E485C0F5BD38}" destId="{0CEF5123-8F70-4B8D-B815-F82A650A45B9}" srcOrd="0" destOrd="0" presId="urn:microsoft.com/office/officeart/2008/layout/PictureStrips"/>
    <dgm:cxn modelId="{C38B70F5-3050-4D1F-9E56-6F487E205223}" srcId="{5C91EC0E-1E4D-416D-BE26-162FA023F793}" destId="{07261307-191E-4DD0-A870-CCEB9EA29E8C}" srcOrd="0" destOrd="0" parTransId="{214726FA-D050-40B4-9F1A-0F635666606B}" sibTransId="{B60143CE-871D-4B23-9912-F3F205040E91}"/>
    <dgm:cxn modelId="{572CF05F-70BF-4DA9-AED6-B0A49BF3337C}" type="presOf" srcId="{07261307-191E-4DD0-A870-CCEB9EA29E8C}" destId="{E720F216-FBAA-43D0-97DB-F5978DC66588}" srcOrd="0" destOrd="1" presId="urn:microsoft.com/office/officeart/2008/layout/PictureStrips"/>
    <dgm:cxn modelId="{90BBDFDC-F57B-4C55-AEDF-07E88423CCA3}" type="presOf" srcId="{5C91EC0E-1E4D-416D-BE26-162FA023F793}" destId="{E720F216-FBAA-43D0-97DB-F5978DC66588}" srcOrd="0" destOrd="0" presId="urn:microsoft.com/office/officeart/2008/layout/PictureStrips"/>
    <dgm:cxn modelId="{634845FB-6D8D-485E-B7F2-D105978B7920}" type="presParOf" srcId="{0CEF5123-8F70-4B8D-B815-F82A650A45B9}" destId="{3F3312F8-494A-48AD-90E4-15A6E7A8E8F1}" srcOrd="0" destOrd="0" presId="urn:microsoft.com/office/officeart/2008/layout/PictureStrips"/>
    <dgm:cxn modelId="{897187CB-081B-46E2-9BB0-8C4D8A1DEB06}" type="presParOf" srcId="{3F3312F8-494A-48AD-90E4-15A6E7A8E8F1}" destId="{E720F216-FBAA-43D0-97DB-F5978DC66588}" srcOrd="0" destOrd="0" presId="urn:microsoft.com/office/officeart/2008/layout/PictureStrips"/>
    <dgm:cxn modelId="{04820D58-D0EA-4360-9725-A86F1EF1DA79}" type="presParOf" srcId="{3F3312F8-494A-48AD-90E4-15A6E7A8E8F1}" destId="{582E342E-0042-40A2-AFDD-D4277C28170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F216-FBAA-43D0-97DB-F5978DC66588}">
      <dsp:nvSpPr>
        <dsp:cNvPr id="0" name=""/>
        <dsp:cNvSpPr/>
      </dsp:nvSpPr>
      <dsp:spPr>
        <a:xfrm>
          <a:off x="127112" y="228423"/>
          <a:ext cx="8406476" cy="34676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51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/>
        </a:p>
      </dsp:txBody>
      <dsp:txXfrm>
        <a:off x="127112" y="228423"/>
        <a:ext cx="8406476" cy="3467637"/>
      </dsp:txXfrm>
    </dsp:sp>
    <dsp:sp modelId="{582E342E-0042-40A2-AFDD-D4277C28170B}">
      <dsp:nvSpPr>
        <dsp:cNvPr id="0" name=""/>
        <dsp:cNvSpPr/>
      </dsp:nvSpPr>
      <dsp:spPr>
        <a:xfrm>
          <a:off x="204017" y="418702"/>
          <a:ext cx="1748468" cy="26227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78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1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4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Arly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Lara 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Romêo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Rossilho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Balesteros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Zeraik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www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1700807"/>
            <a:ext cx="8801246" cy="226575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609600" y="1778040"/>
            <a:ext cx="798285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Tratamento e Acompanhamento da Pesquisa </a:t>
            </a:r>
            <a:r>
              <a:rPr lang="pt-BR" sz="4000" b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Satisfação </a:t>
            </a: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 clientes</a:t>
            </a:r>
            <a:endParaRPr lang="pt-BR" sz="40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550" y="3966563"/>
            <a:ext cx="4768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baseline="30000" dirty="0" smtClean="0">
                <a:solidFill>
                  <a:schemeClr val="bg1"/>
                </a:solidFill>
              </a:rPr>
              <a:t>Autores: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          </a:t>
            </a:r>
            <a:r>
              <a:rPr lang="pt-BR" sz="2600" b="1" dirty="0" smtClean="0">
                <a:solidFill>
                  <a:schemeClr val="bg1"/>
                </a:solidFill>
              </a:rPr>
              <a:t>José Luis Costa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 </a:t>
            </a:r>
            <a:r>
              <a:rPr lang="pt-BR" sz="2600" b="1" dirty="0" smtClean="0">
                <a:solidFill>
                  <a:schemeClr val="bg1"/>
                </a:solidFill>
              </a:rPr>
              <a:t>           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604593"/>
              </p:ext>
            </p:extLst>
          </p:nvPr>
        </p:nvGraphicFramePr>
        <p:xfrm>
          <a:off x="551543" y="914400"/>
          <a:ext cx="7765143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29041"/>
            <a:ext cx="8316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ESTATÍSTICA - 2014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701318"/>
              </p:ext>
            </p:extLst>
          </p:nvPr>
        </p:nvGraphicFramePr>
        <p:xfrm>
          <a:off x="449943" y="870857"/>
          <a:ext cx="8113486" cy="476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29041"/>
            <a:ext cx="8316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NÃO PROCEDE - 2014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519580"/>
              </p:ext>
            </p:extLst>
          </p:nvPr>
        </p:nvGraphicFramePr>
        <p:xfrm>
          <a:off x="508000" y="972457"/>
          <a:ext cx="7590971" cy="464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0" y="129041"/>
            <a:ext cx="831668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PROCEDE - 2014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129041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RESULTADOS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94870518"/>
              </p:ext>
            </p:extLst>
          </p:nvPr>
        </p:nvGraphicFramePr>
        <p:xfrm>
          <a:off x="203200" y="1124742"/>
          <a:ext cx="8534400" cy="39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2285998" y="1785257"/>
            <a:ext cx="5959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/>
                <a:ea typeface="Calibri"/>
              </a:rPr>
              <a:t>Os </a:t>
            </a:r>
            <a:r>
              <a:rPr lang="pt-BR" sz="2400" dirty="0">
                <a:latin typeface="Arial"/>
                <a:ea typeface="Calibri"/>
              </a:rPr>
              <a:t>principais benefícios alcançados, têm-se a disseminação da cultura de inter-relacionamento entre os </a:t>
            </a:r>
            <a:r>
              <a:rPr lang="pt-BR" sz="2400" dirty="0" smtClean="0">
                <a:latin typeface="Arial"/>
                <a:ea typeface="Calibri"/>
              </a:rPr>
              <a:t>processos e atividades dos </a:t>
            </a:r>
            <a:r>
              <a:rPr lang="pt-BR" sz="2400" dirty="0">
                <a:latin typeface="Arial"/>
                <a:ea typeface="Calibri"/>
              </a:rPr>
              <a:t>clientes (reclamantes) e a </a:t>
            </a:r>
            <a:r>
              <a:rPr lang="pt-BR" sz="2400" dirty="0" smtClean="0">
                <a:latin typeface="Arial"/>
                <a:ea typeface="Calibri"/>
              </a:rPr>
              <a:t>busca da  melhoria e satisfação do serviço prestado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 CONCLUSÃO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4172" y="740622"/>
            <a:ext cx="86795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pt-BR" sz="26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6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6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resultados obtidos nesta iniciativa, a empresa pode tomar ações com antecedência, sua visão para a evolução das atividades e consequentemente dos processos resultarão em um sistema de gestão de qualidade maduro, forte. Introduzirá na empresa a cultura de melhoria contínua através dessas ações, que estarão sempre envolvidos diretamente com a execução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30905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204788" y="19050"/>
            <a:ext cx="880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s-IS" altLang="pt-BR" sz="1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Contato(s):</a:t>
            </a:r>
            <a:endParaRPr lang="en-US" altLang="pt-BR" sz="1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aixaDeTexto 6"/>
          <p:cNvSpPr txBox="1">
            <a:spLocks noChangeArrowheads="1"/>
          </p:cNvSpPr>
          <p:nvPr/>
        </p:nvSpPr>
        <p:spPr bwMode="auto">
          <a:xfrm>
            <a:off x="558800" y="71438"/>
            <a:ext cx="8208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buSzPct val="95000"/>
            </a:pPr>
            <a:r>
              <a:rPr lang="pt-BR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LUIS COSTA</a:t>
            </a: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 Administrativo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(19) 3735-5209</a:t>
            </a:r>
          </a:p>
          <a:p>
            <a:pPr algn="ctr" defTabSz="914400" eaLnBrk="1" hangingPunct="1">
              <a:buSzPct val="95000"/>
            </a:pPr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pesquisa@sanasa.com.br</a:t>
            </a:r>
            <a:endParaRPr lang="pt-BR" alt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79777" y="273050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pPr defTabSz="914400"/>
            <a:r>
              <a:rPr lang="pt-BR" dirty="0">
                <a:solidFill>
                  <a:prstClr val="white"/>
                </a:solidFill>
              </a:rPr>
              <a:t>SANASA – Campinas (SP)</a:t>
            </a:r>
          </a:p>
        </p:txBody>
      </p:sp>
      <p:pic>
        <p:nvPicPr>
          <p:cNvPr id="3" name="Picture 5" descr="apresentação slide sanasa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1" y="939192"/>
            <a:ext cx="4752529" cy="393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0798" y="1277540"/>
            <a:ext cx="2088232" cy="3081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pt-BR" sz="1400" dirty="0">
                <a:solidFill>
                  <a:prstClr val="black"/>
                </a:solidFill>
                <a:ea typeface="+mn-ea"/>
                <a:cs typeface="Arial" charset="0"/>
              </a:rPr>
              <a:t>Sede Administrativa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80798" y="5284830"/>
            <a:ext cx="6602694" cy="92333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 algn="just">
              <a:buFont typeface="Arial" pitchFamily="34" charset="0"/>
              <a:buChar char="•"/>
              <a:defRPr sz="2000" b="1">
                <a:solidFill>
                  <a:srgbClr val="0000FF"/>
                </a:solidFill>
              </a:defRPr>
            </a:lvl1pPr>
          </a:lstStyle>
          <a:p>
            <a:pPr defTabSz="914400"/>
            <a:r>
              <a:rPr lang="pt-B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Abastecimento de </a:t>
            </a:r>
            <a:r>
              <a:rPr lang="pt-BR" sz="18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água: </a:t>
            </a:r>
            <a:r>
              <a:rPr lang="pt-B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99,5%;</a:t>
            </a:r>
            <a:endParaRPr lang="pt-BR" sz="18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914400"/>
            <a:r>
              <a:rPr lang="pt-BR" sz="1800" b="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Coleta e afastamento de esgoto: </a:t>
            </a:r>
            <a:r>
              <a:rPr lang="pt-B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89,19%;</a:t>
            </a:r>
          </a:p>
          <a:p>
            <a:pPr defTabSz="914400"/>
            <a:r>
              <a:rPr lang="pt-BR" sz="1800" b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Capacidade Instalada para Tratamento de Esgoto: 92%.</a:t>
            </a:r>
            <a:endParaRPr lang="pt-BR" sz="1800" b="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27410" y="4910065"/>
            <a:ext cx="4757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pt-BR" sz="2000" dirty="0" smtClean="0">
                <a:solidFill>
                  <a:prstClr val="black"/>
                </a:solidFill>
                <a:ea typeface="+mn-ea"/>
                <a:cs typeface="Arial" charset="0"/>
              </a:rPr>
              <a:t>Índice de cobertura:</a:t>
            </a:r>
            <a:endParaRPr lang="pt-BR" sz="2000" dirty="0">
              <a:solidFill>
                <a:prstClr val="black"/>
              </a:solidFill>
              <a:ea typeface="+mn-ea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61763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pt-BR" sz="1200" i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Ref. Mar/2015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35320" y="127754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SANASA - Sociedade de Abastecimento de Água e Saneamento S.A.</a:t>
            </a:r>
          </a:p>
          <a:p>
            <a:pPr algn="ctr" defTabSz="914400"/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35320" y="342900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População Campinas: </a:t>
            </a:r>
          </a:p>
          <a:p>
            <a:pPr algn="ctr" defTabSz="914400"/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1,154 </a:t>
            </a:r>
            <a:r>
              <a: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milhões de </a:t>
            </a:r>
            <a:r>
              <a:rPr lang="pt-B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habitantes.</a:t>
            </a:r>
            <a:endParaRPr lang="pt-B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14400"/>
            <a:endParaRPr lang="pt-BR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0" y="129041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INTRODUÇÃO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86251" y="1460984"/>
            <a:ext cx="8480871" cy="1395851"/>
            <a:chOff x="0" y="192289"/>
            <a:chExt cx="8480871" cy="1141851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0" y="192289"/>
              <a:ext cx="8480871" cy="114185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ângulo 5"/>
            <p:cNvSpPr/>
            <p:nvPr/>
          </p:nvSpPr>
          <p:spPr>
            <a:xfrm>
              <a:off x="54687" y="246976"/>
              <a:ext cx="8371497" cy="10108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Este sistema foi desenvolvido pela área da qualidade para analisar o índice de Satisfação / Insatisfação em re</a:t>
              </a: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lação aos serviços prestados pela empresa e assim através destes índices compreender a percepção dos clientes insatisfeitos.</a:t>
              </a:r>
              <a:endParaRPr lang="pt-BR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86251" y="2856835"/>
            <a:ext cx="8523898" cy="2121565"/>
            <a:chOff x="-97714" y="-247918"/>
            <a:chExt cx="8523898" cy="2121565"/>
          </a:xfrm>
        </p:grpSpPr>
        <p:sp>
          <p:nvSpPr>
            <p:cNvPr id="8" name="Retângulo de cantos arredondados 7"/>
            <p:cNvSpPr/>
            <p:nvPr/>
          </p:nvSpPr>
          <p:spPr>
            <a:xfrm>
              <a:off x="-97714" y="320619"/>
              <a:ext cx="8480871" cy="15530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pt-BR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Este trabalho tem a finalidade dar o Feedback para o cliente, e deixá-lo satisfeito quanto ao tratamento da sua reclamação ou elogio, ou seja que solicitação esteja sendo ouvida e tratada pela empresa.</a:t>
              </a:r>
              <a:endParaRPr lang="pt-B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4687" y="-247918"/>
              <a:ext cx="8371497" cy="15057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endParaRPr lang="pt-BR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90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761205" y="255158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defTabSz="914400" eaLnBrk="1" hangingPunct="1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OBJETIVOS DO TRABALHO</a:t>
            </a: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508000" y="1364344"/>
            <a:ext cx="7592392" cy="3813760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O cliente deseja ser atendido no ato da ocorrência, portanto, este trabalho é importante para a empresa avaliar o grau de satisfação do nosso consumidor. </a:t>
            </a:r>
            <a:endParaRPr lang="pt-BR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eficácia deste trabalho é apresentada pelo respeito às necessidades e expectativa despendida pela empresa aos clientes e, principalmente no cumprimento dos prazos de atendimento estipulados para cada serviço.      </a:t>
            </a:r>
          </a:p>
        </p:txBody>
      </p:sp>
    </p:spTree>
    <p:extLst>
      <p:ext uri="{BB962C8B-B14F-4D97-AF65-F5344CB8AC3E}">
        <p14:creationId xmlns:p14="http://schemas.microsoft.com/office/powerpoint/2010/main" val="24626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4"/>
          <p:cNvSpPr txBox="1">
            <a:spLocks noChangeArrowheads="1"/>
          </p:cNvSpPr>
          <p:nvPr/>
        </p:nvSpPr>
        <p:spPr bwMode="auto">
          <a:xfrm>
            <a:off x="-1" y="129042"/>
            <a:ext cx="8897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PESQUISA DE SATISFAÇÃO DOS CLIENTES 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57402" y="943429"/>
            <a:ext cx="8406476" cy="3425371"/>
            <a:chOff x="15752" y="228422"/>
            <a:chExt cx="8406476" cy="3467638"/>
          </a:xfrm>
        </p:grpSpPr>
        <p:sp>
          <p:nvSpPr>
            <p:cNvPr id="9" name="Retângulo 8"/>
            <p:cNvSpPr/>
            <p:nvPr/>
          </p:nvSpPr>
          <p:spPr>
            <a:xfrm>
              <a:off x="15752" y="228422"/>
              <a:ext cx="8406476" cy="3467637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127112" y="228423"/>
              <a:ext cx="8064038" cy="34676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1851" tIns="91440" rIns="91440" bIns="91440" numCol="1" spcCol="1270" anchor="t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>
                  <a:latin typeface="Arial" panose="020B0604020202020204" pitchFamily="34" charset="0"/>
                  <a:cs typeface="Arial" panose="020B0604020202020204" pitchFamily="34" charset="0"/>
                </a:rPr>
                <a:t>Esta Pesquisa tem como finalidade definir </a:t>
              </a:r>
              <a:r>
                <a:rPr lang="pt-B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metodologia</a:t>
              </a:r>
              <a:r>
                <a:rPr lang="pt-BR" sz="24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 avaliação da percepção dos clientes.</a:t>
              </a: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pt-BR" sz="1800" kern="1200" dirty="0"/>
            </a:p>
          </p:txBody>
        </p:sp>
      </p:grpSp>
      <p:sp>
        <p:nvSpPr>
          <p:cNvPr id="4" name="Retângulo 3"/>
          <p:cNvSpPr/>
          <p:nvPr/>
        </p:nvSpPr>
        <p:spPr>
          <a:xfrm>
            <a:off x="759497" y="2278744"/>
            <a:ext cx="7402286" cy="188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endParaRPr lang="pt-BR" sz="24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1066800">
              <a:lnSpc>
                <a:spcPct val="90000"/>
              </a:lnSpc>
              <a:spcAft>
                <a:spcPct val="35000"/>
              </a:spcAft>
            </a:pPr>
            <a:r>
              <a:rPr lang="pt-BR" sz="2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avaliação e feita por amostragem, no </a:t>
            </a:r>
            <a:r>
              <a:rPr lang="pt-BR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mínimo de 3% do total dos serviços </a:t>
            </a:r>
            <a:r>
              <a:rPr lang="pt-BR" sz="2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executados, </a:t>
            </a:r>
            <a:r>
              <a:rPr lang="pt-BR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os dias </a:t>
            </a:r>
            <a:r>
              <a:rPr lang="pt-BR" sz="24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01a </a:t>
            </a:r>
            <a:r>
              <a:rPr lang="pt-BR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de cada mês, garantindo a proporcionalidade de ocorrências por serviços.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-391886" y="129042"/>
            <a:ext cx="9535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QUESTÕES APLICADAS NA SATISFAÇÃO 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7402" y="915535"/>
            <a:ext cx="8406476" cy="4508927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</p:spPr>
        <p:txBody>
          <a:bodyPr wrap="square">
            <a:spAutoFit/>
          </a:bodyPr>
          <a:lstStyle/>
          <a:p>
            <a:pPr marL="228600" lvl="0" algn="just" defTabSz="1066800">
              <a:lnSpc>
                <a:spcPct val="90000"/>
              </a:lnSpc>
              <a:spcAft>
                <a:spcPct val="35000"/>
              </a:spcAft>
              <a:tabLst>
                <a:tab pos="540385" algn="l"/>
              </a:tabLst>
            </a:pPr>
            <a:r>
              <a:rPr lang="pt-BR" sz="2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do questionário da pesquisa de satisfação variam de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sendo que toda vez que a nota recebida for entre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será obrigatório preencher o campo de observação, para análise das áreas envolvidas.</a:t>
            </a:r>
          </a:p>
          <a:p>
            <a:pPr marL="228600" lvl="0" algn="just" defTabSz="1066800">
              <a:spcAft>
                <a:spcPct val="35000"/>
              </a:spcAft>
              <a:tabLst>
                <a:tab pos="540385" algn="l"/>
              </a:tabLst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Questão 01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Quando o Sr.(a) solicitou o serviço para a </a:t>
            </a:r>
            <a:r>
              <a:rPr lang="pt-BR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Sanasa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foi o atendimento do funcionário (0800)?      </a:t>
            </a:r>
          </a:p>
          <a:p>
            <a:pPr marL="228600" lvl="0" algn="just" defTabSz="1066800">
              <a:spcAft>
                <a:spcPct val="35000"/>
              </a:spcAft>
              <a:tabLst>
                <a:tab pos="540385" algn="l"/>
              </a:tabLst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Questão 02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Quando o Sr.(a) solicitou o serviço para a      </a:t>
            </a:r>
            <a:r>
              <a:rPr lang="pt-BR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Sanasa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foi o atendimento do funcionário (Agência)?</a:t>
            </a:r>
          </a:p>
          <a:p>
            <a:pPr marL="228600" lvl="0" algn="just" defTabSz="1066800">
              <a:spcAft>
                <a:spcPct val="35000"/>
              </a:spcAft>
              <a:tabLst>
                <a:tab pos="540385" algn="l"/>
              </a:tabLst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Questão 03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 prazo para a execução do serviço foi?</a:t>
            </a:r>
          </a:p>
          <a:p>
            <a:pPr marL="228600" lvl="0" algn="just" defTabSz="1066800">
              <a:spcAft>
                <a:spcPct val="35000"/>
              </a:spcAft>
              <a:tabLst>
                <a:tab pos="540385" algn="l"/>
              </a:tabLst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Questão 04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pt-BR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classifica a finalização da execução do serviço?</a:t>
            </a:r>
          </a:p>
          <a:p>
            <a:pPr marL="228600" lvl="0" algn="just" defTabSz="1066800">
              <a:spcAft>
                <a:spcPct val="35000"/>
              </a:spcAft>
              <a:tabLst>
                <a:tab pos="540385" algn="l"/>
              </a:tabLst>
            </a:pP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Questão 05 </a:t>
            </a:r>
            <a:r>
              <a:rPr 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o </a:t>
            </a:r>
            <a:r>
              <a:rPr lang="pt-BR" sz="20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pt-BR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avalia a atuação do funcionário na execução do serviço?</a:t>
            </a:r>
          </a:p>
        </p:txBody>
      </p:sp>
    </p:spTree>
    <p:extLst>
      <p:ext uri="{BB962C8B-B14F-4D97-AF65-F5344CB8AC3E}">
        <p14:creationId xmlns:p14="http://schemas.microsoft.com/office/powerpoint/2010/main" val="2250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" t="24293" r="43753" b="35119"/>
          <a:stretch/>
        </p:blipFill>
        <p:spPr bwMode="auto">
          <a:xfrm>
            <a:off x="402544" y="957942"/>
            <a:ext cx="8383615" cy="4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44196" r="37899" b="14137"/>
          <a:stretch/>
        </p:blipFill>
        <p:spPr bwMode="auto">
          <a:xfrm>
            <a:off x="620260" y="1808530"/>
            <a:ext cx="3106057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-798287" y="129041"/>
            <a:ext cx="973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RELATÓRIO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4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16006" b="6221"/>
          <a:stretch>
            <a:fillRect/>
          </a:stretch>
        </p:blipFill>
        <p:spPr bwMode="auto">
          <a:xfrm>
            <a:off x="551543" y="928915"/>
            <a:ext cx="7924800" cy="50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0" y="129041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ACESSO A TODAS RESPOSTAS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5429" y="928914"/>
            <a:ext cx="83602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PREZADO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SR(A) 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SANASA agradece sua colaboração na pesquisa de satisfação e informa que as medidas referentes às suas observações já estão sendo tratadas.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a importância de sua participação, pois contribui para a melhoria contínua na prestação dos nossos serviços.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-798287" y="129041"/>
            <a:ext cx="973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rPr>
              <a:t>RESPOSTA ATRAVÉS DE EMAIL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562</Words>
  <Application>Microsoft Office PowerPoint</Application>
  <PresentationFormat>Apresentação na tela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DMC</dc:creator>
  <cp:lastModifiedBy>José Luis Costa</cp:lastModifiedBy>
  <cp:revision>56</cp:revision>
  <dcterms:created xsi:type="dcterms:W3CDTF">2015-03-10T18:20:36Z</dcterms:created>
  <dcterms:modified xsi:type="dcterms:W3CDTF">2015-05-26T11:10:40Z</dcterms:modified>
</cp:coreProperties>
</file>