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72" r:id="rId3"/>
    <p:sldId id="287" r:id="rId4"/>
    <p:sldId id="288" r:id="rId5"/>
    <p:sldId id="289" r:id="rId6"/>
    <p:sldId id="292" r:id="rId7"/>
    <p:sldId id="263" r:id="rId8"/>
    <p:sldId id="293" r:id="rId9"/>
    <p:sldId id="294" r:id="rId10"/>
    <p:sldId id="275" r:id="rId11"/>
    <p:sldId id="276" r:id="rId12"/>
    <p:sldId id="295" r:id="rId13"/>
    <p:sldId id="278" r:id="rId14"/>
    <p:sldId id="279" r:id="rId15"/>
    <p:sldId id="284" r:id="rId16"/>
    <p:sldId id="280" r:id="rId17"/>
    <p:sldId id="285" r:id="rId18"/>
    <p:sldId id="286" r:id="rId19"/>
    <p:sldId id="281" r:id="rId20"/>
    <p:sldId id="310" r:id="rId21"/>
    <p:sldId id="296" r:id="rId22"/>
    <p:sldId id="297" r:id="rId23"/>
    <p:sldId id="298" r:id="rId24"/>
    <p:sldId id="299" r:id="rId25"/>
    <p:sldId id="301" r:id="rId26"/>
    <p:sldId id="303" r:id="rId27"/>
    <p:sldId id="304" r:id="rId28"/>
    <p:sldId id="306" r:id="rId29"/>
    <p:sldId id="308" r:id="rId30"/>
    <p:sldId id="319" r:id="rId31"/>
    <p:sldId id="311" r:id="rId32"/>
    <p:sldId id="312" r:id="rId33"/>
    <p:sldId id="315" r:id="rId34"/>
    <p:sldId id="316" r:id="rId35"/>
    <p:sldId id="317" r:id="rId36"/>
    <p:sldId id="318" r:id="rId37"/>
    <p:sldId id="262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04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ntainer\projur\Gr&#225;fico%20Grandes%20Gerado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AngAx val="1"/>
    </c:view3D>
    <c:plotArea>
      <c:layout>
        <c:manualLayout>
          <c:layoutTarget val="inner"/>
          <c:xMode val="edge"/>
          <c:yMode val="edge"/>
          <c:x val="8.1818377933144407E-2"/>
          <c:y val="4.4321449800069093E-2"/>
          <c:w val="0.76252452254178194"/>
          <c:h val="0.64678757344761661"/>
        </c:manualLayout>
      </c:layout>
      <c:bar3DChart>
        <c:barDir val="col"/>
        <c:grouping val="clustered"/>
        <c:ser>
          <c:idx val="0"/>
          <c:order val="0"/>
          <c:tx>
            <c:strRef>
              <c:f>Plan1!$C$2</c:f>
              <c:strCache>
                <c:ptCount val="1"/>
                <c:pt idx="0">
                  <c:v>Litros/Dia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cat>
            <c:strRef>
              <c:f>Plan1!$B$3:$B$16</c:f>
              <c:strCache>
                <c:ptCount val="14"/>
                <c:pt idx="0">
                  <c:v>Belo Horizonte/MG</c:v>
                </c:pt>
                <c:pt idx="1">
                  <c:v>Cambo Grande/MS</c:v>
                </c:pt>
                <c:pt idx="2">
                  <c:v>Cuiabá/MT</c:v>
                </c:pt>
                <c:pt idx="3">
                  <c:v>Curitiba/PA</c:v>
                </c:pt>
                <c:pt idx="4">
                  <c:v>Fortaleza</c:v>
                </c:pt>
                <c:pt idx="5">
                  <c:v>Goiania/GO</c:v>
                </c:pt>
                <c:pt idx="6">
                  <c:v>Juiz de Fora/MG</c:v>
                </c:pt>
                <c:pt idx="7">
                  <c:v>Maceió/AL</c:v>
                </c:pt>
                <c:pt idx="8">
                  <c:v>Manaus/AM</c:v>
                </c:pt>
                <c:pt idx="9">
                  <c:v>Palmas/TO</c:v>
                </c:pt>
                <c:pt idx="10">
                  <c:v>Porto Alegre/RS</c:v>
                </c:pt>
                <c:pt idx="11">
                  <c:v>Salvador/BA</c:v>
                </c:pt>
                <c:pt idx="12">
                  <c:v>São Paulo/SP</c:v>
                </c:pt>
                <c:pt idx="13">
                  <c:v>Vitória/ES</c:v>
                </c:pt>
              </c:strCache>
            </c:strRef>
          </c:cat>
          <c:val>
            <c:numRef>
              <c:f>Plan1!$C$3:$C$16</c:f>
              <c:numCache>
                <c:formatCode>General</c:formatCode>
                <c:ptCount val="14"/>
                <c:pt idx="0">
                  <c:v>120</c:v>
                </c:pt>
                <c:pt idx="1">
                  <c:v>100</c:v>
                </c:pt>
                <c:pt idx="2">
                  <c:v>200</c:v>
                </c:pt>
                <c:pt idx="3">
                  <c:v>85.8</c:v>
                </c:pt>
                <c:pt idx="4">
                  <c:v>100</c:v>
                </c:pt>
                <c:pt idx="5">
                  <c:v>200</c:v>
                </c:pt>
                <c:pt idx="6">
                  <c:v>200</c:v>
                </c:pt>
                <c:pt idx="7">
                  <c:v>100</c:v>
                </c:pt>
                <c:pt idx="8">
                  <c:v>200</c:v>
                </c:pt>
                <c:pt idx="9">
                  <c:v>200</c:v>
                </c:pt>
                <c:pt idx="10">
                  <c:v>100</c:v>
                </c:pt>
                <c:pt idx="11">
                  <c:v>300</c:v>
                </c:pt>
                <c:pt idx="12">
                  <c:v>200</c:v>
                </c:pt>
                <c:pt idx="13">
                  <c:v>200</c:v>
                </c:pt>
              </c:numCache>
            </c:numRef>
          </c:val>
        </c:ser>
        <c:ser>
          <c:idx val="1"/>
          <c:order val="1"/>
          <c:tx>
            <c:strRef>
              <c:f>Plan1!$D$2</c:f>
              <c:strCache>
                <c:ptCount val="1"/>
                <c:pt idx="0">
                  <c:v>Quilograma/Dia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</c:spPr>
          <c:cat>
            <c:strRef>
              <c:f>Plan1!$B$3:$B$16</c:f>
              <c:strCache>
                <c:ptCount val="14"/>
                <c:pt idx="0">
                  <c:v>Belo Horizonte/MG</c:v>
                </c:pt>
                <c:pt idx="1">
                  <c:v>Cambo Grande/MS</c:v>
                </c:pt>
                <c:pt idx="2">
                  <c:v>Cuiabá/MT</c:v>
                </c:pt>
                <c:pt idx="3">
                  <c:v>Curitiba/PA</c:v>
                </c:pt>
                <c:pt idx="4">
                  <c:v>Fortaleza</c:v>
                </c:pt>
                <c:pt idx="5">
                  <c:v>Goiania/GO</c:v>
                </c:pt>
                <c:pt idx="6">
                  <c:v>Juiz de Fora/MG</c:v>
                </c:pt>
                <c:pt idx="7">
                  <c:v>Maceió/AL</c:v>
                </c:pt>
                <c:pt idx="8">
                  <c:v>Manaus/AM</c:v>
                </c:pt>
                <c:pt idx="9">
                  <c:v>Palmas/TO</c:v>
                </c:pt>
                <c:pt idx="10">
                  <c:v>Porto Alegre/RS</c:v>
                </c:pt>
                <c:pt idx="11">
                  <c:v>Salvador/BA</c:v>
                </c:pt>
                <c:pt idx="12">
                  <c:v>São Paulo/SP</c:v>
                </c:pt>
                <c:pt idx="13">
                  <c:v>Vitória/ES</c:v>
                </c:pt>
              </c:strCache>
            </c:strRef>
          </c:cat>
          <c:val>
            <c:numRef>
              <c:f>Plan1!$D$3:$D$16</c:f>
              <c:numCache>
                <c:formatCode>General</c:formatCode>
                <c:ptCount val="14"/>
                <c:pt idx="0">
                  <c:v>60</c:v>
                </c:pt>
                <c:pt idx="1">
                  <c:v>50</c:v>
                </c:pt>
                <c:pt idx="2">
                  <c:v>50</c:v>
                </c:pt>
                <c:pt idx="3">
                  <c:v>0</c:v>
                </c:pt>
                <c:pt idx="4">
                  <c:v>0</c:v>
                </c:pt>
                <c:pt idx="6">
                  <c:v>100</c:v>
                </c:pt>
                <c:pt idx="7">
                  <c:v>0</c:v>
                </c:pt>
                <c:pt idx="8">
                  <c:v>50</c:v>
                </c:pt>
                <c:pt idx="9">
                  <c:v>100</c:v>
                </c:pt>
                <c:pt idx="10">
                  <c:v>0</c:v>
                </c:pt>
                <c:pt idx="12">
                  <c:v>100</c:v>
                </c:pt>
                <c:pt idx="13">
                  <c:v>0</c:v>
                </c:pt>
              </c:numCache>
            </c:numRef>
          </c:val>
        </c:ser>
        <c:shape val="box"/>
        <c:axId val="107044864"/>
        <c:axId val="195579904"/>
        <c:axId val="0"/>
      </c:bar3DChart>
      <c:catAx>
        <c:axId val="107044864"/>
        <c:scaling>
          <c:orientation val="minMax"/>
        </c:scaling>
        <c:axPos val="b"/>
        <c:numFmt formatCode="General" sourceLinked="0"/>
        <c:tickLblPos val="nextTo"/>
        <c:crossAx val="195579904"/>
        <c:crosses val="autoZero"/>
        <c:auto val="1"/>
        <c:lblAlgn val="ctr"/>
        <c:lblOffset val="100"/>
      </c:catAx>
      <c:valAx>
        <c:axId val="195579904"/>
        <c:scaling>
          <c:orientation val="minMax"/>
        </c:scaling>
        <c:axPos val="l"/>
        <c:majorGridlines/>
        <c:numFmt formatCode="General" sourceLinked="1"/>
        <c:tickLblPos val="nextTo"/>
        <c:crossAx val="107044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59659805911557"/>
          <c:y val="0.42781254115785622"/>
          <c:w val="0.13407137930921767"/>
          <c:h val="0.14437460335222574"/>
        </c:manualLayout>
      </c:layout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026DE-2DF2-4576-BC90-B9A01662C44C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70D06-1191-41CC-96D3-F826BF2378E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wrap="none" lIns="90000" tIns="46800" rIns="90000" bIns="46800" anchor="ctr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 dirty="0" smtClean="0"/>
          </a:p>
        </p:txBody>
      </p:sp>
      <p:sp>
        <p:nvSpPr>
          <p:cNvPr id="71684" name="Forma livre 3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7F57AF5-A1A2-4052-9E79-7FAA8DCD739B}" type="slidenum">
              <a:rPr lang="en-GB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en-GB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rma livre 1"/>
          <p:cNvSpPr>
            <a:spLocks/>
          </p:cNvSpPr>
          <p:nvPr/>
        </p:nvSpPr>
        <p:spPr bwMode="auto">
          <a:xfrm>
            <a:off x="1149350" y="696913"/>
            <a:ext cx="4557713" cy="34242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 w="936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pt-BR"/>
          </a:p>
        </p:txBody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687388" y="4341813"/>
            <a:ext cx="5432425" cy="4062412"/>
          </a:xfrm>
        </p:spPr>
        <p:txBody>
          <a:bodyPr wrap="none" lIns="90000" tIns="46800" rIns="90000" bIns="46800" anchor="ctr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wrap="none" lIns="90000" tIns="46800" rIns="90000" bIns="46800" anchor="ctr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 dirty="0" smtClean="0"/>
          </a:p>
        </p:txBody>
      </p:sp>
      <p:sp>
        <p:nvSpPr>
          <p:cNvPr id="67588" name="Forma livre 3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9BC777-C0A1-44A4-8B73-C0FA375E5E24}" type="slidenum">
              <a:rPr lang="en-GB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en-GB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wrap="none" lIns="90000" tIns="46800" rIns="90000" bIns="46800" anchor="ctr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 dirty="0" smtClean="0"/>
          </a:p>
        </p:txBody>
      </p:sp>
      <p:sp>
        <p:nvSpPr>
          <p:cNvPr id="68612" name="Forma livre 3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1049FD7-0F69-4FB8-960F-689DD7C235B1}" type="slidenum">
              <a:rPr lang="en-GB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en-GB" sz="12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rma livre 1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774A94E-C223-47C1-948A-125099390F00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en-GB" sz="120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9635" name="Forma livre 2"/>
          <p:cNvSpPr>
            <a:spLocks noChangeArrowheads="1"/>
          </p:cNvSpPr>
          <p:nvPr/>
        </p:nvSpPr>
        <p:spPr bwMode="auto">
          <a:xfrm>
            <a:off x="3881438" y="8685213"/>
            <a:ext cx="2940050" cy="4254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B5D08F3-8A41-4400-8316-2BAC3D4F1671}" type="slidenum">
              <a:rPr lang="en-GB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en-GB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9636" name="Forma livre 3"/>
          <p:cNvSpPr>
            <a:spLocks noChangeArrowheads="1"/>
          </p:cNvSpPr>
          <p:nvPr/>
        </p:nvSpPr>
        <p:spPr bwMode="auto">
          <a:xfrm>
            <a:off x="3881438" y="8685213"/>
            <a:ext cx="2943225" cy="4286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A21FAFC-8597-4DF9-85D2-D89B98903A13}" type="slidenum">
              <a:rPr lang="en-GB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en-GB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9637" name="Forma livre 4"/>
          <p:cNvSpPr>
            <a:spLocks/>
          </p:cNvSpPr>
          <p:nvPr/>
        </p:nvSpPr>
        <p:spPr bwMode="auto">
          <a:xfrm>
            <a:off x="1003300" y="695325"/>
            <a:ext cx="4821238" cy="3400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 w="936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pt-BR"/>
          </a:p>
        </p:txBody>
      </p:sp>
      <p:sp>
        <p:nvSpPr>
          <p:cNvPr id="6" name="Espaço Reservado para Anotações 5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51475" cy="4081463"/>
          </a:xfrm>
        </p:spPr>
        <p:txBody>
          <a:bodyPr wrap="none" lIns="90000" tIns="46800" rIns="90000" bIns="46800" anchor="ctr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35D0-7E13-4AD6-ACD8-B9F449CB3951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B9B3D-3D59-41A9-9666-CA6526DDF3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3161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35D0-7E13-4AD6-ACD8-B9F449CB3951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B9B3D-3D59-41A9-9666-CA6526DDF3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9952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35D0-7E13-4AD6-ACD8-B9F449CB3951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B9B3D-3D59-41A9-9666-CA6526DDF3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6582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35D0-7E13-4AD6-ACD8-B9F449CB3951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B9B3D-3D59-41A9-9666-CA6526DDF3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1347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35D0-7E13-4AD6-ACD8-B9F449CB3951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B9B3D-3D59-41A9-9666-CA6526DDF3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1295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35D0-7E13-4AD6-ACD8-B9F449CB3951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B9B3D-3D59-41A9-9666-CA6526DDF3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7732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35D0-7E13-4AD6-ACD8-B9F449CB3951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B9B3D-3D59-41A9-9666-CA6526DDF3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1187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35D0-7E13-4AD6-ACD8-B9F449CB3951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B9B3D-3D59-41A9-9666-CA6526DDF3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2273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35D0-7E13-4AD6-ACD8-B9F449CB3951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B9B3D-3D59-41A9-9666-CA6526DDF3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8745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35D0-7E13-4AD6-ACD8-B9F449CB3951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B9B3D-3D59-41A9-9666-CA6526DDF3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7619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35D0-7E13-4AD6-ACD8-B9F449CB3951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B9B3D-3D59-41A9-9666-CA6526DDF3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2256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A35D0-7E13-4AD6-ACD8-B9F449CB3951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B9B3D-3D59-41A9-9666-CA6526DDF3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1544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Silvano.costa@slu.df.gov.b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older%20(11)_vers&#227;o14112016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Cartilha%20Grande_Geradores_de_Lixo_%20montado_Agencia_Brasilia1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/>
              <a:t>Gestão de Resíduos Especiais e Logística Reversa</a:t>
            </a:r>
            <a:endParaRPr lang="pt-BR" sz="2200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5084561"/>
            <a:ext cx="8513561" cy="1752600"/>
          </a:xfrm>
        </p:spPr>
        <p:txBody>
          <a:bodyPr>
            <a:normAutofit fontScale="85000" lnSpcReduction="20000"/>
          </a:bodyPr>
          <a:lstStyle/>
          <a:p>
            <a:r>
              <a:rPr lang="pt-BR" sz="2000" b="1" dirty="0" smtClean="0">
                <a:solidFill>
                  <a:schemeClr val="tx1"/>
                </a:solidFill>
              </a:rPr>
              <a:t>47º Congresso Nacional de Saneamento da </a:t>
            </a:r>
            <a:r>
              <a:rPr lang="pt-BR" sz="2000" b="1" dirty="0" err="1" smtClean="0">
                <a:solidFill>
                  <a:schemeClr val="tx1"/>
                </a:solidFill>
              </a:rPr>
              <a:t>Assemae</a:t>
            </a:r>
            <a:endParaRPr lang="pt-BR" sz="2000" b="1" dirty="0" smtClean="0">
              <a:solidFill>
                <a:schemeClr val="tx1"/>
              </a:solidFill>
            </a:endParaRPr>
          </a:p>
          <a:p>
            <a:r>
              <a:rPr lang="pt-BR" sz="2000" b="1" dirty="0" smtClean="0">
                <a:solidFill>
                  <a:srgbClr val="FF0000"/>
                </a:solidFill>
              </a:rPr>
              <a:t>Silvano Silvério da Costa </a:t>
            </a:r>
          </a:p>
          <a:p>
            <a:r>
              <a:rPr lang="pt-BR" sz="1600" dirty="0" smtClean="0">
                <a:solidFill>
                  <a:schemeClr val="tx1"/>
                </a:solidFill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</a:rPr>
              <a:t>Engº</a:t>
            </a:r>
            <a:r>
              <a:rPr lang="pt-BR" sz="1600" dirty="0" smtClean="0">
                <a:solidFill>
                  <a:schemeClr val="tx1"/>
                </a:solidFill>
              </a:rPr>
              <a:t> Civil (FUMEC-FE/1986). Mestre em Tecnologia Ambiental e Recursos Hídricos (UnB-FT/2002). Especialista de Infraestrutura de Saneamento do Ministério do </a:t>
            </a:r>
            <a:r>
              <a:rPr lang="pt-BR" sz="1600" dirty="0" smtClean="0">
                <a:solidFill>
                  <a:schemeClr val="tx1"/>
                </a:solidFill>
              </a:rPr>
              <a:t>Planejamento </a:t>
            </a:r>
            <a:r>
              <a:rPr lang="pt-BR" sz="1600" dirty="0" smtClean="0">
                <a:solidFill>
                  <a:schemeClr val="tx1"/>
                </a:solidFill>
              </a:rPr>
              <a:t>e Diretor Adjunto do </a:t>
            </a:r>
            <a:r>
              <a:rPr lang="pt-BR" sz="1600" dirty="0" smtClean="0">
                <a:solidFill>
                  <a:schemeClr val="tx1"/>
                </a:solidFill>
              </a:rPr>
              <a:t>SLU/DF.</a:t>
            </a:r>
          </a:p>
          <a:p>
            <a:r>
              <a:rPr lang="pt-BR" sz="1600" dirty="0" smtClean="0">
                <a:solidFill>
                  <a:schemeClr val="tx1"/>
                </a:solidFill>
              </a:rPr>
              <a:t>Ex-Presidente da ASSEMAE</a:t>
            </a:r>
            <a:endParaRPr lang="pt-BR" sz="1600" dirty="0" smtClean="0">
              <a:solidFill>
                <a:schemeClr val="tx1"/>
              </a:solidFill>
            </a:endParaRPr>
          </a:p>
          <a:p>
            <a:r>
              <a:rPr lang="pt-BR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pt-BR" sz="1800" dirty="0" smtClean="0">
                <a:solidFill>
                  <a:schemeClr val="tx1"/>
                </a:solidFill>
              </a:rPr>
              <a:t>Campinas, 22/06/2017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1187"/>
            <a:ext cx="1163206" cy="60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4969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71600" y="636939"/>
            <a:ext cx="889248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TABELA DE PREÇOS PÚBLICOS</a:t>
            </a:r>
          </a:p>
          <a:p>
            <a:r>
              <a:rPr lang="pt-BR" sz="1200" dirty="0" smtClean="0"/>
              <a:t>Serviço					Unidade de medida	 Preço </a:t>
            </a:r>
            <a:r>
              <a:rPr lang="pt-BR" sz="1200" dirty="0"/>
              <a:t>Unitário</a:t>
            </a:r>
          </a:p>
          <a:p>
            <a:r>
              <a:rPr lang="pt-BR" sz="1200" dirty="0" smtClean="0"/>
              <a:t>1. Coleta </a:t>
            </a:r>
            <a:r>
              <a:rPr lang="pt-BR" sz="1200" dirty="0"/>
              <a:t>de resíduos sólidos orgânicos e</a:t>
            </a:r>
          </a:p>
          <a:p>
            <a:r>
              <a:rPr lang="pt-BR" sz="1200" dirty="0"/>
              <a:t>indiferenciados. </a:t>
            </a:r>
            <a:r>
              <a:rPr lang="pt-BR" sz="1200" dirty="0" smtClean="0"/>
              <a:t>				Tonelada 		R</a:t>
            </a:r>
            <a:r>
              <a:rPr lang="pt-BR" sz="1200" dirty="0"/>
              <a:t>$ 150,00</a:t>
            </a:r>
          </a:p>
          <a:p>
            <a:r>
              <a:rPr lang="pt-BR" sz="1200" dirty="0" smtClean="0"/>
              <a:t>2Disposição </a:t>
            </a:r>
            <a:r>
              <a:rPr lang="pt-BR" sz="1200" dirty="0"/>
              <a:t>final de rejeitos em aterro</a:t>
            </a:r>
          </a:p>
          <a:p>
            <a:r>
              <a:rPr lang="pt-BR" sz="1200" dirty="0" smtClean="0"/>
              <a:t>sanitário.					Tonelada 		R</a:t>
            </a:r>
            <a:r>
              <a:rPr lang="pt-BR" sz="1200" dirty="0"/>
              <a:t>$ 91,99</a:t>
            </a:r>
          </a:p>
          <a:p>
            <a:r>
              <a:rPr lang="pt-BR" sz="1200" dirty="0" smtClean="0"/>
              <a:t>3. Disposição </a:t>
            </a:r>
            <a:r>
              <a:rPr lang="pt-BR" sz="1200" dirty="0"/>
              <a:t>final de resíduos da construção</a:t>
            </a:r>
          </a:p>
          <a:p>
            <a:r>
              <a:rPr lang="pt-BR" sz="1200" dirty="0"/>
              <a:t>civil segregados. </a:t>
            </a:r>
            <a:r>
              <a:rPr lang="pt-BR" sz="1200" dirty="0" smtClean="0"/>
              <a:t>				Tonelada 		R</a:t>
            </a:r>
            <a:r>
              <a:rPr lang="pt-BR" sz="1200" dirty="0"/>
              <a:t>$ 14,34</a:t>
            </a:r>
          </a:p>
          <a:p>
            <a:r>
              <a:rPr lang="pt-BR" sz="1200" dirty="0" smtClean="0"/>
              <a:t>4. Disposição </a:t>
            </a:r>
            <a:r>
              <a:rPr lang="pt-BR" sz="1200" dirty="0"/>
              <a:t>final de resíduos da construção</a:t>
            </a:r>
          </a:p>
          <a:p>
            <a:r>
              <a:rPr lang="pt-BR" sz="1200" dirty="0"/>
              <a:t>civil não segregados </a:t>
            </a:r>
            <a:r>
              <a:rPr lang="pt-BR" sz="1200" dirty="0" smtClean="0"/>
              <a:t>				Tonelada 		R</a:t>
            </a:r>
            <a:r>
              <a:rPr lang="pt-BR" sz="1200" dirty="0"/>
              <a:t>$ 26,27</a:t>
            </a:r>
          </a:p>
          <a:p>
            <a:r>
              <a:rPr lang="pt-BR" sz="1200" dirty="0" smtClean="0"/>
              <a:t>5. Limpeza </a:t>
            </a:r>
            <a:r>
              <a:rPr lang="pt-BR" sz="1200" dirty="0"/>
              <a:t>de vias e logradouros públicos</a:t>
            </a:r>
          </a:p>
          <a:p>
            <a:r>
              <a:rPr lang="pt-BR" sz="1200" dirty="0"/>
              <a:t>realizada em dias úteis, cujo tempo de</a:t>
            </a:r>
          </a:p>
          <a:p>
            <a:r>
              <a:rPr lang="pt-BR" sz="1200" dirty="0"/>
              <a:t>execução dos serviços seja de até 4 </a:t>
            </a:r>
            <a:r>
              <a:rPr lang="pt-BR" sz="1200" dirty="0" smtClean="0"/>
              <a:t>horas.			Equipe 		R</a:t>
            </a:r>
            <a:r>
              <a:rPr lang="pt-BR" sz="1200" dirty="0"/>
              <a:t>$ 2.655,29</a:t>
            </a:r>
          </a:p>
          <a:p>
            <a:r>
              <a:rPr lang="pt-BR" sz="1200" dirty="0" smtClean="0"/>
              <a:t>6. Limpeza </a:t>
            </a:r>
            <a:r>
              <a:rPr lang="pt-BR" sz="1200" dirty="0"/>
              <a:t>de vias e logradouros públicos</a:t>
            </a:r>
          </a:p>
          <a:p>
            <a:r>
              <a:rPr lang="pt-BR" sz="1200" dirty="0"/>
              <a:t>realizada em dias úteis, cujo tempo de</a:t>
            </a:r>
          </a:p>
          <a:p>
            <a:r>
              <a:rPr lang="pt-BR" sz="1200" dirty="0"/>
              <a:t>execução dos serviços seja superior a 4 e</a:t>
            </a:r>
          </a:p>
          <a:p>
            <a:r>
              <a:rPr lang="pt-BR" sz="1200" dirty="0"/>
              <a:t>inferior a 7 </a:t>
            </a:r>
            <a:r>
              <a:rPr lang="pt-BR" sz="1200" dirty="0" smtClean="0"/>
              <a:t>horas. 				Equipe		 </a:t>
            </a:r>
            <a:r>
              <a:rPr lang="pt-BR" sz="1200" dirty="0"/>
              <a:t>R$ 4.085,06</a:t>
            </a:r>
          </a:p>
          <a:p>
            <a:r>
              <a:rPr lang="pt-BR" sz="1200" dirty="0" smtClean="0"/>
              <a:t>7. Limpeza </a:t>
            </a:r>
            <a:r>
              <a:rPr lang="pt-BR" sz="1200" dirty="0"/>
              <a:t>de vias e logradouros públicos</a:t>
            </a:r>
          </a:p>
          <a:p>
            <a:r>
              <a:rPr lang="pt-BR" sz="1200" dirty="0"/>
              <a:t>realizada em feriados, cujo tempo de</a:t>
            </a:r>
          </a:p>
          <a:p>
            <a:r>
              <a:rPr lang="pt-BR" sz="1200" dirty="0"/>
              <a:t>execução dos serviços seja de até 4 </a:t>
            </a:r>
            <a:r>
              <a:rPr lang="pt-BR" sz="1200" dirty="0" smtClean="0"/>
              <a:t>horas.			Equipe 		R</a:t>
            </a:r>
            <a:r>
              <a:rPr lang="pt-BR" sz="1200" dirty="0"/>
              <a:t>$ 3.540,30</a:t>
            </a:r>
          </a:p>
          <a:p>
            <a:r>
              <a:rPr lang="pt-BR" sz="1200" dirty="0" smtClean="0"/>
              <a:t>8. Limpeza </a:t>
            </a:r>
            <a:r>
              <a:rPr lang="pt-BR" sz="1200" dirty="0"/>
              <a:t>de vias e logradouros públicos</a:t>
            </a:r>
          </a:p>
          <a:p>
            <a:r>
              <a:rPr lang="pt-BR" sz="1200" dirty="0"/>
              <a:t>realizada em feriados, cujo tempo de</a:t>
            </a:r>
          </a:p>
          <a:p>
            <a:r>
              <a:rPr lang="pt-BR" sz="1200" dirty="0"/>
              <a:t>execução dos serviços seja superior a 4 e</a:t>
            </a:r>
          </a:p>
          <a:p>
            <a:r>
              <a:rPr lang="pt-BR" sz="1200" dirty="0"/>
              <a:t>inferior a 7 horas</a:t>
            </a:r>
            <a:r>
              <a:rPr lang="pt-BR" sz="1200" dirty="0" smtClean="0"/>
              <a:t>. 				Equipe 		R</a:t>
            </a:r>
            <a:r>
              <a:rPr lang="pt-BR" sz="1200" dirty="0"/>
              <a:t>$ 5.446,62</a:t>
            </a:r>
          </a:p>
          <a:p>
            <a:r>
              <a:rPr lang="pt-BR" sz="1200" dirty="0" smtClean="0"/>
              <a:t>9. Limpeza </a:t>
            </a:r>
            <a:r>
              <a:rPr lang="pt-BR" sz="1200" dirty="0"/>
              <a:t>de vias e logradouros públicos</a:t>
            </a:r>
          </a:p>
          <a:p>
            <a:r>
              <a:rPr lang="pt-BR" sz="1200" dirty="0"/>
              <a:t>realizada no período noturno (22 as 5h), cujo</a:t>
            </a:r>
          </a:p>
          <a:p>
            <a:r>
              <a:rPr lang="pt-BR" sz="1200" dirty="0"/>
              <a:t>tempo de execução dos serviços seja de até 4</a:t>
            </a:r>
          </a:p>
          <a:p>
            <a:r>
              <a:rPr lang="pt-BR" sz="1200" dirty="0" smtClean="0"/>
              <a:t>horas.					Equipe 		R</a:t>
            </a:r>
            <a:r>
              <a:rPr lang="pt-BR" sz="1200" dirty="0"/>
              <a:t>$ 2.920,82</a:t>
            </a:r>
          </a:p>
          <a:p>
            <a:r>
              <a:rPr lang="pt-BR" sz="1200" dirty="0" smtClean="0"/>
              <a:t>10. Limpeza </a:t>
            </a:r>
            <a:r>
              <a:rPr lang="pt-BR" sz="1200" dirty="0"/>
              <a:t>de vias e logradouros públicos</a:t>
            </a:r>
          </a:p>
          <a:p>
            <a:r>
              <a:rPr lang="pt-BR" sz="1200" dirty="0"/>
              <a:t>realizada no período noturno (22 as 5h), cujo</a:t>
            </a:r>
          </a:p>
          <a:p>
            <a:r>
              <a:rPr lang="pt-BR" sz="1200" dirty="0"/>
              <a:t>tempo de execução dos serviços seja</a:t>
            </a:r>
          </a:p>
          <a:p>
            <a:r>
              <a:rPr lang="pt-BR" sz="1200" dirty="0"/>
              <a:t>superior a 4 e inferior a 7 horas</a:t>
            </a:r>
            <a:r>
              <a:rPr lang="pt-BR" sz="1200" dirty="0" smtClean="0"/>
              <a:t>. 		</a:t>
            </a:r>
            <a:r>
              <a:rPr lang="pt-BR" sz="1400" dirty="0" smtClean="0"/>
              <a:t>	</a:t>
            </a:r>
            <a:r>
              <a:rPr lang="pt-BR" sz="1200" dirty="0" smtClean="0"/>
              <a:t>Equipe 		R</a:t>
            </a:r>
            <a:r>
              <a:rPr lang="pt-BR" sz="1200" dirty="0"/>
              <a:t>$ 4.493,57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411760" y="11663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ANEXO 1 – Da Resolução da ADASA nº 14/2016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971600" y="485964"/>
            <a:ext cx="7488832" cy="6183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 para a direita 1">
            <a:hlinkClick r:id="" action="ppaction://noaction"/>
          </p:cNvPr>
          <p:cNvSpPr/>
          <p:nvPr/>
        </p:nvSpPr>
        <p:spPr>
          <a:xfrm>
            <a:off x="8676456" y="4221088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1167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496" y="-11016"/>
            <a:ext cx="7892727" cy="6284950"/>
          </a:xfrm>
          <a:prstGeom prst="rect">
            <a:avLst/>
          </a:prstGeom>
        </p:spPr>
      </p:pic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1129627" y="3542332"/>
            <a:ext cx="4141946" cy="732213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48312"/>
              </a:buClr>
              <a:buFont typeface="Calibri" panose="020F0502020204030204" pitchFamily="34" charset="0"/>
              <a:buNone/>
            </a:pPr>
            <a:r>
              <a:rPr lang="pt-BR" sz="4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Visão externa do sistema</a:t>
            </a:r>
          </a:p>
        </p:txBody>
      </p:sp>
    </p:spTree>
    <p:extLst>
      <p:ext uri="{BB962C8B-B14F-4D97-AF65-F5344CB8AC3E}">
        <p14:creationId xmlns:p14="http://schemas.microsoft.com/office/powerpoint/2010/main" xmlns="" val="299450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1187"/>
            <a:ext cx="1163206" cy="60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96944" cy="547260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400" b="1" dirty="0" smtClean="0">
                <a:solidFill>
                  <a:schemeClr val="tx1"/>
                </a:solidFill>
                <a:highlight>
                  <a:srgbClr val="FFFFFF"/>
                </a:highlight>
                <a:ea typeface="Arial"/>
              </a:rPr>
              <a:t>Estimativa de </a:t>
            </a:r>
            <a:r>
              <a:rPr lang="pt-BR" sz="2400" b="1" dirty="0" err="1" smtClean="0">
                <a:solidFill>
                  <a:schemeClr val="tx1"/>
                </a:solidFill>
                <a:highlight>
                  <a:srgbClr val="FFFFFF"/>
                </a:highlight>
                <a:ea typeface="Arial"/>
              </a:rPr>
              <a:t>economina</a:t>
            </a:r>
            <a:r>
              <a:rPr lang="pt-BR" sz="2400" b="1" dirty="0" smtClean="0">
                <a:solidFill>
                  <a:schemeClr val="tx1"/>
                </a:solidFill>
                <a:highlight>
                  <a:srgbClr val="FFFFFF"/>
                </a:highlight>
                <a:ea typeface="Arial"/>
              </a:rPr>
              <a:t>/aumento de arrecadação: até </a:t>
            </a:r>
            <a:r>
              <a:rPr lang="pt-BR" sz="2400" b="1" dirty="0" smtClean="0">
                <a:solidFill>
                  <a:srgbClr val="FF0000"/>
                </a:solidFill>
                <a:highlight>
                  <a:srgbClr val="FFFFFF"/>
                </a:highlight>
                <a:ea typeface="Arial"/>
              </a:rPr>
              <a:t>R$ 1.500.000,00/mês ou R$18.000.000,00/ano</a:t>
            </a:r>
          </a:p>
          <a:p>
            <a:pPr marL="800100" lvl="1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tx1"/>
                </a:solidFill>
                <a:highlight>
                  <a:srgbClr val="FFFFFF"/>
                </a:highlight>
                <a:ea typeface="Arial"/>
              </a:rPr>
              <a:t>Economia de coleta: até R$ 1.000.000,00 por mês;</a:t>
            </a:r>
          </a:p>
          <a:p>
            <a:pPr marL="800100" lvl="1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tx1"/>
                </a:solidFill>
                <a:highlight>
                  <a:srgbClr val="FFFFFF"/>
                </a:highlight>
                <a:ea typeface="Arial"/>
              </a:rPr>
              <a:t>Aumento da receita com disposição de resíduos indiferenciados no Aterro Sanitário de Brasília: até 500.000,00 por mês.</a:t>
            </a:r>
          </a:p>
          <a:p>
            <a:pPr marL="800100" lvl="1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/>
              </a:solidFill>
              <a:highlight>
                <a:srgbClr val="FFFFFF"/>
              </a:highlight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400" b="1" dirty="0">
                <a:solidFill>
                  <a:schemeClr val="tx1"/>
                </a:solidFill>
                <a:highlight>
                  <a:srgbClr val="FFFFFF"/>
                </a:highlight>
                <a:ea typeface="Arial"/>
              </a:rPr>
              <a:t>Estimativa </a:t>
            </a:r>
            <a:r>
              <a:rPr lang="pt-BR" sz="2400" b="1" dirty="0" smtClean="0">
                <a:solidFill>
                  <a:schemeClr val="tx1"/>
                </a:solidFill>
                <a:highlight>
                  <a:srgbClr val="FFFFFF"/>
                </a:highlight>
                <a:ea typeface="Arial"/>
              </a:rPr>
              <a:t>do custo dos serviços de Limpeza urbana e manejo dos resíduos sólidos urbanos (sem pessoal) – </a:t>
            </a:r>
            <a:r>
              <a:rPr lang="pt-BR" sz="1400" b="1" dirty="0" smtClean="0">
                <a:solidFill>
                  <a:schemeClr val="tx1"/>
                </a:solidFill>
                <a:highlight>
                  <a:srgbClr val="FFFFFF"/>
                </a:highlight>
                <a:ea typeface="Arial"/>
              </a:rPr>
              <a:t>fonte: Relatório de Atividades dos SLU – 2016</a:t>
            </a:r>
            <a:r>
              <a:rPr lang="pt-BR" sz="2400" b="1" dirty="0">
                <a:solidFill>
                  <a:schemeClr val="tx1"/>
                </a:solidFill>
                <a:highlight>
                  <a:srgbClr val="FFFFFF"/>
                </a:highlight>
                <a:ea typeface="Arial"/>
              </a:rPr>
              <a:t>: </a:t>
            </a:r>
            <a:r>
              <a:rPr lang="pt-BR" sz="2400" b="1" dirty="0">
                <a:solidFill>
                  <a:srgbClr val="FF0000"/>
                </a:solidFill>
                <a:highlight>
                  <a:srgbClr val="FFFFFF"/>
                </a:highlight>
                <a:ea typeface="Arial"/>
              </a:rPr>
              <a:t>R$ </a:t>
            </a:r>
            <a:r>
              <a:rPr lang="pt-BR" sz="2400" b="1" dirty="0" smtClean="0">
                <a:solidFill>
                  <a:srgbClr val="FF0000"/>
                </a:solidFill>
                <a:highlight>
                  <a:srgbClr val="FFFFFF"/>
                </a:highlight>
                <a:ea typeface="Arial"/>
              </a:rPr>
              <a:t>28.564.110,00</a:t>
            </a:r>
            <a:r>
              <a:rPr lang="pt-BR" sz="2400" b="1" dirty="0">
                <a:solidFill>
                  <a:srgbClr val="FF0000"/>
                </a:solidFill>
                <a:highlight>
                  <a:srgbClr val="FFFFFF"/>
                </a:highlight>
                <a:ea typeface="Arial"/>
              </a:rPr>
              <a:t>/ mês ou </a:t>
            </a:r>
            <a:r>
              <a:rPr lang="pt-BR" sz="2400" b="1" dirty="0" smtClean="0">
                <a:solidFill>
                  <a:srgbClr val="FF0000"/>
                </a:solidFill>
                <a:highlight>
                  <a:srgbClr val="FFFFFF"/>
                </a:highlight>
                <a:ea typeface="Arial"/>
              </a:rPr>
              <a:t>R$342.769.320,00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2400" b="1" dirty="0">
              <a:solidFill>
                <a:srgbClr val="FF0000"/>
              </a:solidFill>
              <a:highlight>
                <a:srgbClr val="FFFFFF"/>
              </a:highlight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400" b="1" dirty="0" smtClean="0">
                <a:solidFill>
                  <a:srgbClr val="FF0000"/>
                </a:solidFill>
                <a:highlight>
                  <a:srgbClr val="FFFFFF"/>
                </a:highlight>
                <a:ea typeface="Arial"/>
              </a:rPr>
              <a:t>Percentual de redução de custos e/ou aumento de arrecadação: </a:t>
            </a:r>
            <a:r>
              <a:rPr lang="pt-BR" sz="3600" b="1" dirty="0" smtClean="0">
                <a:solidFill>
                  <a:srgbClr val="FF0000"/>
                </a:solidFill>
                <a:highlight>
                  <a:srgbClr val="FFFFFF"/>
                </a:highlight>
                <a:ea typeface="Arial"/>
              </a:rPr>
              <a:t>~5,3%</a:t>
            </a:r>
            <a:endParaRPr lang="pt-BR" sz="3600" b="1" dirty="0">
              <a:solidFill>
                <a:srgbClr val="FF0000"/>
              </a:solidFill>
              <a:highlight>
                <a:srgbClr val="FFFFFF"/>
              </a:highlight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3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33569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Resíduos da construção e demolição– </a:t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2200" dirty="0">
                <a:solidFill>
                  <a:srgbClr val="FF0000"/>
                </a:solidFill>
              </a:rPr>
              <a:t>Lei nº 5.610, de 2016; Decretos nº 37568, de 2016 e nº 38.021, de 2016; Resolução da ADASA nº 14, de 2016; e IN do SLU nº89, de </a:t>
            </a:r>
            <a:r>
              <a:rPr lang="pt-BR" sz="2200" dirty="0" smtClean="0">
                <a:solidFill>
                  <a:srgbClr val="FF0000"/>
                </a:solidFill>
              </a:rPr>
              <a:t>2016</a:t>
            </a:r>
            <a:br>
              <a:rPr lang="pt-BR" sz="2200" dirty="0" smtClean="0">
                <a:solidFill>
                  <a:srgbClr val="FF0000"/>
                </a:solidFill>
              </a:rPr>
            </a:br>
            <a:r>
              <a:rPr lang="pt-BR" sz="2200" dirty="0">
                <a:solidFill>
                  <a:srgbClr val="FF0000"/>
                </a:solidFill>
              </a:rPr>
              <a:t/>
            </a:r>
            <a:br>
              <a:rPr lang="pt-BR" sz="2200" dirty="0">
                <a:solidFill>
                  <a:srgbClr val="FF0000"/>
                </a:solidFill>
              </a:rPr>
            </a:br>
            <a:r>
              <a:rPr lang="pt-BR" sz="2200" dirty="0" smtClean="0">
                <a:solidFill>
                  <a:srgbClr val="FF0000"/>
                </a:solidFill>
              </a:rPr>
              <a:t/>
            </a:r>
            <a:br>
              <a:rPr lang="pt-BR" sz="2200" dirty="0" smtClean="0">
                <a:solidFill>
                  <a:srgbClr val="FF0000"/>
                </a:solidFill>
              </a:rPr>
            </a:br>
            <a:r>
              <a:rPr lang="pt-BR" sz="2200" dirty="0"/>
              <a:t>(SLU, ADASA, AGEFIS e  Secretaria das Cidades)</a:t>
            </a:r>
            <a:r>
              <a:rPr lang="pt-BR" sz="3600" dirty="0">
                <a:solidFill>
                  <a:srgbClr val="FF0000"/>
                </a:solidFill>
              </a:rPr>
              <a:t/>
            </a:r>
            <a:br>
              <a:rPr lang="pt-BR" sz="3600" dirty="0">
                <a:solidFill>
                  <a:srgbClr val="FF0000"/>
                </a:solidFill>
              </a:rPr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1187"/>
            <a:ext cx="1163206" cy="60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503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764704"/>
            <a:ext cx="8640960" cy="583264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b="1" dirty="0" smtClean="0">
                <a:solidFill>
                  <a:schemeClr val="tx1"/>
                </a:solidFill>
              </a:rPr>
              <a:t>Marcos Legais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b="1" dirty="0" smtClean="0">
                <a:solidFill>
                  <a:schemeClr val="tx1"/>
                </a:solidFill>
              </a:rPr>
              <a:t>Lei Nacional nº 12.305/2010</a:t>
            </a:r>
            <a:r>
              <a:rPr lang="pt-BR" sz="2600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b="1" dirty="0" smtClean="0">
                <a:solidFill>
                  <a:schemeClr val="tx1"/>
                </a:solidFill>
              </a:rPr>
              <a:t>Lei Distrital nº 5.418/2014</a:t>
            </a:r>
            <a:r>
              <a:rPr lang="pt-BR" sz="2600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b="1" dirty="0" smtClean="0">
                <a:solidFill>
                  <a:schemeClr val="tx1"/>
                </a:solidFill>
              </a:rPr>
              <a:t>Lei Distrital nº 4.704/2011 - </a:t>
            </a:r>
            <a:r>
              <a:rPr lang="pt-BR" sz="2600" dirty="0"/>
              <a:t>Dispõe sobre a gestão integrada de resíduos da construção civil e de resíduos volumosos e dá outras </a:t>
            </a:r>
            <a:r>
              <a:rPr lang="pt-BR" sz="2600" dirty="0" smtClean="0"/>
              <a:t>providências;</a:t>
            </a:r>
            <a:endParaRPr lang="pt-BR" sz="2600" b="1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b="1" dirty="0" smtClean="0">
                <a:solidFill>
                  <a:schemeClr val="tx1"/>
                </a:solidFill>
              </a:rPr>
              <a:t> Decreto nº 37.782/2016 – </a:t>
            </a:r>
            <a:r>
              <a:rPr lang="pt-BR" sz="2600" dirty="0"/>
              <a:t>Regulamentou o art. 28 da Lei nº </a:t>
            </a:r>
            <a:r>
              <a:rPr lang="pt-BR" sz="2600" dirty="0" smtClean="0"/>
              <a:t>4.704/2011:</a:t>
            </a:r>
          </a:p>
          <a:p>
            <a:pPr lvl="1" algn="just"/>
            <a:r>
              <a:rPr lang="pt-BR" sz="2300" dirty="0" smtClean="0">
                <a:solidFill>
                  <a:srgbClr val="FF0000"/>
                </a:solidFill>
              </a:rPr>
              <a:t>Estabelece que o exercício da ativi8dade de transporte de resíduos da construção civil e de resíduos volumosos é privativo de agente cadastrado e autorizado pelo Poder Executivo.</a:t>
            </a:r>
          </a:p>
          <a:p>
            <a:pPr lvl="1" algn="just"/>
            <a:r>
              <a:rPr lang="pt-BR" sz="2300" dirty="0" smtClean="0">
                <a:solidFill>
                  <a:srgbClr val="FF0000"/>
                </a:solidFill>
              </a:rPr>
              <a:t>As alterações fazem parte das novas regras do transporte de resíduos volumosos e da construção civil no DF. Quando todas as normas forem cobradas (120 dias) será preciso ter cadastro no SLU e emitir certificado de licenciamento para o transporte desses materiais.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schemeClr val="tx1"/>
                </a:solidFill>
              </a:rPr>
              <a:t>Lei Distrital nº 5.605/2016 – </a:t>
            </a:r>
            <a:r>
              <a:rPr lang="pt-BR" sz="2600" dirty="0" smtClean="0"/>
              <a:t>dispõe sobre a utilização de agregados provenientes de resíduos reciclados nas obras de pavimentação ou com sistemas construtivos em concreto ou argamassa executados ou contratados pelo poder público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algn="just"/>
            <a:endParaRPr lang="pt-BR" sz="2000" b="1" dirty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31007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71600" y="636939"/>
            <a:ext cx="889248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TABELA DE PREÇOS PÚBLICOS</a:t>
            </a:r>
          </a:p>
          <a:p>
            <a:r>
              <a:rPr lang="pt-BR" sz="1200" dirty="0" smtClean="0"/>
              <a:t>Serviço					Unidade de medida	 Preço </a:t>
            </a:r>
            <a:r>
              <a:rPr lang="pt-BR" sz="1200" dirty="0"/>
              <a:t>Unitário</a:t>
            </a:r>
          </a:p>
          <a:p>
            <a:r>
              <a:rPr lang="pt-BR" sz="1200" dirty="0" smtClean="0"/>
              <a:t>1. Coleta </a:t>
            </a:r>
            <a:r>
              <a:rPr lang="pt-BR" sz="1200" dirty="0"/>
              <a:t>de resíduos sólidos orgânicos e</a:t>
            </a:r>
          </a:p>
          <a:p>
            <a:r>
              <a:rPr lang="pt-BR" sz="1200" dirty="0"/>
              <a:t>indiferenciados. </a:t>
            </a:r>
            <a:r>
              <a:rPr lang="pt-BR" sz="1200" dirty="0" smtClean="0"/>
              <a:t>				Tonelada 		R</a:t>
            </a:r>
            <a:r>
              <a:rPr lang="pt-BR" sz="1200" dirty="0"/>
              <a:t>$ 150,00</a:t>
            </a:r>
          </a:p>
          <a:p>
            <a:r>
              <a:rPr lang="pt-BR" sz="1200" dirty="0" smtClean="0"/>
              <a:t>2Disposição </a:t>
            </a:r>
            <a:r>
              <a:rPr lang="pt-BR" sz="1200" dirty="0"/>
              <a:t>final de rejeitos em aterro</a:t>
            </a:r>
          </a:p>
          <a:p>
            <a:r>
              <a:rPr lang="pt-BR" sz="1200" dirty="0" smtClean="0"/>
              <a:t>sanitário.					Tonelada 		R</a:t>
            </a:r>
            <a:r>
              <a:rPr lang="pt-BR" sz="1200" dirty="0"/>
              <a:t>$ 91,99</a:t>
            </a:r>
          </a:p>
          <a:p>
            <a:r>
              <a:rPr lang="pt-BR" sz="1200" b="1" dirty="0" smtClean="0">
                <a:solidFill>
                  <a:srgbClr val="FF0000"/>
                </a:solidFill>
              </a:rPr>
              <a:t>3. Disposição </a:t>
            </a:r>
            <a:r>
              <a:rPr lang="pt-BR" sz="1200" b="1" dirty="0">
                <a:solidFill>
                  <a:srgbClr val="FF0000"/>
                </a:solidFill>
              </a:rPr>
              <a:t>final de resíduos da construção</a:t>
            </a:r>
          </a:p>
          <a:p>
            <a:r>
              <a:rPr lang="pt-BR" sz="1200" b="1" dirty="0">
                <a:solidFill>
                  <a:srgbClr val="FF0000"/>
                </a:solidFill>
              </a:rPr>
              <a:t>civil segregados. </a:t>
            </a:r>
            <a:r>
              <a:rPr lang="pt-BR" sz="1200" b="1" dirty="0" smtClean="0">
                <a:solidFill>
                  <a:srgbClr val="FF0000"/>
                </a:solidFill>
              </a:rPr>
              <a:t>				Tonelada 		R</a:t>
            </a:r>
            <a:r>
              <a:rPr lang="pt-BR" sz="1200" b="1" dirty="0">
                <a:solidFill>
                  <a:srgbClr val="FF0000"/>
                </a:solidFill>
              </a:rPr>
              <a:t>$ 14,34</a:t>
            </a:r>
          </a:p>
          <a:p>
            <a:r>
              <a:rPr lang="pt-BR" sz="1200" b="1" dirty="0" smtClean="0">
                <a:solidFill>
                  <a:srgbClr val="FF0000"/>
                </a:solidFill>
              </a:rPr>
              <a:t>4. Disposição </a:t>
            </a:r>
            <a:r>
              <a:rPr lang="pt-BR" sz="1200" b="1" dirty="0">
                <a:solidFill>
                  <a:srgbClr val="FF0000"/>
                </a:solidFill>
              </a:rPr>
              <a:t>final de resíduos da construção</a:t>
            </a:r>
          </a:p>
          <a:p>
            <a:r>
              <a:rPr lang="pt-BR" sz="1200" b="1" dirty="0">
                <a:solidFill>
                  <a:srgbClr val="FF0000"/>
                </a:solidFill>
              </a:rPr>
              <a:t>civil não segregados </a:t>
            </a:r>
            <a:r>
              <a:rPr lang="pt-BR" sz="1200" dirty="0" smtClean="0"/>
              <a:t>				</a:t>
            </a:r>
            <a:r>
              <a:rPr lang="pt-BR" sz="1200" b="1" dirty="0" smtClean="0">
                <a:solidFill>
                  <a:srgbClr val="FF0000"/>
                </a:solidFill>
              </a:rPr>
              <a:t>Tonelada 		R</a:t>
            </a:r>
            <a:r>
              <a:rPr lang="pt-BR" sz="1200" b="1" dirty="0">
                <a:solidFill>
                  <a:srgbClr val="FF0000"/>
                </a:solidFill>
              </a:rPr>
              <a:t>$ 26,27</a:t>
            </a:r>
          </a:p>
          <a:p>
            <a:r>
              <a:rPr lang="pt-BR" sz="1200" dirty="0" smtClean="0"/>
              <a:t>5. Limpeza </a:t>
            </a:r>
            <a:r>
              <a:rPr lang="pt-BR" sz="1200" dirty="0"/>
              <a:t>de vias e logradouros públicos</a:t>
            </a:r>
          </a:p>
          <a:p>
            <a:r>
              <a:rPr lang="pt-BR" sz="1200" dirty="0"/>
              <a:t>realizada em dias úteis, cujo tempo de</a:t>
            </a:r>
          </a:p>
          <a:p>
            <a:r>
              <a:rPr lang="pt-BR" sz="1200" dirty="0"/>
              <a:t>execução dos serviços seja de até 4 </a:t>
            </a:r>
            <a:r>
              <a:rPr lang="pt-BR" sz="1200" dirty="0" smtClean="0"/>
              <a:t>horas.			Equipe 		R</a:t>
            </a:r>
            <a:r>
              <a:rPr lang="pt-BR" sz="1200" dirty="0"/>
              <a:t>$ 2.655,29</a:t>
            </a:r>
          </a:p>
          <a:p>
            <a:r>
              <a:rPr lang="pt-BR" sz="1200" dirty="0" smtClean="0"/>
              <a:t>6. Limpeza </a:t>
            </a:r>
            <a:r>
              <a:rPr lang="pt-BR" sz="1200" dirty="0"/>
              <a:t>de vias e logradouros públicos</a:t>
            </a:r>
          </a:p>
          <a:p>
            <a:r>
              <a:rPr lang="pt-BR" sz="1200" dirty="0"/>
              <a:t>realizada em dias úteis, cujo tempo de</a:t>
            </a:r>
          </a:p>
          <a:p>
            <a:r>
              <a:rPr lang="pt-BR" sz="1200" dirty="0"/>
              <a:t>execução dos serviços seja superior a 4 e</a:t>
            </a:r>
          </a:p>
          <a:p>
            <a:r>
              <a:rPr lang="pt-BR" sz="1200" dirty="0"/>
              <a:t>inferior a 7 </a:t>
            </a:r>
            <a:r>
              <a:rPr lang="pt-BR" sz="1200" dirty="0" smtClean="0"/>
              <a:t>horas. 				Equipe		 </a:t>
            </a:r>
            <a:r>
              <a:rPr lang="pt-BR" sz="1200" dirty="0"/>
              <a:t>R$ 4.085,06</a:t>
            </a:r>
          </a:p>
          <a:p>
            <a:r>
              <a:rPr lang="pt-BR" sz="1200" dirty="0" smtClean="0"/>
              <a:t>7. Limpeza </a:t>
            </a:r>
            <a:r>
              <a:rPr lang="pt-BR" sz="1200" dirty="0"/>
              <a:t>de vias e logradouros públicos</a:t>
            </a:r>
          </a:p>
          <a:p>
            <a:r>
              <a:rPr lang="pt-BR" sz="1200" dirty="0"/>
              <a:t>realizada em feriados, cujo tempo de</a:t>
            </a:r>
          </a:p>
          <a:p>
            <a:r>
              <a:rPr lang="pt-BR" sz="1200" dirty="0"/>
              <a:t>execução dos serviços seja de até 4 </a:t>
            </a:r>
            <a:r>
              <a:rPr lang="pt-BR" sz="1200" dirty="0" smtClean="0"/>
              <a:t>horas.			Equipe 		R</a:t>
            </a:r>
            <a:r>
              <a:rPr lang="pt-BR" sz="1200" dirty="0"/>
              <a:t>$ 3.540,30</a:t>
            </a:r>
          </a:p>
          <a:p>
            <a:r>
              <a:rPr lang="pt-BR" sz="1200" dirty="0" smtClean="0"/>
              <a:t>8. Limpeza </a:t>
            </a:r>
            <a:r>
              <a:rPr lang="pt-BR" sz="1200" dirty="0"/>
              <a:t>de vias e logradouros públicos</a:t>
            </a:r>
          </a:p>
          <a:p>
            <a:r>
              <a:rPr lang="pt-BR" sz="1200" dirty="0"/>
              <a:t>realizada em feriados, cujo tempo de</a:t>
            </a:r>
          </a:p>
          <a:p>
            <a:r>
              <a:rPr lang="pt-BR" sz="1200" dirty="0"/>
              <a:t>execução dos serviços seja superior a 4 e</a:t>
            </a:r>
          </a:p>
          <a:p>
            <a:r>
              <a:rPr lang="pt-BR" sz="1200" dirty="0"/>
              <a:t>inferior a 7 horas</a:t>
            </a:r>
            <a:r>
              <a:rPr lang="pt-BR" sz="1200" dirty="0" smtClean="0"/>
              <a:t>. 				Equipe 		R</a:t>
            </a:r>
            <a:r>
              <a:rPr lang="pt-BR" sz="1200" dirty="0"/>
              <a:t>$ 5.446,62</a:t>
            </a:r>
          </a:p>
          <a:p>
            <a:r>
              <a:rPr lang="pt-BR" sz="1200" dirty="0" smtClean="0"/>
              <a:t>9. Limpeza </a:t>
            </a:r>
            <a:r>
              <a:rPr lang="pt-BR" sz="1200" dirty="0"/>
              <a:t>de vias e logradouros públicos</a:t>
            </a:r>
          </a:p>
          <a:p>
            <a:r>
              <a:rPr lang="pt-BR" sz="1200" dirty="0"/>
              <a:t>realizada no período noturno (22 as 5h), cujo</a:t>
            </a:r>
          </a:p>
          <a:p>
            <a:r>
              <a:rPr lang="pt-BR" sz="1200" dirty="0"/>
              <a:t>tempo de execução dos serviços seja de até 4</a:t>
            </a:r>
          </a:p>
          <a:p>
            <a:r>
              <a:rPr lang="pt-BR" sz="1200" dirty="0" smtClean="0"/>
              <a:t>horas.					Equipe 		R</a:t>
            </a:r>
            <a:r>
              <a:rPr lang="pt-BR" sz="1200" dirty="0"/>
              <a:t>$ 2.920,82</a:t>
            </a:r>
          </a:p>
          <a:p>
            <a:r>
              <a:rPr lang="pt-BR" sz="1200" dirty="0" smtClean="0"/>
              <a:t>10. Limpeza </a:t>
            </a:r>
            <a:r>
              <a:rPr lang="pt-BR" sz="1200" dirty="0"/>
              <a:t>de vias e logradouros públicos</a:t>
            </a:r>
          </a:p>
          <a:p>
            <a:r>
              <a:rPr lang="pt-BR" sz="1200" dirty="0"/>
              <a:t>realizada no período noturno (22 as 5h), cujo</a:t>
            </a:r>
          </a:p>
          <a:p>
            <a:r>
              <a:rPr lang="pt-BR" sz="1200" dirty="0"/>
              <a:t>tempo de execução dos serviços seja</a:t>
            </a:r>
          </a:p>
          <a:p>
            <a:r>
              <a:rPr lang="pt-BR" sz="1200" dirty="0"/>
              <a:t>superior a 4 e inferior a 7 horas</a:t>
            </a:r>
            <a:r>
              <a:rPr lang="pt-BR" sz="1200" dirty="0" smtClean="0"/>
              <a:t>. 		</a:t>
            </a:r>
            <a:r>
              <a:rPr lang="pt-BR" sz="1400" dirty="0" smtClean="0"/>
              <a:t>	</a:t>
            </a:r>
            <a:r>
              <a:rPr lang="pt-BR" sz="1200" dirty="0" smtClean="0"/>
              <a:t>Equipe 		R</a:t>
            </a:r>
            <a:r>
              <a:rPr lang="pt-BR" sz="1200" dirty="0"/>
              <a:t>$ 4.493,57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411760" y="11663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ANEXO 1 – Da Resolução da ADASA nº 14/2016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971600" y="485964"/>
            <a:ext cx="7488832" cy="6183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 para a direita 1">
            <a:hlinkClick r:id="" action="ppaction://noaction"/>
          </p:cNvPr>
          <p:cNvSpPr/>
          <p:nvPr/>
        </p:nvSpPr>
        <p:spPr>
          <a:xfrm>
            <a:off x="8676456" y="4221088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2642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96944" cy="547260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400" b="1" dirty="0" smtClean="0">
                <a:solidFill>
                  <a:schemeClr val="tx1"/>
                </a:solidFill>
                <a:highlight>
                  <a:srgbClr val="FFFFFF"/>
                </a:highlight>
                <a:ea typeface="Arial"/>
              </a:rPr>
              <a:t>Número de pontos de descarte irregular no DF </a:t>
            </a:r>
            <a:r>
              <a:rPr lang="pt-BR" sz="1800" b="1" dirty="0" smtClean="0">
                <a:solidFill>
                  <a:schemeClr val="tx1"/>
                </a:solidFill>
                <a:highlight>
                  <a:srgbClr val="FFFFFF"/>
                </a:highlight>
                <a:ea typeface="Arial"/>
              </a:rPr>
              <a:t>(fonte AGEFIS/2015):  </a:t>
            </a:r>
            <a:r>
              <a:rPr lang="pt-BR" sz="2400" b="1" dirty="0" smtClean="0">
                <a:solidFill>
                  <a:schemeClr val="tx1"/>
                </a:solidFill>
                <a:highlight>
                  <a:srgbClr val="FFFFFF"/>
                </a:highlight>
                <a:ea typeface="Arial"/>
              </a:rPr>
              <a:t>897 pontos;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2400" b="1" dirty="0" smtClean="0">
              <a:solidFill>
                <a:schemeClr val="tx1"/>
              </a:solidFill>
              <a:highlight>
                <a:srgbClr val="FFFFFF"/>
              </a:highlight>
              <a:ea typeface="Arial"/>
            </a:endParaRPr>
          </a:p>
          <a:p>
            <a:pPr algn="just">
              <a:lnSpc>
                <a:spcPct val="115000"/>
              </a:lnSpc>
            </a:pPr>
            <a:r>
              <a:rPr lang="pt-BR" sz="2400" b="1" dirty="0" smtClean="0">
                <a:solidFill>
                  <a:schemeClr val="tx1"/>
                </a:solidFill>
                <a:highlight>
                  <a:srgbClr val="FFFFFF"/>
                </a:highlight>
                <a:ea typeface="Arial"/>
              </a:rPr>
              <a:t>A quantidade de resíduos da construção civil e demolição que são dispostos no Aterro Controlado do Jóquei é superior ao dobro dos resíduos sólidos domiciliares dispostos naquele aterro ;</a:t>
            </a:r>
          </a:p>
          <a:p>
            <a:pPr algn="just">
              <a:lnSpc>
                <a:spcPct val="115000"/>
              </a:lnSpc>
            </a:pPr>
            <a:endParaRPr lang="pt-BR" sz="2400" b="1" dirty="0">
              <a:solidFill>
                <a:schemeClr val="tx1"/>
              </a:solidFill>
              <a:highlight>
                <a:srgbClr val="FFFFFF"/>
              </a:highlight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400" b="1" dirty="0">
                <a:solidFill>
                  <a:schemeClr val="tx1"/>
                </a:solidFill>
                <a:highlight>
                  <a:srgbClr val="FFFFFF"/>
                </a:highlight>
                <a:ea typeface="Arial"/>
              </a:rPr>
              <a:t>Estimativa </a:t>
            </a:r>
            <a:r>
              <a:rPr lang="pt-BR" sz="2400" b="1" dirty="0" smtClean="0">
                <a:solidFill>
                  <a:schemeClr val="tx1"/>
                </a:solidFill>
                <a:highlight>
                  <a:srgbClr val="FFFFFF"/>
                </a:highlight>
                <a:ea typeface="Arial"/>
              </a:rPr>
              <a:t>do custo dos serviços de coleta manual e mecanizada de entulho pelo SLU </a:t>
            </a:r>
            <a:r>
              <a:rPr lang="pt-BR" sz="1300" b="1" dirty="0" smtClean="0">
                <a:solidFill>
                  <a:schemeClr val="tx1"/>
                </a:solidFill>
                <a:highlight>
                  <a:srgbClr val="FFFFFF"/>
                </a:highlight>
                <a:ea typeface="Arial"/>
              </a:rPr>
              <a:t>(</a:t>
            </a:r>
            <a:r>
              <a:rPr lang="pt-BR" sz="1400" b="1" dirty="0" smtClean="0">
                <a:solidFill>
                  <a:schemeClr val="tx1"/>
                </a:solidFill>
                <a:highlight>
                  <a:srgbClr val="FFFFFF"/>
                </a:highlight>
                <a:ea typeface="Arial"/>
              </a:rPr>
              <a:t>fonte: Relatório de Atividades dos SLU – 2016</a:t>
            </a:r>
            <a:r>
              <a:rPr lang="pt-BR" sz="2400" b="1" dirty="0">
                <a:solidFill>
                  <a:schemeClr val="tx1"/>
                </a:solidFill>
                <a:highlight>
                  <a:srgbClr val="FFFFFF"/>
                </a:highlight>
                <a:ea typeface="Arial"/>
              </a:rPr>
              <a:t>: </a:t>
            </a:r>
            <a:r>
              <a:rPr lang="pt-BR" sz="2400" b="1" dirty="0" smtClean="0">
                <a:solidFill>
                  <a:srgbClr val="FF0000"/>
                </a:solidFill>
                <a:highlight>
                  <a:srgbClr val="FFFFFF"/>
                </a:highlight>
                <a:ea typeface="Arial"/>
              </a:rPr>
              <a:t>R$ 1.912.027,00/mês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2400" b="1" dirty="0">
              <a:solidFill>
                <a:srgbClr val="FF0000"/>
              </a:solidFill>
              <a:highlight>
                <a:srgbClr val="FFFFFF"/>
              </a:highlight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400" b="1" dirty="0" smtClean="0">
                <a:solidFill>
                  <a:srgbClr val="FF0000"/>
                </a:solidFill>
                <a:highlight>
                  <a:srgbClr val="FFFFFF"/>
                </a:highlight>
                <a:ea typeface="Arial"/>
              </a:rPr>
              <a:t>Percentual de participação do custo no custo total de limpeza urbana e manejo de resíduos sólidos urbanos: </a:t>
            </a:r>
            <a:r>
              <a:rPr lang="pt-BR" sz="3600" b="1" dirty="0" smtClean="0">
                <a:solidFill>
                  <a:srgbClr val="FF0000"/>
                </a:solidFill>
                <a:highlight>
                  <a:srgbClr val="FFFFFF"/>
                </a:highlight>
                <a:ea typeface="Arial"/>
              </a:rPr>
              <a:t>~6,7% </a:t>
            </a:r>
            <a:r>
              <a:rPr lang="pt-BR" sz="1900" b="1" dirty="0" smtClean="0">
                <a:solidFill>
                  <a:schemeClr val="tx1"/>
                </a:solidFill>
                <a:highlight>
                  <a:srgbClr val="FFFFFF"/>
                </a:highlight>
                <a:ea typeface="Arial"/>
              </a:rPr>
              <a:t>(nos custos não estão considerados os custos dos contratos das Administrações Regionais com serviços de remoção de entulhos)</a:t>
            </a:r>
            <a:endParaRPr lang="pt-BR" sz="1900" b="1" dirty="0">
              <a:solidFill>
                <a:schemeClr val="tx1"/>
              </a:solidFill>
              <a:highlight>
                <a:srgbClr val="FFFFFF"/>
              </a:highlight>
              <a:ea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076056" y="5445224"/>
            <a:ext cx="129614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5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33569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Resíduos de Serviços de Saúde </a:t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dirty="0">
                <a:solidFill>
                  <a:srgbClr val="FF0000"/>
                </a:solidFill>
              </a:rPr>
              <a:t/>
            </a:r>
            <a:br>
              <a:rPr lang="pt-BR" sz="3600" dirty="0">
                <a:solidFill>
                  <a:srgbClr val="FF0000"/>
                </a:solidFill>
              </a:rPr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1187"/>
            <a:ext cx="1163206" cy="60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36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96944" cy="547260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400" b="1" dirty="0" smtClean="0">
                <a:solidFill>
                  <a:schemeClr val="tx1"/>
                </a:solidFill>
                <a:highlight>
                  <a:srgbClr val="FFFFFF"/>
                </a:highlight>
                <a:ea typeface="Arial"/>
              </a:rPr>
              <a:t>Serviços passíveis de serem suportados por recursos do Setor Saúde.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2400" b="1" dirty="0" smtClean="0">
              <a:solidFill>
                <a:schemeClr val="tx1"/>
              </a:solidFill>
              <a:highlight>
                <a:srgbClr val="FFFFFF"/>
              </a:highlight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400" b="1" dirty="0" smtClean="0">
                <a:solidFill>
                  <a:schemeClr val="tx1"/>
                </a:solidFill>
                <a:highlight>
                  <a:srgbClr val="FFFFFF"/>
                </a:highlight>
                <a:ea typeface="Arial"/>
              </a:rPr>
              <a:t>Estimativa do custo dos serviços de coleta de resíduos de saúde (somente órgãos públicos) pelo SLU </a:t>
            </a:r>
            <a:r>
              <a:rPr lang="pt-BR" sz="1300" b="1" dirty="0" smtClean="0">
                <a:solidFill>
                  <a:schemeClr val="tx1"/>
                </a:solidFill>
                <a:highlight>
                  <a:srgbClr val="FFFFFF"/>
                </a:highlight>
                <a:ea typeface="Arial"/>
              </a:rPr>
              <a:t>(</a:t>
            </a:r>
            <a:r>
              <a:rPr lang="pt-BR" sz="1400" b="1" dirty="0" smtClean="0">
                <a:solidFill>
                  <a:schemeClr val="tx1"/>
                </a:solidFill>
                <a:highlight>
                  <a:srgbClr val="FFFFFF"/>
                </a:highlight>
                <a:ea typeface="Arial"/>
              </a:rPr>
              <a:t>fonte: Relatório de Atividades dos SLU – 2016</a:t>
            </a:r>
            <a:r>
              <a:rPr lang="pt-BR" sz="2400" b="1" dirty="0">
                <a:solidFill>
                  <a:schemeClr val="tx1"/>
                </a:solidFill>
                <a:highlight>
                  <a:srgbClr val="FFFFFF"/>
                </a:highlight>
                <a:ea typeface="Arial"/>
              </a:rPr>
              <a:t>: </a:t>
            </a:r>
            <a:r>
              <a:rPr lang="pt-BR" sz="2400" b="1" dirty="0" smtClean="0">
                <a:solidFill>
                  <a:srgbClr val="FF0000"/>
                </a:solidFill>
                <a:highlight>
                  <a:srgbClr val="FFFFFF"/>
                </a:highlight>
                <a:ea typeface="Arial"/>
              </a:rPr>
              <a:t>R$ 279.322,65/mês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2400" b="1" dirty="0">
              <a:solidFill>
                <a:srgbClr val="FF0000"/>
              </a:solidFill>
              <a:highlight>
                <a:srgbClr val="FFFFFF"/>
              </a:highlight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400" b="1" dirty="0" smtClean="0">
                <a:solidFill>
                  <a:srgbClr val="FF0000"/>
                </a:solidFill>
                <a:highlight>
                  <a:srgbClr val="FFFFFF"/>
                </a:highlight>
                <a:ea typeface="Arial"/>
              </a:rPr>
              <a:t>Percentual de participação do custo no custo total de limpeza urbana e manejo de resíduos sólidos urbanos:     </a:t>
            </a:r>
            <a:r>
              <a:rPr lang="pt-BR" sz="3600" b="1" dirty="0" smtClean="0">
                <a:solidFill>
                  <a:srgbClr val="FF0000"/>
                </a:solidFill>
                <a:highlight>
                  <a:srgbClr val="FFFFFF"/>
                </a:highlight>
                <a:ea typeface="Arial"/>
              </a:rPr>
              <a:t>~1% </a:t>
            </a:r>
            <a:endParaRPr lang="pt-BR" sz="1900" b="1" dirty="0">
              <a:solidFill>
                <a:schemeClr val="tx1"/>
              </a:solidFill>
              <a:highlight>
                <a:srgbClr val="FFFFFF"/>
              </a:highlight>
              <a:ea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444208" y="4868444"/>
            <a:ext cx="129614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9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3356992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pt-BR" sz="3600" b="1" dirty="0" smtClean="0"/>
              <a:t>Resíduos sólidos com obrigatoriedade de Logística Reversa </a:t>
            </a:r>
            <a:r>
              <a:rPr lang="pt-BR" sz="3600" b="1" dirty="0" smtClean="0"/>
              <a:t>(PNRS – Lei nº12.305, de 2010) e </a:t>
            </a:r>
            <a:r>
              <a:rPr lang="pt-BR" sz="3600" b="1" dirty="0" smtClean="0"/>
              <a:t>o ônus dessa obrigação para os municípios</a:t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endParaRPr lang="pt-BR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1187"/>
            <a:ext cx="1163206" cy="60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48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33569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Grandes Geradores e </a:t>
            </a:r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</a:rPr>
              <a:t>Promotores de Eventos em vias e logradouros públicos </a:t>
            </a:r>
            <a:r>
              <a:rPr lang="pt-BR" sz="3600" b="1" dirty="0" smtClean="0"/>
              <a:t>– </a:t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2200" dirty="0">
                <a:solidFill>
                  <a:srgbClr val="FF0000"/>
                </a:solidFill>
              </a:rPr>
              <a:t>Lei nº 5.610, de 2016; Decretos nº 37568, de 2016 e nº 38.021, de 2016; Resolução da ADASA nº 14, de 2016; e IN do SLU nº89, de </a:t>
            </a:r>
            <a:r>
              <a:rPr lang="pt-BR" sz="2200" dirty="0" smtClean="0">
                <a:solidFill>
                  <a:srgbClr val="FF0000"/>
                </a:solidFill>
              </a:rPr>
              <a:t>2016</a:t>
            </a:r>
            <a:br>
              <a:rPr lang="pt-BR" sz="2200" dirty="0" smtClean="0">
                <a:solidFill>
                  <a:srgbClr val="FF0000"/>
                </a:solidFill>
              </a:rPr>
            </a:br>
            <a:r>
              <a:rPr lang="pt-BR" sz="2200" dirty="0">
                <a:solidFill>
                  <a:srgbClr val="FF0000"/>
                </a:solidFill>
              </a:rPr>
              <a:t/>
            </a:r>
            <a:br>
              <a:rPr lang="pt-BR" sz="2200" dirty="0">
                <a:solidFill>
                  <a:srgbClr val="FF0000"/>
                </a:solidFill>
              </a:rPr>
            </a:br>
            <a:r>
              <a:rPr lang="pt-BR" sz="2200" dirty="0" smtClean="0">
                <a:solidFill>
                  <a:srgbClr val="FF0000"/>
                </a:solidFill>
              </a:rPr>
              <a:t/>
            </a:r>
            <a:br>
              <a:rPr lang="pt-BR" sz="2200" dirty="0" smtClean="0">
                <a:solidFill>
                  <a:srgbClr val="FF0000"/>
                </a:solidFill>
              </a:rPr>
            </a:br>
            <a:r>
              <a:rPr lang="pt-BR" sz="2200" dirty="0"/>
              <a:t>(SLU, ADASA, AGEFIS e  Secretaria das Cidades)</a:t>
            </a:r>
            <a:r>
              <a:rPr lang="pt-BR" sz="3600" dirty="0">
                <a:solidFill>
                  <a:srgbClr val="FF0000"/>
                </a:solidFill>
              </a:rPr>
              <a:t/>
            </a:r>
            <a:br>
              <a:rPr lang="pt-BR" sz="3600" dirty="0">
                <a:solidFill>
                  <a:srgbClr val="FF0000"/>
                </a:solidFill>
              </a:rPr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1187"/>
            <a:ext cx="1163206" cy="60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19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rma livre 31"/>
          <p:cNvSpPr>
            <a:spLocks noChangeArrowheads="1"/>
          </p:cNvSpPr>
          <p:nvPr/>
        </p:nvSpPr>
        <p:spPr bwMode="auto">
          <a:xfrm>
            <a:off x="4075113" y="2324100"/>
            <a:ext cx="285750" cy="7651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5400 w 21600"/>
              <a:gd name="T13" fmla="*/ 0 h 21600"/>
              <a:gd name="T14" fmla="*/ 16200 w 21600"/>
              <a:gd name="T15" fmla="*/ 195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0"/>
                </a:moveTo>
                <a:lnTo>
                  <a:pt x="5400" y="17566"/>
                </a:lnTo>
                <a:lnTo>
                  <a:pt x="0" y="17566"/>
                </a:lnTo>
                <a:lnTo>
                  <a:pt x="10800" y="21600"/>
                </a:lnTo>
                <a:lnTo>
                  <a:pt x="21600" y="17566"/>
                </a:lnTo>
                <a:lnTo>
                  <a:pt x="16200" y="17566"/>
                </a:lnTo>
                <a:lnTo>
                  <a:pt x="16200" y="0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                                  </a:t>
            </a:r>
          </a:p>
        </p:txBody>
      </p:sp>
      <p:sp>
        <p:nvSpPr>
          <p:cNvPr id="35843" name="Forma livre 1"/>
          <p:cNvSpPr>
            <a:spLocks noChangeArrowheads="1"/>
          </p:cNvSpPr>
          <p:nvPr/>
        </p:nvSpPr>
        <p:spPr bwMode="auto">
          <a:xfrm>
            <a:off x="1944688" y="0"/>
            <a:ext cx="6335712" cy="9001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1313" indent="-339725" algn="ctr">
              <a:tabLst>
                <a:tab pos="341313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     LOGÍSTICA REVERSA, RESPONSABILIDADE COMPARTILHADA   E  ACORDOS  SETORIAI</a:t>
            </a:r>
            <a:r>
              <a:rPr lang="pt-BR" sz="24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</a:t>
            </a:r>
          </a:p>
        </p:txBody>
      </p:sp>
      <p:sp>
        <p:nvSpPr>
          <p:cNvPr id="35844" name="Conector reto 2"/>
          <p:cNvSpPr>
            <a:spLocks noChangeShapeType="1"/>
          </p:cNvSpPr>
          <p:nvPr/>
        </p:nvSpPr>
        <p:spPr bwMode="auto">
          <a:xfrm flipH="1">
            <a:off x="2022475" y="5367338"/>
            <a:ext cx="1236663" cy="20637"/>
          </a:xfrm>
          <a:prstGeom prst="line">
            <a:avLst/>
          </a:prstGeom>
          <a:noFill/>
          <a:ln w="43200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endParaRPr lang="pt-BR"/>
          </a:p>
        </p:txBody>
      </p:sp>
      <p:sp>
        <p:nvSpPr>
          <p:cNvPr id="35845" name="Conector reto 3"/>
          <p:cNvSpPr>
            <a:spLocks noChangeShapeType="1"/>
          </p:cNvSpPr>
          <p:nvPr/>
        </p:nvSpPr>
        <p:spPr bwMode="auto">
          <a:xfrm flipV="1">
            <a:off x="2024063" y="1728788"/>
            <a:ext cx="1587" cy="3660775"/>
          </a:xfrm>
          <a:prstGeom prst="line">
            <a:avLst/>
          </a:prstGeom>
          <a:noFill/>
          <a:ln w="43200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endParaRPr lang="pt-BR"/>
          </a:p>
        </p:txBody>
      </p:sp>
      <p:sp>
        <p:nvSpPr>
          <p:cNvPr id="35846" name="Conector reto 4"/>
          <p:cNvSpPr>
            <a:spLocks noChangeShapeType="1"/>
          </p:cNvSpPr>
          <p:nvPr/>
        </p:nvSpPr>
        <p:spPr bwMode="auto">
          <a:xfrm>
            <a:off x="2024063" y="1730375"/>
            <a:ext cx="1119187" cy="11113"/>
          </a:xfrm>
          <a:prstGeom prst="line">
            <a:avLst/>
          </a:prstGeom>
          <a:noFill/>
          <a:ln w="43200">
            <a:solidFill>
              <a:srgbClr val="800080"/>
            </a:solidFill>
            <a:miter lim="800000"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pt-BR"/>
          </a:p>
        </p:txBody>
      </p:sp>
      <p:grpSp>
        <p:nvGrpSpPr>
          <p:cNvPr id="2" name="Grupo 5"/>
          <p:cNvGrpSpPr>
            <a:grpSpLocks/>
          </p:cNvGrpSpPr>
          <p:nvPr/>
        </p:nvGrpSpPr>
        <p:grpSpPr bwMode="auto">
          <a:xfrm>
            <a:off x="3059832" y="1412776"/>
            <a:ext cx="2122487" cy="1023937"/>
            <a:chOff x="3097439" y="1315800"/>
            <a:chExt cx="2122560" cy="1024199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pic>
          <p:nvPicPr>
            <p:cNvPr id="75833" name="Imagem 6"/>
            <p:cNvPicPr>
              <a:picLocks noChangeAspect="1"/>
            </p:cNvPicPr>
            <p:nvPr/>
          </p:nvPicPr>
          <p:blipFill>
            <a:blip r:embed="rId3" cstate="print">
              <a:lum bright="16000" contrast="39000"/>
            </a:blip>
            <a:srcRect/>
            <a:stretch>
              <a:fillRect/>
            </a:stretch>
          </p:blipFill>
          <p:spPr bwMode="auto">
            <a:xfrm>
              <a:off x="3097439" y="1315800"/>
              <a:ext cx="2122560" cy="1024199"/>
            </a:xfrm>
            <a:prstGeom prst="rect">
              <a:avLst/>
            </a:prstGeom>
            <a:grpFill/>
            <a:ln w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miter lim="800000"/>
              <a:headEnd/>
              <a:tailEnd/>
            </a:ln>
          </p:spPr>
        </p:pic>
        <p:sp>
          <p:nvSpPr>
            <p:cNvPr id="75834" name="Forma livre 7"/>
            <p:cNvSpPr>
              <a:spLocks/>
            </p:cNvSpPr>
            <p:nvPr/>
          </p:nvSpPr>
          <p:spPr bwMode="auto">
            <a:xfrm>
              <a:off x="3114720" y="1336680"/>
              <a:ext cx="2092319" cy="990360"/>
            </a:xfrm>
            <a:custGeom>
              <a:avLst/>
              <a:gdLst>
                <a:gd name="T0" fmla="*/ 1046160 w 21600"/>
                <a:gd name="T1" fmla="*/ 0 h 21600"/>
                <a:gd name="T2" fmla="*/ 2092319 w 21600"/>
                <a:gd name="T3" fmla="*/ 495180 h 21600"/>
                <a:gd name="T4" fmla="*/ 1046160 w 21600"/>
                <a:gd name="T5" fmla="*/ 990360 h 21600"/>
                <a:gd name="T6" fmla="*/ 0 w 21600"/>
                <a:gd name="T7" fmla="*/ 495180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prstDash val="solid"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pt-BR" dirty="0"/>
            </a:p>
          </p:txBody>
        </p:sp>
      </p:grpSp>
      <p:sp>
        <p:nvSpPr>
          <p:cNvPr id="35848" name="Forma livre 8"/>
          <p:cNvSpPr>
            <a:spLocks noChangeArrowheads="1"/>
          </p:cNvSpPr>
          <p:nvPr/>
        </p:nvSpPr>
        <p:spPr bwMode="auto">
          <a:xfrm>
            <a:off x="2879725" y="1439863"/>
            <a:ext cx="2578100" cy="3603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9360" tIns="49680" rIns="99360" bIns="49680"/>
          <a:lstStyle/>
          <a:p>
            <a:pPr algn="ctr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t>FORNECEDOR (COMPONENTES  E     MATÉRIAS PRIMAS</a:t>
            </a:r>
            <a:r>
              <a:rPr lang="pt-BR" sz="20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t>)</a:t>
            </a:r>
          </a:p>
        </p:txBody>
      </p:sp>
      <p:grpSp>
        <p:nvGrpSpPr>
          <p:cNvPr id="3" name="Grupo 9"/>
          <p:cNvGrpSpPr>
            <a:grpSpLocks/>
          </p:cNvGrpSpPr>
          <p:nvPr/>
        </p:nvGrpSpPr>
        <p:grpSpPr bwMode="auto">
          <a:xfrm>
            <a:off x="3067050" y="3060700"/>
            <a:ext cx="2152650" cy="1011238"/>
            <a:chOff x="3067200" y="3060000"/>
            <a:chExt cx="2152800" cy="1011239"/>
          </a:xfrm>
          <a:solidFill>
            <a:schemeClr val="accent2">
              <a:lumMod val="40000"/>
              <a:lumOff val="60000"/>
            </a:schemeClr>
          </a:solidFill>
        </p:grpSpPr>
        <p:pic>
          <p:nvPicPr>
            <p:cNvPr id="75831" name="Imagem 10"/>
            <p:cNvPicPr>
              <a:picLocks noChangeAspect="1"/>
            </p:cNvPicPr>
            <p:nvPr/>
          </p:nvPicPr>
          <p:blipFill>
            <a:blip r:embed="rId4" cstate="print">
              <a:lum bright="-65000" contrast="33000"/>
            </a:blip>
            <a:srcRect/>
            <a:stretch>
              <a:fillRect/>
            </a:stretch>
          </p:blipFill>
          <p:spPr bwMode="auto">
            <a:xfrm>
              <a:off x="3067200" y="3060000"/>
              <a:ext cx="2152800" cy="1011239"/>
            </a:xfrm>
            <a:prstGeom prst="rect">
              <a:avLst/>
            </a:prstGeom>
            <a:grpFill/>
            <a:ln w="3175" cmpd="sng">
              <a:solidFill>
                <a:schemeClr val="tx1"/>
              </a:solidFill>
              <a:bevel/>
              <a:headEnd/>
              <a:tailEnd/>
            </a:ln>
          </p:spPr>
        </p:pic>
        <p:sp>
          <p:nvSpPr>
            <p:cNvPr id="75832" name="Forma livre 11"/>
            <p:cNvSpPr>
              <a:spLocks/>
            </p:cNvSpPr>
            <p:nvPr/>
          </p:nvSpPr>
          <p:spPr bwMode="auto">
            <a:xfrm>
              <a:off x="3079800" y="3069719"/>
              <a:ext cx="2127240" cy="992159"/>
            </a:xfrm>
            <a:custGeom>
              <a:avLst/>
              <a:gdLst>
                <a:gd name="T0" fmla="*/ 1063620 w 21600"/>
                <a:gd name="T1" fmla="*/ 0 h 21600"/>
                <a:gd name="T2" fmla="*/ 2127240 w 21600"/>
                <a:gd name="T3" fmla="*/ 496080 h 21600"/>
                <a:gd name="T4" fmla="*/ 1063620 w 21600"/>
                <a:gd name="T5" fmla="*/ 992159 h 21600"/>
                <a:gd name="T6" fmla="*/ 0 w 21600"/>
                <a:gd name="T7" fmla="*/ 496080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pt-BR" dirty="0"/>
            </a:p>
          </p:txBody>
        </p:sp>
      </p:grpSp>
      <p:sp>
        <p:nvSpPr>
          <p:cNvPr id="35850" name="Forma livre 12"/>
          <p:cNvSpPr>
            <a:spLocks noChangeArrowheads="1"/>
          </p:cNvSpPr>
          <p:nvPr/>
        </p:nvSpPr>
        <p:spPr bwMode="auto">
          <a:xfrm>
            <a:off x="3000375" y="3357563"/>
            <a:ext cx="2232025" cy="3952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9360" tIns="49680" rIns="99360" bIns="49680"/>
          <a:lstStyle/>
          <a:p>
            <a:pPr algn="ctr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953735"/>
                </a:solidFill>
                <a:latin typeface="Calibri" pitchFamily="34" charset="0"/>
                <a:cs typeface="Lucida Sans Unicode" pitchFamily="34" charset="0"/>
              </a:rPr>
              <a:t>INDÚSTRIA</a:t>
            </a:r>
          </a:p>
        </p:txBody>
      </p:sp>
      <p:grpSp>
        <p:nvGrpSpPr>
          <p:cNvPr id="4" name="Grupo 13"/>
          <p:cNvGrpSpPr>
            <a:grpSpLocks/>
          </p:cNvGrpSpPr>
          <p:nvPr/>
        </p:nvGrpSpPr>
        <p:grpSpPr bwMode="auto">
          <a:xfrm>
            <a:off x="3117850" y="4694238"/>
            <a:ext cx="2116138" cy="882650"/>
            <a:chOff x="3117960" y="4694400"/>
            <a:chExt cx="2116080" cy="882719"/>
          </a:xfrm>
        </p:grpSpPr>
        <p:pic>
          <p:nvPicPr>
            <p:cNvPr id="35893" name="Imagem 14"/>
            <p:cNvPicPr>
              <a:picLocks noChangeAspect="1"/>
            </p:cNvPicPr>
            <p:nvPr/>
          </p:nvPicPr>
          <p:blipFill>
            <a:blip r:embed="rId5" cstate="print">
              <a:lum bright="8000" contrast="-10000"/>
            </a:blip>
            <a:srcRect/>
            <a:stretch>
              <a:fillRect/>
            </a:stretch>
          </p:blipFill>
          <p:spPr bwMode="auto">
            <a:xfrm>
              <a:off x="3117960" y="4694400"/>
              <a:ext cx="2116080" cy="882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94" name="Forma livre 15"/>
            <p:cNvSpPr>
              <a:spLocks/>
            </p:cNvSpPr>
            <p:nvPr/>
          </p:nvSpPr>
          <p:spPr bwMode="auto">
            <a:xfrm>
              <a:off x="3131999" y="4708800"/>
              <a:ext cx="2086200" cy="85859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prstDash val="solid"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pt-BR"/>
            </a:p>
          </p:txBody>
        </p:sp>
      </p:grpSp>
      <p:sp>
        <p:nvSpPr>
          <p:cNvPr id="35852" name="Forma livre 16"/>
          <p:cNvSpPr>
            <a:spLocks/>
          </p:cNvSpPr>
          <p:nvPr/>
        </p:nvSpPr>
        <p:spPr bwMode="auto">
          <a:xfrm rot="5400000">
            <a:off x="-947737" y="5805487"/>
            <a:ext cx="2579688" cy="6842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prstDash val="solid"/>
            <a:round/>
            <a:headEnd/>
            <a:tailEnd/>
          </a:ln>
        </p:spPr>
        <p:txBody>
          <a:bodyPr lIns="99360" tIns="49680" rIns="99360" bIns="49680"/>
          <a:lstStyle/>
          <a:p>
            <a:endParaRPr lang="pt-BR"/>
          </a:p>
        </p:txBody>
      </p:sp>
      <p:sp>
        <p:nvSpPr>
          <p:cNvPr id="35853" name="Forma livre 17"/>
          <p:cNvSpPr>
            <a:spLocks noChangeArrowheads="1"/>
          </p:cNvSpPr>
          <p:nvPr/>
        </p:nvSpPr>
        <p:spPr bwMode="auto">
          <a:xfrm rot="-5400000">
            <a:off x="1783556" y="2474119"/>
            <a:ext cx="1189038" cy="508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9360" tIns="49680" rIns="99360" bIns="49680"/>
          <a:lstStyle/>
          <a:p>
            <a:pPr algn="r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FF0000"/>
                </a:solidFill>
                <a:latin typeface="Calibri" pitchFamily="34" charset="0"/>
                <a:ea typeface="Microsoft YaHei" pitchFamily="34" charset="-122"/>
              </a:rPr>
              <a:t>Logística</a:t>
            </a:r>
          </a:p>
          <a:p>
            <a:pPr algn="r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500" b="1">
                <a:solidFill>
                  <a:srgbClr val="FF0000"/>
                </a:solidFill>
                <a:latin typeface="Calibri" pitchFamily="34" charset="0"/>
                <a:ea typeface="Microsoft YaHei" pitchFamily="34" charset="-122"/>
              </a:rPr>
              <a:t> Reversa</a:t>
            </a:r>
          </a:p>
        </p:txBody>
      </p:sp>
      <p:sp>
        <p:nvSpPr>
          <p:cNvPr id="35854" name="Forma livre 18"/>
          <p:cNvSpPr>
            <a:spLocks noChangeArrowheads="1"/>
          </p:cNvSpPr>
          <p:nvPr/>
        </p:nvSpPr>
        <p:spPr bwMode="auto">
          <a:xfrm rot="-5400000">
            <a:off x="1710531" y="4201319"/>
            <a:ext cx="1189038" cy="508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9360" tIns="49680" rIns="99360" bIns="49680"/>
          <a:lstStyle/>
          <a:p>
            <a:pPr algn="ctr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0000FF"/>
                </a:solidFill>
                <a:latin typeface="Calibri" pitchFamily="34" charset="0"/>
                <a:ea typeface="Microsoft YaHei" pitchFamily="34" charset="-122"/>
              </a:rPr>
              <a:t>Logística</a:t>
            </a:r>
          </a:p>
          <a:p>
            <a:pPr algn="ctr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0000FF"/>
                </a:solidFill>
                <a:latin typeface="Calibri" pitchFamily="34" charset="0"/>
                <a:ea typeface="Microsoft YaHei" pitchFamily="34" charset="-122"/>
              </a:rPr>
              <a:t> Reversa</a:t>
            </a:r>
          </a:p>
        </p:txBody>
      </p:sp>
      <p:grpSp>
        <p:nvGrpSpPr>
          <p:cNvPr id="5" name="Grupo 19"/>
          <p:cNvGrpSpPr>
            <a:grpSpLocks/>
          </p:cNvGrpSpPr>
          <p:nvPr/>
        </p:nvGrpSpPr>
        <p:grpSpPr bwMode="auto">
          <a:xfrm>
            <a:off x="2482850" y="3787775"/>
            <a:ext cx="650875" cy="1433513"/>
            <a:chOff x="2482920" y="3787920"/>
            <a:chExt cx="650880" cy="1433520"/>
          </a:xfrm>
        </p:grpSpPr>
        <p:sp>
          <p:nvSpPr>
            <p:cNvPr id="35890" name="Conector reto 20"/>
            <p:cNvSpPr>
              <a:spLocks noChangeShapeType="1"/>
            </p:cNvSpPr>
            <p:nvPr/>
          </p:nvSpPr>
          <p:spPr bwMode="auto">
            <a:xfrm flipH="1">
              <a:off x="2482920" y="5199120"/>
              <a:ext cx="650880" cy="4680"/>
            </a:xfrm>
            <a:prstGeom prst="line">
              <a:avLst/>
            </a:prstGeom>
            <a:noFill/>
            <a:ln w="432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endParaRPr lang="pt-BR"/>
            </a:p>
          </p:txBody>
        </p:sp>
        <p:sp>
          <p:nvSpPr>
            <p:cNvPr id="35891" name="Conector reto 21"/>
            <p:cNvSpPr>
              <a:spLocks noChangeShapeType="1"/>
            </p:cNvSpPr>
            <p:nvPr/>
          </p:nvSpPr>
          <p:spPr bwMode="auto">
            <a:xfrm flipV="1">
              <a:off x="2500200" y="3787920"/>
              <a:ext cx="7920" cy="1433520"/>
            </a:xfrm>
            <a:prstGeom prst="line">
              <a:avLst/>
            </a:prstGeom>
            <a:noFill/>
            <a:ln w="432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endParaRPr lang="pt-BR"/>
            </a:p>
          </p:txBody>
        </p:sp>
        <p:sp>
          <p:nvSpPr>
            <p:cNvPr id="35892" name="Conector reto 22"/>
            <p:cNvSpPr>
              <a:spLocks noChangeShapeType="1"/>
            </p:cNvSpPr>
            <p:nvPr/>
          </p:nvSpPr>
          <p:spPr bwMode="auto">
            <a:xfrm>
              <a:off x="2500200" y="3797279"/>
              <a:ext cx="612719" cy="17641"/>
            </a:xfrm>
            <a:prstGeom prst="line">
              <a:avLst/>
            </a:prstGeom>
            <a:noFill/>
            <a:ln w="43200">
              <a:solidFill>
                <a:srgbClr val="0000FF"/>
              </a:solidFill>
              <a:miter lim="800000"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pt-BR"/>
            </a:p>
          </p:txBody>
        </p:sp>
      </p:grpSp>
      <p:grpSp>
        <p:nvGrpSpPr>
          <p:cNvPr id="6" name="Grupo 23"/>
          <p:cNvGrpSpPr>
            <a:grpSpLocks/>
          </p:cNvGrpSpPr>
          <p:nvPr/>
        </p:nvGrpSpPr>
        <p:grpSpPr bwMode="auto">
          <a:xfrm>
            <a:off x="2547938" y="1927225"/>
            <a:ext cx="587375" cy="1430338"/>
            <a:chOff x="2548080" y="1927080"/>
            <a:chExt cx="587160" cy="1430640"/>
          </a:xfrm>
        </p:grpSpPr>
        <p:sp>
          <p:nvSpPr>
            <p:cNvPr id="35887" name="Conector reto 24"/>
            <p:cNvSpPr>
              <a:spLocks noChangeShapeType="1"/>
            </p:cNvSpPr>
            <p:nvPr/>
          </p:nvSpPr>
          <p:spPr bwMode="auto">
            <a:xfrm flipH="1">
              <a:off x="2560319" y="3355920"/>
              <a:ext cx="555481" cy="1800"/>
            </a:xfrm>
            <a:prstGeom prst="line">
              <a:avLst/>
            </a:prstGeom>
            <a:noFill/>
            <a:ln w="43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endParaRPr lang="pt-BR"/>
            </a:p>
          </p:txBody>
        </p:sp>
        <p:sp>
          <p:nvSpPr>
            <p:cNvPr id="35888" name="Conector reto 25"/>
            <p:cNvSpPr>
              <a:spLocks noChangeShapeType="1"/>
            </p:cNvSpPr>
            <p:nvPr/>
          </p:nvSpPr>
          <p:spPr bwMode="auto">
            <a:xfrm flipH="1" flipV="1">
              <a:off x="2560319" y="1928519"/>
              <a:ext cx="19080" cy="1420921"/>
            </a:xfrm>
            <a:prstGeom prst="line">
              <a:avLst/>
            </a:prstGeom>
            <a:noFill/>
            <a:ln w="43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endParaRPr lang="pt-BR"/>
            </a:p>
          </p:txBody>
        </p:sp>
        <p:sp>
          <p:nvSpPr>
            <p:cNvPr id="35889" name="Conector reto 26"/>
            <p:cNvSpPr>
              <a:spLocks noChangeShapeType="1"/>
            </p:cNvSpPr>
            <p:nvPr/>
          </p:nvSpPr>
          <p:spPr bwMode="auto">
            <a:xfrm>
              <a:off x="2548080" y="1927080"/>
              <a:ext cx="587160" cy="1799"/>
            </a:xfrm>
            <a:prstGeom prst="line">
              <a:avLst/>
            </a:prstGeom>
            <a:noFill/>
            <a:ln w="43200">
              <a:solidFill>
                <a:srgbClr val="FF0000"/>
              </a:solidFill>
              <a:miter lim="800000"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pt-BR"/>
            </a:p>
          </p:txBody>
        </p:sp>
      </p:grpSp>
      <p:sp>
        <p:nvSpPr>
          <p:cNvPr id="35857" name="Forma livre 27"/>
          <p:cNvSpPr>
            <a:spLocks noChangeArrowheads="1"/>
          </p:cNvSpPr>
          <p:nvPr/>
        </p:nvSpPr>
        <p:spPr bwMode="auto">
          <a:xfrm rot="-5400000">
            <a:off x="979487" y="3421063"/>
            <a:ext cx="1698625" cy="4191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r"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800080"/>
                </a:solidFill>
                <a:latin typeface="Calibri" pitchFamily="34" charset="0"/>
                <a:ea typeface="Microsoft YaHei" pitchFamily="34" charset="-122"/>
              </a:rPr>
              <a:t>Logística  Reversa</a:t>
            </a:r>
          </a:p>
        </p:txBody>
      </p:sp>
      <p:grpSp>
        <p:nvGrpSpPr>
          <p:cNvPr id="7" name="Grupo 28"/>
          <p:cNvGrpSpPr>
            <a:grpSpLocks/>
          </p:cNvGrpSpPr>
          <p:nvPr/>
        </p:nvGrpSpPr>
        <p:grpSpPr bwMode="auto">
          <a:xfrm>
            <a:off x="-180975" y="1484313"/>
            <a:ext cx="3062288" cy="4645025"/>
            <a:chOff x="-108500" y="1115391"/>
            <a:chExt cx="3062520" cy="4645080"/>
          </a:xfrm>
        </p:grpSpPr>
        <p:pic>
          <p:nvPicPr>
            <p:cNvPr id="35885" name="Imagem 29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08500" y="1115391"/>
              <a:ext cx="3062520" cy="4645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86" name="Forma livre 30"/>
            <p:cNvSpPr>
              <a:spLocks/>
            </p:cNvSpPr>
            <p:nvPr/>
          </p:nvSpPr>
          <p:spPr bwMode="auto">
            <a:xfrm>
              <a:off x="637200" y="1807199"/>
              <a:ext cx="2146320" cy="326232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prstDash val="solid"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pt-BR"/>
            </a:p>
          </p:txBody>
        </p:sp>
      </p:grpSp>
      <p:sp>
        <p:nvSpPr>
          <p:cNvPr id="35859" name="Forma livre 32"/>
          <p:cNvSpPr>
            <a:spLocks/>
          </p:cNvSpPr>
          <p:nvPr/>
        </p:nvSpPr>
        <p:spPr bwMode="auto">
          <a:xfrm>
            <a:off x="4071938" y="4071938"/>
            <a:ext cx="285750" cy="6651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5400 w 21600"/>
              <a:gd name="T13" fmla="*/ 0 h 21600"/>
              <a:gd name="T14" fmla="*/ 16200 w 21600"/>
              <a:gd name="T15" fmla="*/ 192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0"/>
                </a:moveTo>
                <a:lnTo>
                  <a:pt x="5400" y="16954"/>
                </a:lnTo>
                <a:lnTo>
                  <a:pt x="0" y="16954"/>
                </a:lnTo>
                <a:lnTo>
                  <a:pt x="10800" y="21600"/>
                </a:lnTo>
                <a:lnTo>
                  <a:pt x="21600" y="16954"/>
                </a:lnTo>
                <a:lnTo>
                  <a:pt x="16200" y="16954"/>
                </a:lnTo>
                <a:lnTo>
                  <a:pt x="16200" y="0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 w="93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pt-BR"/>
          </a:p>
        </p:txBody>
      </p:sp>
      <p:grpSp>
        <p:nvGrpSpPr>
          <p:cNvPr id="8" name="Grupo 33"/>
          <p:cNvGrpSpPr>
            <a:grpSpLocks/>
          </p:cNvGrpSpPr>
          <p:nvPr/>
        </p:nvGrpSpPr>
        <p:grpSpPr bwMode="auto">
          <a:xfrm>
            <a:off x="5003800" y="908050"/>
            <a:ext cx="4248150" cy="5761038"/>
            <a:chOff x="5040000" y="900000"/>
            <a:chExt cx="4140000" cy="5759999"/>
          </a:xfrm>
        </p:grpSpPr>
        <p:pic>
          <p:nvPicPr>
            <p:cNvPr id="35883" name="Imagem 34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40000" y="900000"/>
              <a:ext cx="3933000" cy="523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84" name="Forma livre 35"/>
            <p:cNvSpPr>
              <a:spLocks/>
            </p:cNvSpPr>
            <p:nvPr/>
          </p:nvSpPr>
          <p:spPr bwMode="auto">
            <a:xfrm>
              <a:off x="6417360" y="2972520"/>
              <a:ext cx="2762640" cy="368747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prstDash val="solid"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pt-BR"/>
            </a:p>
          </p:txBody>
        </p:sp>
      </p:grpSp>
      <p:sp>
        <p:nvSpPr>
          <p:cNvPr id="35861" name="Conector reto 36"/>
          <p:cNvSpPr>
            <a:spLocks noChangeShapeType="1"/>
          </p:cNvSpPr>
          <p:nvPr/>
        </p:nvSpPr>
        <p:spPr bwMode="auto">
          <a:xfrm flipH="1">
            <a:off x="5222875" y="5318125"/>
            <a:ext cx="1423988" cy="7938"/>
          </a:xfrm>
          <a:prstGeom prst="line">
            <a:avLst/>
          </a:prstGeom>
          <a:noFill/>
          <a:ln w="43200">
            <a:solidFill>
              <a:srgbClr val="0000FF"/>
            </a:solidFill>
            <a:miter lim="800000"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pt-BR"/>
          </a:p>
        </p:txBody>
      </p:sp>
      <p:pic>
        <p:nvPicPr>
          <p:cNvPr id="35862" name="Imagem 37"/>
          <p:cNvPicPr>
            <a:picLocks noGrp="1" noChangeAspect="1"/>
          </p:cNvPicPr>
          <p:nvPr>
            <p:ph type="pic" idx="4294967295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29213" y="984250"/>
            <a:ext cx="4014787" cy="9953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35863" name="Imagem 51"/>
          <p:cNvPicPr>
            <a:picLocks noGrp="1" noChangeAspect="1"/>
          </p:cNvPicPr>
          <p:nvPr>
            <p:ph type="pic" idx="4294967295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188" y="1341438"/>
            <a:ext cx="547687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35864" name="Forma livre 38"/>
          <p:cNvSpPr>
            <a:spLocks/>
          </p:cNvSpPr>
          <p:nvPr/>
        </p:nvSpPr>
        <p:spPr bwMode="auto">
          <a:xfrm>
            <a:off x="5943600" y="1800225"/>
            <a:ext cx="1976438" cy="10223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17694720 60000 65536"/>
              <a:gd name="T25" fmla="*/ 0 60000 65536"/>
              <a:gd name="T26" fmla="*/ 5898240 60000 65536"/>
              <a:gd name="T27" fmla="*/ 11796480 60000 65536"/>
              <a:gd name="T28" fmla="*/ 17694720 60000 65536"/>
              <a:gd name="T29" fmla="*/ 17694720 60000 65536"/>
              <a:gd name="T30" fmla="*/ 17694720 60000 65536"/>
              <a:gd name="T31" fmla="*/ 17694720 60000 65536"/>
              <a:gd name="T32" fmla="*/ 17694720 60000 65536"/>
              <a:gd name="T33" fmla="*/ 17694720 60000 65536"/>
              <a:gd name="T34" fmla="*/ 17694720 60000 65536"/>
              <a:gd name="T35" fmla="*/ 17694720 60000 65536"/>
              <a:gd name="T36" fmla="*/ 3163 w 21600"/>
              <a:gd name="T37" fmla="*/ 3163 h 21600"/>
              <a:gd name="T38" fmla="*/ 18437 w 21600"/>
              <a:gd name="T39" fmla="*/ 18437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10800" y="0"/>
                </a:moveTo>
                <a:lnTo>
                  <a:pt x="10799" y="0"/>
                </a:ln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noFill/>
          <a:ln w="25560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pt-BR"/>
          </a:p>
        </p:txBody>
      </p:sp>
      <p:sp>
        <p:nvSpPr>
          <p:cNvPr id="35865" name="Forma livre 39"/>
          <p:cNvSpPr>
            <a:spLocks/>
          </p:cNvSpPr>
          <p:nvPr/>
        </p:nvSpPr>
        <p:spPr bwMode="auto">
          <a:xfrm>
            <a:off x="6008688" y="3494088"/>
            <a:ext cx="1763712" cy="9794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17694720 60000 65536"/>
              <a:gd name="T25" fmla="*/ 0 60000 65536"/>
              <a:gd name="T26" fmla="*/ 5898240 60000 65536"/>
              <a:gd name="T27" fmla="*/ 11796480 60000 65536"/>
              <a:gd name="T28" fmla="*/ 17694720 60000 65536"/>
              <a:gd name="T29" fmla="*/ 17694720 60000 65536"/>
              <a:gd name="T30" fmla="*/ 17694720 60000 65536"/>
              <a:gd name="T31" fmla="*/ 17694720 60000 65536"/>
              <a:gd name="T32" fmla="*/ 17694720 60000 65536"/>
              <a:gd name="T33" fmla="*/ 17694720 60000 65536"/>
              <a:gd name="T34" fmla="*/ 17694720 60000 65536"/>
              <a:gd name="T35" fmla="*/ 17694720 60000 65536"/>
              <a:gd name="T36" fmla="*/ 3163 w 21600"/>
              <a:gd name="T37" fmla="*/ 3163 h 21600"/>
              <a:gd name="T38" fmla="*/ 18437 w 21600"/>
              <a:gd name="T39" fmla="*/ 18437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10800" y="0"/>
                </a:moveTo>
                <a:lnTo>
                  <a:pt x="10799" y="0"/>
                </a:ln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noFill/>
          <a:ln w="25560">
            <a:solidFill>
              <a:srgbClr val="085BE2"/>
            </a:solidFill>
            <a:prstDash val="solid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pt-BR"/>
          </a:p>
        </p:txBody>
      </p:sp>
      <p:sp>
        <p:nvSpPr>
          <p:cNvPr id="35866" name="Forma livre 40"/>
          <p:cNvSpPr>
            <a:spLocks noChangeArrowheads="1"/>
          </p:cNvSpPr>
          <p:nvPr/>
        </p:nvSpPr>
        <p:spPr bwMode="auto">
          <a:xfrm>
            <a:off x="6205538" y="3559175"/>
            <a:ext cx="1441450" cy="8302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>
                <a:solidFill>
                  <a:srgbClr val="0000FF"/>
                </a:solidFill>
                <a:cs typeface="Arial" pitchFamily="34" charset="0"/>
              </a:rPr>
              <a:t>Reutilização Reciclagem Tratamento</a:t>
            </a:r>
          </a:p>
        </p:txBody>
      </p:sp>
      <p:sp>
        <p:nvSpPr>
          <p:cNvPr id="35867" name="Conector reto 41"/>
          <p:cNvSpPr>
            <a:spLocks noChangeShapeType="1"/>
          </p:cNvSpPr>
          <p:nvPr/>
        </p:nvSpPr>
        <p:spPr bwMode="auto">
          <a:xfrm flipH="1">
            <a:off x="5222875" y="3363913"/>
            <a:ext cx="1701800" cy="1587"/>
          </a:xfrm>
          <a:prstGeom prst="line">
            <a:avLst/>
          </a:prstGeom>
          <a:noFill/>
          <a:ln w="43200">
            <a:solidFill>
              <a:srgbClr val="FF0000"/>
            </a:solidFill>
            <a:miter lim="800000"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pt-BR"/>
          </a:p>
        </p:txBody>
      </p:sp>
      <p:sp>
        <p:nvSpPr>
          <p:cNvPr id="35868" name="Conector reto 42"/>
          <p:cNvSpPr>
            <a:spLocks noChangeShapeType="1"/>
          </p:cNvSpPr>
          <p:nvPr/>
        </p:nvSpPr>
        <p:spPr bwMode="auto">
          <a:xfrm>
            <a:off x="5224463" y="3821113"/>
            <a:ext cx="849312" cy="1587"/>
          </a:xfrm>
          <a:prstGeom prst="line">
            <a:avLst/>
          </a:prstGeom>
          <a:noFill/>
          <a:ln w="43200">
            <a:solidFill>
              <a:srgbClr val="0000FF"/>
            </a:solidFill>
            <a:miter lim="800000"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pt-BR"/>
          </a:p>
        </p:txBody>
      </p:sp>
      <p:sp>
        <p:nvSpPr>
          <p:cNvPr id="35869" name="Forma livre 43"/>
          <p:cNvSpPr>
            <a:spLocks noChangeArrowheads="1"/>
          </p:cNvSpPr>
          <p:nvPr/>
        </p:nvSpPr>
        <p:spPr bwMode="auto">
          <a:xfrm>
            <a:off x="5407025" y="2792413"/>
            <a:ext cx="1436688" cy="584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>
                <a:solidFill>
                  <a:srgbClr val="FF0000"/>
                </a:solidFill>
                <a:latin typeface="Calibri" pitchFamily="34" charset="0"/>
                <a:ea typeface="Microsoft YaHei" pitchFamily="34" charset="-122"/>
              </a:rPr>
              <a:t>Retorno ao mercado</a:t>
            </a:r>
          </a:p>
        </p:txBody>
      </p:sp>
      <p:sp>
        <p:nvSpPr>
          <p:cNvPr id="45" name="Forma livre 44"/>
          <p:cNvSpPr/>
          <p:nvPr/>
        </p:nvSpPr>
        <p:spPr>
          <a:xfrm>
            <a:off x="5421313" y="4735513"/>
            <a:ext cx="1211262" cy="8223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t-BR" sz="1600" dirty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itchFamily="34"/>
                <a:ea typeface="Microsoft YaHei" pitchFamily="2"/>
                <a:cs typeface="Microsoft YaHei" pitchFamily="2"/>
              </a:rPr>
              <a:t>Retorno ao  mercado</a:t>
            </a:r>
            <a:r>
              <a:rPr lang="pt-BR" sz="1600" dirty="0">
                <a:solidFill>
                  <a:srgbClr val="FF0000"/>
                </a:solidFill>
                <a:latin typeface="Calibri" pitchFamily="34"/>
                <a:ea typeface="Microsoft YaHei" pitchFamily="2"/>
                <a:cs typeface="Microsoft YaHei" pitchFamily="2"/>
              </a:rPr>
              <a:t>                         </a:t>
            </a:r>
          </a:p>
        </p:txBody>
      </p:sp>
      <p:sp>
        <p:nvSpPr>
          <p:cNvPr id="35871" name="Conector reto 45"/>
          <p:cNvSpPr>
            <a:spLocks noChangeShapeType="1"/>
          </p:cNvSpPr>
          <p:nvPr/>
        </p:nvSpPr>
        <p:spPr bwMode="auto">
          <a:xfrm>
            <a:off x="6923088" y="2841625"/>
            <a:ext cx="1587" cy="522288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endParaRPr lang="pt-BR"/>
          </a:p>
        </p:txBody>
      </p:sp>
      <p:sp>
        <p:nvSpPr>
          <p:cNvPr id="35872" name="Conector reto 46"/>
          <p:cNvSpPr>
            <a:spLocks noChangeShapeType="1"/>
          </p:cNvSpPr>
          <p:nvPr/>
        </p:nvSpPr>
        <p:spPr bwMode="auto">
          <a:xfrm>
            <a:off x="6626225" y="4460875"/>
            <a:ext cx="1588" cy="838200"/>
          </a:xfrm>
          <a:prstGeom prst="line">
            <a:avLst/>
          </a:prstGeom>
          <a:noFill/>
          <a:ln w="38160">
            <a:solidFill>
              <a:srgbClr val="260FB1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endParaRPr lang="pt-BR"/>
          </a:p>
        </p:txBody>
      </p:sp>
      <p:sp>
        <p:nvSpPr>
          <p:cNvPr id="35873" name="Forma livre 47"/>
          <p:cNvSpPr>
            <a:spLocks noChangeArrowheads="1"/>
          </p:cNvSpPr>
          <p:nvPr/>
        </p:nvSpPr>
        <p:spPr bwMode="auto">
          <a:xfrm>
            <a:off x="6218238" y="1860550"/>
            <a:ext cx="1441450" cy="8302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>
                <a:solidFill>
                  <a:srgbClr val="FF0000"/>
                </a:solidFill>
                <a:cs typeface="Arial" pitchFamily="34" charset="0"/>
              </a:rPr>
              <a:t>Reutilização Reciclagem Tratamento</a:t>
            </a:r>
          </a:p>
        </p:txBody>
      </p:sp>
      <p:sp>
        <p:nvSpPr>
          <p:cNvPr id="35874" name="Forma livre 48"/>
          <p:cNvSpPr>
            <a:spLocks/>
          </p:cNvSpPr>
          <p:nvPr/>
        </p:nvSpPr>
        <p:spPr bwMode="auto">
          <a:xfrm>
            <a:off x="539750" y="1079500"/>
            <a:ext cx="8101013" cy="5040313"/>
          </a:xfrm>
          <a:custGeom>
            <a:avLst/>
            <a:gdLst>
              <a:gd name="T0" fmla="*/ 4053037 w 8100000"/>
              <a:gd name="T1" fmla="*/ 0 h 5040000"/>
              <a:gd name="T2" fmla="*/ 8106074 w 8100000"/>
              <a:gd name="T3" fmla="*/ 2520937 h 5040000"/>
              <a:gd name="T4" fmla="*/ 4053037 w 8100000"/>
              <a:gd name="T5" fmla="*/ 5041873 h 5040000"/>
              <a:gd name="T6" fmla="*/ 0 w 8100000"/>
              <a:gd name="T7" fmla="*/ 2520937 h 50400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46036 w 8100000"/>
              <a:gd name="T13" fmla="*/ 246036 h 5040000"/>
              <a:gd name="T14" fmla="*/ 7853964 w 8100000"/>
              <a:gd name="T15" fmla="*/ 4793964 h 504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00000" h="5040000">
                <a:moveTo>
                  <a:pt x="840000" y="0"/>
                </a:moveTo>
                <a:lnTo>
                  <a:pt x="839999" y="0"/>
                </a:lnTo>
                <a:cubicBezTo>
                  <a:pt x="839999" y="0"/>
                  <a:pt x="839999" y="0"/>
                  <a:pt x="839999" y="0"/>
                </a:cubicBezTo>
                <a:cubicBezTo>
                  <a:pt x="376079" y="0"/>
                  <a:pt x="-1" y="376080"/>
                  <a:pt x="-1" y="840000"/>
                </a:cubicBezTo>
                <a:lnTo>
                  <a:pt x="0" y="4200000"/>
                </a:lnTo>
                <a:cubicBezTo>
                  <a:pt x="0" y="4200000"/>
                  <a:pt x="0" y="4200000"/>
                  <a:pt x="0" y="4200000"/>
                </a:cubicBezTo>
                <a:cubicBezTo>
                  <a:pt x="0" y="4663920"/>
                  <a:pt x="376080" y="5040001"/>
                  <a:pt x="840000" y="5040001"/>
                </a:cubicBezTo>
                <a:lnTo>
                  <a:pt x="7260000" y="5040000"/>
                </a:lnTo>
                <a:cubicBezTo>
                  <a:pt x="7723919" y="5039999"/>
                  <a:pt x="8100000" y="4663919"/>
                  <a:pt x="8100000" y="4200000"/>
                </a:cubicBezTo>
                <a:lnTo>
                  <a:pt x="8100000" y="840000"/>
                </a:lnTo>
                <a:cubicBezTo>
                  <a:pt x="8100000" y="376080"/>
                  <a:pt x="7723919" y="0"/>
                  <a:pt x="7260000" y="0"/>
                </a:cubicBezTo>
                <a:close/>
              </a:path>
            </a:pathLst>
          </a:custGeom>
          <a:noFill/>
          <a:ln w="76320">
            <a:solidFill>
              <a:srgbClr val="E46C0A"/>
            </a:solidFill>
            <a:prstDash val="solid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pt-BR"/>
          </a:p>
        </p:txBody>
      </p:sp>
      <p:sp>
        <p:nvSpPr>
          <p:cNvPr id="50" name="Forma livre 49"/>
          <p:cNvSpPr/>
          <p:nvPr/>
        </p:nvSpPr>
        <p:spPr>
          <a:xfrm>
            <a:off x="2124075" y="5949950"/>
            <a:ext cx="4537075" cy="3651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79646"/>
          </a:solidFill>
          <a:ln>
            <a:noFill/>
            <a:prstDash val="solid"/>
          </a:ln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t-BR" b="1" dirty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icrosoft YaHei" pitchFamily="2"/>
              </a:rPr>
              <a:t>ACORDO   SETORIAL</a:t>
            </a:r>
          </a:p>
        </p:txBody>
      </p:sp>
      <p:sp>
        <p:nvSpPr>
          <p:cNvPr id="51" name="Forma livre 50"/>
          <p:cNvSpPr/>
          <p:nvPr/>
        </p:nvSpPr>
        <p:spPr>
          <a:xfrm>
            <a:off x="3348038" y="4797425"/>
            <a:ext cx="1589087" cy="5794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270360" indent="38520" fontAlgn="auto">
              <a:spcBef>
                <a:spcPts val="0"/>
              </a:spcBef>
              <a:spcAft>
                <a:spcPts val="0"/>
              </a:spcAft>
              <a:tabLst>
                <a:tab pos="424800" algn="l"/>
                <a:tab pos="719279" algn="l"/>
                <a:tab pos="1168559" algn="l"/>
                <a:tab pos="1617840" algn="l"/>
                <a:tab pos="2067120" algn="l"/>
                <a:tab pos="2516400" algn="l"/>
                <a:tab pos="2965680" algn="l"/>
                <a:tab pos="3414960" algn="l"/>
                <a:tab pos="3864240" algn="l"/>
                <a:tab pos="4313519" algn="l"/>
                <a:tab pos="4762800" algn="l"/>
                <a:tab pos="5212079" algn="l"/>
                <a:tab pos="5661360" algn="l"/>
                <a:tab pos="6110640" algn="l"/>
                <a:tab pos="6559920" algn="l"/>
                <a:tab pos="7009200" algn="l"/>
                <a:tab pos="7458480" algn="l"/>
                <a:tab pos="7907760" algn="l"/>
                <a:tab pos="8357039" algn="l"/>
                <a:tab pos="8806320" algn="l"/>
                <a:tab pos="9255600" algn="l"/>
              </a:tabLst>
              <a:defRPr/>
            </a:pPr>
            <a:r>
              <a:rPr lang="pt-BR" sz="16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CLIENTE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t-BR" sz="16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 CONSUMIDOR</a:t>
            </a:r>
          </a:p>
        </p:txBody>
      </p:sp>
      <p:cxnSp>
        <p:nvCxnSpPr>
          <p:cNvPr id="35877" name="Conector angulado 52"/>
          <p:cNvCxnSpPr>
            <a:cxnSpLocks noChangeShapeType="1"/>
            <a:endCxn id="35878" idx="1"/>
          </p:cNvCxnSpPr>
          <p:nvPr/>
        </p:nvCxnSpPr>
        <p:spPr bwMode="auto">
          <a:xfrm rot="5400000">
            <a:off x="7768432" y="4504531"/>
            <a:ext cx="508000" cy="500063"/>
          </a:xfrm>
          <a:prstGeom prst="bentConnector2">
            <a:avLst/>
          </a:prstGeom>
          <a:noFill/>
          <a:ln w="38160">
            <a:solidFill>
              <a:srgbClr val="336600"/>
            </a:solidFill>
            <a:round/>
            <a:headEnd/>
            <a:tailEnd type="arrow" w="med" len="med"/>
          </a:ln>
        </p:spPr>
      </p:cxnSp>
      <p:sp>
        <p:nvSpPr>
          <p:cNvPr id="35878" name="Forma livre 53"/>
          <p:cNvSpPr>
            <a:spLocks noChangeArrowheads="1"/>
          </p:cNvSpPr>
          <p:nvPr/>
        </p:nvSpPr>
        <p:spPr bwMode="auto">
          <a:xfrm>
            <a:off x="6792913" y="4670425"/>
            <a:ext cx="979487" cy="6762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15968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82800" tIns="41400" rIns="82800" bIns="414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300" b="1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3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   </a:t>
            </a:r>
            <a:r>
              <a:rPr lang="pt-BR" sz="1300" b="1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ATERRO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3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   </a:t>
            </a:r>
          </a:p>
        </p:txBody>
      </p:sp>
      <p:cxnSp>
        <p:nvCxnSpPr>
          <p:cNvPr id="35879" name="Conector angulado 54"/>
          <p:cNvCxnSpPr>
            <a:cxnSpLocks noChangeShapeType="1"/>
            <a:stCxn id="35864" idx="10"/>
          </p:cNvCxnSpPr>
          <p:nvPr/>
        </p:nvCxnSpPr>
        <p:spPr bwMode="auto">
          <a:xfrm rot="16200000" flipH="1">
            <a:off x="7001669" y="3229769"/>
            <a:ext cx="2189163" cy="352425"/>
          </a:xfrm>
          <a:prstGeom prst="bentConnector3">
            <a:avLst>
              <a:gd name="adj1" fmla="val -1597"/>
            </a:avLst>
          </a:prstGeom>
          <a:noFill/>
          <a:ln w="38160">
            <a:solidFill>
              <a:srgbClr val="336600"/>
            </a:solidFill>
            <a:round/>
            <a:headEnd/>
            <a:tailEnd/>
          </a:ln>
        </p:spPr>
      </p:cxnSp>
      <p:cxnSp>
        <p:nvCxnSpPr>
          <p:cNvPr id="35880" name="Conector angulado 55"/>
          <p:cNvCxnSpPr>
            <a:cxnSpLocks noChangeShapeType="1"/>
            <a:endCxn id="35864" idx="6"/>
          </p:cNvCxnSpPr>
          <p:nvPr/>
        </p:nvCxnSpPr>
        <p:spPr bwMode="auto">
          <a:xfrm>
            <a:off x="5224463" y="1765300"/>
            <a:ext cx="719137" cy="546100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35881" name="Imagem 56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47063" y="2020888"/>
            <a:ext cx="414337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882" name="Conector angulado 57"/>
          <p:cNvCxnSpPr>
            <a:cxnSpLocks noChangeShapeType="1"/>
            <a:stCxn id="35865" idx="1"/>
          </p:cNvCxnSpPr>
          <p:nvPr/>
        </p:nvCxnSpPr>
        <p:spPr bwMode="auto">
          <a:xfrm flipV="1">
            <a:off x="7772400" y="3981450"/>
            <a:ext cx="495300" cy="3175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rgbClr val="3366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rma livre 1"/>
          <p:cNvSpPr>
            <a:spLocks/>
          </p:cNvSpPr>
          <p:nvPr/>
        </p:nvSpPr>
        <p:spPr bwMode="auto">
          <a:xfrm>
            <a:off x="1979613" y="188913"/>
            <a:ext cx="7034212" cy="777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endParaRPr lang="pt-BR"/>
          </a:p>
        </p:txBody>
      </p:sp>
      <p:pic>
        <p:nvPicPr>
          <p:cNvPr id="29699" name="Image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549275"/>
            <a:ext cx="56927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3"/>
          <p:cNvGrpSpPr>
            <a:grpSpLocks/>
          </p:cNvGrpSpPr>
          <p:nvPr/>
        </p:nvGrpSpPr>
        <p:grpSpPr bwMode="auto">
          <a:xfrm>
            <a:off x="4262438" y="3959225"/>
            <a:ext cx="4737100" cy="2560638"/>
            <a:chOff x="4263120" y="3960000"/>
            <a:chExt cx="4736880" cy="2559240"/>
          </a:xfrm>
        </p:grpSpPr>
        <p:pic>
          <p:nvPicPr>
            <p:cNvPr id="29709" name="Imagem 4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63120" y="3960000"/>
              <a:ext cx="4736880" cy="2559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0" name="Forma livre 5"/>
            <p:cNvSpPr>
              <a:spLocks noChangeArrowheads="1"/>
            </p:cNvSpPr>
            <p:nvPr/>
          </p:nvSpPr>
          <p:spPr bwMode="auto">
            <a:xfrm rot="-964736">
              <a:off x="5163323" y="4741739"/>
              <a:ext cx="2833560" cy="109871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 lim="800000"/>
              <a:headEnd/>
              <a:tailEnd/>
            </a:ln>
          </p:spPr>
          <p:txBody>
            <a:bodyPr lIns="82800" tIns="41400" rIns="82800" bIns="41400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2400" b="1">
                  <a:solidFill>
                    <a:srgbClr val="000000"/>
                  </a:solidFill>
                  <a:latin typeface="Calibri" pitchFamily="34" charset="0"/>
                  <a:ea typeface="Microsoft YaHei" pitchFamily="34" charset="-122"/>
                </a:rPr>
                <a:t>Produtos eletroeletrônicos e seus componentes</a:t>
              </a:r>
            </a:p>
          </p:txBody>
        </p:sp>
      </p:grpSp>
      <p:pic>
        <p:nvPicPr>
          <p:cNvPr id="29701" name="Imagem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0475" y="4040188"/>
            <a:ext cx="1804988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Forma livre 7"/>
          <p:cNvSpPr>
            <a:spLocks noChangeArrowheads="1"/>
          </p:cNvSpPr>
          <p:nvPr/>
        </p:nvSpPr>
        <p:spPr bwMode="auto">
          <a:xfrm rot="-6670873">
            <a:off x="6694487" y="1397001"/>
            <a:ext cx="911225" cy="3632200"/>
          </a:xfrm>
          <a:custGeom>
            <a:avLst/>
            <a:gdLst>
              <a:gd name="T0" fmla="*/ 2147483647 w 88"/>
              <a:gd name="T1" fmla="*/ 0 h 21600"/>
              <a:gd name="T2" fmla="*/ 2147483647 w 88"/>
              <a:gd name="T3" fmla="*/ 2147483647 h 21600"/>
              <a:gd name="T4" fmla="*/ 2147483647 w 88"/>
              <a:gd name="T5" fmla="*/ 2147483647 h 21600"/>
              <a:gd name="T6" fmla="*/ 0 w 88"/>
              <a:gd name="T7" fmla="*/ 2147483647 h 21600"/>
              <a:gd name="T8" fmla="*/ 2147483647 w 88"/>
              <a:gd name="T9" fmla="*/ 2147483647 h 21600"/>
              <a:gd name="T10" fmla="*/ 2147483647 w 88"/>
              <a:gd name="T11" fmla="*/ 0 h 21600"/>
              <a:gd name="T12" fmla="*/ 0 w 88"/>
              <a:gd name="T13" fmla="*/ 2147483647 h 21600"/>
              <a:gd name="T14" fmla="*/ 2147483647 w 88"/>
              <a:gd name="T15" fmla="*/ 2147483647 h 21600"/>
              <a:gd name="T16" fmla="*/ 2147483647 w 88"/>
              <a:gd name="T17" fmla="*/ 2147483647 h 2160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17694720 60000 65536"/>
              <a:gd name="T24" fmla="*/ 17694720 60000 65536"/>
              <a:gd name="T25" fmla="*/ 17694720 60000 65536"/>
              <a:gd name="T26" fmla="*/ 17694720 60000 65536"/>
              <a:gd name="T27" fmla="*/ 0 w 88"/>
              <a:gd name="T28" fmla="*/ 4467 h 21600"/>
              <a:gd name="T29" fmla="*/ 88 w 88"/>
              <a:gd name="T30" fmla="*/ 19366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8" h="21600">
                <a:moveTo>
                  <a:pt x="44" y="0"/>
                </a:moveTo>
                <a:cubicBezTo>
                  <a:pt x="20" y="0"/>
                  <a:pt x="0" y="1015"/>
                  <a:pt x="0" y="2234"/>
                </a:cubicBezTo>
                <a:lnTo>
                  <a:pt x="0" y="19367"/>
                </a:lnTo>
                <a:cubicBezTo>
                  <a:pt x="0" y="20585"/>
                  <a:pt x="20" y="21600"/>
                  <a:pt x="44" y="21600"/>
                </a:cubicBezTo>
                <a:cubicBezTo>
                  <a:pt x="68" y="21600"/>
                  <a:pt x="88" y="20585"/>
                  <a:pt x="88" y="19367"/>
                </a:cubicBezTo>
                <a:lnTo>
                  <a:pt x="88" y="2234"/>
                </a:lnTo>
                <a:cubicBezTo>
                  <a:pt x="88" y="1015"/>
                  <a:pt x="68" y="0"/>
                  <a:pt x="44" y="0"/>
                </a:cubicBezTo>
                <a:close/>
              </a:path>
              <a:path w="88" h="21600">
                <a:moveTo>
                  <a:pt x="44" y="0"/>
                </a:moveTo>
                <a:cubicBezTo>
                  <a:pt x="20" y="0"/>
                  <a:pt x="0" y="1015"/>
                  <a:pt x="0" y="2234"/>
                </a:cubicBezTo>
                <a:cubicBezTo>
                  <a:pt x="0" y="3452"/>
                  <a:pt x="20" y="4467"/>
                  <a:pt x="44" y="4467"/>
                </a:cubicBezTo>
                <a:cubicBezTo>
                  <a:pt x="68" y="4467"/>
                  <a:pt x="88" y="3452"/>
                  <a:pt x="88" y="2234"/>
                </a:cubicBezTo>
                <a:cubicBezTo>
                  <a:pt x="88" y="1015"/>
                  <a:pt x="68" y="0"/>
                  <a:pt x="44" y="0"/>
                </a:cubicBezTo>
                <a:close/>
              </a:path>
            </a:pathLst>
          </a:custGeom>
          <a:solidFill>
            <a:srgbClr val="FFFF00">
              <a:alpha val="50195"/>
            </a:srgbClr>
          </a:solidFill>
          <a:ln w="9360">
            <a:solidFill>
              <a:srgbClr val="A06D46"/>
            </a:solidFill>
            <a:miter lim="800000"/>
            <a:headEnd/>
            <a:tailEnd/>
          </a:ln>
        </p:spPr>
        <p:txBody>
          <a:bodyPr vert="eaVert" lIns="82800" tIns="41400" rIns="82800" bIns="414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   </a:t>
            </a:r>
          </a:p>
        </p:txBody>
      </p:sp>
      <p:sp>
        <p:nvSpPr>
          <p:cNvPr id="29703" name="Forma livre 8"/>
          <p:cNvSpPr>
            <a:spLocks noChangeArrowheads="1"/>
          </p:cNvSpPr>
          <p:nvPr/>
        </p:nvSpPr>
        <p:spPr bwMode="auto">
          <a:xfrm>
            <a:off x="3240088" y="3340100"/>
            <a:ext cx="1800225" cy="979488"/>
          </a:xfrm>
          <a:custGeom>
            <a:avLst/>
            <a:gdLst>
              <a:gd name="T0" fmla="*/ 900678 w 1800000"/>
              <a:gd name="T1" fmla="*/ 0 h 979560"/>
              <a:gd name="T2" fmla="*/ 1801350 w 1800000"/>
              <a:gd name="T3" fmla="*/ 489564 h 979560"/>
              <a:gd name="T4" fmla="*/ 900678 w 1800000"/>
              <a:gd name="T5" fmla="*/ 979128 h 979560"/>
              <a:gd name="T6" fmla="*/ 0 w 1800000"/>
              <a:gd name="T7" fmla="*/ 489564 h 97956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143456 w 1800000"/>
              <a:gd name="T13" fmla="*/ 143456 h 979560"/>
              <a:gd name="T14" fmla="*/ 1656544 w 1800000"/>
              <a:gd name="T15" fmla="*/ 836104 h 9795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0000" h="979560">
                <a:moveTo>
                  <a:pt x="489780" y="0"/>
                </a:moveTo>
                <a:lnTo>
                  <a:pt x="489779" y="0"/>
                </a:lnTo>
                <a:cubicBezTo>
                  <a:pt x="489779" y="0"/>
                  <a:pt x="489779" y="0"/>
                  <a:pt x="489779" y="0"/>
                </a:cubicBezTo>
                <a:cubicBezTo>
                  <a:pt x="219280" y="0"/>
                  <a:pt x="-1" y="219281"/>
                  <a:pt x="-1" y="489780"/>
                </a:cubicBezTo>
                <a:lnTo>
                  <a:pt x="0" y="489780"/>
                </a:lnTo>
                <a:cubicBezTo>
                  <a:pt x="0" y="489780"/>
                  <a:pt x="0" y="489780"/>
                  <a:pt x="0" y="489780"/>
                </a:cubicBezTo>
                <a:cubicBezTo>
                  <a:pt x="0" y="760279"/>
                  <a:pt x="219281" y="979561"/>
                  <a:pt x="489780" y="979561"/>
                </a:cubicBezTo>
                <a:lnTo>
                  <a:pt x="1310220" y="979560"/>
                </a:lnTo>
                <a:cubicBezTo>
                  <a:pt x="1580718" y="979559"/>
                  <a:pt x="1800000" y="760278"/>
                  <a:pt x="1800000" y="489780"/>
                </a:cubicBezTo>
                <a:cubicBezTo>
                  <a:pt x="1800000" y="219281"/>
                  <a:pt x="1580718" y="0"/>
                  <a:pt x="1310220" y="0"/>
                </a:cubicBezTo>
                <a:close/>
              </a:path>
            </a:pathLst>
          </a:custGeom>
          <a:solidFill>
            <a:srgbClr val="404040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82800" tIns="41400" rIns="82800" bIns="414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500" b="1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Pneus</a:t>
            </a:r>
          </a:p>
        </p:txBody>
      </p:sp>
      <p:sp>
        <p:nvSpPr>
          <p:cNvPr id="29704" name="CaixaDeTexto 9"/>
          <p:cNvSpPr txBox="1">
            <a:spLocks noChangeArrowheads="1"/>
          </p:cNvSpPr>
          <p:nvPr/>
        </p:nvSpPr>
        <p:spPr bwMode="auto">
          <a:xfrm>
            <a:off x="1439863" y="123825"/>
            <a:ext cx="72009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 PRODUTOS    OBRIGADOS   À  LOGÍSTICA REVERSA      (ART. 33)</a:t>
            </a:r>
          </a:p>
        </p:txBody>
      </p:sp>
      <p:sp>
        <p:nvSpPr>
          <p:cNvPr id="29705" name="CaixaDeTexto 10"/>
          <p:cNvSpPr txBox="1">
            <a:spLocks noChangeArrowheads="1"/>
          </p:cNvSpPr>
          <p:nvPr/>
        </p:nvSpPr>
        <p:spPr bwMode="auto">
          <a:xfrm>
            <a:off x="2160588" y="3779838"/>
            <a:ext cx="179387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00000"/>
              </a:solidFill>
              <a:ea typeface="Microsoft YaHei" pitchFamily="34" charset="-122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79500" y="1619250"/>
            <a:ext cx="2197100" cy="118903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t-BR" b="1" dirty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icrosoft YaHei" pitchFamily="2"/>
              </a:rPr>
              <a:t>Agrotóxicos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t-BR" b="1" dirty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icrosoft YaHei" pitchFamily="2"/>
              </a:rPr>
              <a:t> seus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t-BR" b="1" dirty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icrosoft YaHei" pitchFamily="2"/>
              </a:rPr>
              <a:t>resíduos 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t-BR" b="1" dirty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icrosoft YaHei" pitchFamily="2"/>
              </a:rPr>
              <a:t>embalagens</a:t>
            </a:r>
          </a:p>
        </p:txBody>
      </p:sp>
      <p:sp>
        <p:nvSpPr>
          <p:cNvPr id="29707" name="Forma livre 12"/>
          <p:cNvSpPr>
            <a:spLocks/>
          </p:cNvSpPr>
          <p:nvPr/>
        </p:nvSpPr>
        <p:spPr bwMode="auto">
          <a:xfrm>
            <a:off x="179388" y="720725"/>
            <a:ext cx="3887787" cy="32385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17694720 60000 65536"/>
              <a:gd name="T22" fmla="*/ 17694720 60000 65536"/>
              <a:gd name="T23" fmla="*/ 17694720 60000 65536"/>
              <a:gd name="T24" fmla="*/ 5400 w 21600"/>
              <a:gd name="T25" fmla="*/ 6570 h 21600"/>
              <a:gd name="T26" fmla="*/ 14160 w 21600"/>
              <a:gd name="T27" fmla="*/ 1529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1464" y="4340"/>
                </a:moveTo>
                <a:lnTo>
                  <a:pt x="9722" y="1887"/>
                </a:lnTo>
                <a:lnTo>
                  <a:pt x="8548" y="6383"/>
                </a:lnTo>
                <a:lnTo>
                  <a:pt x="4503" y="3626"/>
                </a:lnTo>
                <a:lnTo>
                  <a:pt x="5373" y="7816"/>
                </a:lnTo>
                <a:lnTo>
                  <a:pt x="1174" y="8270"/>
                </a:lnTo>
                <a:lnTo>
                  <a:pt x="3934" y="11592"/>
                </a:lnTo>
                <a:lnTo>
                  <a:pt x="0" y="12875"/>
                </a:lnTo>
                <a:lnTo>
                  <a:pt x="3329" y="15372"/>
                </a:lnTo>
                <a:lnTo>
                  <a:pt x="1283" y="17824"/>
                </a:lnTo>
                <a:lnTo>
                  <a:pt x="4804" y="18239"/>
                </a:lnTo>
                <a:lnTo>
                  <a:pt x="4918" y="21600"/>
                </a:lnTo>
                <a:lnTo>
                  <a:pt x="7525" y="18125"/>
                </a:lnTo>
                <a:lnTo>
                  <a:pt x="8698" y="19712"/>
                </a:lnTo>
                <a:lnTo>
                  <a:pt x="9871" y="17371"/>
                </a:lnTo>
                <a:lnTo>
                  <a:pt x="11614" y="18844"/>
                </a:lnTo>
                <a:lnTo>
                  <a:pt x="12178" y="15937"/>
                </a:lnTo>
                <a:lnTo>
                  <a:pt x="14943" y="17371"/>
                </a:lnTo>
                <a:lnTo>
                  <a:pt x="14640" y="14348"/>
                </a:lnTo>
                <a:lnTo>
                  <a:pt x="18878" y="15632"/>
                </a:lnTo>
                <a:lnTo>
                  <a:pt x="16382" y="12311"/>
                </a:lnTo>
                <a:lnTo>
                  <a:pt x="18270" y="11292"/>
                </a:lnTo>
                <a:lnTo>
                  <a:pt x="16986" y="9404"/>
                </a:lnTo>
                <a:lnTo>
                  <a:pt x="21600" y="6646"/>
                </a:lnTo>
                <a:lnTo>
                  <a:pt x="16382" y="6533"/>
                </a:lnTo>
                <a:lnTo>
                  <a:pt x="18005" y="3172"/>
                </a:lnTo>
                <a:lnTo>
                  <a:pt x="14524" y="5778"/>
                </a:lnTo>
                <a:lnTo>
                  <a:pt x="14789" y="0"/>
                </a:lnTo>
                <a:lnTo>
                  <a:pt x="11464" y="4340"/>
                </a:lnTo>
                <a:close/>
              </a:path>
            </a:pathLst>
          </a:custGeom>
          <a:solidFill>
            <a:srgbClr val="94BD5E">
              <a:alpha val="50195"/>
            </a:srgbClr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90000" tIns="45000" rIns="90000" bIns="45000" anchor="ctr"/>
          <a:lstStyle/>
          <a:p>
            <a:endParaRPr lang="pt-BR"/>
          </a:p>
        </p:txBody>
      </p:sp>
      <p:sp>
        <p:nvSpPr>
          <p:cNvPr id="29708" name="CaixaDeTexto 13"/>
          <p:cNvSpPr txBox="1">
            <a:spLocks noChangeArrowheads="1"/>
          </p:cNvSpPr>
          <p:nvPr/>
        </p:nvSpPr>
        <p:spPr bwMode="auto">
          <a:xfrm rot="-1243309">
            <a:off x="6211888" y="2925763"/>
            <a:ext cx="2519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solidFill>
                  <a:srgbClr val="000000"/>
                </a:solidFill>
                <a:ea typeface="Microsoft YaHei" pitchFamily="34" charset="-122"/>
              </a:rPr>
              <a:t>Pilhas e Baterias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rma livre 1"/>
          <p:cNvSpPr>
            <a:spLocks noChangeArrowheads="1"/>
          </p:cNvSpPr>
          <p:nvPr/>
        </p:nvSpPr>
        <p:spPr bwMode="auto">
          <a:xfrm>
            <a:off x="1259632" y="1772816"/>
            <a:ext cx="6768752" cy="28083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781446153 h 21600"/>
              <a:gd name="T4" fmla="*/ 2147483647 w 21600"/>
              <a:gd name="T5" fmla="*/ 1562892307 h 21600"/>
              <a:gd name="T6" fmla="*/ 0 w 21600"/>
              <a:gd name="T7" fmla="*/ 781446153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144000" tIns="72000" rIns="144000" bIns="72000" anchor="ctr"/>
          <a:lstStyle/>
          <a:p>
            <a:pPr algn="just">
              <a:defRPr/>
            </a:pPr>
            <a:r>
              <a:rPr lang="pt-BR" sz="2000" dirty="0">
                <a:latin typeface="+mj-lt"/>
              </a:rPr>
              <a:t>Os sistemas de logística reversa serão estendidos a produtos comercializados em embalagens plásticas, metálicas ou de vidro, e aos demais produtos e embalagens, considerando prioritariamente o grau e a extensão do impacto à saúde pública e ao meio ambiente dos resíduos gerados bem como sua a viabilidade técnica e econômica </a:t>
            </a:r>
          </a:p>
          <a:p>
            <a:pPr algn="just">
              <a:defRPr/>
            </a:pPr>
            <a:r>
              <a:rPr lang="pt-BR" sz="2000" dirty="0"/>
              <a:t> (Decreto 7.404/2010 - Art. 17)</a:t>
            </a:r>
            <a:endParaRPr lang="pt-BR" sz="2000" dirty="0">
              <a:latin typeface="+mj-lt"/>
            </a:endParaRPr>
          </a:p>
        </p:txBody>
      </p:sp>
      <p:sp>
        <p:nvSpPr>
          <p:cNvPr id="30725" name="Forma livre 16"/>
          <p:cNvSpPr>
            <a:spLocks/>
          </p:cNvSpPr>
          <p:nvPr/>
        </p:nvSpPr>
        <p:spPr bwMode="auto">
          <a:xfrm rot="5400000">
            <a:off x="-947737" y="5805487"/>
            <a:ext cx="2579688" cy="6842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prstDash val="solid"/>
            <a:round/>
            <a:headEnd/>
            <a:tailEnd/>
          </a:ln>
        </p:spPr>
        <p:txBody>
          <a:bodyPr lIns="99360" tIns="49680" rIns="99360" bIns="49680"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331913" y="115888"/>
            <a:ext cx="734377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400" dirty="0">
                <a:latin typeface="+mj-lt"/>
              </a:rPr>
              <a:t>OS  SISTEMAS  DE  LOGÍSTICA  REVERSA  SERÃO ESTENDIDOS A OUTROS PRODUTOS ...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rma livre 1"/>
          <p:cNvSpPr>
            <a:spLocks noChangeArrowheads="1"/>
          </p:cNvSpPr>
          <p:nvPr/>
        </p:nvSpPr>
        <p:spPr bwMode="auto">
          <a:xfrm>
            <a:off x="1042988" y="0"/>
            <a:ext cx="8101012" cy="11255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1313" indent="-339725"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LOGÍSTICA REVERSA  EM  OUTRAS CADEIAS  DE PRODUTOS</a:t>
            </a:r>
          </a:p>
        </p:txBody>
      </p:sp>
      <p:sp>
        <p:nvSpPr>
          <p:cNvPr id="8" name="Elipse 7"/>
          <p:cNvSpPr/>
          <p:nvPr/>
        </p:nvSpPr>
        <p:spPr>
          <a:xfrm>
            <a:off x="2555875" y="3860800"/>
            <a:ext cx="4032250" cy="72072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TERMO  DE COMPROMISSO</a:t>
            </a:r>
          </a:p>
        </p:txBody>
      </p:sp>
      <p:sp>
        <p:nvSpPr>
          <p:cNvPr id="7" name="Texto explicativo em seta para baixo 6"/>
          <p:cNvSpPr/>
          <p:nvPr/>
        </p:nvSpPr>
        <p:spPr>
          <a:xfrm>
            <a:off x="900113" y="1989138"/>
            <a:ext cx="7343775" cy="1871662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FORMAS   PARA   A  IMPLEMENTAÇÃO   DA   LOGÍSTICA  REVERSA   A   OUTRAS   CADEIAS   DE   PRODUTOS</a:t>
            </a:r>
          </a:p>
        </p:txBody>
      </p:sp>
      <p:sp>
        <p:nvSpPr>
          <p:cNvPr id="10" name="Elipse 9"/>
          <p:cNvSpPr/>
          <p:nvPr/>
        </p:nvSpPr>
        <p:spPr>
          <a:xfrm>
            <a:off x="2578100" y="4508500"/>
            <a:ext cx="3960813" cy="57626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ACORDO    SETORIAL</a:t>
            </a:r>
          </a:p>
        </p:txBody>
      </p:sp>
      <p:sp>
        <p:nvSpPr>
          <p:cNvPr id="11" name="Elipse 10"/>
          <p:cNvSpPr/>
          <p:nvPr/>
        </p:nvSpPr>
        <p:spPr>
          <a:xfrm>
            <a:off x="2484438" y="5013325"/>
            <a:ext cx="4032250" cy="6477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REGULAMENTO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188" y="0"/>
            <a:ext cx="853281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dirty="0">
                <a:latin typeface="+mn-lt"/>
              </a:rPr>
              <a:t>TERMO   DE   COMPROMISSO</a:t>
            </a:r>
          </a:p>
          <a:p>
            <a:pPr algn="ctr">
              <a:defRPr/>
            </a:pPr>
            <a:r>
              <a:rPr lang="pt-BR" sz="2400" dirty="0">
                <a:latin typeface="+mn-lt"/>
              </a:rPr>
              <a:t>SEGUNDO  O  REGULAMENTO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76375" y="1341438"/>
            <a:ext cx="6696075" cy="12001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PODER  PÚBLICO  PODERÁ CELEBRAR  TERMOS DE COMPROMISSO  COM EMPRESAS OU ENTIDADES  REPRESENTATIVAS DO SETOR EMPRESARIAL  COM VISTAS  À  LOGÍSTICA REVERSA ,        QUANDO :</a:t>
            </a:r>
          </a:p>
        </p:txBody>
      </p:sp>
      <p:sp>
        <p:nvSpPr>
          <p:cNvPr id="32772" name="CaixaDeTexto 5"/>
          <p:cNvSpPr txBox="1">
            <a:spLocks noChangeArrowheads="1"/>
          </p:cNvSpPr>
          <p:nvPr/>
        </p:nvSpPr>
        <p:spPr bwMode="auto">
          <a:xfrm>
            <a:off x="1476375" y="3141663"/>
            <a:ext cx="6624638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/>
              <a:t>NÃO  HOUVER ,   NA  MESMA   ÁREA  DE ABRANGÊNCIA,  ACORDO   SETORIAL     </a:t>
            </a:r>
          </a:p>
        </p:txBody>
      </p:sp>
      <p:sp>
        <p:nvSpPr>
          <p:cNvPr id="32773" name="CaixaDeTexto 6"/>
          <p:cNvSpPr txBox="1">
            <a:spLocks noChangeArrowheads="1"/>
          </p:cNvSpPr>
          <p:nvPr/>
        </p:nvSpPr>
        <p:spPr bwMode="auto">
          <a:xfrm>
            <a:off x="4356100" y="4076700"/>
            <a:ext cx="576263" cy="3698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/>
              <a:t>OU</a:t>
            </a:r>
          </a:p>
        </p:txBody>
      </p:sp>
      <p:sp>
        <p:nvSpPr>
          <p:cNvPr id="32774" name="CaixaDeTexto 7"/>
          <p:cNvSpPr txBox="1">
            <a:spLocks noChangeArrowheads="1"/>
          </p:cNvSpPr>
          <p:nvPr/>
        </p:nvSpPr>
        <p:spPr bwMode="auto">
          <a:xfrm>
            <a:off x="1476375" y="4652963"/>
            <a:ext cx="6624638" cy="923925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b="1">
                <a:solidFill>
                  <a:schemeClr val="bg1"/>
                </a:solidFill>
              </a:rPr>
              <a:t>PARA  A  FIXAÇÃO  DE  METAS   E  COMPROMISSOS   MAIS   EXIGENTES  QUE O PREVISTO EM ACORDO  SETORIAL  OU   REGULAMENTO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2700338" y="2133600"/>
            <a:ext cx="4319587" cy="17986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00000">
              <a:alpha val="95000"/>
            </a:srgbClr>
          </a:solidFill>
          <a:ln w="9360">
            <a:solidFill>
              <a:srgbClr val="DBEEF4"/>
            </a:solidFill>
            <a:prstDash val="solid"/>
            <a:miter/>
          </a:ln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 fontAlgn="auto">
              <a:spcBef>
                <a:spcPts val="59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t-BR" sz="2800" b="1" i="1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itchFamily="34"/>
                <a:ea typeface="Microsoft YaHei" pitchFamily="2"/>
                <a:cs typeface="Microsoft YaHei" pitchFamily="2"/>
              </a:rPr>
              <a:t>entre o poder público e fabricantes, importadores, distribuidores ou comerciantes</a:t>
            </a:r>
          </a:p>
        </p:txBody>
      </p:sp>
      <p:sp>
        <p:nvSpPr>
          <p:cNvPr id="34819" name="Forma livre 2"/>
          <p:cNvSpPr>
            <a:spLocks/>
          </p:cNvSpPr>
          <p:nvPr/>
        </p:nvSpPr>
        <p:spPr bwMode="auto">
          <a:xfrm>
            <a:off x="2014538" y="4211638"/>
            <a:ext cx="5905500" cy="2089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17694720 60000 65536"/>
              <a:gd name="T25" fmla="*/ 0 60000 65536"/>
              <a:gd name="T26" fmla="*/ 5898240 60000 65536"/>
              <a:gd name="T27" fmla="*/ 11796480 60000 65536"/>
              <a:gd name="T28" fmla="*/ 17694720 60000 65536"/>
              <a:gd name="T29" fmla="*/ 17694720 60000 65536"/>
              <a:gd name="T30" fmla="*/ 17694720 60000 65536"/>
              <a:gd name="T31" fmla="*/ 17694720 60000 65536"/>
              <a:gd name="T32" fmla="*/ 17694720 60000 65536"/>
              <a:gd name="T33" fmla="*/ 17694720 60000 65536"/>
              <a:gd name="T34" fmla="*/ 17694720 60000 65536"/>
              <a:gd name="T35" fmla="*/ 17694720 60000 65536"/>
              <a:gd name="T36" fmla="*/ 3163 w 21600"/>
              <a:gd name="T37" fmla="*/ 3163 h 21600"/>
              <a:gd name="T38" fmla="*/ 18437 w 21600"/>
              <a:gd name="T39" fmla="*/ 18437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10800" y="0"/>
                </a:moveTo>
                <a:lnTo>
                  <a:pt x="10799" y="0"/>
                </a:ln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0070C0">
              <a:alpha val="92155"/>
            </a:srgbClr>
          </a:solidFill>
          <a:ln w="25560">
            <a:solidFill>
              <a:srgbClr val="F2F2F2"/>
            </a:solidFill>
            <a:prstDash val="solid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pt-BR"/>
          </a:p>
        </p:txBody>
      </p:sp>
      <p:sp>
        <p:nvSpPr>
          <p:cNvPr id="34820" name="Forma livre 3"/>
          <p:cNvSpPr>
            <a:spLocks/>
          </p:cNvSpPr>
          <p:nvPr/>
        </p:nvSpPr>
        <p:spPr bwMode="auto">
          <a:xfrm rot="-5400000" flipH="1" flipV="1">
            <a:off x="4394201" y="-930275"/>
            <a:ext cx="2489200" cy="6454775"/>
          </a:xfrm>
          <a:custGeom>
            <a:avLst/>
            <a:gdLst>
              <a:gd name="T0" fmla="*/ 1244520 w 2489200"/>
              <a:gd name="T1" fmla="*/ 0 h 6454775"/>
              <a:gd name="T2" fmla="*/ 2489040 w 2489200"/>
              <a:gd name="T3" fmla="*/ 3227412 h 6454775"/>
              <a:gd name="T4" fmla="*/ 1244520 w 2489200"/>
              <a:gd name="T5" fmla="*/ 6454803 h 6454775"/>
              <a:gd name="T6" fmla="*/ 0 w 2489200"/>
              <a:gd name="T7" fmla="*/ 3227412 h 6454775"/>
              <a:gd name="T8" fmla="*/ 1244520 w 2489200"/>
              <a:gd name="T9" fmla="*/ 1106689 h 6454775"/>
              <a:gd name="T10" fmla="*/ 1866780 w 2489200"/>
              <a:gd name="T11" fmla="*/ 1864928 h 6454775"/>
              <a:gd name="T12" fmla="*/ 2489040 w 2489200"/>
              <a:gd name="T13" fmla="*/ 1106689 h 6454775"/>
              <a:gd name="T14" fmla="*/ 1111854 w 2489200"/>
              <a:gd name="T15" fmla="*/ 0 h 6454775"/>
              <a:gd name="T16" fmla="*/ 356928 w 2489200"/>
              <a:gd name="T17" fmla="*/ 6454803 h 6454775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17694720 60000 65536"/>
              <a:gd name="T24" fmla="*/ 17694720 60000 65536"/>
              <a:gd name="T25" fmla="*/ 17694720 60000 65536"/>
              <a:gd name="T26" fmla="*/ 17694720 60000 65536"/>
              <a:gd name="T27" fmla="*/ 0 w 2489200"/>
              <a:gd name="T28" fmla="*/ 0 h 6454775"/>
              <a:gd name="T29" fmla="*/ 2489200 w 2489200"/>
              <a:gd name="T30" fmla="*/ 6454775 h 64547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89200" h="6454775">
                <a:moveTo>
                  <a:pt x="0" y="6454774"/>
                </a:moveTo>
                <a:lnTo>
                  <a:pt x="0" y="1045564"/>
                </a:lnTo>
                <a:cubicBezTo>
                  <a:pt x="0" y="468115"/>
                  <a:pt x="468115" y="0"/>
                  <a:pt x="1045564" y="1"/>
                </a:cubicBezTo>
                <a:cubicBezTo>
                  <a:pt x="1045564" y="1"/>
                  <a:pt x="1045565" y="1"/>
                  <a:pt x="1045565" y="1"/>
                </a:cubicBezTo>
                <a:lnTo>
                  <a:pt x="1178288" y="0"/>
                </a:lnTo>
                <a:lnTo>
                  <a:pt x="1178289" y="0"/>
                </a:lnTo>
                <a:lnTo>
                  <a:pt x="1178288" y="0"/>
                </a:lnTo>
                <a:cubicBezTo>
                  <a:pt x="1755737" y="1"/>
                  <a:pt x="2223851" y="468115"/>
                  <a:pt x="2223851" y="1045564"/>
                </a:cubicBezTo>
                <a:cubicBezTo>
                  <a:pt x="2223851" y="1045564"/>
                  <a:pt x="2223850" y="1045565"/>
                  <a:pt x="2223850" y="1045565"/>
                </a:cubicBezTo>
                <a:lnTo>
                  <a:pt x="2223851" y="1106678"/>
                </a:lnTo>
                <a:lnTo>
                  <a:pt x="2489201" y="1106678"/>
                </a:lnTo>
                <a:lnTo>
                  <a:pt x="1866900" y="1864914"/>
                </a:lnTo>
                <a:lnTo>
                  <a:pt x="1244600" y="1106678"/>
                </a:lnTo>
                <a:lnTo>
                  <a:pt x="1509949" y="1106678"/>
                </a:lnTo>
                <a:lnTo>
                  <a:pt x="1509949" y="1045564"/>
                </a:lnTo>
                <a:lnTo>
                  <a:pt x="1509950" y="1045564"/>
                </a:lnTo>
                <a:cubicBezTo>
                  <a:pt x="1509950" y="862392"/>
                  <a:pt x="1361460" y="713903"/>
                  <a:pt x="1178289" y="713903"/>
                </a:cubicBezTo>
                <a:lnTo>
                  <a:pt x="1045564" y="713903"/>
                </a:lnTo>
                <a:lnTo>
                  <a:pt x="1045563" y="713903"/>
                </a:lnTo>
                <a:cubicBezTo>
                  <a:pt x="862392" y="713903"/>
                  <a:pt x="713903" y="862392"/>
                  <a:pt x="713903" y="1045563"/>
                </a:cubicBezTo>
                <a:lnTo>
                  <a:pt x="713903" y="6454774"/>
                </a:lnTo>
                <a:close/>
              </a:path>
            </a:pathLst>
          </a:custGeom>
          <a:solidFill>
            <a:srgbClr val="336600">
              <a:alpha val="96077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pt-BR"/>
          </a:p>
        </p:txBody>
      </p:sp>
      <p:sp>
        <p:nvSpPr>
          <p:cNvPr id="34821" name="Forma livre 4"/>
          <p:cNvSpPr>
            <a:spLocks noChangeArrowheads="1"/>
          </p:cNvSpPr>
          <p:nvPr/>
        </p:nvSpPr>
        <p:spPr bwMode="auto">
          <a:xfrm>
            <a:off x="0" y="-179388"/>
            <a:ext cx="9144000" cy="115887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1313" indent="-339725"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ACORDO  SETORIAL</a:t>
            </a:r>
          </a:p>
        </p:txBody>
      </p:sp>
      <p:sp>
        <p:nvSpPr>
          <p:cNvPr id="34822" name="Forma livre 5"/>
          <p:cNvSpPr>
            <a:spLocks noChangeArrowheads="1"/>
          </p:cNvSpPr>
          <p:nvPr/>
        </p:nvSpPr>
        <p:spPr bwMode="auto">
          <a:xfrm>
            <a:off x="2540000" y="1011238"/>
            <a:ext cx="42164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90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rPr>
              <a:t>Ato de natureza contratual</a:t>
            </a:r>
          </a:p>
        </p:txBody>
      </p:sp>
      <p:sp>
        <p:nvSpPr>
          <p:cNvPr id="7" name="Forma livre 6"/>
          <p:cNvSpPr/>
          <p:nvPr/>
        </p:nvSpPr>
        <p:spPr>
          <a:xfrm>
            <a:off x="2481263" y="4408488"/>
            <a:ext cx="5183187" cy="1371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 fontAlgn="auto">
              <a:spcBef>
                <a:spcPts val="59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t-BR" sz="2800" b="1" i="1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itchFamily="34"/>
                <a:ea typeface="Microsoft YaHei" pitchFamily="2"/>
                <a:cs typeface="Microsoft YaHei" pitchFamily="2"/>
              </a:rPr>
              <a:t>a implantação da responsabilidade compartilhada pelo ciclo de vida do produto</a:t>
            </a:r>
          </a:p>
        </p:txBody>
      </p:sp>
      <p:sp>
        <p:nvSpPr>
          <p:cNvPr id="34824" name="Forma livre 7"/>
          <p:cNvSpPr>
            <a:spLocks/>
          </p:cNvSpPr>
          <p:nvPr/>
        </p:nvSpPr>
        <p:spPr bwMode="auto">
          <a:xfrm rot="16200000" flipH="1">
            <a:off x="-258762" y="3003550"/>
            <a:ext cx="3397250" cy="2520950"/>
          </a:xfrm>
          <a:custGeom>
            <a:avLst/>
            <a:gdLst>
              <a:gd name="T0" fmla="*/ 1698660 w 3397250"/>
              <a:gd name="T1" fmla="*/ 0 h 2520950"/>
              <a:gd name="T2" fmla="*/ 3397320 w 3397250"/>
              <a:gd name="T3" fmla="*/ 1260540 h 2520950"/>
              <a:gd name="T4" fmla="*/ 1698660 w 3397250"/>
              <a:gd name="T5" fmla="*/ 2521080 h 2520950"/>
              <a:gd name="T6" fmla="*/ 0 w 3397250"/>
              <a:gd name="T7" fmla="*/ 1260540 h 2520950"/>
              <a:gd name="T8" fmla="*/ 2136818 w 3397250"/>
              <a:gd name="T9" fmla="*/ 1271860 h 2520950"/>
              <a:gd name="T10" fmla="*/ 2767068 w 3397250"/>
              <a:gd name="T11" fmla="*/ 1984720 h 2520950"/>
              <a:gd name="T12" fmla="*/ 3397320 w 3397250"/>
              <a:gd name="T13" fmla="*/ 1271860 h 2520950"/>
              <a:gd name="T14" fmla="*/ 1555050 w 3397250"/>
              <a:gd name="T15" fmla="*/ 0 h 2520950"/>
              <a:gd name="T16" fmla="*/ 343033 w 3397250"/>
              <a:gd name="T17" fmla="*/ 2521080 h 252095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17694720 60000 65536"/>
              <a:gd name="T24" fmla="*/ 17694720 60000 65536"/>
              <a:gd name="T25" fmla="*/ 17694720 60000 65536"/>
              <a:gd name="T26" fmla="*/ 17694720 60000 65536"/>
              <a:gd name="T27" fmla="*/ 0 w 3397250"/>
              <a:gd name="T28" fmla="*/ 0 h 2520950"/>
              <a:gd name="T29" fmla="*/ 3397250 w 3397250"/>
              <a:gd name="T30" fmla="*/ 2520950 h 25209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97250" h="2520950">
                <a:moveTo>
                  <a:pt x="0" y="2520951"/>
                </a:moveTo>
                <a:lnTo>
                  <a:pt x="0" y="838645"/>
                </a:lnTo>
                <a:cubicBezTo>
                  <a:pt x="0" y="375474"/>
                  <a:pt x="375474" y="0"/>
                  <a:pt x="838645" y="1"/>
                </a:cubicBezTo>
                <a:cubicBezTo>
                  <a:pt x="838645" y="1"/>
                  <a:pt x="838645" y="1"/>
                  <a:pt x="838645" y="1"/>
                </a:cubicBezTo>
                <a:lnTo>
                  <a:pt x="2271395" y="0"/>
                </a:lnTo>
                <a:lnTo>
                  <a:pt x="2271394" y="0"/>
                </a:lnTo>
                <a:cubicBezTo>
                  <a:pt x="2734565" y="0"/>
                  <a:pt x="3110039" y="375474"/>
                  <a:pt x="3110039" y="838645"/>
                </a:cubicBezTo>
                <a:cubicBezTo>
                  <a:pt x="3110039" y="838645"/>
                  <a:pt x="3110038" y="838645"/>
                  <a:pt x="3110038" y="838645"/>
                </a:cubicBezTo>
                <a:lnTo>
                  <a:pt x="3110039" y="1271794"/>
                </a:lnTo>
                <a:lnTo>
                  <a:pt x="3397251" y="1271794"/>
                </a:lnTo>
                <a:lnTo>
                  <a:pt x="2767013" y="1984618"/>
                </a:lnTo>
                <a:lnTo>
                  <a:pt x="2136775" y="1271794"/>
                </a:lnTo>
                <a:lnTo>
                  <a:pt x="2423987" y="1271794"/>
                </a:lnTo>
                <a:lnTo>
                  <a:pt x="2423987" y="838645"/>
                </a:lnTo>
                <a:cubicBezTo>
                  <a:pt x="2423987" y="754370"/>
                  <a:pt x="2355669" y="686052"/>
                  <a:pt x="2271394" y="686052"/>
                </a:cubicBezTo>
                <a:lnTo>
                  <a:pt x="838645" y="686051"/>
                </a:lnTo>
                <a:lnTo>
                  <a:pt x="838644" y="686051"/>
                </a:lnTo>
                <a:cubicBezTo>
                  <a:pt x="754370" y="686051"/>
                  <a:pt x="686052" y="754369"/>
                  <a:pt x="686052" y="838643"/>
                </a:cubicBezTo>
                <a:lnTo>
                  <a:pt x="686051" y="2520951"/>
                </a:lnTo>
                <a:close/>
              </a:path>
            </a:pathLst>
          </a:custGeom>
          <a:solidFill>
            <a:srgbClr val="254061"/>
          </a:solidFill>
          <a:ln w="9525">
            <a:noFill/>
            <a:prstDash val="solid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pt-BR"/>
          </a:p>
        </p:txBody>
      </p:sp>
      <p:sp>
        <p:nvSpPr>
          <p:cNvPr id="9" name="Forma livre 8"/>
          <p:cNvSpPr/>
          <p:nvPr/>
        </p:nvSpPr>
        <p:spPr>
          <a:xfrm>
            <a:off x="717550" y="4997450"/>
            <a:ext cx="1371600" cy="9366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82800" tIns="41400" rIns="82800" bIns="4140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pt-BR" sz="2800" b="1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itchFamily="34"/>
                <a:ea typeface="Microsoft YaHei" pitchFamily="2"/>
                <a:cs typeface="Microsoft YaHei" pitchFamily="2"/>
              </a:rPr>
              <a:t>   para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lang="pt-BR" sz="2800" b="1" dirty="0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Calibri" pitchFamily="34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5388"/>
            <a:ext cx="9144000" cy="5289550"/>
          </a:xfrm>
          <a:prstGeom prst="rect">
            <a:avLst/>
          </a:prstGeom>
          <a:noFill/>
          <a:ln w="317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</p:pic>
      <p:sp>
        <p:nvSpPr>
          <p:cNvPr id="36867" name="CaixaDeTexto 4"/>
          <p:cNvSpPr txBox="1">
            <a:spLocks noChangeArrowheads="1"/>
          </p:cNvSpPr>
          <p:nvPr/>
        </p:nvSpPr>
        <p:spPr bwMode="auto">
          <a:xfrm>
            <a:off x="539750" y="188913"/>
            <a:ext cx="8604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39725" algn="ctr">
              <a:tabLst>
                <a:tab pos="341313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LOGISTICA  REVERSA   VIA   ACORDO   SETORIAL    E</a:t>
            </a:r>
          </a:p>
          <a:p>
            <a:pPr marL="341313" indent="-339725" algn="ctr">
              <a:tabLst>
                <a:tab pos="341313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LOGISTICA  REVERSA  POR  DECRETO  DO  EXECUTIVO</a:t>
            </a:r>
            <a:endParaRPr lang="pt-BR" sz="24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tângulo 1"/>
          <p:cNvSpPr>
            <a:spLocks noChangeArrowheads="1"/>
          </p:cNvSpPr>
          <p:nvPr/>
        </p:nvSpPr>
        <p:spPr bwMode="auto">
          <a:xfrm>
            <a:off x="0" y="1989138"/>
            <a:ext cx="93249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AS DECISÕES REFERENTES À IMPLANTAÇÃO DE SISTEMAS  DE LOGÍSTICA: 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COMITÊ  ORIENTADOR  PARA IMPLANTAÇÃO DE SISTEMAS DE LOGÍSTICA REVERSA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Arial" pitchFamily="34" charset="0"/>
              </a:rPr>
              <a:t>UM </a:t>
            </a:r>
            <a:r>
              <a:rPr lang="pt-BR" sz="2000">
                <a:solidFill>
                  <a:srgbClr val="000000"/>
                </a:solidFill>
                <a:ea typeface="Microsoft YaHei" pitchFamily="34" charset="-122"/>
                <a:cs typeface="Arial" pitchFamily="34" charset="0"/>
              </a:rPr>
              <a:t> </a:t>
            </a:r>
            <a:r>
              <a:rPr lang="pt-BR"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CONSELHO  DE  MINISTROS  DE  ESTADO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27300" y="836613"/>
            <a:ext cx="4464050" cy="369887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COMITÊ ORIENTADOR (PRESIDÊNCIA  MMA) </a:t>
            </a:r>
            <a:endParaRPr lang="pt-BR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5650" y="1408113"/>
            <a:ext cx="2592388" cy="646112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SECRETARIA  EXECUTIVA</a:t>
            </a: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(MMA) </a:t>
            </a:r>
            <a:endParaRPr lang="pt-BR" b="1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6" name="Conector reto 5"/>
          <p:cNvCxnSpPr>
            <a:stCxn id="2" idx="2"/>
          </p:cNvCxnSpPr>
          <p:nvPr/>
        </p:nvCxnSpPr>
        <p:spPr>
          <a:xfrm rot="5400000">
            <a:off x="2402681" y="3520282"/>
            <a:ext cx="4670425" cy="42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960438" y="2416175"/>
            <a:ext cx="5400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539750" y="2705100"/>
            <a:ext cx="792163" cy="368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MMA</a:t>
            </a:r>
          </a:p>
        </p:txBody>
      </p:sp>
      <p:cxnSp>
        <p:nvCxnSpPr>
          <p:cNvPr id="14" name="Conector reto 13"/>
          <p:cNvCxnSpPr/>
          <p:nvPr/>
        </p:nvCxnSpPr>
        <p:spPr>
          <a:xfrm rot="5400000">
            <a:off x="790575" y="2560638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547813" y="2708275"/>
            <a:ext cx="792162" cy="3698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MS</a:t>
            </a:r>
          </a:p>
        </p:txBody>
      </p:sp>
      <p:cxnSp>
        <p:nvCxnSpPr>
          <p:cNvPr id="21" name="Conector reto 20"/>
          <p:cNvCxnSpPr/>
          <p:nvPr/>
        </p:nvCxnSpPr>
        <p:spPr>
          <a:xfrm rot="5400000">
            <a:off x="1738312" y="2560638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2533650" y="2705100"/>
            <a:ext cx="936625" cy="36830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MAPA</a:t>
            </a:r>
          </a:p>
        </p:txBody>
      </p:sp>
      <p:cxnSp>
        <p:nvCxnSpPr>
          <p:cNvPr id="24" name="Conector reto 23"/>
          <p:cNvCxnSpPr>
            <a:endCxn id="23" idx="0"/>
          </p:cNvCxnSpPr>
          <p:nvPr/>
        </p:nvCxnSpPr>
        <p:spPr>
          <a:xfrm rot="16200000" flipH="1">
            <a:off x="2867026" y="2570162"/>
            <a:ext cx="2667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3697288" y="2705100"/>
            <a:ext cx="792162" cy="368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MDIC</a:t>
            </a:r>
          </a:p>
        </p:txBody>
      </p:sp>
      <p:cxnSp>
        <p:nvCxnSpPr>
          <p:cNvPr id="27" name="Conector reto 26"/>
          <p:cNvCxnSpPr>
            <a:endCxn id="26" idx="0"/>
          </p:cNvCxnSpPr>
          <p:nvPr/>
        </p:nvCxnSpPr>
        <p:spPr>
          <a:xfrm rot="16200000" flipH="1">
            <a:off x="3948112" y="2560638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5006975" y="2705100"/>
            <a:ext cx="792163" cy="3683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MF</a:t>
            </a:r>
          </a:p>
        </p:txBody>
      </p:sp>
      <p:cxnSp>
        <p:nvCxnSpPr>
          <p:cNvPr id="31" name="Conector reto 30"/>
          <p:cNvCxnSpPr>
            <a:endCxn id="30" idx="0"/>
          </p:cNvCxnSpPr>
          <p:nvPr/>
        </p:nvCxnSpPr>
        <p:spPr>
          <a:xfrm rot="16200000" flipH="1">
            <a:off x="5257800" y="2560638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rot="16200000" flipH="1">
            <a:off x="6227762" y="2560638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DeTexto 57"/>
          <p:cNvSpPr txBox="1"/>
          <p:nvPr/>
        </p:nvSpPr>
        <p:spPr>
          <a:xfrm>
            <a:off x="7380288" y="2636838"/>
            <a:ext cx="16557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FF0000"/>
                </a:solidFill>
                <a:latin typeface="+mn-lt"/>
              </a:rPr>
              <a:t>(Os Membros e convidados)</a:t>
            </a:r>
          </a:p>
        </p:txBody>
      </p:sp>
      <p:cxnSp>
        <p:nvCxnSpPr>
          <p:cNvPr id="63" name="Conector reto 62"/>
          <p:cNvCxnSpPr/>
          <p:nvPr/>
        </p:nvCxnSpPr>
        <p:spPr>
          <a:xfrm>
            <a:off x="3360738" y="1700213"/>
            <a:ext cx="1366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>
            <a:off x="900113" y="4133850"/>
            <a:ext cx="5759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ixaDeTexto 64"/>
          <p:cNvSpPr txBox="1"/>
          <p:nvPr/>
        </p:nvSpPr>
        <p:spPr>
          <a:xfrm>
            <a:off x="539750" y="4433888"/>
            <a:ext cx="792163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MMA</a:t>
            </a:r>
          </a:p>
        </p:txBody>
      </p:sp>
      <p:cxnSp>
        <p:nvCxnSpPr>
          <p:cNvPr id="66" name="Conector reto 65"/>
          <p:cNvCxnSpPr/>
          <p:nvPr/>
        </p:nvCxnSpPr>
        <p:spPr>
          <a:xfrm rot="5400000">
            <a:off x="767556" y="4288632"/>
            <a:ext cx="287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ixaDeTexto 66"/>
          <p:cNvSpPr txBox="1"/>
          <p:nvPr/>
        </p:nvSpPr>
        <p:spPr>
          <a:xfrm>
            <a:off x="1536700" y="4433888"/>
            <a:ext cx="792163" cy="3698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MS</a:t>
            </a:r>
          </a:p>
        </p:txBody>
      </p:sp>
      <p:cxnSp>
        <p:nvCxnSpPr>
          <p:cNvPr id="68" name="Conector reto 67"/>
          <p:cNvCxnSpPr/>
          <p:nvPr/>
        </p:nvCxnSpPr>
        <p:spPr>
          <a:xfrm rot="5400000">
            <a:off x="1751012" y="4289426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ixaDeTexto 68"/>
          <p:cNvSpPr txBox="1"/>
          <p:nvPr/>
        </p:nvSpPr>
        <p:spPr>
          <a:xfrm>
            <a:off x="2533650" y="4433888"/>
            <a:ext cx="936625" cy="36988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MAPA</a:t>
            </a:r>
          </a:p>
        </p:txBody>
      </p:sp>
      <p:sp>
        <p:nvSpPr>
          <p:cNvPr id="71" name="CaixaDeTexto 70"/>
          <p:cNvSpPr txBox="1"/>
          <p:nvPr/>
        </p:nvSpPr>
        <p:spPr>
          <a:xfrm>
            <a:off x="3697288" y="4433888"/>
            <a:ext cx="792162" cy="369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MDIC</a:t>
            </a:r>
          </a:p>
        </p:txBody>
      </p:sp>
      <p:cxnSp>
        <p:nvCxnSpPr>
          <p:cNvPr id="72" name="Conector reto 71"/>
          <p:cNvCxnSpPr/>
          <p:nvPr/>
        </p:nvCxnSpPr>
        <p:spPr>
          <a:xfrm rot="16200000" flipH="1">
            <a:off x="3948906" y="4301332"/>
            <a:ext cx="287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/>
          <p:cNvSpPr txBox="1"/>
          <p:nvPr/>
        </p:nvSpPr>
        <p:spPr>
          <a:xfrm>
            <a:off x="3540125" y="5805488"/>
            <a:ext cx="2365375" cy="369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CONVIDADOS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5054600" y="4433888"/>
            <a:ext cx="792163" cy="369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MF</a:t>
            </a:r>
          </a:p>
        </p:txBody>
      </p:sp>
      <p:cxnSp>
        <p:nvCxnSpPr>
          <p:cNvPr id="75" name="Conector reto 74"/>
          <p:cNvCxnSpPr/>
          <p:nvPr/>
        </p:nvCxnSpPr>
        <p:spPr>
          <a:xfrm rot="16200000" flipH="1">
            <a:off x="5306219" y="4275932"/>
            <a:ext cx="2889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/>
        </p:nvCxnSpPr>
        <p:spPr>
          <a:xfrm rot="16200000" flipH="1">
            <a:off x="6508750" y="4302126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ixaDeTexto 76"/>
          <p:cNvSpPr txBox="1"/>
          <p:nvPr/>
        </p:nvSpPr>
        <p:spPr>
          <a:xfrm>
            <a:off x="7326313" y="4365625"/>
            <a:ext cx="16383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FF0000"/>
                </a:solidFill>
              </a:rPr>
              <a:t>(</a:t>
            </a:r>
            <a:r>
              <a:rPr lang="pt-BR" b="1" dirty="0">
                <a:solidFill>
                  <a:srgbClr val="FF0000"/>
                </a:solidFill>
                <a:latin typeface="+mn-lt"/>
              </a:rPr>
              <a:t>Os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  <a:latin typeface="+mn-lt"/>
              </a:rPr>
              <a:t>Membros e convidados)</a:t>
            </a:r>
          </a:p>
        </p:txBody>
      </p:sp>
      <p:sp>
        <p:nvSpPr>
          <p:cNvPr id="88" name="CaixaDeTexto 87"/>
          <p:cNvSpPr txBox="1"/>
          <p:nvPr/>
        </p:nvSpPr>
        <p:spPr>
          <a:xfrm>
            <a:off x="6011863" y="2705100"/>
            <a:ext cx="1296987" cy="368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OUTROS</a:t>
            </a:r>
          </a:p>
        </p:txBody>
      </p:sp>
      <p:sp>
        <p:nvSpPr>
          <p:cNvPr id="89" name="CaixaDeTexto 88"/>
          <p:cNvSpPr txBox="1"/>
          <p:nvPr/>
        </p:nvSpPr>
        <p:spPr>
          <a:xfrm>
            <a:off x="1068388" y="3579813"/>
            <a:ext cx="7343775" cy="369887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GRUPO   TÉCNICO  DE  ASSESSORAMENTO  –  GTA  (COORDENAÇÃO MMA)</a:t>
            </a:r>
            <a:endParaRPr lang="pt-BR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9" name="CaixaDeTexto 98"/>
          <p:cNvSpPr txBox="1"/>
          <p:nvPr/>
        </p:nvSpPr>
        <p:spPr>
          <a:xfrm>
            <a:off x="6011863" y="4433888"/>
            <a:ext cx="1296987" cy="369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OUTROS</a:t>
            </a:r>
          </a:p>
        </p:txBody>
      </p:sp>
      <p:cxnSp>
        <p:nvCxnSpPr>
          <p:cNvPr id="43" name="Conector reto 42"/>
          <p:cNvCxnSpPr/>
          <p:nvPr/>
        </p:nvCxnSpPr>
        <p:spPr>
          <a:xfrm rot="16200000" flipH="1">
            <a:off x="2844800" y="4275138"/>
            <a:ext cx="2651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/>
          <p:cNvSpPr txBox="1"/>
          <p:nvPr/>
        </p:nvSpPr>
        <p:spPr>
          <a:xfrm>
            <a:off x="611188" y="5229225"/>
            <a:ext cx="7921625" cy="369888"/>
          </a:xfrm>
          <a:prstGeom prst="rect">
            <a:avLst/>
          </a:prstGeom>
          <a:solidFill>
            <a:srgbClr val="78A891"/>
          </a:solidFill>
          <a:ln w="63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GRUPOS   DE TRABALHO TEMÁTICO  (COORDENAÇÃO:   UM  MEMBRO  DO GTA) </a:t>
            </a:r>
            <a:endParaRPr lang="pt-BR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973" name="Forma livre 1"/>
          <p:cNvSpPr>
            <a:spLocks noChangeArrowheads="1"/>
          </p:cNvSpPr>
          <p:nvPr/>
        </p:nvSpPr>
        <p:spPr bwMode="auto">
          <a:xfrm>
            <a:off x="-468313" y="0"/>
            <a:ext cx="10512426" cy="709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ESTRUTURA  DO  COMITÊ ORIENTADOR PARA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IMPLEMENTAÇÃO  DE SISTEMAS  DE  LOGÍSTICA REVERSA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7544" y="1340768"/>
            <a:ext cx="8280920" cy="5047536"/>
          </a:xfrm>
          <a:prstGeom prst="rect">
            <a:avLst/>
          </a:prstGeom>
          <a:solidFill>
            <a:schemeClr val="accent3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>
              <a:defRPr/>
            </a:pPr>
            <a:endParaRPr lang="pt-BR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85725">
              <a:defRPr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Criação de GT's Temáticos (5 Grupos)</a:t>
            </a:r>
          </a:p>
          <a:p>
            <a:pPr lvl="2">
              <a:defRPr/>
            </a:pPr>
            <a:r>
              <a:rPr lang="pt-BR" dirty="0"/>
              <a:t>Objetivo: Elaborar proposta de modelagem de L.R.  e oferecer subsídios para a elaboração de Edital para Acordo Setorial, com o propósito de subsidiar o GTA do Comitê Orientador quanto aos temas:</a:t>
            </a:r>
          </a:p>
          <a:p>
            <a:pPr lvl="2">
              <a:defRPr/>
            </a:pP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endParaRPr lang="pt-BR" sz="2000" dirty="0"/>
          </a:p>
          <a:p>
            <a:pPr>
              <a:defRPr/>
            </a:pPr>
            <a:endParaRPr lang="pt-BR" b="1" u="sng" dirty="0"/>
          </a:p>
          <a:p>
            <a:pPr>
              <a:defRPr/>
            </a:pPr>
            <a:endParaRPr lang="pt-BR" b="1" u="sng" dirty="0"/>
          </a:p>
          <a:p>
            <a:pPr>
              <a:defRPr/>
            </a:pPr>
            <a:endParaRPr lang="pt-BR" b="1" u="sng" dirty="0"/>
          </a:p>
          <a:p>
            <a:pPr>
              <a:defRPr/>
            </a:pPr>
            <a:endParaRPr lang="pt-BR" b="1" u="sng" dirty="0"/>
          </a:p>
          <a:p>
            <a:pPr>
              <a:defRPr/>
            </a:pPr>
            <a:endParaRPr lang="pt-BR" b="1" u="sng" dirty="0"/>
          </a:p>
          <a:p>
            <a:pPr>
              <a:defRPr/>
            </a:pPr>
            <a:endParaRPr lang="pt-BR" b="1" u="sng" dirty="0"/>
          </a:p>
          <a:p>
            <a:pPr>
              <a:defRPr/>
            </a:pPr>
            <a:endParaRPr lang="pt-BR" b="1" u="sng" dirty="0"/>
          </a:p>
          <a:p>
            <a:pPr>
              <a:defRPr/>
            </a:pPr>
            <a:endParaRPr lang="pt-BR" b="1" u="sng" dirty="0"/>
          </a:p>
          <a:p>
            <a:pPr>
              <a:defRPr/>
            </a:pPr>
            <a:endParaRPr lang="pt-BR" b="1" u="sng" dirty="0"/>
          </a:p>
          <a:p>
            <a:pPr marL="1076325">
              <a:defRPr/>
            </a:pPr>
            <a:r>
              <a:rPr lang="pt-BR" dirty="0"/>
              <a:t>Instalação prevista para 05/05/2011</a:t>
            </a:r>
          </a:p>
        </p:txBody>
      </p:sp>
      <p:sp>
        <p:nvSpPr>
          <p:cNvPr id="2" name="Retângulo 1"/>
          <p:cNvSpPr/>
          <p:nvPr/>
        </p:nvSpPr>
        <p:spPr>
          <a:xfrm>
            <a:off x="611560" y="2636912"/>
            <a:ext cx="8136904" cy="3216265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rIns="180000">
            <a:spAutoFit/>
          </a:bodyPr>
          <a:lstStyle/>
          <a:p>
            <a:pPr marL="1162050" lvl="2" indent="-800100">
              <a:defRPr/>
            </a:pPr>
            <a:endParaRPr lang="pt-BR" sz="500" dirty="0">
              <a:latin typeface="+mj-lt"/>
            </a:endParaRPr>
          </a:p>
          <a:p>
            <a:pPr marL="628650" lvl="2" indent="-447675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1º –  Descarte de Medicamentos</a:t>
            </a:r>
          </a:p>
          <a:p>
            <a:pPr marL="628650" lvl="2" indent="47625">
              <a:defRPr/>
            </a:pPr>
            <a:r>
              <a:rPr lang="pt-BR" dirty="0">
                <a:latin typeface="+mj-lt"/>
              </a:rPr>
              <a:t>Coordenação: Daniela Buosi – Ministério da Saúde;</a:t>
            </a:r>
          </a:p>
          <a:p>
            <a:pPr marL="628650" lvl="2" indent="-447675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2º –  Embalagens em Geral</a:t>
            </a:r>
          </a:p>
          <a:p>
            <a:pPr marL="628650" lvl="2" indent="38100">
              <a:defRPr/>
            </a:pPr>
            <a:r>
              <a:rPr lang="pt-BR" dirty="0">
                <a:latin typeface="+mj-lt"/>
              </a:rPr>
              <a:t>Coordenação: Silvano Silvério da Costa  – Ministério do Meio Ambiente</a:t>
            </a:r>
          </a:p>
          <a:p>
            <a:pPr marL="628650" lvl="2" indent="-447675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3º –  Resíduos derivados e Embalagens  de Óleos Lubrificantes</a:t>
            </a:r>
          </a:p>
          <a:p>
            <a:pPr marL="628650" lvl="2" indent="19050">
              <a:defRPr/>
            </a:pPr>
            <a:r>
              <a:rPr lang="pt-BR" dirty="0">
                <a:latin typeface="+mj-lt"/>
              </a:rPr>
              <a:t>Coordenação: Ênio Pereira  – Ministério da Agricultura, Pecuária e abastecimento</a:t>
            </a:r>
          </a:p>
          <a:p>
            <a:pPr marL="628650" lvl="2" indent="-447675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4º –  Lâmpadas Fluorescente, de Vapor de Sódio e Mercúrio e de Luz Mista</a:t>
            </a:r>
          </a:p>
          <a:p>
            <a:pPr marL="628650" lvl="2" indent="-447675" algn="ctr">
              <a:defRPr/>
            </a:pPr>
            <a:r>
              <a:rPr lang="pt-BR" dirty="0">
                <a:latin typeface="+mj-lt"/>
              </a:rPr>
              <a:t>Coordenação: Sérgia de Souza Oliveira  – Ministério do Meio Ambiente </a:t>
            </a:r>
          </a:p>
          <a:p>
            <a:pPr marL="628650" lvl="2" indent="-447675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5º – Resíduos Eletroeletrônicos</a:t>
            </a:r>
          </a:p>
          <a:p>
            <a:pPr marL="628650" lvl="2">
              <a:defRPr/>
            </a:pPr>
            <a:r>
              <a:rPr lang="pt-BR" dirty="0">
                <a:latin typeface="+mj-lt"/>
              </a:rPr>
              <a:t>Coordenação:  Ministério do Desenvolvimento, Indústria e Comércio Exterior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24075" y="333375"/>
            <a:ext cx="445293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dirty="0">
                <a:latin typeface="+mj-lt"/>
              </a:rPr>
              <a:t>PRINCIPAIS   DELIBERAÇÕES    DO    GTA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1187"/>
            <a:ext cx="1163206" cy="60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357158" y="1385392"/>
            <a:ext cx="8496944" cy="5472608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chemeClr val="tx1"/>
                </a:solidFill>
              </a:rPr>
              <a:t>Marcos Legais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Lei Nacional nº 12.305/2010</a:t>
            </a:r>
            <a:r>
              <a:rPr lang="pt-BR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Lei Distrital nº 5.418/2014</a:t>
            </a:r>
            <a:r>
              <a:rPr lang="pt-BR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Lei Distrital nº 5.610/2016</a:t>
            </a:r>
          </a:p>
          <a:p>
            <a:pPr algn="just"/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somente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serão equiparáveis aos resíduos sólidos domiciliares os geradores de resíduos não residenciais em função de sua natureza e volume </a:t>
            </a:r>
            <a:r>
              <a:rPr lang="pt-BR" b="1" dirty="0">
                <a:solidFill>
                  <a:srgbClr val="FF0000"/>
                </a:solidFill>
              </a:rPr>
              <a:t>a serem definidos pelo poder público</a:t>
            </a:r>
            <a:r>
              <a:rPr lang="pt-BR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pt-BR" sz="2000" b="1" dirty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5419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4" name="Imagem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6588" y="5401931"/>
            <a:ext cx="2632196" cy="73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Forma livre 11"/>
          <p:cNvSpPr>
            <a:spLocks/>
          </p:cNvSpPr>
          <p:nvPr/>
        </p:nvSpPr>
        <p:spPr bwMode="auto">
          <a:xfrm>
            <a:off x="1979613" y="115888"/>
            <a:ext cx="6840537" cy="6048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prstDash val="solid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pt-BR"/>
          </a:p>
        </p:txBody>
      </p:sp>
      <p:sp>
        <p:nvSpPr>
          <p:cNvPr id="33797" name="Forma livre 12"/>
          <p:cNvSpPr>
            <a:spLocks noChangeArrowheads="1"/>
          </p:cNvSpPr>
          <p:nvPr/>
        </p:nvSpPr>
        <p:spPr bwMode="auto">
          <a:xfrm>
            <a:off x="1763713" y="188913"/>
            <a:ext cx="6904037" cy="4302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82800" tIns="41400" rIns="82800" bIns="41400">
            <a:sp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RESPONSABILIDADE COMPARTILHADA  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314083" y="1206500"/>
            <a:ext cx="8436217" cy="4789488"/>
            <a:chOff x="314083" y="1206500"/>
            <a:chExt cx="8436217" cy="4789488"/>
          </a:xfrm>
        </p:grpSpPr>
        <p:sp>
          <p:nvSpPr>
            <p:cNvPr id="18" name="CaixaDeTexto 17"/>
            <p:cNvSpPr txBox="1"/>
            <p:nvPr/>
          </p:nvSpPr>
          <p:spPr>
            <a:xfrm>
              <a:off x="1500188" y="2133600"/>
              <a:ext cx="3214687" cy="382111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marL="265113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pt-BR" sz="1700" b="1" dirty="0">
                  <a:solidFill>
                    <a:schemeClr val="bg1"/>
                  </a:solidFill>
                </a:rPr>
                <a:t>FABRICANTES,</a:t>
              </a:r>
            </a:p>
            <a:p>
              <a:pPr marL="265113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pt-BR" sz="1700" b="1" dirty="0">
                  <a:solidFill>
                    <a:schemeClr val="bg1"/>
                  </a:solidFill>
                </a:rPr>
                <a:t>IMPORTADORES</a:t>
              </a:r>
            </a:p>
            <a:p>
              <a:pPr marL="265113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pt-BR" sz="1700" b="1" dirty="0">
                  <a:solidFill>
                    <a:schemeClr val="bg1"/>
                  </a:solidFill>
                </a:rPr>
                <a:t>DISTRIBUIDORES  E  COMERCIANTES,</a:t>
              </a:r>
            </a:p>
            <a:p>
              <a:pPr marL="265113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pt-BR" sz="1700" b="1" dirty="0">
                  <a:solidFill>
                    <a:schemeClr val="bg1"/>
                  </a:solidFill>
                </a:rPr>
                <a:t>CONSUMIDORES </a:t>
              </a:r>
            </a:p>
            <a:p>
              <a:pPr marL="265113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pt-BR" sz="1700" b="1" dirty="0">
                  <a:solidFill>
                    <a:schemeClr val="bg1"/>
                  </a:solidFill>
                </a:rPr>
                <a:t>E 	</a:t>
              </a:r>
            </a:p>
            <a:p>
              <a:pPr marL="265113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pt-BR" sz="1700" b="1" dirty="0">
                  <a:solidFill>
                    <a:schemeClr val="bg1"/>
                  </a:solidFill>
                </a:rPr>
                <a:t>TITULARES  DE SERVIÇOS PÚBLICOS DE LIMPEZA  URBANA  E MANEJO DE RESÍDUOS SÓLIDOS</a:t>
              </a:r>
            </a:p>
          </p:txBody>
        </p:sp>
        <p:pic>
          <p:nvPicPr>
            <p:cNvPr id="33805" name="Imagem 1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4083" y="1206500"/>
              <a:ext cx="8410817" cy="751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8" name="Forma livre 13"/>
            <p:cNvSpPr>
              <a:spLocks/>
            </p:cNvSpPr>
            <p:nvPr/>
          </p:nvSpPr>
          <p:spPr bwMode="auto">
            <a:xfrm flipV="1">
              <a:off x="315913" y="1928813"/>
              <a:ext cx="1327150" cy="1176337"/>
            </a:xfrm>
            <a:custGeom>
              <a:avLst/>
              <a:gdLst>
                <a:gd name="T0" fmla="*/ 808407 w 1273175"/>
                <a:gd name="T1" fmla="*/ 0 h 1176338"/>
                <a:gd name="T2" fmla="*/ 1616813 w 1273175"/>
                <a:gd name="T3" fmla="*/ 588234 h 1176338"/>
                <a:gd name="T4" fmla="*/ 808407 w 1273175"/>
                <a:gd name="T5" fmla="*/ 1176474 h 1176338"/>
                <a:gd name="T6" fmla="*/ 0 w 1273175"/>
                <a:gd name="T7" fmla="*/ 588234 h 1176338"/>
                <a:gd name="T8" fmla="*/ 1154588 w 1273175"/>
                <a:gd name="T9" fmla="*/ 0 h 1176338"/>
                <a:gd name="T10" fmla="*/ 1154588 w 1273175"/>
                <a:gd name="T11" fmla="*/ 1081815 h 1176338"/>
                <a:gd name="T12" fmla="*/ 375910 w 1273175"/>
                <a:gd name="T13" fmla="*/ 1176474 h 1176338"/>
                <a:gd name="T14" fmla="*/ 1616813 w 1273175"/>
                <a:gd name="T15" fmla="*/ 540910 h 117633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17694720 60000 65536"/>
                <a:gd name="T22" fmla="*/ 17694720 60000 65536"/>
                <a:gd name="T23" fmla="*/ 17694720 60000 65536"/>
                <a:gd name="T24" fmla="*/ 0 w 1273175"/>
                <a:gd name="T25" fmla="*/ 0 h 1176338"/>
                <a:gd name="T26" fmla="*/ 1273175 w 1273175"/>
                <a:gd name="T27" fmla="*/ 1176338 h 11763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73175" h="1176338">
                  <a:moveTo>
                    <a:pt x="0" y="1176338"/>
                  </a:moveTo>
                  <a:lnTo>
                    <a:pt x="0" y="759479"/>
                  </a:lnTo>
                  <a:cubicBezTo>
                    <a:pt x="0" y="475247"/>
                    <a:pt x="230416" y="244831"/>
                    <a:pt x="514648" y="244832"/>
                  </a:cubicBezTo>
                  <a:cubicBezTo>
                    <a:pt x="514648" y="244832"/>
                    <a:pt x="514648" y="244832"/>
                    <a:pt x="514648" y="244832"/>
                  </a:cubicBezTo>
                  <a:lnTo>
                    <a:pt x="909193" y="244831"/>
                  </a:lnTo>
                  <a:lnTo>
                    <a:pt x="909193" y="0"/>
                  </a:lnTo>
                  <a:lnTo>
                    <a:pt x="1273175" y="540845"/>
                  </a:lnTo>
                  <a:lnTo>
                    <a:pt x="909193" y="1081690"/>
                  </a:lnTo>
                  <a:lnTo>
                    <a:pt x="909193" y="836859"/>
                  </a:lnTo>
                  <a:lnTo>
                    <a:pt x="592027" y="836859"/>
                  </a:lnTo>
                  <a:lnTo>
                    <a:pt x="592027" y="1176338"/>
                  </a:lnTo>
                  <a:close/>
                </a:path>
              </a:pathLst>
            </a:custGeom>
            <a:solidFill>
              <a:srgbClr val="7030A0">
                <a:alpha val="29019"/>
              </a:srgbClr>
            </a:solidFill>
            <a:ln w="936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pt-BR"/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500063" y="2286000"/>
              <a:ext cx="1109662" cy="46355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lIns="82800" tIns="41400" rIns="82800" bIns="41400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18"/>
                <a:buChar char="–"/>
              </a:lvl2pPr>
              <a:lvl3pPr lvl="2">
                <a:buClr>
                  <a:srgbClr val="000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18"/>
                <a:buChar char="–"/>
              </a:lvl4pPr>
              <a:lvl5pPr lvl="4">
                <a:buClr>
                  <a:srgbClr val="000000"/>
                </a:buClr>
                <a:buSzPct val="100000"/>
                <a:buFont typeface="Times New Roman" pitchFamily="18"/>
                <a:buChar char="»"/>
              </a:lvl5pPr>
              <a:lvl6pPr lvl="5">
                <a:buClr>
                  <a:srgbClr val="000000"/>
                </a:buClr>
                <a:buSzPct val="100000"/>
                <a:buFont typeface="Times New Roman" pitchFamily="18"/>
                <a:buChar char="»"/>
              </a:lvl6pPr>
              <a:lvl7pPr lvl="6">
                <a:buClr>
                  <a:srgbClr val="000000"/>
                </a:buClr>
                <a:buSzPct val="100000"/>
                <a:buFont typeface="Times New Roman" pitchFamily="18"/>
                <a:buChar char="»"/>
              </a:lvl7pPr>
              <a:lvl8pPr lvl="7">
                <a:buClr>
                  <a:srgbClr val="000000"/>
                </a:buClr>
                <a:buSzPct val="100000"/>
                <a:buFont typeface="Times New Roman" pitchFamily="18"/>
                <a:buChar char="»"/>
              </a:lvl8pPr>
              <a:lvl9pPr lvl="8">
                <a:buClr>
                  <a:srgbClr val="000000"/>
                </a:buClr>
                <a:buSzPct val="100000"/>
                <a:buFont typeface="Times New Roman" pitchFamily="18"/>
                <a:buChar char="»"/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  <a:defRPr/>
              </a:pPr>
              <a:r>
                <a:rPr lang="pt-BR" sz="2500" dirty="0">
                  <a:solidFill>
                    <a:srgbClr val="0000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Calibri" pitchFamily="34"/>
                  <a:ea typeface="Microsoft YaHei" pitchFamily="2"/>
                  <a:cs typeface="Microsoft YaHei" pitchFamily="2"/>
                </a:rPr>
                <a:t>DOS:</a:t>
              </a:r>
            </a:p>
          </p:txBody>
        </p:sp>
        <p:sp>
          <p:nvSpPr>
            <p:cNvPr id="17" name="Forma livre 16"/>
            <p:cNvSpPr/>
            <p:nvPr/>
          </p:nvSpPr>
          <p:spPr>
            <a:xfrm>
              <a:off x="5000625" y="5143500"/>
              <a:ext cx="3748088" cy="85248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9CCFF">
                <a:alpha val="50000"/>
              </a:srgbClr>
            </a:solidFill>
            <a:ln w="9360">
              <a:solidFill>
                <a:srgbClr val="FF0000"/>
              </a:solidFill>
              <a:prstDash val="solid"/>
              <a:miter/>
            </a:ln>
            <a:effectLst>
              <a:outerShdw dir="16200000" algn="tl">
                <a:srgbClr val="808080">
                  <a:alpha val="50000"/>
                </a:srgbClr>
              </a:outerShdw>
            </a:effectLst>
          </p:spPr>
          <p:txBody>
            <a:bodyPr lIns="82800" tIns="41400" rIns="82800" bIns="41400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18"/>
                <a:buChar char="–"/>
              </a:lvl2pPr>
              <a:lvl3pPr lvl="2">
                <a:buClr>
                  <a:srgbClr val="000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18"/>
                <a:buChar char="–"/>
              </a:lvl4pPr>
              <a:lvl5pPr lvl="4">
                <a:buClr>
                  <a:srgbClr val="000000"/>
                </a:buClr>
                <a:buSzPct val="100000"/>
                <a:buFont typeface="Times New Roman" pitchFamily="18"/>
                <a:buChar char="»"/>
              </a:lvl5pPr>
              <a:lvl6pPr lvl="5">
                <a:buClr>
                  <a:srgbClr val="000000"/>
                </a:buClr>
                <a:buSzPct val="100000"/>
                <a:buFont typeface="Times New Roman" pitchFamily="18"/>
                <a:buChar char="»"/>
              </a:lvl6pPr>
              <a:lvl7pPr lvl="6">
                <a:buClr>
                  <a:srgbClr val="000000"/>
                </a:buClr>
                <a:buSzPct val="100000"/>
                <a:buFont typeface="Times New Roman" pitchFamily="18"/>
                <a:buChar char="»"/>
              </a:lvl7pPr>
              <a:lvl8pPr lvl="7">
                <a:buClr>
                  <a:srgbClr val="000000"/>
                </a:buClr>
                <a:buSzPct val="100000"/>
                <a:buFont typeface="Times New Roman" pitchFamily="18"/>
                <a:buChar char="»"/>
              </a:lvl8pPr>
              <a:lvl9pPr lvl="8">
                <a:buClr>
                  <a:srgbClr val="000000"/>
                </a:buClr>
                <a:buSzPct val="100000"/>
                <a:buFont typeface="Times New Roman" pitchFamily="18"/>
                <a:buChar char="»"/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  <a:defRPr/>
              </a:pPr>
              <a:r>
                <a:rPr lang="pt-BR" sz="2500" b="1" dirty="0"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decorrentes do ciclo de vida dos produtos</a:t>
              </a:r>
            </a:p>
          </p:txBody>
        </p:sp>
        <p:sp>
          <p:nvSpPr>
            <p:cNvPr id="19" name="Seta dobrada 18"/>
            <p:cNvSpPr/>
            <p:nvPr/>
          </p:nvSpPr>
          <p:spPr>
            <a:xfrm rot="5400000">
              <a:off x="5545138" y="1304925"/>
              <a:ext cx="935038" cy="2592387"/>
            </a:xfrm>
            <a:prstGeom prst="bentArrow">
              <a:avLst>
                <a:gd name="adj1" fmla="val 57849"/>
                <a:gd name="adj2" fmla="val 47216"/>
                <a:gd name="adj3" fmla="val 36961"/>
                <a:gd name="adj4" fmla="val 626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6" name="Forma livre 15"/>
            <p:cNvSpPr/>
            <p:nvPr/>
          </p:nvSpPr>
          <p:spPr>
            <a:xfrm>
              <a:off x="5003800" y="2133600"/>
              <a:ext cx="2035175" cy="4683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lIns="82800" tIns="41400" rIns="82800" bIns="41400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18"/>
                <a:buChar char="–"/>
              </a:lvl2pPr>
              <a:lvl3pPr lvl="2">
                <a:buClr>
                  <a:srgbClr val="000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18"/>
                <a:buChar char="–"/>
              </a:lvl4pPr>
              <a:lvl5pPr lvl="4">
                <a:buClr>
                  <a:srgbClr val="000000"/>
                </a:buClr>
                <a:buSzPct val="100000"/>
                <a:buFont typeface="Times New Roman" pitchFamily="18"/>
                <a:buChar char="»"/>
              </a:lvl5pPr>
              <a:lvl6pPr lvl="5">
                <a:buClr>
                  <a:srgbClr val="000000"/>
                </a:buClr>
                <a:buSzPct val="100000"/>
                <a:buFont typeface="Times New Roman" pitchFamily="18"/>
                <a:buChar char="»"/>
              </a:lvl6pPr>
              <a:lvl7pPr lvl="6">
                <a:buClr>
                  <a:srgbClr val="000000"/>
                </a:buClr>
                <a:buSzPct val="100000"/>
                <a:buFont typeface="Times New Roman" pitchFamily="18"/>
                <a:buChar char="»"/>
              </a:lvl7pPr>
              <a:lvl8pPr lvl="7">
                <a:buClr>
                  <a:srgbClr val="000000"/>
                </a:buClr>
                <a:buSzPct val="100000"/>
                <a:buFont typeface="Times New Roman" pitchFamily="18"/>
                <a:buChar char="»"/>
              </a:lvl8pPr>
              <a:lvl9pPr lvl="8">
                <a:buClr>
                  <a:srgbClr val="000000"/>
                </a:buClr>
                <a:buSzPct val="100000"/>
                <a:buFont typeface="Times New Roman" pitchFamily="18"/>
                <a:buChar char="»"/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  <a:defRPr/>
              </a:pPr>
              <a:r>
                <a:rPr lang="pt-BR" sz="2500" b="1" dirty="0">
                  <a:solidFill>
                    <a:schemeClr val="bg1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Calibri" pitchFamily="34"/>
                  <a:ea typeface="Microsoft YaHei" pitchFamily="2"/>
                  <a:cs typeface="Microsoft YaHei" pitchFamily="2"/>
                </a:rPr>
                <a:t>VISANDO À:</a:t>
              </a:r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5003800" y="2997200"/>
              <a:ext cx="3746500" cy="1930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3CDDD">
                <a:alpha val="50000"/>
              </a:srgbClr>
            </a:solidFill>
            <a:ln w="9360">
              <a:solidFill>
                <a:srgbClr val="FF0000"/>
              </a:solidFill>
              <a:prstDash val="solid"/>
              <a:miter/>
            </a:ln>
          </p:spPr>
          <p:txBody>
            <a:bodyPr lIns="82800" tIns="41400" rIns="82800" bIns="41400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18"/>
                <a:buChar char="–"/>
              </a:lvl2pPr>
              <a:lvl3pPr lvl="2">
                <a:buClr>
                  <a:srgbClr val="000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18"/>
                <a:buChar char="–"/>
              </a:lvl4pPr>
              <a:lvl5pPr lvl="4">
                <a:buClr>
                  <a:srgbClr val="000000"/>
                </a:buClr>
                <a:buSzPct val="100000"/>
                <a:buFont typeface="Times New Roman" pitchFamily="18"/>
                <a:buChar char="»"/>
              </a:lvl5pPr>
              <a:lvl6pPr lvl="5">
                <a:buClr>
                  <a:srgbClr val="000000"/>
                </a:buClr>
                <a:buSzPct val="100000"/>
                <a:buFont typeface="Times New Roman" pitchFamily="18"/>
                <a:buChar char="»"/>
              </a:lvl6pPr>
              <a:lvl7pPr lvl="6">
                <a:buClr>
                  <a:srgbClr val="000000"/>
                </a:buClr>
                <a:buSzPct val="100000"/>
                <a:buFont typeface="Times New Roman" pitchFamily="18"/>
                <a:buChar char="»"/>
              </a:lvl7pPr>
              <a:lvl8pPr lvl="7">
                <a:buClr>
                  <a:srgbClr val="000000"/>
                </a:buClr>
                <a:buSzPct val="100000"/>
                <a:buFont typeface="Times New Roman" pitchFamily="18"/>
                <a:buChar char="»"/>
              </a:lvl8pPr>
              <a:lvl9pPr lvl="8">
                <a:buClr>
                  <a:srgbClr val="000000"/>
                </a:buClr>
                <a:buSzPct val="100000"/>
                <a:buFont typeface="Times New Roman" pitchFamily="18"/>
                <a:buChar char="»"/>
              </a:lvl9pPr>
            </a:lstStyle>
            <a:p>
              <a:pPr marL="65160" indent="25920" algn="ctr" fontAlgn="auto">
                <a:spcBef>
                  <a:spcPts val="0"/>
                </a:spcBef>
                <a:spcAft>
                  <a:spcPts val="0"/>
                </a:spcAft>
                <a:tabLst>
                  <a:tab pos="169560" algn="l"/>
                  <a:tab pos="514079" algn="l"/>
                  <a:tab pos="963359" algn="l"/>
                  <a:tab pos="1412640" algn="l"/>
                  <a:tab pos="1861920" algn="l"/>
                  <a:tab pos="2311200" algn="l"/>
                  <a:tab pos="2760480" algn="l"/>
                  <a:tab pos="3209760" algn="l"/>
                  <a:tab pos="3659040" algn="l"/>
                  <a:tab pos="4108319" algn="l"/>
                  <a:tab pos="4557600" algn="l"/>
                  <a:tab pos="5006879" algn="l"/>
                  <a:tab pos="5456160" algn="l"/>
                  <a:tab pos="5905440" algn="l"/>
                  <a:tab pos="6354720" algn="l"/>
                  <a:tab pos="6804000" algn="l"/>
                  <a:tab pos="7253280" algn="l"/>
                  <a:tab pos="7702560" algn="l"/>
                  <a:tab pos="8151839" algn="l"/>
                  <a:tab pos="8601120" algn="l"/>
                  <a:tab pos="9050400" algn="l"/>
                </a:tabLst>
                <a:defRPr/>
              </a:pPr>
              <a:r>
                <a:rPr lang="pt-BR" sz="2400" dirty="0">
                  <a:solidFill>
                    <a:srgbClr val="0000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Calibri" pitchFamily="34"/>
                  <a:ea typeface="Microsoft YaHei" pitchFamily="2"/>
                  <a:cs typeface="Microsoft YaHei" pitchFamily="2"/>
                </a:rPr>
                <a:t>Minimização da geração de resíduos sólidos  e rejeitos;  e Redução dos impactos à saúde humana e à qualidade ambiental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Acordo Setorial de Embalagens em Geral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pt-BR" sz="1800" dirty="0" smtClean="0"/>
              <a:t>Acordo Setorial de Embalagens em Geral</a:t>
            </a:r>
            <a:endParaRPr lang="pt-BR" sz="1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548680"/>
            <a:ext cx="6400800" cy="360040"/>
          </a:xfrm>
        </p:spPr>
        <p:txBody>
          <a:bodyPr>
            <a:normAutofit/>
          </a:bodyPr>
          <a:lstStyle/>
          <a:p>
            <a:r>
              <a:rPr lang="pt-BR" sz="1200" dirty="0" smtClean="0"/>
              <a:t>Análise preliminar da Proposta apresentada pela “Coalizão” ao MMA</a:t>
            </a:r>
            <a:endParaRPr lang="pt-BR" sz="1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5576" y="1268760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Assinam o Acordo: </a:t>
            </a:r>
          </a:p>
          <a:p>
            <a:r>
              <a:rPr lang="pt-BR" sz="2000" dirty="0" smtClean="0">
                <a:solidFill>
                  <a:srgbClr val="FF0000"/>
                </a:solidFill>
              </a:rPr>
              <a:t>De um lado</a:t>
            </a:r>
            <a:r>
              <a:rPr lang="pt-BR" sz="2000" dirty="0" smtClean="0"/>
              <a:t>: AABAD, ABAL, ABIA, ABIHPEC, ABIMAPI, ABINAM, ABINPET, ABIOVE, ABIPET, ABIPLA, ABIPLAST, ABIR, ABPA, ABRABE, ABRAFAT, ABRALATAS, ABRAS, IBÁ, PLASTIVIDA E SINDCERV</a:t>
            </a:r>
          </a:p>
          <a:p>
            <a:endParaRPr lang="pt-BR" sz="2000" dirty="0"/>
          </a:p>
          <a:p>
            <a:r>
              <a:rPr lang="pt-BR" sz="2000" dirty="0" smtClean="0">
                <a:solidFill>
                  <a:srgbClr val="FF0000"/>
                </a:solidFill>
              </a:rPr>
              <a:t>De outro</a:t>
            </a:r>
            <a:r>
              <a:rPr lang="pt-BR" sz="2000" dirty="0" smtClean="0"/>
              <a:t>: UNIÃO – MMA</a:t>
            </a:r>
          </a:p>
          <a:p>
            <a:endParaRPr lang="pt-BR" sz="2000" dirty="0"/>
          </a:p>
          <a:p>
            <a:r>
              <a:rPr lang="pt-BR" sz="2000" dirty="0" smtClean="0">
                <a:solidFill>
                  <a:srgbClr val="FF0000"/>
                </a:solidFill>
              </a:rPr>
              <a:t>Intervenientes: </a:t>
            </a:r>
            <a:r>
              <a:rPr lang="pt-BR" sz="2000" dirty="0" smtClean="0"/>
              <a:t>CEMPRE, ABRE, RECIBRÁS, ANAP, INESFA, ANCAT e CNC</a:t>
            </a:r>
          </a:p>
          <a:p>
            <a:endParaRPr lang="pt-BR" sz="2000" dirty="0"/>
          </a:p>
          <a:p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pt-BR" sz="1800" dirty="0" smtClean="0"/>
              <a:t>Acordo Setorial de Embalagens em Geral</a:t>
            </a:r>
            <a:endParaRPr lang="pt-BR" sz="1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548680"/>
            <a:ext cx="6400800" cy="360040"/>
          </a:xfrm>
        </p:spPr>
        <p:txBody>
          <a:bodyPr>
            <a:normAutofit/>
          </a:bodyPr>
          <a:lstStyle/>
          <a:p>
            <a:r>
              <a:rPr lang="pt-BR" sz="1200" dirty="0" smtClean="0"/>
              <a:t>Análise preliminar da Proposta apresentada pela “Coalizão” ao MMA</a:t>
            </a:r>
            <a:endParaRPr lang="pt-BR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694393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304143"/>
            <a:ext cx="7026204" cy="436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836712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CONTABILIZAÇÃO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47664" y="1196752"/>
            <a:ext cx="7200800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07504" y="1412776"/>
            <a:ext cx="1464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C000"/>
                </a:solidFill>
              </a:rPr>
              <a:t>Veja o que diz o Edital de chamamento da Logística reversa de embalagens no slide seguinte</a:t>
            </a:r>
            <a:endParaRPr lang="pt-BR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pt-BR" sz="1800" dirty="0" smtClean="0"/>
              <a:t>Acordo Setorial de Embalagens em Geral</a:t>
            </a:r>
            <a:endParaRPr lang="pt-BR" sz="1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548680"/>
            <a:ext cx="6400800" cy="360040"/>
          </a:xfrm>
        </p:spPr>
        <p:txBody>
          <a:bodyPr>
            <a:normAutofit/>
          </a:bodyPr>
          <a:lstStyle/>
          <a:p>
            <a:r>
              <a:rPr lang="pt-BR" sz="1200" dirty="0" smtClean="0"/>
              <a:t>Análise preliminar da Proposta apresentada pela “Coalizão” ao MMA</a:t>
            </a:r>
            <a:endParaRPr lang="pt-BR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74477"/>
            <a:ext cx="8384382" cy="321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64704"/>
            <a:ext cx="6557120" cy="98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3356992"/>
            <a:ext cx="7772400" cy="1470025"/>
          </a:xfrm>
        </p:spPr>
        <p:txBody>
          <a:bodyPr>
            <a:normAutofit fontScale="90000"/>
          </a:bodyPr>
          <a:lstStyle/>
          <a:p>
            <a:pPr marL="742950" indent="-742950" algn="l"/>
            <a:r>
              <a:rPr lang="pt-BR" sz="3600" b="1" dirty="0" smtClean="0"/>
              <a:t>Metas definidas no Acordo Setorial:</a:t>
            </a:r>
            <a:br>
              <a:rPr lang="pt-BR" sz="3600" b="1" dirty="0" smtClean="0"/>
            </a:br>
            <a:r>
              <a:rPr lang="pt-BR" sz="2200" b="1" dirty="0" smtClean="0"/>
              <a:t>a) triplicar a quantidade de cooperativas (DF passar de 28 para 84);</a:t>
            </a:r>
            <a:br>
              <a:rPr lang="pt-BR" sz="2200" b="1" dirty="0" smtClean="0"/>
            </a:br>
            <a:r>
              <a:rPr lang="pt-BR" sz="2200" b="1" dirty="0" smtClean="0"/>
              <a:t>b) triplicar o número de PEV (DF passar de 11 para 33)</a:t>
            </a:r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dirty="0">
                <a:solidFill>
                  <a:srgbClr val="FF0000"/>
                </a:solidFill>
              </a:rPr>
              <a:t/>
            </a:r>
            <a:br>
              <a:rPr lang="pt-BR" sz="3600" dirty="0">
                <a:solidFill>
                  <a:srgbClr val="FF0000"/>
                </a:solidFill>
              </a:rPr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1187"/>
            <a:ext cx="1163206" cy="60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36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500306"/>
            <a:ext cx="7772400" cy="1470025"/>
          </a:xfrm>
        </p:spPr>
        <p:txBody>
          <a:bodyPr>
            <a:normAutofit fontScale="90000"/>
          </a:bodyPr>
          <a:lstStyle/>
          <a:p>
            <a:pPr marL="742950" indent="-742950" algn="l"/>
            <a:r>
              <a:rPr lang="pt-BR" sz="3600" b="1" dirty="0" smtClean="0"/>
              <a:t>Quem de fato está fazendo a Logística Reversa no Brasil?</a:t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2700" b="1" dirty="0" smtClean="0">
                <a:solidFill>
                  <a:srgbClr val="FF0000"/>
                </a:solidFill>
              </a:rPr>
              <a:t>a) o Setor Privado por meio da Coalizão?</a:t>
            </a:r>
            <a:br>
              <a:rPr lang="pt-BR" sz="2700" b="1" dirty="0" smtClean="0">
                <a:solidFill>
                  <a:srgbClr val="FF0000"/>
                </a:solidFill>
              </a:rPr>
            </a:br>
            <a:r>
              <a:rPr lang="pt-BR" sz="2700" b="1" dirty="0" smtClean="0">
                <a:solidFill>
                  <a:srgbClr val="FF0000"/>
                </a:solidFill>
              </a:rPr>
              <a:t>b) ou os Municípios? (caso de São Paulo e do DF)</a:t>
            </a:r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dirty="0">
                <a:solidFill>
                  <a:srgbClr val="FF0000"/>
                </a:solidFill>
              </a:rPr>
              <a:t/>
            </a:r>
            <a:br>
              <a:rPr lang="pt-BR" sz="3600" dirty="0">
                <a:solidFill>
                  <a:srgbClr val="FF0000"/>
                </a:solidFill>
              </a:rPr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> </a:t>
            </a:r>
            <a:endParaRPr lang="pt-BR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1187"/>
            <a:ext cx="1163206" cy="60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285720" y="3214686"/>
            <a:ext cx="7186875" cy="3434424"/>
            <a:chOff x="314083" y="1206500"/>
            <a:chExt cx="8436217" cy="5024886"/>
          </a:xfrm>
        </p:grpSpPr>
        <p:sp>
          <p:nvSpPr>
            <p:cNvPr id="5" name="CaixaDeTexto 4"/>
            <p:cNvSpPr txBox="1"/>
            <p:nvPr/>
          </p:nvSpPr>
          <p:spPr>
            <a:xfrm>
              <a:off x="1500189" y="2133600"/>
              <a:ext cx="3214688" cy="409778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marL="265113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pt-BR" sz="1200" b="1" dirty="0">
                  <a:solidFill>
                    <a:schemeClr val="bg1"/>
                  </a:solidFill>
                </a:rPr>
                <a:t>FABRICANTES,</a:t>
              </a:r>
            </a:p>
            <a:p>
              <a:pPr marL="265113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pt-BR" sz="1200" b="1" dirty="0">
                  <a:solidFill>
                    <a:schemeClr val="bg1"/>
                  </a:solidFill>
                </a:rPr>
                <a:t>IMPORTADORES</a:t>
              </a:r>
            </a:p>
            <a:p>
              <a:pPr marL="265113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pt-BR" sz="1200" b="1" dirty="0">
                  <a:solidFill>
                    <a:schemeClr val="bg1"/>
                  </a:solidFill>
                </a:rPr>
                <a:t>DISTRIBUIDORES  E  COMERCIANTES,</a:t>
              </a:r>
            </a:p>
            <a:p>
              <a:pPr marL="265113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pt-BR" sz="1200" b="1" dirty="0">
                  <a:solidFill>
                    <a:schemeClr val="bg1"/>
                  </a:solidFill>
                </a:rPr>
                <a:t>CONSUMIDORES </a:t>
              </a:r>
            </a:p>
            <a:p>
              <a:pPr marL="265113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pt-BR" sz="1200" b="1" dirty="0">
                  <a:solidFill>
                    <a:schemeClr val="bg1"/>
                  </a:solidFill>
                </a:rPr>
                <a:t>E 	</a:t>
              </a:r>
            </a:p>
            <a:p>
              <a:pPr marL="265113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pt-BR" sz="1200" b="1" dirty="0">
                  <a:solidFill>
                    <a:schemeClr val="bg1"/>
                  </a:solidFill>
                </a:rPr>
                <a:t>TITULARES  DE SERVIÇOS PÚBLICOS DE LIMPEZA  </a:t>
              </a:r>
              <a:r>
                <a:rPr lang="pt-BR" sz="1400" b="1" dirty="0">
                  <a:solidFill>
                    <a:schemeClr val="bg1"/>
                  </a:solidFill>
                </a:rPr>
                <a:t>URBANA  E MANEJO DE RESÍDUOS SÓLIDOS</a:t>
              </a:r>
            </a:p>
          </p:txBody>
        </p:sp>
        <p:pic>
          <p:nvPicPr>
            <p:cNvPr id="6" name="Imagem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4083" y="1206500"/>
              <a:ext cx="8410817" cy="751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Forma livre 13"/>
            <p:cNvSpPr>
              <a:spLocks/>
            </p:cNvSpPr>
            <p:nvPr/>
          </p:nvSpPr>
          <p:spPr bwMode="auto">
            <a:xfrm flipV="1">
              <a:off x="315913" y="1928813"/>
              <a:ext cx="1327150" cy="1176337"/>
            </a:xfrm>
            <a:custGeom>
              <a:avLst/>
              <a:gdLst>
                <a:gd name="T0" fmla="*/ 808407 w 1273175"/>
                <a:gd name="T1" fmla="*/ 0 h 1176338"/>
                <a:gd name="T2" fmla="*/ 1616813 w 1273175"/>
                <a:gd name="T3" fmla="*/ 588234 h 1176338"/>
                <a:gd name="T4" fmla="*/ 808407 w 1273175"/>
                <a:gd name="T5" fmla="*/ 1176474 h 1176338"/>
                <a:gd name="T6" fmla="*/ 0 w 1273175"/>
                <a:gd name="T7" fmla="*/ 588234 h 1176338"/>
                <a:gd name="T8" fmla="*/ 1154588 w 1273175"/>
                <a:gd name="T9" fmla="*/ 0 h 1176338"/>
                <a:gd name="T10" fmla="*/ 1154588 w 1273175"/>
                <a:gd name="T11" fmla="*/ 1081815 h 1176338"/>
                <a:gd name="T12" fmla="*/ 375910 w 1273175"/>
                <a:gd name="T13" fmla="*/ 1176474 h 1176338"/>
                <a:gd name="T14" fmla="*/ 1616813 w 1273175"/>
                <a:gd name="T15" fmla="*/ 540910 h 117633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17694720 60000 65536"/>
                <a:gd name="T22" fmla="*/ 17694720 60000 65536"/>
                <a:gd name="T23" fmla="*/ 17694720 60000 65536"/>
                <a:gd name="T24" fmla="*/ 0 w 1273175"/>
                <a:gd name="T25" fmla="*/ 0 h 1176338"/>
                <a:gd name="T26" fmla="*/ 1273175 w 1273175"/>
                <a:gd name="T27" fmla="*/ 1176338 h 11763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73175" h="1176338">
                  <a:moveTo>
                    <a:pt x="0" y="1176338"/>
                  </a:moveTo>
                  <a:lnTo>
                    <a:pt x="0" y="759479"/>
                  </a:lnTo>
                  <a:cubicBezTo>
                    <a:pt x="0" y="475247"/>
                    <a:pt x="230416" y="244831"/>
                    <a:pt x="514648" y="244832"/>
                  </a:cubicBezTo>
                  <a:cubicBezTo>
                    <a:pt x="514648" y="244832"/>
                    <a:pt x="514648" y="244832"/>
                    <a:pt x="514648" y="244832"/>
                  </a:cubicBezTo>
                  <a:lnTo>
                    <a:pt x="909193" y="244831"/>
                  </a:lnTo>
                  <a:lnTo>
                    <a:pt x="909193" y="0"/>
                  </a:lnTo>
                  <a:lnTo>
                    <a:pt x="1273175" y="540845"/>
                  </a:lnTo>
                  <a:lnTo>
                    <a:pt x="909193" y="1081690"/>
                  </a:lnTo>
                  <a:lnTo>
                    <a:pt x="909193" y="836859"/>
                  </a:lnTo>
                  <a:lnTo>
                    <a:pt x="592027" y="836859"/>
                  </a:lnTo>
                  <a:lnTo>
                    <a:pt x="592027" y="1176338"/>
                  </a:lnTo>
                  <a:close/>
                </a:path>
              </a:pathLst>
            </a:custGeom>
            <a:solidFill>
              <a:srgbClr val="7030A0">
                <a:alpha val="29019"/>
              </a:srgbClr>
            </a:solidFill>
            <a:ln w="936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pt-BR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500063" y="2286000"/>
              <a:ext cx="1109662" cy="52760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lIns="82800" tIns="41400" rIns="82800" bIns="41400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18"/>
                <a:buChar char="–"/>
              </a:lvl2pPr>
              <a:lvl3pPr lvl="2">
                <a:buClr>
                  <a:srgbClr val="000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18"/>
                <a:buChar char="–"/>
              </a:lvl4pPr>
              <a:lvl5pPr lvl="4">
                <a:buClr>
                  <a:srgbClr val="000000"/>
                </a:buClr>
                <a:buSzPct val="100000"/>
                <a:buFont typeface="Times New Roman" pitchFamily="18"/>
                <a:buChar char="»"/>
              </a:lvl5pPr>
              <a:lvl6pPr lvl="5">
                <a:buClr>
                  <a:srgbClr val="000000"/>
                </a:buClr>
                <a:buSzPct val="100000"/>
                <a:buFont typeface="Times New Roman" pitchFamily="18"/>
                <a:buChar char="»"/>
              </a:lvl6pPr>
              <a:lvl7pPr lvl="6">
                <a:buClr>
                  <a:srgbClr val="000000"/>
                </a:buClr>
                <a:buSzPct val="100000"/>
                <a:buFont typeface="Times New Roman" pitchFamily="18"/>
                <a:buChar char="»"/>
              </a:lvl7pPr>
              <a:lvl8pPr lvl="7">
                <a:buClr>
                  <a:srgbClr val="000000"/>
                </a:buClr>
                <a:buSzPct val="100000"/>
                <a:buFont typeface="Times New Roman" pitchFamily="18"/>
                <a:buChar char="»"/>
              </a:lvl8pPr>
              <a:lvl9pPr lvl="8">
                <a:buClr>
                  <a:srgbClr val="000000"/>
                </a:buClr>
                <a:buSzPct val="100000"/>
                <a:buFont typeface="Times New Roman" pitchFamily="18"/>
                <a:buChar char="»"/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  <a:defRPr/>
              </a:pPr>
              <a:r>
                <a:rPr lang="pt-BR" dirty="0">
                  <a:solidFill>
                    <a:srgbClr val="0000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Calibri" pitchFamily="34"/>
                  <a:ea typeface="Microsoft YaHei" pitchFamily="2"/>
                  <a:cs typeface="Microsoft YaHei" pitchFamily="2"/>
                </a:rPr>
                <a:t>DOS:</a:t>
              </a: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5000624" y="5143500"/>
              <a:ext cx="3748088" cy="93287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9CCFF">
                <a:alpha val="50000"/>
              </a:srgbClr>
            </a:solidFill>
            <a:ln w="9360">
              <a:solidFill>
                <a:srgbClr val="FF0000"/>
              </a:solidFill>
              <a:prstDash val="solid"/>
              <a:miter/>
            </a:ln>
            <a:effectLst>
              <a:outerShdw dir="16200000" algn="tl">
                <a:srgbClr val="808080">
                  <a:alpha val="50000"/>
                </a:srgbClr>
              </a:outerShdw>
            </a:effectLst>
          </p:spPr>
          <p:txBody>
            <a:bodyPr lIns="82800" tIns="41400" rIns="82800" bIns="41400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18"/>
                <a:buChar char="–"/>
              </a:lvl2pPr>
              <a:lvl3pPr lvl="2">
                <a:buClr>
                  <a:srgbClr val="000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18"/>
                <a:buChar char="–"/>
              </a:lvl4pPr>
              <a:lvl5pPr lvl="4">
                <a:buClr>
                  <a:srgbClr val="000000"/>
                </a:buClr>
                <a:buSzPct val="100000"/>
                <a:buFont typeface="Times New Roman" pitchFamily="18"/>
                <a:buChar char="»"/>
              </a:lvl5pPr>
              <a:lvl6pPr lvl="5">
                <a:buClr>
                  <a:srgbClr val="000000"/>
                </a:buClr>
                <a:buSzPct val="100000"/>
                <a:buFont typeface="Times New Roman" pitchFamily="18"/>
                <a:buChar char="»"/>
              </a:lvl6pPr>
              <a:lvl7pPr lvl="6">
                <a:buClr>
                  <a:srgbClr val="000000"/>
                </a:buClr>
                <a:buSzPct val="100000"/>
                <a:buFont typeface="Times New Roman" pitchFamily="18"/>
                <a:buChar char="»"/>
              </a:lvl7pPr>
              <a:lvl8pPr lvl="7">
                <a:buClr>
                  <a:srgbClr val="000000"/>
                </a:buClr>
                <a:buSzPct val="100000"/>
                <a:buFont typeface="Times New Roman" pitchFamily="18"/>
                <a:buChar char="»"/>
              </a:lvl8pPr>
              <a:lvl9pPr lvl="8">
                <a:buClr>
                  <a:srgbClr val="000000"/>
                </a:buClr>
                <a:buSzPct val="100000"/>
                <a:buFont typeface="Times New Roman" pitchFamily="18"/>
                <a:buChar char="»"/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  <a:defRPr/>
              </a:pPr>
              <a:r>
                <a:rPr lang="pt-BR" b="1" dirty="0">
                  <a:solidFill>
                    <a:srgbClr val="000000"/>
                  </a:solidFill>
                  <a:latin typeface="Calibri" pitchFamily="34"/>
                  <a:ea typeface="Microsoft YaHei" pitchFamily="2"/>
                  <a:cs typeface="Microsoft YaHei" pitchFamily="2"/>
                </a:rPr>
                <a:t>decorrentes do ciclo de vida dos produtos</a:t>
              </a:r>
            </a:p>
          </p:txBody>
        </p:sp>
        <p:sp>
          <p:nvSpPr>
            <p:cNvPr id="10" name="Seta dobrada 9"/>
            <p:cNvSpPr/>
            <p:nvPr/>
          </p:nvSpPr>
          <p:spPr>
            <a:xfrm rot="5400000">
              <a:off x="5545138" y="1304925"/>
              <a:ext cx="935038" cy="2592387"/>
            </a:xfrm>
            <a:prstGeom prst="bentArrow">
              <a:avLst>
                <a:gd name="adj1" fmla="val 57849"/>
                <a:gd name="adj2" fmla="val 47216"/>
                <a:gd name="adj3" fmla="val 36961"/>
                <a:gd name="adj4" fmla="val 626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5003800" y="2133600"/>
              <a:ext cx="2035174" cy="57263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lIns="82800" tIns="41400" rIns="82800" bIns="41400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18"/>
                <a:buChar char="–"/>
              </a:lvl2pPr>
              <a:lvl3pPr lvl="2">
                <a:buClr>
                  <a:srgbClr val="000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18"/>
                <a:buChar char="–"/>
              </a:lvl4pPr>
              <a:lvl5pPr lvl="4">
                <a:buClr>
                  <a:srgbClr val="000000"/>
                </a:buClr>
                <a:buSzPct val="100000"/>
                <a:buFont typeface="Times New Roman" pitchFamily="18"/>
                <a:buChar char="»"/>
              </a:lvl5pPr>
              <a:lvl6pPr lvl="5">
                <a:buClr>
                  <a:srgbClr val="000000"/>
                </a:buClr>
                <a:buSzPct val="100000"/>
                <a:buFont typeface="Times New Roman" pitchFamily="18"/>
                <a:buChar char="»"/>
              </a:lvl6pPr>
              <a:lvl7pPr lvl="6">
                <a:buClr>
                  <a:srgbClr val="000000"/>
                </a:buClr>
                <a:buSzPct val="100000"/>
                <a:buFont typeface="Times New Roman" pitchFamily="18"/>
                <a:buChar char="»"/>
              </a:lvl7pPr>
              <a:lvl8pPr lvl="7">
                <a:buClr>
                  <a:srgbClr val="000000"/>
                </a:buClr>
                <a:buSzPct val="100000"/>
                <a:buFont typeface="Times New Roman" pitchFamily="18"/>
                <a:buChar char="»"/>
              </a:lvl8pPr>
              <a:lvl9pPr lvl="8">
                <a:buClr>
                  <a:srgbClr val="000000"/>
                </a:buClr>
                <a:buSzPct val="100000"/>
                <a:buFont typeface="Times New Roman" pitchFamily="18"/>
                <a:buChar char="»"/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  <a:defRPr/>
              </a:pPr>
              <a:r>
                <a:rPr lang="pt-BR" sz="2000" b="1" dirty="0">
                  <a:solidFill>
                    <a:schemeClr val="bg1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Calibri" pitchFamily="34"/>
                  <a:ea typeface="Microsoft YaHei" pitchFamily="2"/>
                  <a:cs typeface="Microsoft YaHei" pitchFamily="2"/>
                </a:rPr>
                <a:t>VISANDO À:</a:t>
              </a: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5003800" y="2997200"/>
              <a:ext cx="3746500" cy="214870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3CDDD">
                <a:alpha val="50000"/>
              </a:srgbClr>
            </a:solidFill>
            <a:ln w="9360">
              <a:solidFill>
                <a:srgbClr val="FF0000"/>
              </a:solidFill>
              <a:prstDash val="solid"/>
              <a:miter/>
            </a:ln>
          </p:spPr>
          <p:txBody>
            <a:bodyPr lIns="82800" tIns="41400" rIns="82800" bIns="41400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18"/>
                <a:buChar char="–"/>
              </a:lvl2pPr>
              <a:lvl3pPr lvl="2">
                <a:buClr>
                  <a:srgbClr val="000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18"/>
                <a:buChar char="–"/>
              </a:lvl4pPr>
              <a:lvl5pPr lvl="4">
                <a:buClr>
                  <a:srgbClr val="000000"/>
                </a:buClr>
                <a:buSzPct val="100000"/>
                <a:buFont typeface="Times New Roman" pitchFamily="18"/>
                <a:buChar char="»"/>
              </a:lvl5pPr>
              <a:lvl6pPr lvl="5">
                <a:buClr>
                  <a:srgbClr val="000000"/>
                </a:buClr>
                <a:buSzPct val="100000"/>
                <a:buFont typeface="Times New Roman" pitchFamily="18"/>
                <a:buChar char="»"/>
              </a:lvl6pPr>
              <a:lvl7pPr lvl="6">
                <a:buClr>
                  <a:srgbClr val="000000"/>
                </a:buClr>
                <a:buSzPct val="100000"/>
                <a:buFont typeface="Times New Roman" pitchFamily="18"/>
                <a:buChar char="»"/>
              </a:lvl7pPr>
              <a:lvl8pPr lvl="7">
                <a:buClr>
                  <a:srgbClr val="000000"/>
                </a:buClr>
                <a:buSzPct val="100000"/>
                <a:buFont typeface="Times New Roman" pitchFamily="18"/>
                <a:buChar char="»"/>
              </a:lvl8pPr>
              <a:lvl9pPr lvl="8">
                <a:buClr>
                  <a:srgbClr val="000000"/>
                </a:buClr>
                <a:buSzPct val="100000"/>
                <a:buFont typeface="Times New Roman" pitchFamily="18"/>
                <a:buChar char="»"/>
              </a:lvl9pPr>
            </a:lstStyle>
            <a:p>
              <a:pPr marL="65160" indent="25920" algn="ctr" fontAlgn="auto">
                <a:spcBef>
                  <a:spcPts val="0"/>
                </a:spcBef>
                <a:spcAft>
                  <a:spcPts val="0"/>
                </a:spcAft>
                <a:tabLst>
                  <a:tab pos="169560" algn="l"/>
                  <a:tab pos="514079" algn="l"/>
                  <a:tab pos="963359" algn="l"/>
                  <a:tab pos="1412640" algn="l"/>
                  <a:tab pos="1861920" algn="l"/>
                  <a:tab pos="2311200" algn="l"/>
                  <a:tab pos="2760480" algn="l"/>
                  <a:tab pos="3209760" algn="l"/>
                  <a:tab pos="3659040" algn="l"/>
                  <a:tab pos="4108319" algn="l"/>
                  <a:tab pos="4557600" algn="l"/>
                  <a:tab pos="5006879" algn="l"/>
                  <a:tab pos="5456160" algn="l"/>
                  <a:tab pos="5905440" algn="l"/>
                  <a:tab pos="6354720" algn="l"/>
                  <a:tab pos="6804000" algn="l"/>
                  <a:tab pos="7253280" algn="l"/>
                  <a:tab pos="7702560" algn="l"/>
                  <a:tab pos="8151839" algn="l"/>
                  <a:tab pos="8601120" algn="l"/>
                  <a:tab pos="9050400" algn="l"/>
                </a:tabLst>
                <a:defRPr/>
              </a:pPr>
              <a:r>
                <a:rPr lang="pt-BR" dirty="0">
                  <a:solidFill>
                    <a:srgbClr val="0000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Calibri" pitchFamily="34"/>
                  <a:ea typeface="Microsoft YaHei" pitchFamily="2"/>
                  <a:cs typeface="Microsoft YaHei" pitchFamily="2"/>
                </a:rPr>
                <a:t>Minimização da geração de resíduos sólidos  e rejeitos;  e Redução dos impactos à saúde humana e à qualidade ambiental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436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1187"/>
            <a:ext cx="1163206" cy="60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91680" y="1844824"/>
            <a:ext cx="612068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Muito Obrigado!!!</a:t>
            </a:r>
          </a:p>
          <a:p>
            <a:endParaRPr lang="pt-BR" dirty="0"/>
          </a:p>
          <a:p>
            <a:pPr algn="ctr"/>
            <a:endParaRPr lang="pt-BR" dirty="0" smtClean="0"/>
          </a:p>
          <a:p>
            <a:pPr algn="ctr"/>
            <a:r>
              <a:rPr lang="pt-BR" sz="2400" b="1" dirty="0" smtClean="0"/>
              <a:t>Silvano Silvério da Costa</a:t>
            </a:r>
          </a:p>
          <a:p>
            <a:pPr algn="ctr"/>
            <a:r>
              <a:rPr lang="pt-BR" dirty="0" smtClean="0"/>
              <a:t>Diretor Adjunto do SLU/DF</a:t>
            </a:r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r>
              <a:rPr lang="pt-BR" dirty="0" smtClean="0">
                <a:hlinkClick r:id="rId3"/>
              </a:rPr>
              <a:t>Silvano.costa@slu.df.gov.br</a:t>
            </a:r>
            <a:endParaRPr lang="pt-BR" dirty="0" smtClean="0"/>
          </a:p>
          <a:p>
            <a:pPr algn="ctr"/>
            <a:r>
              <a:rPr lang="pt-BR" dirty="0" smtClean="0"/>
              <a:t>(61) 3213 0111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373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1187"/>
            <a:ext cx="1163206" cy="60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96944" cy="547260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Marcos Legais (continuação)</a:t>
            </a:r>
          </a:p>
          <a:p>
            <a:pPr algn="just"/>
            <a:endParaRPr lang="pt-BR" sz="2000" dirty="0"/>
          </a:p>
          <a:p>
            <a:pPr algn="just"/>
            <a:r>
              <a:rPr lang="pt-BR" sz="2800" b="1" dirty="0" smtClean="0">
                <a:solidFill>
                  <a:schemeClr val="tx1"/>
                </a:solidFill>
              </a:rPr>
              <a:t>Lei </a:t>
            </a:r>
            <a:r>
              <a:rPr lang="pt-BR" sz="2800" b="1" dirty="0">
                <a:solidFill>
                  <a:schemeClr val="tx1"/>
                </a:solidFill>
              </a:rPr>
              <a:t>Distrital nº 5.610/2016 </a:t>
            </a:r>
            <a:endParaRPr lang="pt-BR" sz="28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800" b="1" dirty="0">
                <a:solidFill>
                  <a:srgbClr val="FF0000"/>
                </a:solidFill>
              </a:rPr>
              <a:t>S</a:t>
            </a:r>
            <a:r>
              <a:rPr lang="pt-BR" sz="2800" b="1" dirty="0" smtClean="0">
                <a:solidFill>
                  <a:srgbClr val="FF0000"/>
                </a:solidFill>
              </a:rPr>
              <a:t>ão </a:t>
            </a:r>
            <a:r>
              <a:rPr lang="pt-BR" sz="2800" b="1" dirty="0">
                <a:solidFill>
                  <a:srgbClr val="FF0000"/>
                </a:solidFill>
              </a:rPr>
              <a:t>equiparados os resíduos domiciliares os resíduos não perigosos e não inertes que sejam produzidos por pessoas físicas e jurídicas em estabelecimentos de uso não residencial e que cumulativamente tenham</a:t>
            </a:r>
            <a:r>
              <a:rPr lang="pt-BR" sz="2800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natureza </a:t>
            </a:r>
            <a:r>
              <a:rPr lang="pt-BR" sz="2800" dirty="0">
                <a:solidFill>
                  <a:schemeClr val="tx1"/>
                </a:solidFill>
              </a:rPr>
              <a:t>ou composição similares àquelas dos resíduos sólidos domiciliares;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</a:rPr>
              <a:t>volume diário, por unidade autônoma </a:t>
            </a:r>
            <a:r>
              <a:rPr lang="pt-BR" sz="2800" dirty="0" smtClean="0">
                <a:solidFill>
                  <a:schemeClr val="tx1"/>
                </a:solidFill>
              </a:rPr>
              <a:t>limitado </a:t>
            </a:r>
            <a:r>
              <a:rPr lang="pt-BR" sz="2800" dirty="0">
                <a:solidFill>
                  <a:schemeClr val="tx1"/>
                </a:solidFill>
              </a:rPr>
              <a:t>a 120 litros por dia de resíduos sólidos indiferenciados. </a:t>
            </a:r>
            <a:r>
              <a:rPr lang="pt-BR" sz="2800" dirty="0" smtClean="0">
                <a:solidFill>
                  <a:srgbClr val="FF0000"/>
                </a:solidFill>
              </a:rPr>
              <a:t>Acima dessa quantidade a Lei passou a considerar esses </a:t>
            </a:r>
            <a:r>
              <a:rPr lang="pt-BR" sz="2800" dirty="0">
                <a:solidFill>
                  <a:srgbClr val="FF0000"/>
                </a:solidFill>
              </a:rPr>
              <a:t>geradores </a:t>
            </a:r>
            <a:r>
              <a:rPr lang="pt-BR" sz="2800" dirty="0" smtClean="0">
                <a:solidFill>
                  <a:srgbClr val="FF0000"/>
                </a:solidFill>
              </a:rPr>
              <a:t>como </a:t>
            </a:r>
            <a:r>
              <a:rPr lang="pt-BR" sz="2800" dirty="0">
                <a:solidFill>
                  <a:srgbClr val="FF0000"/>
                </a:solidFill>
              </a:rPr>
              <a:t>Grandes Geradores.</a:t>
            </a:r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5419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1187"/>
            <a:ext cx="1163206" cy="60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8232682"/>
              </p:ext>
            </p:extLst>
          </p:nvPr>
        </p:nvGraphicFramePr>
        <p:xfrm>
          <a:off x="2100064" y="1268760"/>
          <a:ext cx="4920208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187220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Município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Ano de Vigência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Maceió/AL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1994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São</a:t>
                      </a:r>
                      <a:r>
                        <a:rPr lang="pt-BR" sz="2400" baseline="0" dirty="0" smtClean="0"/>
                        <a:t> Paulo/SP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2002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Vitória/ES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2002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Manaus/AM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2010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Belo horizonte/MG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2012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Campo Grande/MS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2012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Cuiabá/MT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2014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Goiânia/GO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2014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Salvador/2014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2014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rgbClr val="FF0000"/>
                          </a:solidFill>
                        </a:rPr>
                        <a:t>Distrito</a:t>
                      </a:r>
                      <a:r>
                        <a:rPr lang="pt-BR" sz="2400" baseline="0" dirty="0" smtClean="0">
                          <a:solidFill>
                            <a:srgbClr val="FF0000"/>
                          </a:solidFill>
                        </a:rPr>
                        <a:t> Federal</a:t>
                      </a:r>
                      <a:endParaRPr lang="pt-B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rgbClr val="FF0000"/>
                          </a:solidFill>
                        </a:rPr>
                        <a:t>2016</a:t>
                      </a:r>
                      <a:endParaRPr lang="pt-B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419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692696"/>
            <a:ext cx="8496944" cy="504056"/>
          </a:xfrm>
        </p:spPr>
        <p:txBody>
          <a:bodyPr>
            <a:normAutofit/>
          </a:bodyPr>
          <a:lstStyle/>
          <a:p>
            <a:r>
              <a:rPr lang="pt-BR" sz="2000" dirty="0" smtClean="0">
                <a:solidFill>
                  <a:schemeClr val="tx1"/>
                </a:solidFill>
              </a:rPr>
              <a:t>COMPARATIVO  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xmlns="" val="1029628053"/>
              </p:ext>
            </p:extLst>
          </p:nvPr>
        </p:nvGraphicFramePr>
        <p:xfrm>
          <a:off x="-17187" y="1700808"/>
          <a:ext cx="9000492" cy="5003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6228184" y="234888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Distrito Federal 120 l/dia dos resíduos </a:t>
            </a:r>
            <a:r>
              <a:rPr lang="pt-BR" b="1" dirty="0" smtClean="0">
                <a:solidFill>
                  <a:srgbClr val="FF0000"/>
                </a:solidFill>
              </a:rPr>
              <a:t>indiferenciados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187624" y="3789040"/>
            <a:ext cx="59766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eta para baixo 6"/>
          <p:cNvSpPr/>
          <p:nvPr/>
        </p:nvSpPr>
        <p:spPr>
          <a:xfrm>
            <a:off x="6948264" y="2995211"/>
            <a:ext cx="432048" cy="793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812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79512" y="4797152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ta para baixo 7"/>
          <p:cNvSpPr/>
          <p:nvPr/>
        </p:nvSpPr>
        <p:spPr>
          <a:xfrm>
            <a:off x="467544" y="3717032"/>
            <a:ext cx="28803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58252" y="4761148"/>
            <a:ext cx="369332" cy="900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/>
              <a:t>22/02/2016</a:t>
            </a:r>
            <a:endParaRPr lang="pt-BR" sz="1200" b="1" dirty="0"/>
          </a:p>
        </p:txBody>
      </p:sp>
      <p:sp>
        <p:nvSpPr>
          <p:cNvPr id="11" name="Seta para baixo 10"/>
          <p:cNvSpPr/>
          <p:nvPr/>
        </p:nvSpPr>
        <p:spPr>
          <a:xfrm>
            <a:off x="2123728" y="3717032"/>
            <a:ext cx="28803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051720" y="4797152"/>
            <a:ext cx="369332" cy="8640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/>
              <a:t>25/08/2016</a:t>
            </a:r>
            <a:endParaRPr lang="pt-BR" sz="1200" dirty="0"/>
          </a:p>
        </p:txBody>
      </p:sp>
      <p:sp>
        <p:nvSpPr>
          <p:cNvPr id="13" name="Seta para baixo 12"/>
          <p:cNvSpPr/>
          <p:nvPr/>
        </p:nvSpPr>
        <p:spPr>
          <a:xfrm>
            <a:off x="3275856" y="3717032"/>
            <a:ext cx="28803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203848" y="3600400"/>
            <a:ext cx="369332" cy="20608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/>
              <a:t>16/09/2016</a:t>
            </a:r>
            <a:endParaRPr lang="pt-BR" sz="1200" dirty="0"/>
          </a:p>
        </p:txBody>
      </p:sp>
      <p:sp>
        <p:nvSpPr>
          <p:cNvPr id="15" name="Seta para baixo 14"/>
          <p:cNvSpPr/>
          <p:nvPr/>
        </p:nvSpPr>
        <p:spPr>
          <a:xfrm>
            <a:off x="3707904" y="3717032"/>
            <a:ext cx="28803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635896" y="3600400"/>
            <a:ext cx="369332" cy="20608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/>
              <a:t>26/09/2016</a:t>
            </a:r>
            <a:endParaRPr lang="pt-BR" sz="1200" dirty="0"/>
          </a:p>
        </p:txBody>
      </p:sp>
      <p:sp>
        <p:nvSpPr>
          <p:cNvPr id="17" name="Seta para baixo 16"/>
          <p:cNvSpPr/>
          <p:nvPr/>
        </p:nvSpPr>
        <p:spPr>
          <a:xfrm>
            <a:off x="4139952" y="3717032"/>
            <a:ext cx="28803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130660" y="3600400"/>
            <a:ext cx="369332" cy="20608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/>
              <a:t>28/09/2016</a:t>
            </a:r>
            <a:endParaRPr lang="pt-BR" sz="12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96697" y="1916832"/>
            <a:ext cx="369332" cy="1800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/>
              <a:t>Lei nº 5.610/2016</a:t>
            </a:r>
            <a:endParaRPr lang="pt-BR" sz="12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427984" y="4761148"/>
            <a:ext cx="369332" cy="900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/>
              <a:t>25/10/2016</a:t>
            </a:r>
            <a:endParaRPr lang="pt-BR" sz="1200" dirty="0"/>
          </a:p>
        </p:txBody>
      </p:sp>
      <p:sp>
        <p:nvSpPr>
          <p:cNvPr id="21" name="Seta para baixo 20"/>
          <p:cNvSpPr/>
          <p:nvPr/>
        </p:nvSpPr>
        <p:spPr>
          <a:xfrm>
            <a:off x="4499992" y="3717032"/>
            <a:ext cx="28803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378042" y="1412776"/>
            <a:ext cx="553998" cy="23042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/>
              <a:t>SLU divulga a 1ª lista de </a:t>
            </a:r>
            <a:r>
              <a:rPr lang="pt-BR" sz="1200" b="1" dirty="0" err="1" smtClean="0"/>
              <a:t>Autorizatários</a:t>
            </a:r>
            <a:endParaRPr lang="pt-BR" sz="12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932040" y="4761148"/>
            <a:ext cx="369332" cy="900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/>
              <a:t>1º/12/2016</a:t>
            </a:r>
            <a:endParaRPr lang="pt-BR" sz="1200" dirty="0"/>
          </a:p>
        </p:txBody>
      </p:sp>
      <p:sp>
        <p:nvSpPr>
          <p:cNvPr id="24" name="Seta para baixo 23"/>
          <p:cNvSpPr/>
          <p:nvPr/>
        </p:nvSpPr>
        <p:spPr>
          <a:xfrm>
            <a:off x="5004048" y="3717032"/>
            <a:ext cx="28803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4810090" y="1412776"/>
            <a:ext cx="553998" cy="23042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/>
              <a:t>Início da vigência dos Preços Públicos da  ADASA</a:t>
            </a:r>
            <a:endParaRPr lang="pt-BR" sz="1200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6012160" y="4798431"/>
            <a:ext cx="369332" cy="900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/>
              <a:t>22/02/2017</a:t>
            </a:r>
            <a:endParaRPr lang="pt-BR" sz="1200" dirty="0"/>
          </a:p>
        </p:txBody>
      </p:sp>
      <p:sp>
        <p:nvSpPr>
          <p:cNvPr id="27" name="Seta para baixo 26"/>
          <p:cNvSpPr/>
          <p:nvPr/>
        </p:nvSpPr>
        <p:spPr>
          <a:xfrm>
            <a:off x="6084168" y="3706274"/>
            <a:ext cx="288032" cy="108012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973251" y="971149"/>
            <a:ext cx="553998" cy="27363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>
                <a:solidFill>
                  <a:srgbClr val="FF0000"/>
                </a:solidFill>
              </a:rPr>
              <a:t>Início da vigência das responsabilidades dos promotores de eventos </a:t>
            </a:r>
            <a:endParaRPr lang="pt-BR" sz="1200" b="1" dirty="0">
              <a:solidFill>
                <a:srgbClr val="FF0000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5580112" y="4813364"/>
            <a:ext cx="369332" cy="900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/>
              <a:t>22/02/2017</a:t>
            </a:r>
            <a:endParaRPr lang="pt-BR" sz="1200" dirty="0"/>
          </a:p>
        </p:txBody>
      </p:sp>
      <p:sp>
        <p:nvSpPr>
          <p:cNvPr id="30" name="Seta para baixo 29"/>
          <p:cNvSpPr/>
          <p:nvPr/>
        </p:nvSpPr>
        <p:spPr>
          <a:xfrm>
            <a:off x="5580112" y="3717032"/>
            <a:ext cx="288032" cy="108012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5508104" y="404664"/>
            <a:ext cx="369332" cy="33442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/>
              <a:t>Prazo limite para a cadastramento dos GG</a:t>
            </a:r>
            <a:endParaRPr lang="pt-BR" sz="1200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2051720" y="1503948"/>
            <a:ext cx="369332" cy="21857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/>
              <a:t>Decreto nº 37.568/2016</a:t>
            </a:r>
            <a:endParaRPr lang="pt-BR" sz="1200" b="1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3131840" y="1628800"/>
            <a:ext cx="553998" cy="20608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/>
              <a:t>Resolução nº 14/2016 da ADASA</a:t>
            </a:r>
            <a:endParaRPr lang="pt-BR" sz="1200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3563888" y="1628800"/>
            <a:ext cx="553998" cy="20608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/>
              <a:t>Instrução Normativa  nº 89/2016 do SLU</a:t>
            </a:r>
            <a:endParaRPr lang="pt-BR" sz="1200" b="1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4067944" y="1340768"/>
            <a:ext cx="369332" cy="23488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/>
              <a:t>Entra no ar o Sistema</a:t>
            </a:r>
            <a:endParaRPr lang="pt-BR" sz="1200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179512" y="11663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Cronograma de Implementação da Lei nº 5.610/2016</a:t>
            </a:r>
            <a:endParaRPr lang="pt-BR" sz="2400" b="1" dirty="0"/>
          </a:p>
        </p:txBody>
      </p:sp>
      <p:sp>
        <p:nvSpPr>
          <p:cNvPr id="38" name="Chave direita 37"/>
          <p:cNvSpPr/>
          <p:nvPr/>
        </p:nvSpPr>
        <p:spPr>
          <a:xfrm rot="5400000">
            <a:off x="967539" y="1043081"/>
            <a:ext cx="570468" cy="174191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467544" y="112474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Prazo de regulamentação definido pela Lei nº 5.610/2016  de 180 dias - </a:t>
            </a:r>
            <a:r>
              <a:rPr lang="pt-BR" sz="1200" b="1" dirty="0" smtClean="0"/>
              <a:t>CUMPRIDO</a:t>
            </a:r>
            <a:endParaRPr lang="pt-BR" sz="1200" b="1" dirty="0"/>
          </a:p>
        </p:txBody>
      </p:sp>
      <p:sp>
        <p:nvSpPr>
          <p:cNvPr id="40" name="Chave esquerda 39"/>
          <p:cNvSpPr/>
          <p:nvPr/>
        </p:nvSpPr>
        <p:spPr>
          <a:xfrm rot="5400000" flipV="1">
            <a:off x="2668796" y="291645"/>
            <a:ext cx="528156" cy="14742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2283061" y="980728"/>
            <a:ext cx="16408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Prazo definido pelo Decreto </a:t>
            </a:r>
            <a:r>
              <a:rPr lang="pt-BR" sz="1200" dirty="0" smtClean="0"/>
              <a:t>nº37.568/2016  </a:t>
            </a:r>
            <a:r>
              <a:rPr lang="pt-BR" sz="1200" dirty="0"/>
              <a:t>de 30 dias - </a:t>
            </a:r>
            <a:r>
              <a:rPr lang="pt-BR" sz="1200" b="1" dirty="0"/>
              <a:t>CUMPRIDO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3635896" y="1249596"/>
            <a:ext cx="16408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 smtClean="0"/>
              <a:t>Visitorias</a:t>
            </a:r>
            <a:r>
              <a:rPr lang="pt-BR" sz="1400" dirty="0" smtClean="0"/>
              <a:t> Preventivas AGEFIS</a:t>
            </a:r>
            <a:endParaRPr lang="pt-BR" b="1" dirty="0"/>
          </a:p>
        </p:txBody>
      </p:sp>
      <p:sp>
        <p:nvSpPr>
          <p:cNvPr id="42" name="Chave esquerda 41"/>
          <p:cNvSpPr/>
          <p:nvPr/>
        </p:nvSpPr>
        <p:spPr>
          <a:xfrm rot="5400000" flipV="1">
            <a:off x="3796571" y="676039"/>
            <a:ext cx="477633" cy="6549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Seta para baixo 42"/>
          <p:cNvSpPr/>
          <p:nvPr/>
        </p:nvSpPr>
        <p:spPr>
          <a:xfrm>
            <a:off x="5796136" y="3717032"/>
            <a:ext cx="288032" cy="108012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5756066" y="404664"/>
            <a:ext cx="369332" cy="33442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/>
              <a:t>Publicação Decr. 38.021/2017</a:t>
            </a:r>
            <a:endParaRPr lang="pt-BR" sz="1200" b="1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5732512" y="4797152"/>
            <a:ext cx="369332" cy="900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/>
              <a:t>22/02/2017</a:t>
            </a:r>
            <a:endParaRPr lang="pt-BR" sz="1200" dirty="0"/>
          </a:p>
        </p:txBody>
      </p:sp>
      <p:sp>
        <p:nvSpPr>
          <p:cNvPr id="46" name="Seta para baixo 45"/>
          <p:cNvSpPr/>
          <p:nvPr/>
        </p:nvSpPr>
        <p:spPr>
          <a:xfrm>
            <a:off x="6876256" y="3717032"/>
            <a:ext cx="288032" cy="108012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eta para baixo 46"/>
          <p:cNvSpPr/>
          <p:nvPr/>
        </p:nvSpPr>
        <p:spPr>
          <a:xfrm>
            <a:off x="7236296" y="3717032"/>
            <a:ext cx="288032" cy="108012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8" name="Seta para baixo 47"/>
          <p:cNvSpPr/>
          <p:nvPr/>
        </p:nvSpPr>
        <p:spPr>
          <a:xfrm>
            <a:off x="7668344" y="3717032"/>
            <a:ext cx="288032" cy="108012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9" name="Seta para baixo 48"/>
          <p:cNvSpPr/>
          <p:nvPr/>
        </p:nvSpPr>
        <p:spPr>
          <a:xfrm>
            <a:off x="8100392" y="3717032"/>
            <a:ext cx="288032" cy="108012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0" name="Seta para baixo 49"/>
          <p:cNvSpPr/>
          <p:nvPr/>
        </p:nvSpPr>
        <p:spPr>
          <a:xfrm>
            <a:off x="8460432" y="3717032"/>
            <a:ext cx="288032" cy="108012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1" name="Seta para baixo 50"/>
          <p:cNvSpPr/>
          <p:nvPr/>
        </p:nvSpPr>
        <p:spPr>
          <a:xfrm>
            <a:off x="8820472" y="3717032"/>
            <a:ext cx="288032" cy="108012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6866964" y="4797152"/>
            <a:ext cx="369332" cy="900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/>
              <a:t>02/05/2017</a:t>
            </a:r>
            <a:endParaRPr lang="pt-BR" sz="1200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7154996" y="4797152"/>
            <a:ext cx="369332" cy="900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/>
              <a:t>31/07/2017</a:t>
            </a:r>
            <a:endParaRPr lang="pt-BR" sz="1200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8091100" y="4797152"/>
            <a:ext cx="369332" cy="900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/>
              <a:t>02/10/2017</a:t>
            </a:r>
            <a:endParaRPr lang="pt-BR" sz="1200" dirty="0"/>
          </a:p>
        </p:txBody>
      </p:sp>
      <p:sp>
        <p:nvSpPr>
          <p:cNvPr id="55" name="CaixaDeTexto 54"/>
          <p:cNvSpPr txBox="1"/>
          <p:nvPr/>
        </p:nvSpPr>
        <p:spPr>
          <a:xfrm>
            <a:off x="7659052" y="4797152"/>
            <a:ext cx="369332" cy="900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/>
              <a:t>02/08/2017</a:t>
            </a:r>
            <a:endParaRPr lang="pt-BR" sz="1200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8811180" y="4797152"/>
            <a:ext cx="369332" cy="900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/>
              <a:t>31/12/2017</a:t>
            </a:r>
            <a:endParaRPr lang="pt-BR" sz="1200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8451140" y="4797152"/>
            <a:ext cx="369332" cy="900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/>
              <a:t>31/10/2017</a:t>
            </a:r>
            <a:endParaRPr lang="pt-BR" sz="1200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6836186" y="-99392"/>
            <a:ext cx="369332" cy="38164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</a:rPr>
              <a:t>Limite para GG &gt; 2.000 litros/dia cadastrarem SLU</a:t>
            </a:r>
            <a:endParaRPr lang="pt-B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7154996" y="-387424"/>
            <a:ext cx="369332" cy="41044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</a:rPr>
              <a:t>Limite para GG &gt; 2.000 litros/dia prestarem os serviços</a:t>
            </a:r>
            <a:endParaRPr lang="pt-B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7628274" y="-99392"/>
            <a:ext cx="369332" cy="38164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/>
              <a:t>Limite para GG &gt; 1.000 litros/dia cadastrarem SLU</a:t>
            </a:r>
            <a:endParaRPr lang="pt-BR" sz="1200" b="1" dirty="0"/>
          </a:p>
        </p:txBody>
      </p:sp>
      <p:sp>
        <p:nvSpPr>
          <p:cNvPr id="61" name="CaixaDeTexto 60"/>
          <p:cNvSpPr txBox="1"/>
          <p:nvPr/>
        </p:nvSpPr>
        <p:spPr>
          <a:xfrm>
            <a:off x="8379132" y="-387424"/>
            <a:ext cx="369332" cy="41044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/>
              <a:t>Limite p/ GG &gt; 1.000 litros/dia prestarem os serviços</a:t>
            </a:r>
            <a:endParaRPr lang="pt-BR" sz="1200" b="1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7906434" y="-99392"/>
            <a:ext cx="553998" cy="38164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>
                <a:solidFill>
                  <a:srgbClr val="00B0F0"/>
                </a:solidFill>
              </a:rPr>
              <a:t>Limite para GG &gt; 120 litros/dia e órgãos públicos cadastrarem SLU</a:t>
            </a:r>
            <a:endParaRPr lang="pt-BR" sz="1200" b="1" dirty="0">
              <a:solidFill>
                <a:srgbClr val="00B0F0"/>
              </a:solidFill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8676456" y="-387424"/>
            <a:ext cx="553998" cy="41044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b="1" dirty="0" smtClean="0">
                <a:solidFill>
                  <a:srgbClr val="00B0F0"/>
                </a:solidFill>
              </a:rPr>
              <a:t>Limite p/ GG &gt; 120 litros/dia e órgãos públicos prestarem os serviços</a:t>
            </a:r>
            <a:endParaRPr lang="pt-BR" sz="1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1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1187"/>
            <a:ext cx="1163206" cy="60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96944" cy="547260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t-BR" sz="3600" b="1" dirty="0">
                <a:solidFill>
                  <a:srgbClr val="FF0000"/>
                </a:solidFill>
              </a:rPr>
              <a:t>Como são classificados os resíduos</a:t>
            </a:r>
            <a:r>
              <a:rPr lang="pt-BR" sz="3600" b="1" dirty="0" smtClean="0">
                <a:solidFill>
                  <a:srgbClr val="FF0000"/>
                </a:solidFill>
              </a:rPr>
              <a:t>? </a:t>
            </a:r>
            <a:r>
              <a:rPr lang="pt-BR" sz="2400" b="1" dirty="0" smtClean="0">
                <a:solidFill>
                  <a:srgbClr val="FF0000"/>
                </a:solidFill>
                <a:hlinkClick r:id="rId3" action="ppaction://hlinkfile"/>
              </a:rPr>
              <a:t>(folder)</a:t>
            </a:r>
            <a:r>
              <a:rPr lang="pt-BR" sz="2400" b="1" dirty="0" smtClean="0">
                <a:solidFill>
                  <a:srgbClr val="FF0000"/>
                </a:solidFill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  <a:hlinkClick r:id="rId4" action="ppaction://hlinkfile"/>
              </a:rPr>
              <a:t>(cartilha)</a:t>
            </a:r>
            <a:endParaRPr lang="pt-BR" sz="2400" dirty="0">
              <a:solidFill>
                <a:srgbClr val="FF0000"/>
              </a:solidFill>
            </a:endParaRPr>
          </a:p>
          <a:p>
            <a:pPr algn="l"/>
            <a:r>
              <a:rPr lang="pt-BR" sz="1600" b="1" dirty="0" smtClean="0">
                <a:solidFill>
                  <a:schemeClr val="tx1"/>
                </a:solidFill>
              </a:rPr>
              <a:t>Rejeitos </a:t>
            </a:r>
            <a:r>
              <a:rPr lang="pt-BR" sz="1600" b="1" dirty="0">
                <a:solidFill>
                  <a:schemeClr val="tx1"/>
                </a:solidFill>
              </a:rPr>
              <a:t>ou resíduos indiferenciados </a:t>
            </a:r>
          </a:p>
          <a:p>
            <a:pPr algn="l"/>
            <a:r>
              <a:rPr lang="pt-BR" sz="1600" b="1" dirty="0" smtClean="0">
                <a:solidFill>
                  <a:schemeClr val="tx1"/>
                </a:solidFill>
              </a:rPr>
              <a:t>Resíduos </a:t>
            </a:r>
            <a:r>
              <a:rPr lang="pt-BR" sz="1600" b="1" dirty="0">
                <a:solidFill>
                  <a:schemeClr val="tx1"/>
                </a:solidFill>
              </a:rPr>
              <a:t>Orgânicos </a:t>
            </a:r>
            <a:endParaRPr lang="pt-BR" sz="1600" b="1" dirty="0" smtClean="0">
              <a:solidFill>
                <a:schemeClr val="tx1"/>
              </a:solidFill>
            </a:endParaRPr>
          </a:p>
          <a:p>
            <a:pPr algn="l"/>
            <a:r>
              <a:rPr lang="pt-BR" sz="1600" b="1" dirty="0" smtClean="0">
                <a:solidFill>
                  <a:schemeClr val="tx1"/>
                </a:solidFill>
              </a:rPr>
              <a:t>Resíduos </a:t>
            </a:r>
            <a:r>
              <a:rPr lang="pt-BR" sz="1600" b="1" dirty="0">
                <a:solidFill>
                  <a:schemeClr val="tx1"/>
                </a:solidFill>
              </a:rPr>
              <a:t>Recicláveis </a:t>
            </a:r>
            <a:r>
              <a:rPr lang="pt-BR" sz="1600" b="1" dirty="0" smtClean="0">
                <a:solidFill>
                  <a:schemeClr val="tx1"/>
                </a:solidFill>
              </a:rPr>
              <a:t>secos</a:t>
            </a:r>
            <a:endParaRPr lang="pt-BR" sz="1600" dirty="0" smtClean="0">
              <a:solidFill>
                <a:schemeClr val="tx1"/>
              </a:solidFill>
            </a:endParaRPr>
          </a:p>
          <a:p>
            <a:pPr algn="l"/>
            <a:endParaRPr lang="pt-BR" sz="1600" dirty="0">
              <a:solidFill>
                <a:schemeClr val="tx1"/>
              </a:solidFill>
            </a:endParaRPr>
          </a:p>
          <a:p>
            <a:pPr algn="l"/>
            <a:r>
              <a:rPr lang="pt-BR" sz="3600" b="1" dirty="0">
                <a:solidFill>
                  <a:srgbClr val="FF0000"/>
                </a:solidFill>
              </a:rPr>
              <a:t>O que são grandes geradores</a:t>
            </a:r>
            <a:r>
              <a:rPr lang="pt-BR" sz="3600" b="1" dirty="0" smtClean="0">
                <a:solidFill>
                  <a:srgbClr val="FF0000"/>
                </a:solidFill>
              </a:rPr>
              <a:t>? </a:t>
            </a:r>
            <a:r>
              <a:rPr lang="pt-BR" sz="2400" b="1" dirty="0" smtClean="0">
                <a:solidFill>
                  <a:srgbClr val="FF0000"/>
                </a:solidFill>
                <a:hlinkClick r:id="rId3" action="ppaction://hlinkfile"/>
              </a:rPr>
              <a:t>(folder</a:t>
            </a:r>
            <a:r>
              <a:rPr lang="pt-BR" sz="2400" b="1" dirty="0" smtClean="0">
                <a:solidFill>
                  <a:srgbClr val="FF0000"/>
                </a:solidFill>
              </a:rPr>
              <a:t>) </a:t>
            </a:r>
            <a:r>
              <a:rPr lang="pt-BR" sz="2400" b="1" dirty="0">
                <a:solidFill>
                  <a:srgbClr val="FF0000"/>
                </a:solidFill>
                <a:hlinkClick r:id="rId4" action="ppaction://hlinkfile"/>
              </a:rPr>
              <a:t>(cartilha)</a:t>
            </a:r>
            <a:endParaRPr lang="pt-BR" sz="2400" dirty="0">
              <a:solidFill>
                <a:srgbClr val="FF0000"/>
              </a:solidFill>
            </a:endParaRPr>
          </a:p>
          <a:p>
            <a:pPr algn="l"/>
            <a:endParaRPr lang="pt-BR" sz="2400" dirty="0">
              <a:solidFill>
                <a:srgbClr val="FF0000"/>
              </a:solidFill>
            </a:endParaRPr>
          </a:p>
          <a:p>
            <a:pPr algn="l"/>
            <a:r>
              <a:rPr lang="pt-BR" sz="1600" dirty="0">
                <a:solidFill>
                  <a:schemeClr val="tx1"/>
                </a:solidFill>
              </a:rPr>
              <a:t>São </a:t>
            </a:r>
            <a:r>
              <a:rPr lang="pt-BR" sz="1600" b="1" dirty="0">
                <a:solidFill>
                  <a:schemeClr val="tx1"/>
                </a:solidFill>
              </a:rPr>
              <a:t>pessoas físicas ou jurídicas </a:t>
            </a:r>
            <a:r>
              <a:rPr lang="pt-BR" sz="1600" dirty="0">
                <a:solidFill>
                  <a:schemeClr val="tx1"/>
                </a:solidFill>
              </a:rPr>
              <a:t>que produzam resíduos em </a:t>
            </a:r>
            <a:r>
              <a:rPr lang="pt-BR" sz="1600" b="1" dirty="0">
                <a:solidFill>
                  <a:schemeClr val="tx1"/>
                </a:solidFill>
              </a:rPr>
              <a:t>estabelecimentos de uso não residencial</a:t>
            </a:r>
            <a:r>
              <a:rPr lang="pt-BR" sz="1600" dirty="0">
                <a:solidFill>
                  <a:schemeClr val="tx1"/>
                </a:solidFill>
              </a:rPr>
              <a:t>, incluídos os comerciais, os </a:t>
            </a:r>
            <a:r>
              <a:rPr lang="pt-BR" sz="2200" b="1" dirty="0">
                <a:solidFill>
                  <a:schemeClr val="tx1"/>
                </a:solidFill>
              </a:rPr>
              <a:t>públicos</a:t>
            </a:r>
            <a:r>
              <a:rPr lang="pt-BR" sz="1600" dirty="0">
                <a:solidFill>
                  <a:schemeClr val="tx1"/>
                </a:solidFill>
              </a:rPr>
              <a:t> e os de prestação de serviço e os terminais rodoviários e aeroportuários, </a:t>
            </a:r>
            <a:r>
              <a:rPr lang="pt-BR" sz="1600" b="1" dirty="0">
                <a:solidFill>
                  <a:schemeClr val="tx1"/>
                </a:solidFill>
              </a:rPr>
              <a:t>cuja natureza ou composição sejam similares àquelas dos resíduos domiciliares</a:t>
            </a:r>
            <a:r>
              <a:rPr lang="pt-BR" sz="1600" dirty="0">
                <a:solidFill>
                  <a:schemeClr val="tx1"/>
                </a:solidFill>
              </a:rPr>
              <a:t> e com </a:t>
            </a:r>
            <a:r>
              <a:rPr lang="pt-BR" sz="1600" dirty="0" smtClean="0">
                <a:solidFill>
                  <a:schemeClr val="tx1"/>
                </a:solidFill>
              </a:rPr>
              <a:t>volume </a:t>
            </a:r>
            <a:r>
              <a:rPr lang="pt-BR" sz="1600" dirty="0">
                <a:solidFill>
                  <a:schemeClr val="tx1"/>
                </a:solidFill>
              </a:rPr>
              <a:t>diário de resíduos sólidos indiferenciados </a:t>
            </a:r>
            <a:r>
              <a:rPr lang="pt-BR" sz="1600" b="1" dirty="0">
                <a:solidFill>
                  <a:schemeClr val="tx1"/>
                </a:solidFill>
              </a:rPr>
              <a:t>superior a 120 litros</a:t>
            </a:r>
            <a:r>
              <a:rPr lang="pt-BR" sz="1600" dirty="0">
                <a:solidFill>
                  <a:schemeClr val="tx1"/>
                </a:solidFill>
              </a:rPr>
              <a:t>, por unidade </a:t>
            </a:r>
            <a:r>
              <a:rPr lang="pt-BR" sz="1600" dirty="0" smtClean="0">
                <a:solidFill>
                  <a:schemeClr val="tx1"/>
                </a:solidFill>
              </a:rPr>
              <a:t>autônoma.</a:t>
            </a:r>
          </a:p>
          <a:p>
            <a:pPr algn="l"/>
            <a:endParaRPr lang="pt-BR" sz="1600" dirty="0">
              <a:solidFill>
                <a:schemeClr val="tx1"/>
              </a:solidFill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FF0000"/>
                </a:solidFill>
                <a:ea typeface="Arial"/>
              </a:rPr>
              <a:t>O grande gerador é responsável pelo gerenciamento dos resíduos</a:t>
            </a:r>
            <a:r>
              <a:rPr lang="pt-BR" sz="3600" b="1" dirty="0" smtClean="0">
                <a:solidFill>
                  <a:srgbClr val="FF0000"/>
                </a:solidFill>
                <a:ea typeface="Arial"/>
              </a:rPr>
              <a:t>? </a:t>
            </a:r>
            <a:endParaRPr lang="pt-BR" sz="3600" dirty="0">
              <a:solidFill>
                <a:srgbClr val="FF0000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600" b="1" dirty="0">
                <a:solidFill>
                  <a:srgbClr val="000000"/>
                </a:solidFill>
                <a:ea typeface="Arial"/>
              </a:rPr>
              <a:t>Sim. </a:t>
            </a:r>
            <a:endParaRPr lang="pt-BR" sz="1600" b="1" dirty="0" smtClean="0">
              <a:solidFill>
                <a:srgbClr val="000000"/>
              </a:solidFill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600" b="1" dirty="0" smtClean="0">
                <a:solidFill>
                  <a:srgbClr val="000000"/>
                </a:solidFill>
                <a:ea typeface="Arial"/>
              </a:rPr>
              <a:t>Identificação</a:t>
            </a:r>
            <a:r>
              <a:rPr lang="pt-BR" sz="1600" b="1" dirty="0">
                <a:solidFill>
                  <a:srgbClr val="000000"/>
                </a:solidFill>
                <a:ea typeface="Arial"/>
              </a:rPr>
              <a:t>, acondicionamento, separação e apresentação dos resíduos para coleta. </a:t>
            </a:r>
            <a:r>
              <a:rPr lang="pt-BR" sz="1600" b="1" dirty="0">
                <a:solidFill>
                  <a:srgbClr val="000000"/>
                </a:solidFill>
                <a:ea typeface="Arial"/>
                <a:hlinkClick r:id="" action="ppaction://noaction"/>
              </a:rPr>
              <a:t>(Consultar Instrução Normativa nº89, de 23 de setembro de 2016 do SLU).</a:t>
            </a:r>
            <a:endParaRPr lang="pt-BR" sz="1600" b="1" dirty="0">
              <a:solidFill>
                <a:srgbClr val="000000"/>
              </a:solidFill>
              <a:latin typeface="Arial"/>
              <a:ea typeface="Arial"/>
            </a:endParaRPr>
          </a:p>
          <a:p>
            <a:pPr algn="l"/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9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1187"/>
            <a:ext cx="1163206" cy="60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96944" cy="547260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FF0000"/>
                </a:solidFill>
                <a:highlight>
                  <a:srgbClr val="FFFFFF"/>
                </a:highlight>
                <a:ea typeface="Arial"/>
              </a:rPr>
              <a:t>De acordo com a resolução da </a:t>
            </a:r>
            <a:r>
              <a:rPr lang="pt-BR" sz="2400" b="1" dirty="0" err="1">
                <a:solidFill>
                  <a:srgbClr val="FF0000"/>
                </a:solidFill>
                <a:highlight>
                  <a:srgbClr val="FFFFFF"/>
                </a:highlight>
                <a:ea typeface="Arial"/>
              </a:rPr>
              <a:t>Adasa</a:t>
            </a:r>
            <a:r>
              <a:rPr lang="pt-BR" sz="2400" b="1" dirty="0">
                <a:solidFill>
                  <a:srgbClr val="FF0000"/>
                </a:solidFill>
                <a:highlight>
                  <a:srgbClr val="FFFFFF"/>
                </a:highlight>
                <a:ea typeface="Arial"/>
              </a:rPr>
              <a:t>, quem está sujeito ao pagamento dos preços </a:t>
            </a:r>
            <a:r>
              <a:rPr lang="pt-BR" sz="2400" b="1" dirty="0" smtClean="0">
                <a:solidFill>
                  <a:srgbClr val="FF0000"/>
                </a:solidFill>
                <a:highlight>
                  <a:srgbClr val="FFFFFF"/>
                </a:highlight>
                <a:ea typeface="Arial"/>
              </a:rPr>
              <a:t>públicos?</a:t>
            </a:r>
            <a:endParaRPr lang="pt-BR" sz="2400" dirty="0">
              <a:solidFill>
                <a:srgbClr val="FF0000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600" b="1" dirty="0">
                <a:solidFill>
                  <a:srgbClr val="000000"/>
                </a:solidFill>
                <a:highlight>
                  <a:srgbClr val="FFFFFF"/>
                </a:highlight>
                <a:ea typeface="Arial"/>
              </a:rPr>
              <a:t> </a:t>
            </a:r>
            <a:endParaRPr lang="pt-BR" sz="1600" dirty="0">
              <a:solidFill>
                <a:srgbClr val="000000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600" b="1" dirty="0">
                <a:solidFill>
                  <a:srgbClr val="FF0000"/>
                </a:solidFill>
                <a:highlight>
                  <a:srgbClr val="FFFFFF"/>
                </a:highlight>
                <a:ea typeface="Arial"/>
              </a:rPr>
              <a:t>Os promotores de eventos são obrigados a contratar o SLU para fazer a limpeza dos locais e dar destinação final aos resíduos gerados quando os eventos ocorrerem em áreas públicas</a:t>
            </a:r>
            <a:r>
              <a:rPr lang="pt-BR" sz="2600" b="1" dirty="0" smtClean="0">
                <a:solidFill>
                  <a:srgbClr val="FF0000"/>
                </a:solidFill>
                <a:highlight>
                  <a:srgbClr val="FFFFFF"/>
                </a:highlight>
                <a:ea typeface="Arial"/>
              </a:rPr>
              <a:t>? </a:t>
            </a:r>
            <a:endParaRPr lang="pt-BR" sz="2600" dirty="0">
              <a:solidFill>
                <a:srgbClr val="FF0000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</a:pPr>
            <a:r>
              <a:rPr lang="pt-BR" sz="1600" dirty="0">
                <a:solidFill>
                  <a:schemeClr val="tx1"/>
                </a:solidFill>
              </a:rPr>
              <a:t>Não. </a:t>
            </a:r>
            <a:r>
              <a:rPr lang="pt-BR" sz="1600" dirty="0" smtClean="0">
                <a:solidFill>
                  <a:schemeClr val="tx1"/>
                </a:solidFill>
              </a:rPr>
              <a:t>No </a:t>
            </a:r>
            <a:r>
              <a:rPr lang="pt-BR" sz="1600" dirty="0">
                <a:solidFill>
                  <a:schemeClr val="tx1"/>
                </a:solidFill>
              </a:rPr>
              <a:t>caso de preferir contratar o SLU, os promotores de eventos deverão pagar antecipadamente o valor estimado para a prestação dos serviços. Após o término dos serviços, as partes devem fazer a compensação dos valores pagos com base na efetiva medição dos serviços prestados no prazo de 20 dias.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600" b="1" dirty="0">
                <a:solidFill>
                  <a:srgbClr val="000000"/>
                </a:solidFill>
                <a:ea typeface="Arial"/>
              </a:rPr>
              <a:t> </a:t>
            </a:r>
            <a:endParaRPr lang="pt-BR" sz="1600" dirty="0">
              <a:solidFill>
                <a:srgbClr val="FF0000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600" b="1" dirty="0">
                <a:solidFill>
                  <a:srgbClr val="FF0000"/>
                </a:solidFill>
                <a:ea typeface="Arial"/>
              </a:rPr>
              <a:t>Onde encontro o preço público a serem cobrados pelo SLU</a:t>
            </a:r>
            <a:r>
              <a:rPr lang="pt-BR" sz="2600" b="1" dirty="0" smtClean="0">
                <a:solidFill>
                  <a:srgbClr val="FF0000"/>
                </a:solidFill>
                <a:ea typeface="Arial"/>
              </a:rPr>
              <a:t>? </a:t>
            </a:r>
            <a:r>
              <a:rPr lang="pt-BR" sz="1600" b="1" dirty="0" smtClean="0">
                <a:solidFill>
                  <a:srgbClr val="FF0000"/>
                </a:solidFill>
                <a:ea typeface="Arial"/>
                <a:hlinkClick r:id="rId3" action="ppaction://hlinksldjump"/>
              </a:rPr>
              <a:t>(hiperlink tabela preços públicos ADASA)</a:t>
            </a:r>
            <a:endParaRPr lang="pt-BR" sz="1600" dirty="0">
              <a:solidFill>
                <a:srgbClr val="FF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9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1809</Words>
  <Application>Microsoft Office PowerPoint</Application>
  <PresentationFormat>Apresentação na tela (4:3)</PresentationFormat>
  <Paragraphs>350</Paragraphs>
  <Slides>37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Gestão de Resíduos Especiais e Logística Reversa</vt:lpstr>
      <vt:lpstr>Grandes Geradores e Promotores de Eventos em vias e logradouros públicos –   Lei nº 5.610, de 2016; Decretos nº 37568, de 2016 e nº 38.021, de 2016; Resolução da ADASA nº 14, de 2016; e IN do SLU nº89, de 2016   (SLU, ADASA, AGEFIS e  Secretaria das Cidades)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Resíduos da construção e demolição–   Lei nº 5.610, de 2016; Decretos nº 37568, de 2016 e nº 38.021, de 2016; Resolução da ADASA nº 14, de 2016; e IN do SLU nº89, de 2016   (SLU, ADASA, AGEFIS e  Secretaria das Cidades)   </vt:lpstr>
      <vt:lpstr>Slide 14</vt:lpstr>
      <vt:lpstr>Slide 15</vt:lpstr>
      <vt:lpstr>Slide 16</vt:lpstr>
      <vt:lpstr>Resíduos de Serviços de Saúde      </vt:lpstr>
      <vt:lpstr>Slide 18</vt:lpstr>
      <vt:lpstr>Resíduos sólidos com obrigatoriedade de Logística Reversa (PNRS – Lei nº12.305, de 2010) e o ônus dessa obrigação para os municípios  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Acordo Setorial de Embalagens em Geral</vt:lpstr>
      <vt:lpstr>Acordo Setorial de Embalagens em Geral</vt:lpstr>
      <vt:lpstr>Acordo Setorial de Embalagens em Geral</vt:lpstr>
      <vt:lpstr>Acordo Setorial de Embalagens em Geral</vt:lpstr>
      <vt:lpstr>Metas definidas no Acordo Setorial: a) triplicar a quantidade de cooperativas (DF passar de 28 para 84); b) triplicar o número de PEV (DF passar de 11 para 33)      </vt:lpstr>
      <vt:lpstr>Quem de fato está fazendo a Logística Reversa no Brasil?  a) o Setor Privado por meio da Coalizão? b) ou os Municípios? (caso de São Paulo e do DF)       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Grandes Geradores e Promotores de Eventos em vias e logradouros públicos –  Lei nº 5.610, de 2016; Decretos nº 37568, de 2016 e nº 38.021, de 2016; Resolução da ADASA nº 16, de 2016; e IN do SLU nº89, de 2016</dc:title>
  <dc:creator>Silvano Silvério da Costa</dc:creator>
  <cp:lastModifiedBy>Silvano Silvério da Costa</cp:lastModifiedBy>
  <cp:revision>29</cp:revision>
  <dcterms:created xsi:type="dcterms:W3CDTF">2017-03-29T19:37:21Z</dcterms:created>
  <dcterms:modified xsi:type="dcterms:W3CDTF">2017-06-22T02:15:16Z</dcterms:modified>
</cp:coreProperties>
</file>