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8" r:id="rId3"/>
    <p:sldId id="282" r:id="rId4"/>
    <p:sldId id="284" r:id="rId5"/>
    <p:sldId id="265" r:id="rId6"/>
    <p:sldId id="285" r:id="rId7"/>
    <p:sldId id="260" r:id="rId8"/>
    <p:sldId id="307" r:id="rId9"/>
    <p:sldId id="267" r:id="rId10"/>
    <p:sldId id="288" r:id="rId11"/>
    <p:sldId id="287" r:id="rId12"/>
    <p:sldId id="286" r:id="rId13"/>
    <p:sldId id="309" r:id="rId14"/>
    <p:sldId id="310" r:id="rId15"/>
    <p:sldId id="293" r:id="rId16"/>
    <p:sldId id="294" r:id="rId17"/>
    <p:sldId id="295" r:id="rId18"/>
    <p:sldId id="297" r:id="rId19"/>
    <p:sldId id="296" r:id="rId20"/>
    <p:sldId id="298" r:id="rId21"/>
    <p:sldId id="304" r:id="rId22"/>
    <p:sldId id="289" r:id="rId23"/>
    <p:sldId id="301" r:id="rId24"/>
    <p:sldId id="302" r:id="rId25"/>
    <p:sldId id="303" r:id="rId26"/>
    <p:sldId id="311" r:id="rId2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EEE6"/>
    <a:srgbClr val="FFFFF7"/>
    <a:srgbClr val="FFFEF7"/>
    <a:srgbClr val="FFFFEB"/>
    <a:srgbClr val="FEFEDA"/>
    <a:srgbClr val="FBFA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Estilo Médio 3 - Ênfas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5396" autoAdjust="0"/>
  </p:normalViewPr>
  <p:slideViewPr>
    <p:cSldViewPr snapToGrid="0" showGuides="1">
      <p:cViewPr varScale="1">
        <p:scale>
          <a:sx n="74" d="100"/>
          <a:sy n="74" d="100"/>
        </p:scale>
        <p:origin x="-552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3083FC-A8FA-4B1B-B0E7-04F306DD9D4F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pt-BR"/>
        </a:p>
      </dgm:t>
    </dgm:pt>
    <dgm:pt modelId="{06DDBDF3-49DF-4DE3-AA49-D4E3DDC944E7}">
      <dgm:prSet phldrT="[Texto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pt-BR" dirty="0" smtClean="0"/>
            <a:t>Desafios</a:t>
          </a:r>
          <a:endParaRPr lang="pt-BR" dirty="0"/>
        </a:p>
      </dgm:t>
    </dgm:pt>
    <dgm:pt modelId="{2295D992-F55A-460F-9058-7B0E3637F135}" type="parTrans" cxnId="{5775FCE5-F1C7-48D9-B50A-4FD80F0CAE6D}">
      <dgm:prSet/>
      <dgm:spPr/>
      <dgm:t>
        <a:bodyPr/>
        <a:lstStyle/>
        <a:p>
          <a:endParaRPr lang="pt-BR"/>
        </a:p>
      </dgm:t>
    </dgm:pt>
    <dgm:pt modelId="{BCABE7B5-2C9E-4223-96F2-DEF328C9E976}" type="sibTrans" cxnId="{5775FCE5-F1C7-48D9-B50A-4FD80F0CAE6D}">
      <dgm:prSet/>
      <dgm:spPr/>
      <dgm:t>
        <a:bodyPr/>
        <a:lstStyle/>
        <a:p>
          <a:endParaRPr lang="pt-BR"/>
        </a:p>
      </dgm:t>
    </dgm:pt>
    <dgm:pt modelId="{DDF29A91-590D-4705-9210-808B0118C785}">
      <dgm:prSet phldrT="[Texto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pt-BR" dirty="0" smtClean="0"/>
            <a:t>Dificuldade de obtenção dos dados</a:t>
          </a:r>
          <a:endParaRPr lang="pt-BR" dirty="0"/>
        </a:p>
      </dgm:t>
    </dgm:pt>
    <dgm:pt modelId="{3C5C45F0-248B-4E33-9551-B52F273B7CDA}" type="parTrans" cxnId="{534DB4B1-FD98-4E50-94F7-81A60F858C2B}">
      <dgm:prSet/>
      <dgm:spPr/>
      <dgm:t>
        <a:bodyPr/>
        <a:lstStyle/>
        <a:p>
          <a:endParaRPr lang="pt-BR"/>
        </a:p>
      </dgm:t>
    </dgm:pt>
    <dgm:pt modelId="{B859447C-FA0F-4BBD-A47C-7204C54616DA}" type="sibTrans" cxnId="{534DB4B1-FD98-4E50-94F7-81A60F858C2B}">
      <dgm:prSet/>
      <dgm:spPr/>
      <dgm:t>
        <a:bodyPr/>
        <a:lstStyle/>
        <a:p>
          <a:endParaRPr lang="pt-BR"/>
        </a:p>
      </dgm:t>
    </dgm:pt>
    <dgm:pt modelId="{0CD1F657-0D0F-4350-981B-58CE9AD019FB}">
      <dgm:prSet phldrT="[Texto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pt-BR" b="0" dirty="0" smtClean="0"/>
            <a:t>Diferentes realidades em cada município</a:t>
          </a:r>
          <a:endParaRPr lang="pt-BR" b="0" dirty="0"/>
        </a:p>
      </dgm:t>
    </dgm:pt>
    <dgm:pt modelId="{14F87E61-4A7A-4119-AF01-08A6AA5083A4}" type="parTrans" cxnId="{E7A6D4E6-20F7-46B8-91FF-0174F29881C0}">
      <dgm:prSet/>
      <dgm:spPr/>
      <dgm:t>
        <a:bodyPr/>
        <a:lstStyle/>
        <a:p>
          <a:endParaRPr lang="pt-BR"/>
        </a:p>
      </dgm:t>
    </dgm:pt>
    <dgm:pt modelId="{6371C19C-F32F-4F23-9445-1A1B283048E4}" type="sibTrans" cxnId="{E7A6D4E6-20F7-46B8-91FF-0174F29881C0}">
      <dgm:prSet/>
      <dgm:spPr/>
      <dgm:t>
        <a:bodyPr/>
        <a:lstStyle/>
        <a:p>
          <a:endParaRPr lang="pt-BR"/>
        </a:p>
      </dgm:t>
    </dgm:pt>
    <dgm:pt modelId="{2EA19E9F-5F56-403C-8ACF-C735C85642CD}">
      <dgm:prSet phldrT="[Texto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pt-BR" b="0" dirty="0" smtClean="0"/>
            <a:t>Dificuldade de sensibilização da população</a:t>
          </a:r>
        </a:p>
      </dgm:t>
    </dgm:pt>
    <dgm:pt modelId="{28BA6F63-03B7-456D-822B-98FEF69C8C4A}" type="parTrans" cxnId="{3F2DD79C-B4A3-4BC9-8CDA-4C28BF8109F4}">
      <dgm:prSet/>
      <dgm:spPr/>
      <dgm:t>
        <a:bodyPr/>
        <a:lstStyle/>
        <a:p>
          <a:endParaRPr lang="pt-BR"/>
        </a:p>
      </dgm:t>
    </dgm:pt>
    <dgm:pt modelId="{D6F0FC0D-F138-4839-B8EF-0BB50C7DFB1E}" type="sibTrans" cxnId="{3F2DD79C-B4A3-4BC9-8CDA-4C28BF8109F4}">
      <dgm:prSet/>
      <dgm:spPr/>
      <dgm:t>
        <a:bodyPr/>
        <a:lstStyle/>
        <a:p>
          <a:endParaRPr lang="pt-BR"/>
        </a:p>
      </dgm:t>
    </dgm:pt>
    <dgm:pt modelId="{D2DCE69B-BE64-490F-9D99-105D62109E37}">
      <dgm:prSet phldrT="[Texto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pt-BR" b="0" dirty="0" smtClean="0"/>
            <a:t>Dificuldades na implementação de soluções</a:t>
          </a:r>
        </a:p>
      </dgm:t>
    </dgm:pt>
    <dgm:pt modelId="{0CC0E196-B492-4ABF-8831-C1E3D0888A65}" type="parTrans" cxnId="{0DAC80DE-DFFC-471E-A821-0E3B98DCEFDB}">
      <dgm:prSet/>
      <dgm:spPr/>
      <dgm:t>
        <a:bodyPr/>
        <a:lstStyle/>
        <a:p>
          <a:endParaRPr lang="pt-BR"/>
        </a:p>
      </dgm:t>
    </dgm:pt>
    <dgm:pt modelId="{48E0F4F2-1455-4DF7-B5E6-319C972167CD}" type="sibTrans" cxnId="{0DAC80DE-DFFC-471E-A821-0E3B98DCEFDB}">
      <dgm:prSet/>
      <dgm:spPr/>
      <dgm:t>
        <a:bodyPr/>
        <a:lstStyle/>
        <a:p>
          <a:endParaRPr lang="pt-BR"/>
        </a:p>
      </dgm:t>
    </dgm:pt>
    <dgm:pt modelId="{E1B0331B-35F0-446B-87DA-30F72945370E}">
      <dgm:prSet phldrT="[Texto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pt-BR" b="0" dirty="0" smtClean="0"/>
            <a:t>Baixa capacitação dos atores municipais e alta rotatividade</a:t>
          </a:r>
        </a:p>
      </dgm:t>
    </dgm:pt>
    <dgm:pt modelId="{FB536A49-53D0-4747-A472-5B1CCC380C0F}" type="parTrans" cxnId="{A7EB03D6-9AB4-482D-A6AC-C20AC526460E}">
      <dgm:prSet/>
      <dgm:spPr/>
      <dgm:t>
        <a:bodyPr/>
        <a:lstStyle/>
        <a:p>
          <a:endParaRPr lang="pt-BR"/>
        </a:p>
      </dgm:t>
    </dgm:pt>
    <dgm:pt modelId="{4D4EC191-D887-4390-BBC9-FBBBF58021DF}" type="sibTrans" cxnId="{A7EB03D6-9AB4-482D-A6AC-C20AC526460E}">
      <dgm:prSet/>
      <dgm:spPr/>
      <dgm:t>
        <a:bodyPr/>
        <a:lstStyle/>
        <a:p>
          <a:endParaRPr lang="pt-BR"/>
        </a:p>
      </dgm:t>
    </dgm:pt>
    <dgm:pt modelId="{36620EF0-6CC9-4C25-877E-D8CCAF92F62D}">
      <dgm:prSet phldrT="[Texto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pt-BR" b="0" dirty="0" smtClean="0"/>
            <a:t>Carência de um sistema de rastreabilidade para identificação do fluxo de origem/destino</a:t>
          </a:r>
        </a:p>
      </dgm:t>
    </dgm:pt>
    <dgm:pt modelId="{68D61192-44F9-4D6F-B48A-A269ED63433A}" type="parTrans" cxnId="{C155605B-43A5-46AC-A72B-8DB29629649C}">
      <dgm:prSet/>
      <dgm:spPr/>
      <dgm:t>
        <a:bodyPr/>
        <a:lstStyle/>
        <a:p>
          <a:endParaRPr lang="pt-BR"/>
        </a:p>
      </dgm:t>
    </dgm:pt>
    <dgm:pt modelId="{BA37F951-EBCF-4D68-B14E-41529F1FA741}" type="sibTrans" cxnId="{C155605B-43A5-46AC-A72B-8DB29629649C}">
      <dgm:prSet/>
      <dgm:spPr/>
      <dgm:t>
        <a:bodyPr/>
        <a:lstStyle/>
        <a:p>
          <a:endParaRPr lang="pt-BR"/>
        </a:p>
      </dgm:t>
    </dgm:pt>
    <dgm:pt modelId="{1F25046F-38FE-408C-B9F3-67F020D74765}" type="pres">
      <dgm:prSet presAssocID="{673083FC-A8FA-4B1B-B0E7-04F306DD9D4F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F6D8D469-FC45-440E-A3C2-97ABE716A2E4}" type="pres">
      <dgm:prSet presAssocID="{06DDBDF3-49DF-4DE3-AA49-D4E3DDC944E7}" presName="root1" presStyleCnt="0"/>
      <dgm:spPr/>
    </dgm:pt>
    <dgm:pt modelId="{26DB91FF-3C05-4B61-8966-541C35777E30}" type="pres">
      <dgm:prSet presAssocID="{06DDBDF3-49DF-4DE3-AA49-D4E3DDC944E7}" presName="LevelOneTextNode" presStyleLbl="node0" presStyleIdx="0" presStyleCnt="1" custLinFactNeighborY="0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0E82625B-D1D0-4A7A-9441-B77C4498B57B}" type="pres">
      <dgm:prSet presAssocID="{06DDBDF3-49DF-4DE3-AA49-D4E3DDC944E7}" presName="level2hierChild" presStyleCnt="0"/>
      <dgm:spPr/>
    </dgm:pt>
    <dgm:pt modelId="{8268F3E5-2733-455C-9BE2-389857B3A4E4}" type="pres">
      <dgm:prSet presAssocID="{3C5C45F0-248B-4E33-9551-B52F273B7CDA}" presName="conn2-1" presStyleLbl="parChTrans1D2" presStyleIdx="0" presStyleCnt="6"/>
      <dgm:spPr/>
      <dgm:t>
        <a:bodyPr/>
        <a:lstStyle/>
        <a:p>
          <a:endParaRPr lang="pt-BR"/>
        </a:p>
      </dgm:t>
    </dgm:pt>
    <dgm:pt modelId="{C36F5718-C273-4F68-8937-D57BD858E23F}" type="pres">
      <dgm:prSet presAssocID="{3C5C45F0-248B-4E33-9551-B52F273B7CDA}" presName="connTx" presStyleLbl="parChTrans1D2" presStyleIdx="0" presStyleCnt="6"/>
      <dgm:spPr/>
      <dgm:t>
        <a:bodyPr/>
        <a:lstStyle/>
        <a:p>
          <a:endParaRPr lang="pt-BR"/>
        </a:p>
      </dgm:t>
    </dgm:pt>
    <dgm:pt modelId="{8748AB07-F6AE-4294-84CF-678B8F5777AC}" type="pres">
      <dgm:prSet presAssocID="{DDF29A91-590D-4705-9210-808B0118C785}" presName="root2" presStyleCnt="0"/>
      <dgm:spPr/>
    </dgm:pt>
    <dgm:pt modelId="{A76AF4FF-561A-4B9A-8D8C-07DCF3FFF7FD}" type="pres">
      <dgm:prSet presAssocID="{DDF29A91-590D-4705-9210-808B0118C785}" presName="LevelTwoTextNode" presStyleLbl="node2" presStyleIdx="0" presStyleCnt="6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341DE348-9920-49A2-A279-B083B6AF0AFB}" type="pres">
      <dgm:prSet presAssocID="{DDF29A91-590D-4705-9210-808B0118C785}" presName="level3hierChild" presStyleCnt="0"/>
      <dgm:spPr/>
    </dgm:pt>
    <dgm:pt modelId="{25A511CA-B265-4EBA-81CA-2DD3ECCFB4DA}" type="pres">
      <dgm:prSet presAssocID="{14F87E61-4A7A-4119-AF01-08A6AA5083A4}" presName="conn2-1" presStyleLbl="parChTrans1D2" presStyleIdx="1" presStyleCnt="6"/>
      <dgm:spPr/>
      <dgm:t>
        <a:bodyPr/>
        <a:lstStyle/>
        <a:p>
          <a:endParaRPr lang="pt-BR"/>
        </a:p>
      </dgm:t>
    </dgm:pt>
    <dgm:pt modelId="{C5E27D5F-E79A-449F-BC42-9C3E28F26859}" type="pres">
      <dgm:prSet presAssocID="{14F87E61-4A7A-4119-AF01-08A6AA5083A4}" presName="connTx" presStyleLbl="parChTrans1D2" presStyleIdx="1" presStyleCnt="6"/>
      <dgm:spPr/>
      <dgm:t>
        <a:bodyPr/>
        <a:lstStyle/>
        <a:p>
          <a:endParaRPr lang="pt-BR"/>
        </a:p>
      </dgm:t>
    </dgm:pt>
    <dgm:pt modelId="{68878667-F577-4772-9649-0AA69167FB89}" type="pres">
      <dgm:prSet presAssocID="{0CD1F657-0D0F-4350-981B-58CE9AD019FB}" presName="root2" presStyleCnt="0"/>
      <dgm:spPr/>
    </dgm:pt>
    <dgm:pt modelId="{055A0F55-2EA3-4AA0-8F2C-AD8630F072B6}" type="pres">
      <dgm:prSet presAssocID="{0CD1F657-0D0F-4350-981B-58CE9AD019FB}" presName="LevelTwoTextNode" presStyleLbl="node2" presStyleIdx="1" presStyleCnt="6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224FE007-ABAA-4892-A325-56D0B6AD8397}" type="pres">
      <dgm:prSet presAssocID="{0CD1F657-0D0F-4350-981B-58CE9AD019FB}" presName="level3hierChild" presStyleCnt="0"/>
      <dgm:spPr/>
    </dgm:pt>
    <dgm:pt modelId="{CBD8B18D-8999-4FEB-9166-B1A7A0AB3851}" type="pres">
      <dgm:prSet presAssocID="{28BA6F63-03B7-456D-822B-98FEF69C8C4A}" presName="conn2-1" presStyleLbl="parChTrans1D2" presStyleIdx="2" presStyleCnt="6"/>
      <dgm:spPr/>
      <dgm:t>
        <a:bodyPr/>
        <a:lstStyle/>
        <a:p>
          <a:endParaRPr lang="pt-BR"/>
        </a:p>
      </dgm:t>
    </dgm:pt>
    <dgm:pt modelId="{B827F50E-F0C1-4C2F-8C2C-D08A2EF3427F}" type="pres">
      <dgm:prSet presAssocID="{28BA6F63-03B7-456D-822B-98FEF69C8C4A}" presName="connTx" presStyleLbl="parChTrans1D2" presStyleIdx="2" presStyleCnt="6"/>
      <dgm:spPr/>
      <dgm:t>
        <a:bodyPr/>
        <a:lstStyle/>
        <a:p>
          <a:endParaRPr lang="pt-BR"/>
        </a:p>
      </dgm:t>
    </dgm:pt>
    <dgm:pt modelId="{5A5EC04A-8F16-40BA-B753-A08DCE7BA12F}" type="pres">
      <dgm:prSet presAssocID="{2EA19E9F-5F56-403C-8ACF-C735C85642CD}" presName="root2" presStyleCnt="0"/>
      <dgm:spPr/>
    </dgm:pt>
    <dgm:pt modelId="{0067AF9E-D2A2-494D-974A-5E31A5EED960}" type="pres">
      <dgm:prSet presAssocID="{2EA19E9F-5F56-403C-8ACF-C735C85642CD}" presName="LevelTwoTextNode" presStyleLbl="node2" presStyleIdx="2" presStyleCnt="6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0902A340-BC30-4890-8C70-C51A7761AC3F}" type="pres">
      <dgm:prSet presAssocID="{2EA19E9F-5F56-403C-8ACF-C735C85642CD}" presName="level3hierChild" presStyleCnt="0"/>
      <dgm:spPr/>
    </dgm:pt>
    <dgm:pt modelId="{B288BD54-ED67-497F-AE2F-4F725B602F06}" type="pres">
      <dgm:prSet presAssocID="{0CC0E196-B492-4ABF-8831-C1E3D0888A65}" presName="conn2-1" presStyleLbl="parChTrans1D2" presStyleIdx="3" presStyleCnt="6"/>
      <dgm:spPr/>
      <dgm:t>
        <a:bodyPr/>
        <a:lstStyle/>
        <a:p>
          <a:endParaRPr lang="pt-BR"/>
        </a:p>
      </dgm:t>
    </dgm:pt>
    <dgm:pt modelId="{07A72C06-E959-45E4-B56B-FF8E9F29BBE7}" type="pres">
      <dgm:prSet presAssocID="{0CC0E196-B492-4ABF-8831-C1E3D0888A65}" presName="connTx" presStyleLbl="parChTrans1D2" presStyleIdx="3" presStyleCnt="6"/>
      <dgm:spPr/>
      <dgm:t>
        <a:bodyPr/>
        <a:lstStyle/>
        <a:p>
          <a:endParaRPr lang="pt-BR"/>
        </a:p>
      </dgm:t>
    </dgm:pt>
    <dgm:pt modelId="{D35A3919-C49A-4AD6-AE6A-C2A1C7077DA4}" type="pres">
      <dgm:prSet presAssocID="{D2DCE69B-BE64-490F-9D99-105D62109E37}" presName="root2" presStyleCnt="0"/>
      <dgm:spPr/>
    </dgm:pt>
    <dgm:pt modelId="{73FB686F-7E6A-4962-9F72-0920ADE9897A}" type="pres">
      <dgm:prSet presAssocID="{D2DCE69B-BE64-490F-9D99-105D62109E37}" presName="LevelTwoTextNode" presStyleLbl="node2" presStyleIdx="3" presStyleCnt="6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E14544FF-DEC4-4A61-8D91-CBE592914E6A}" type="pres">
      <dgm:prSet presAssocID="{D2DCE69B-BE64-490F-9D99-105D62109E37}" presName="level3hierChild" presStyleCnt="0"/>
      <dgm:spPr/>
    </dgm:pt>
    <dgm:pt modelId="{1065C0AD-1981-425E-888A-05AC7C407424}" type="pres">
      <dgm:prSet presAssocID="{FB536A49-53D0-4747-A472-5B1CCC380C0F}" presName="conn2-1" presStyleLbl="parChTrans1D2" presStyleIdx="4" presStyleCnt="6"/>
      <dgm:spPr/>
      <dgm:t>
        <a:bodyPr/>
        <a:lstStyle/>
        <a:p>
          <a:endParaRPr lang="pt-BR"/>
        </a:p>
      </dgm:t>
    </dgm:pt>
    <dgm:pt modelId="{07FC64E3-71A5-4842-B9D3-E4E5252929F0}" type="pres">
      <dgm:prSet presAssocID="{FB536A49-53D0-4747-A472-5B1CCC380C0F}" presName="connTx" presStyleLbl="parChTrans1D2" presStyleIdx="4" presStyleCnt="6"/>
      <dgm:spPr/>
      <dgm:t>
        <a:bodyPr/>
        <a:lstStyle/>
        <a:p>
          <a:endParaRPr lang="pt-BR"/>
        </a:p>
      </dgm:t>
    </dgm:pt>
    <dgm:pt modelId="{67F93C12-C7D4-4FCE-BF7A-79298F1B2098}" type="pres">
      <dgm:prSet presAssocID="{E1B0331B-35F0-446B-87DA-30F72945370E}" presName="root2" presStyleCnt="0"/>
      <dgm:spPr/>
    </dgm:pt>
    <dgm:pt modelId="{EDE26FCD-CDAE-455D-ABBC-F33794540BBE}" type="pres">
      <dgm:prSet presAssocID="{E1B0331B-35F0-446B-87DA-30F72945370E}" presName="LevelTwoTextNode" presStyleLbl="node2" presStyleIdx="4" presStyleCnt="6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C70D964E-51F2-461E-BF31-06D8865DF0C8}" type="pres">
      <dgm:prSet presAssocID="{E1B0331B-35F0-446B-87DA-30F72945370E}" presName="level3hierChild" presStyleCnt="0"/>
      <dgm:spPr/>
    </dgm:pt>
    <dgm:pt modelId="{04ECB4E8-4AB8-4E1C-8E51-93FBAC8808E3}" type="pres">
      <dgm:prSet presAssocID="{68D61192-44F9-4D6F-B48A-A269ED63433A}" presName="conn2-1" presStyleLbl="parChTrans1D2" presStyleIdx="5" presStyleCnt="6"/>
      <dgm:spPr/>
      <dgm:t>
        <a:bodyPr/>
        <a:lstStyle/>
        <a:p>
          <a:endParaRPr lang="pt-BR"/>
        </a:p>
      </dgm:t>
    </dgm:pt>
    <dgm:pt modelId="{8CABB6A6-1AE1-4E0D-8878-57F198A2A549}" type="pres">
      <dgm:prSet presAssocID="{68D61192-44F9-4D6F-B48A-A269ED63433A}" presName="connTx" presStyleLbl="parChTrans1D2" presStyleIdx="5" presStyleCnt="6"/>
      <dgm:spPr/>
      <dgm:t>
        <a:bodyPr/>
        <a:lstStyle/>
        <a:p>
          <a:endParaRPr lang="pt-BR"/>
        </a:p>
      </dgm:t>
    </dgm:pt>
    <dgm:pt modelId="{1CEC41CB-C59A-4EAC-BA77-0E8C4BCD76F2}" type="pres">
      <dgm:prSet presAssocID="{36620EF0-6CC9-4C25-877E-D8CCAF92F62D}" presName="root2" presStyleCnt="0"/>
      <dgm:spPr/>
    </dgm:pt>
    <dgm:pt modelId="{B8C5D458-B7CE-4DEB-977F-08803165221A}" type="pres">
      <dgm:prSet presAssocID="{36620EF0-6CC9-4C25-877E-D8CCAF92F62D}" presName="LevelTwoTextNode" presStyleLbl="node2" presStyleIdx="5" presStyleCnt="6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8272351C-5554-4B70-9CDB-4B34828F82BE}" type="pres">
      <dgm:prSet presAssocID="{36620EF0-6CC9-4C25-877E-D8CCAF92F62D}" presName="level3hierChild" presStyleCnt="0"/>
      <dgm:spPr/>
    </dgm:pt>
  </dgm:ptLst>
  <dgm:cxnLst>
    <dgm:cxn modelId="{5AD3B6EC-E393-419F-BFF2-5837C3B10723}" type="presOf" srcId="{06DDBDF3-49DF-4DE3-AA49-D4E3DDC944E7}" destId="{26DB91FF-3C05-4B61-8966-541C35777E30}" srcOrd="0" destOrd="0" presId="urn:microsoft.com/office/officeart/2008/layout/HorizontalMultiLevelHierarchy"/>
    <dgm:cxn modelId="{F8B9143D-B24D-4417-8C27-674CA307F0CA}" type="presOf" srcId="{E1B0331B-35F0-446B-87DA-30F72945370E}" destId="{EDE26FCD-CDAE-455D-ABBC-F33794540BBE}" srcOrd="0" destOrd="0" presId="urn:microsoft.com/office/officeart/2008/layout/HorizontalMultiLevelHierarchy"/>
    <dgm:cxn modelId="{CD8149B8-15D1-497D-B0A0-72F83E084910}" type="presOf" srcId="{14F87E61-4A7A-4119-AF01-08A6AA5083A4}" destId="{25A511CA-B265-4EBA-81CA-2DD3ECCFB4DA}" srcOrd="0" destOrd="0" presId="urn:microsoft.com/office/officeart/2008/layout/HorizontalMultiLevelHierarchy"/>
    <dgm:cxn modelId="{E3AF0797-4EA2-4E94-8824-DF00D6E214D5}" type="presOf" srcId="{FB536A49-53D0-4747-A472-5B1CCC380C0F}" destId="{07FC64E3-71A5-4842-B9D3-E4E5252929F0}" srcOrd="1" destOrd="0" presId="urn:microsoft.com/office/officeart/2008/layout/HorizontalMultiLevelHierarchy"/>
    <dgm:cxn modelId="{25CADD70-547F-4197-BD98-E40A8E3729E3}" type="presOf" srcId="{28BA6F63-03B7-456D-822B-98FEF69C8C4A}" destId="{B827F50E-F0C1-4C2F-8C2C-D08A2EF3427F}" srcOrd="1" destOrd="0" presId="urn:microsoft.com/office/officeart/2008/layout/HorizontalMultiLevelHierarchy"/>
    <dgm:cxn modelId="{75564CCD-0DBD-46FC-BE8C-10674C6F1246}" type="presOf" srcId="{14F87E61-4A7A-4119-AF01-08A6AA5083A4}" destId="{C5E27D5F-E79A-449F-BC42-9C3E28F26859}" srcOrd="1" destOrd="0" presId="urn:microsoft.com/office/officeart/2008/layout/HorizontalMultiLevelHierarchy"/>
    <dgm:cxn modelId="{50777E60-5A97-4088-ABE5-22C14C945F4A}" type="presOf" srcId="{28BA6F63-03B7-456D-822B-98FEF69C8C4A}" destId="{CBD8B18D-8999-4FEB-9166-B1A7A0AB3851}" srcOrd="0" destOrd="0" presId="urn:microsoft.com/office/officeart/2008/layout/HorizontalMultiLevelHierarchy"/>
    <dgm:cxn modelId="{D1658D89-A65B-4373-A566-5B991EA591BD}" type="presOf" srcId="{FB536A49-53D0-4747-A472-5B1CCC380C0F}" destId="{1065C0AD-1981-425E-888A-05AC7C407424}" srcOrd="0" destOrd="0" presId="urn:microsoft.com/office/officeart/2008/layout/HorizontalMultiLevelHierarchy"/>
    <dgm:cxn modelId="{3F2DD79C-B4A3-4BC9-8CDA-4C28BF8109F4}" srcId="{06DDBDF3-49DF-4DE3-AA49-D4E3DDC944E7}" destId="{2EA19E9F-5F56-403C-8ACF-C735C85642CD}" srcOrd="2" destOrd="0" parTransId="{28BA6F63-03B7-456D-822B-98FEF69C8C4A}" sibTransId="{D6F0FC0D-F138-4839-B8EF-0BB50C7DFB1E}"/>
    <dgm:cxn modelId="{917CC36F-7096-41B5-A360-D751F8A83279}" type="presOf" srcId="{3C5C45F0-248B-4E33-9551-B52F273B7CDA}" destId="{8268F3E5-2733-455C-9BE2-389857B3A4E4}" srcOrd="0" destOrd="0" presId="urn:microsoft.com/office/officeart/2008/layout/HorizontalMultiLevelHierarchy"/>
    <dgm:cxn modelId="{64B37190-BF81-46F5-9FF7-0F461C1F3496}" type="presOf" srcId="{0CC0E196-B492-4ABF-8831-C1E3D0888A65}" destId="{07A72C06-E959-45E4-B56B-FF8E9F29BBE7}" srcOrd="1" destOrd="0" presId="urn:microsoft.com/office/officeart/2008/layout/HorizontalMultiLevelHierarchy"/>
    <dgm:cxn modelId="{0DAC80DE-DFFC-471E-A821-0E3B98DCEFDB}" srcId="{06DDBDF3-49DF-4DE3-AA49-D4E3DDC944E7}" destId="{D2DCE69B-BE64-490F-9D99-105D62109E37}" srcOrd="3" destOrd="0" parTransId="{0CC0E196-B492-4ABF-8831-C1E3D0888A65}" sibTransId="{48E0F4F2-1455-4DF7-B5E6-319C972167CD}"/>
    <dgm:cxn modelId="{3EE12878-CEDA-4376-BA65-D465C23B46E9}" type="presOf" srcId="{0CD1F657-0D0F-4350-981B-58CE9AD019FB}" destId="{055A0F55-2EA3-4AA0-8F2C-AD8630F072B6}" srcOrd="0" destOrd="0" presId="urn:microsoft.com/office/officeart/2008/layout/HorizontalMultiLevelHierarchy"/>
    <dgm:cxn modelId="{EB5EDAF5-1080-4656-B073-0B240BA66370}" type="presOf" srcId="{3C5C45F0-248B-4E33-9551-B52F273B7CDA}" destId="{C36F5718-C273-4F68-8937-D57BD858E23F}" srcOrd="1" destOrd="0" presId="urn:microsoft.com/office/officeart/2008/layout/HorizontalMultiLevelHierarchy"/>
    <dgm:cxn modelId="{C155605B-43A5-46AC-A72B-8DB29629649C}" srcId="{06DDBDF3-49DF-4DE3-AA49-D4E3DDC944E7}" destId="{36620EF0-6CC9-4C25-877E-D8CCAF92F62D}" srcOrd="5" destOrd="0" parTransId="{68D61192-44F9-4D6F-B48A-A269ED63433A}" sibTransId="{BA37F951-EBCF-4D68-B14E-41529F1FA741}"/>
    <dgm:cxn modelId="{E7A6D4E6-20F7-46B8-91FF-0174F29881C0}" srcId="{06DDBDF3-49DF-4DE3-AA49-D4E3DDC944E7}" destId="{0CD1F657-0D0F-4350-981B-58CE9AD019FB}" srcOrd="1" destOrd="0" parTransId="{14F87E61-4A7A-4119-AF01-08A6AA5083A4}" sibTransId="{6371C19C-F32F-4F23-9445-1A1B283048E4}"/>
    <dgm:cxn modelId="{813424F9-4089-4568-AEB7-0E0E228AF13B}" type="presOf" srcId="{68D61192-44F9-4D6F-B48A-A269ED63433A}" destId="{04ECB4E8-4AB8-4E1C-8E51-93FBAC8808E3}" srcOrd="0" destOrd="0" presId="urn:microsoft.com/office/officeart/2008/layout/HorizontalMultiLevelHierarchy"/>
    <dgm:cxn modelId="{534DB4B1-FD98-4E50-94F7-81A60F858C2B}" srcId="{06DDBDF3-49DF-4DE3-AA49-D4E3DDC944E7}" destId="{DDF29A91-590D-4705-9210-808B0118C785}" srcOrd="0" destOrd="0" parTransId="{3C5C45F0-248B-4E33-9551-B52F273B7CDA}" sibTransId="{B859447C-FA0F-4BBD-A47C-7204C54616DA}"/>
    <dgm:cxn modelId="{A7EB03D6-9AB4-482D-A6AC-C20AC526460E}" srcId="{06DDBDF3-49DF-4DE3-AA49-D4E3DDC944E7}" destId="{E1B0331B-35F0-446B-87DA-30F72945370E}" srcOrd="4" destOrd="0" parTransId="{FB536A49-53D0-4747-A472-5B1CCC380C0F}" sibTransId="{4D4EC191-D887-4390-BBC9-FBBBF58021DF}"/>
    <dgm:cxn modelId="{807BE879-C10A-4C42-A366-EF4C205FB570}" type="presOf" srcId="{68D61192-44F9-4D6F-B48A-A269ED63433A}" destId="{8CABB6A6-1AE1-4E0D-8878-57F198A2A549}" srcOrd="1" destOrd="0" presId="urn:microsoft.com/office/officeart/2008/layout/HorizontalMultiLevelHierarchy"/>
    <dgm:cxn modelId="{E89F8EF6-2016-4F08-9DE0-745467FA0A6D}" type="presOf" srcId="{36620EF0-6CC9-4C25-877E-D8CCAF92F62D}" destId="{B8C5D458-B7CE-4DEB-977F-08803165221A}" srcOrd="0" destOrd="0" presId="urn:microsoft.com/office/officeart/2008/layout/HorizontalMultiLevelHierarchy"/>
    <dgm:cxn modelId="{23A910DF-6F04-4D3D-9A0A-E331D142A431}" type="presOf" srcId="{2EA19E9F-5F56-403C-8ACF-C735C85642CD}" destId="{0067AF9E-D2A2-494D-974A-5E31A5EED960}" srcOrd="0" destOrd="0" presId="urn:microsoft.com/office/officeart/2008/layout/HorizontalMultiLevelHierarchy"/>
    <dgm:cxn modelId="{5775FCE5-F1C7-48D9-B50A-4FD80F0CAE6D}" srcId="{673083FC-A8FA-4B1B-B0E7-04F306DD9D4F}" destId="{06DDBDF3-49DF-4DE3-AA49-D4E3DDC944E7}" srcOrd="0" destOrd="0" parTransId="{2295D992-F55A-460F-9058-7B0E3637F135}" sibTransId="{BCABE7B5-2C9E-4223-96F2-DEF328C9E976}"/>
    <dgm:cxn modelId="{9BE326DF-BCCE-4DAC-A299-E434964FD32E}" type="presOf" srcId="{673083FC-A8FA-4B1B-B0E7-04F306DD9D4F}" destId="{1F25046F-38FE-408C-B9F3-67F020D74765}" srcOrd="0" destOrd="0" presId="urn:microsoft.com/office/officeart/2008/layout/HorizontalMultiLevelHierarchy"/>
    <dgm:cxn modelId="{D0DF7D30-3D23-41FF-8F2C-B427760E2845}" type="presOf" srcId="{0CC0E196-B492-4ABF-8831-C1E3D0888A65}" destId="{B288BD54-ED67-497F-AE2F-4F725B602F06}" srcOrd="0" destOrd="0" presId="urn:microsoft.com/office/officeart/2008/layout/HorizontalMultiLevelHierarchy"/>
    <dgm:cxn modelId="{10758DA7-CE41-4ECC-BDC4-BC7CCFD19C2F}" type="presOf" srcId="{DDF29A91-590D-4705-9210-808B0118C785}" destId="{A76AF4FF-561A-4B9A-8D8C-07DCF3FFF7FD}" srcOrd="0" destOrd="0" presId="urn:microsoft.com/office/officeart/2008/layout/HorizontalMultiLevelHierarchy"/>
    <dgm:cxn modelId="{C4EB7BA9-E245-470A-A063-36218B2FECF3}" type="presOf" srcId="{D2DCE69B-BE64-490F-9D99-105D62109E37}" destId="{73FB686F-7E6A-4962-9F72-0920ADE9897A}" srcOrd="0" destOrd="0" presId="urn:microsoft.com/office/officeart/2008/layout/HorizontalMultiLevelHierarchy"/>
    <dgm:cxn modelId="{B2BA543D-6D28-4CC8-B08B-2CB5C5184D52}" type="presParOf" srcId="{1F25046F-38FE-408C-B9F3-67F020D74765}" destId="{F6D8D469-FC45-440E-A3C2-97ABE716A2E4}" srcOrd="0" destOrd="0" presId="urn:microsoft.com/office/officeart/2008/layout/HorizontalMultiLevelHierarchy"/>
    <dgm:cxn modelId="{546E7373-C9D5-42CB-9C6C-3789F45DB363}" type="presParOf" srcId="{F6D8D469-FC45-440E-A3C2-97ABE716A2E4}" destId="{26DB91FF-3C05-4B61-8966-541C35777E30}" srcOrd="0" destOrd="0" presId="urn:microsoft.com/office/officeart/2008/layout/HorizontalMultiLevelHierarchy"/>
    <dgm:cxn modelId="{217013C5-8921-47DD-8E64-B4936025F5B5}" type="presParOf" srcId="{F6D8D469-FC45-440E-A3C2-97ABE716A2E4}" destId="{0E82625B-D1D0-4A7A-9441-B77C4498B57B}" srcOrd="1" destOrd="0" presId="urn:microsoft.com/office/officeart/2008/layout/HorizontalMultiLevelHierarchy"/>
    <dgm:cxn modelId="{9E7F6E2F-CC0F-4B25-804E-F1E6EF9D4CD9}" type="presParOf" srcId="{0E82625B-D1D0-4A7A-9441-B77C4498B57B}" destId="{8268F3E5-2733-455C-9BE2-389857B3A4E4}" srcOrd="0" destOrd="0" presId="urn:microsoft.com/office/officeart/2008/layout/HorizontalMultiLevelHierarchy"/>
    <dgm:cxn modelId="{FD4E15CA-BDDA-4AC0-8F3D-5F9D04378E45}" type="presParOf" srcId="{8268F3E5-2733-455C-9BE2-389857B3A4E4}" destId="{C36F5718-C273-4F68-8937-D57BD858E23F}" srcOrd="0" destOrd="0" presId="urn:microsoft.com/office/officeart/2008/layout/HorizontalMultiLevelHierarchy"/>
    <dgm:cxn modelId="{1072CD7E-46E9-4650-99DE-7E9CDB3E2608}" type="presParOf" srcId="{0E82625B-D1D0-4A7A-9441-B77C4498B57B}" destId="{8748AB07-F6AE-4294-84CF-678B8F5777AC}" srcOrd="1" destOrd="0" presId="urn:microsoft.com/office/officeart/2008/layout/HorizontalMultiLevelHierarchy"/>
    <dgm:cxn modelId="{C6AE62F0-82E3-4A00-9B0D-8049C196EEFE}" type="presParOf" srcId="{8748AB07-F6AE-4294-84CF-678B8F5777AC}" destId="{A76AF4FF-561A-4B9A-8D8C-07DCF3FFF7FD}" srcOrd="0" destOrd="0" presId="urn:microsoft.com/office/officeart/2008/layout/HorizontalMultiLevelHierarchy"/>
    <dgm:cxn modelId="{8F3AE491-CBF8-46E7-8FEA-69DE909F74E2}" type="presParOf" srcId="{8748AB07-F6AE-4294-84CF-678B8F5777AC}" destId="{341DE348-9920-49A2-A279-B083B6AF0AFB}" srcOrd="1" destOrd="0" presId="urn:microsoft.com/office/officeart/2008/layout/HorizontalMultiLevelHierarchy"/>
    <dgm:cxn modelId="{36CE0403-2C65-4363-9294-FA39EFF7CF45}" type="presParOf" srcId="{0E82625B-D1D0-4A7A-9441-B77C4498B57B}" destId="{25A511CA-B265-4EBA-81CA-2DD3ECCFB4DA}" srcOrd="2" destOrd="0" presId="urn:microsoft.com/office/officeart/2008/layout/HorizontalMultiLevelHierarchy"/>
    <dgm:cxn modelId="{BD970C7B-2947-4EF2-BDE7-7A66E045A7EB}" type="presParOf" srcId="{25A511CA-B265-4EBA-81CA-2DD3ECCFB4DA}" destId="{C5E27D5F-E79A-449F-BC42-9C3E28F26859}" srcOrd="0" destOrd="0" presId="urn:microsoft.com/office/officeart/2008/layout/HorizontalMultiLevelHierarchy"/>
    <dgm:cxn modelId="{9006A897-B008-4CC4-9911-25F7D9364204}" type="presParOf" srcId="{0E82625B-D1D0-4A7A-9441-B77C4498B57B}" destId="{68878667-F577-4772-9649-0AA69167FB89}" srcOrd="3" destOrd="0" presId="urn:microsoft.com/office/officeart/2008/layout/HorizontalMultiLevelHierarchy"/>
    <dgm:cxn modelId="{52F75988-87FA-44B8-820A-F30B747D28B5}" type="presParOf" srcId="{68878667-F577-4772-9649-0AA69167FB89}" destId="{055A0F55-2EA3-4AA0-8F2C-AD8630F072B6}" srcOrd="0" destOrd="0" presId="urn:microsoft.com/office/officeart/2008/layout/HorizontalMultiLevelHierarchy"/>
    <dgm:cxn modelId="{DE3136B4-002D-4B05-BDA2-259ACCBB76DF}" type="presParOf" srcId="{68878667-F577-4772-9649-0AA69167FB89}" destId="{224FE007-ABAA-4892-A325-56D0B6AD8397}" srcOrd="1" destOrd="0" presId="urn:microsoft.com/office/officeart/2008/layout/HorizontalMultiLevelHierarchy"/>
    <dgm:cxn modelId="{A6BA2730-03AD-4332-848D-7C8017E35FB0}" type="presParOf" srcId="{0E82625B-D1D0-4A7A-9441-B77C4498B57B}" destId="{CBD8B18D-8999-4FEB-9166-B1A7A0AB3851}" srcOrd="4" destOrd="0" presId="urn:microsoft.com/office/officeart/2008/layout/HorizontalMultiLevelHierarchy"/>
    <dgm:cxn modelId="{4CF700F2-93FB-41CA-B178-0F4785D3F915}" type="presParOf" srcId="{CBD8B18D-8999-4FEB-9166-B1A7A0AB3851}" destId="{B827F50E-F0C1-4C2F-8C2C-D08A2EF3427F}" srcOrd="0" destOrd="0" presId="urn:microsoft.com/office/officeart/2008/layout/HorizontalMultiLevelHierarchy"/>
    <dgm:cxn modelId="{BEE4DC00-89F7-43CC-A4D2-D0E0B47476E7}" type="presParOf" srcId="{0E82625B-D1D0-4A7A-9441-B77C4498B57B}" destId="{5A5EC04A-8F16-40BA-B753-A08DCE7BA12F}" srcOrd="5" destOrd="0" presId="urn:microsoft.com/office/officeart/2008/layout/HorizontalMultiLevelHierarchy"/>
    <dgm:cxn modelId="{343F4E8A-F26D-49E4-9FD4-EEEF5135931F}" type="presParOf" srcId="{5A5EC04A-8F16-40BA-B753-A08DCE7BA12F}" destId="{0067AF9E-D2A2-494D-974A-5E31A5EED960}" srcOrd="0" destOrd="0" presId="urn:microsoft.com/office/officeart/2008/layout/HorizontalMultiLevelHierarchy"/>
    <dgm:cxn modelId="{292C57A1-FB3A-4E8C-BDC2-5C54BF1985C1}" type="presParOf" srcId="{5A5EC04A-8F16-40BA-B753-A08DCE7BA12F}" destId="{0902A340-BC30-4890-8C70-C51A7761AC3F}" srcOrd="1" destOrd="0" presId="urn:microsoft.com/office/officeart/2008/layout/HorizontalMultiLevelHierarchy"/>
    <dgm:cxn modelId="{6149168C-25CC-4B3A-85A9-B54A7E9DBC0F}" type="presParOf" srcId="{0E82625B-D1D0-4A7A-9441-B77C4498B57B}" destId="{B288BD54-ED67-497F-AE2F-4F725B602F06}" srcOrd="6" destOrd="0" presId="urn:microsoft.com/office/officeart/2008/layout/HorizontalMultiLevelHierarchy"/>
    <dgm:cxn modelId="{D999AE83-0BB3-476A-B1AF-4C7C55C5205B}" type="presParOf" srcId="{B288BD54-ED67-497F-AE2F-4F725B602F06}" destId="{07A72C06-E959-45E4-B56B-FF8E9F29BBE7}" srcOrd="0" destOrd="0" presId="urn:microsoft.com/office/officeart/2008/layout/HorizontalMultiLevelHierarchy"/>
    <dgm:cxn modelId="{613AA2E1-E8C3-4E06-82A7-FE3BACD919A2}" type="presParOf" srcId="{0E82625B-D1D0-4A7A-9441-B77C4498B57B}" destId="{D35A3919-C49A-4AD6-AE6A-C2A1C7077DA4}" srcOrd="7" destOrd="0" presId="urn:microsoft.com/office/officeart/2008/layout/HorizontalMultiLevelHierarchy"/>
    <dgm:cxn modelId="{4E68EF33-9B09-4362-8650-F32CB4669542}" type="presParOf" srcId="{D35A3919-C49A-4AD6-AE6A-C2A1C7077DA4}" destId="{73FB686F-7E6A-4962-9F72-0920ADE9897A}" srcOrd="0" destOrd="0" presId="urn:microsoft.com/office/officeart/2008/layout/HorizontalMultiLevelHierarchy"/>
    <dgm:cxn modelId="{11321B40-EEAA-4442-AAC8-4DD42A8074AF}" type="presParOf" srcId="{D35A3919-C49A-4AD6-AE6A-C2A1C7077DA4}" destId="{E14544FF-DEC4-4A61-8D91-CBE592914E6A}" srcOrd="1" destOrd="0" presId="urn:microsoft.com/office/officeart/2008/layout/HorizontalMultiLevelHierarchy"/>
    <dgm:cxn modelId="{366705EE-220F-48E3-8F57-0A5904960CFA}" type="presParOf" srcId="{0E82625B-D1D0-4A7A-9441-B77C4498B57B}" destId="{1065C0AD-1981-425E-888A-05AC7C407424}" srcOrd="8" destOrd="0" presId="urn:microsoft.com/office/officeart/2008/layout/HorizontalMultiLevelHierarchy"/>
    <dgm:cxn modelId="{D0CD5045-4ED3-4B1D-A164-371E11B9FC6E}" type="presParOf" srcId="{1065C0AD-1981-425E-888A-05AC7C407424}" destId="{07FC64E3-71A5-4842-B9D3-E4E5252929F0}" srcOrd="0" destOrd="0" presId="urn:microsoft.com/office/officeart/2008/layout/HorizontalMultiLevelHierarchy"/>
    <dgm:cxn modelId="{CE11D236-99ED-414D-B24B-BCD2D7AA8AA1}" type="presParOf" srcId="{0E82625B-D1D0-4A7A-9441-B77C4498B57B}" destId="{67F93C12-C7D4-4FCE-BF7A-79298F1B2098}" srcOrd="9" destOrd="0" presId="urn:microsoft.com/office/officeart/2008/layout/HorizontalMultiLevelHierarchy"/>
    <dgm:cxn modelId="{B8D11992-2AEA-4F3D-B962-6A0AEA53B1A6}" type="presParOf" srcId="{67F93C12-C7D4-4FCE-BF7A-79298F1B2098}" destId="{EDE26FCD-CDAE-455D-ABBC-F33794540BBE}" srcOrd="0" destOrd="0" presId="urn:microsoft.com/office/officeart/2008/layout/HorizontalMultiLevelHierarchy"/>
    <dgm:cxn modelId="{55754731-A3D3-43EA-8E4D-12284D8E39E7}" type="presParOf" srcId="{67F93C12-C7D4-4FCE-BF7A-79298F1B2098}" destId="{C70D964E-51F2-461E-BF31-06D8865DF0C8}" srcOrd="1" destOrd="0" presId="urn:microsoft.com/office/officeart/2008/layout/HorizontalMultiLevelHierarchy"/>
    <dgm:cxn modelId="{0109239D-FC03-4869-B485-14FE2B0CA72E}" type="presParOf" srcId="{0E82625B-D1D0-4A7A-9441-B77C4498B57B}" destId="{04ECB4E8-4AB8-4E1C-8E51-93FBAC8808E3}" srcOrd="10" destOrd="0" presId="urn:microsoft.com/office/officeart/2008/layout/HorizontalMultiLevelHierarchy"/>
    <dgm:cxn modelId="{6AA7A6F3-C785-452B-BCEC-D81707DBAB77}" type="presParOf" srcId="{04ECB4E8-4AB8-4E1C-8E51-93FBAC8808E3}" destId="{8CABB6A6-1AE1-4E0D-8878-57F198A2A549}" srcOrd="0" destOrd="0" presId="urn:microsoft.com/office/officeart/2008/layout/HorizontalMultiLevelHierarchy"/>
    <dgm:cxn modelId="{EBE48200-4D32-48EC-8F83-0EA9CA1B5654}" type="presParOf" srcId="{0E82625B-D1D0-4A7A-9441-B77C4498B57B}" destId="{1CEC41CB-C59A-4EAC-BA77-0E8C4BCD76F2}" srcOrd="11" destOrd="0" presId="urn:microsoft.com/office/officeart/2008/layout/HorizontalMultiLevelHierarchy"/>
    <dgm:cxn modelId="{96397A96-621C-4259-8C75-5082D7447E34}" type="presParOf" srcId="{1CEC41CB-C59A-4EAC-BA77-0E8C4BCD76F2}" destId="{B8C5D458-B7CE-4DEB-977F-08803165221A}" srcOrd="0" destOrd="0" presId="urn:microsoft.com/office/officeart/2008/layout/HorizontalMultiLevelHierarchy"/>
    <dgm:cxn modelId="{09EA9988-9F2C-4164-8CA0-B4C2307044FE}" type="presParOf" srcId="{1CEC41CB-C59A-4EAC-BA77-0E8C4BCD76F2}" destId="{8272351C-5554-4B70-9CDB-4B34828F82BE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520A52-AF6E-493B-A061-E479817F0630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E98948EC-B148-4065-B191-2DBC25528756}">
      <dgm:prSet phldrT="[Texto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pt-BR" sz="5400" dirty="0" smtClean="0"/>
            <a:t>Objetivos</a:t>
          </a:r>
          <a:endParaRPr lang="pt-BR" sz="5400" dirty="0"/>
        </a:p>
      </dgm:t>
    </dgm:pt>
    <dgm:pt modelId="{7637CB20-4EBC-451B-BDD5-D6BCAFE6EECC}" type="parTrans" cxnId="{F128DE90-8349-480D-9870-85573520B105}">
      <dgm:prSet/>
      <dgm:spPr/>
      <dgm:t>
        <a:bodyPr/>
        <a:lstStyle/>
        <a:p>
          <a:endParaRPr lang="pt-BR"/>
        </a:p>
      </dgm:t>
    </dgm:pt>
    <dgm:pt modelId="{AF7BD40C-092E-4B1F-95EA-469F2CACA21F}" type="sibTrans" cxnId="{F128DE90-8349-480D-9870-85573520B105}">
      <dgm:prSet/>
      <dgm:spPr/>
      <dgm:t>
        <a:bodyPr/>
        <a:lstStyle/>
        <a:p>
          <a:endParaRPr lang="pt-BR"/>
        </a:p>
      </dgm:t>
    </dgm:pt>
    <dgm:pt modelId="{E4355619-7404-4082-9F85-5E740B5A9314}">
      <dgm:prSet phldrT="[Texto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pt-BR" sz="1450" b="0" dirty="0" smtClean="0"/>
            <a:t>Apoiar a estratégia do Estado em melhorar a gestão de resíduos sólidos na região</a:t>
          </a:r>
          <a:endParaRPr lang="pt-BR" sz="1450" b="0" dirty="0"/>
        </a:p>
      </dgm:t>
    </dgm:pt>
    <dgm:pt modelId="{BC31955C-B0FD-497C-AF5F-DF8677B6FC69}" type="parTrans" cxnId="{3531E7B1-2E7B-4251-B8A2-900CB5B25B90}">
      <dgm:prSet/>
      <dgm:spPr/>
      <dgm:t>
        <a:bodyPr/>
        <a:lstStyle/>
        <a:p>
          <a:endParaRPr lang="pt-BR"/>
        </a:p>
      </dgm:t>
    </dgm:pt>
    <dgm:pt modelId="{6A25445C-6756-442D-BF09-C9242E06FD45}" type="sibTrans" cxnId="{3531E7B1-2E7B-4251-B8A2-900CB5B25B90}">
      <dgm:prSet/>
      <dgm:spPr/>
      <dgm:t>
        <a:bodyPr/>
        <a:lstStyle/>
        <a:p>
          <a:endParaRPr lang="pt-BR"/>
        </a:p>
      </dgm:t>
    </dgm:pt>
    <dgm:pt modelId="{202DE82A-B1DF-4417-BA3A-2B1A27BE7108}">
      <dgm:prSet phldrT="[Texto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pt-BR" sz="1450" b="0" dirty="0" smtClean="0"/>
            <a:t>Consolidar e atualizar o diagnóstico da gestão e manejo de RSS e RCCV gerados  na região</a:t>
          </a:r>
          <a:endParaRPr lang="pt-BR" sz="1450" b="0" dirty="0"/>
        </a:p>
      </dgm:t>
    </dgm:pt>
    <dgm:pt modelId="{60B3931E-D5CE-4BFD-B312-2B925DF7E562}" type="parTrans" cxnId="{0691CB99-663D-4E4E-B396-E8535B585467}">
      <dgm:prSet/>
      <dgm:spPr/>
      <dgm:t>
        <a:bodyPr/>
        <a:lstStyle/>
        <a:p>
          <a:endParaRPr lang="pt-BR"/>
        </a:p>
      </dgm:t>
    </dgm:pt>
    <dgm:pt modelId="{E54AEEB5-51D6-4894-AB53-A6DF35B18F13}" type="sibTrans" cxnId="{0691CB99-663D-4E4E-B396-E8535B585467}">
      <dgm:prSet/>
      <dgm:spPr/>
      <dgm:t>
        <a:bodyPr/>
        <a:lstStyle/>
        <a:p>
          <a:endParaRPr lang="pt-BR"/>
        </a:p>
      </dgm:t>
    </dgm:pt>
    <dgm:pt modelId="{1FF060D9-0D00-4B51-9E1F-F4320ED02CF1}">
      <dgm:prSet phldrT="[Texto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pt-BR" sz="1450" b="0" dirty="0" smtClean="0"/>
            <a:t>Fortalecer e capacitar a equipe de gestores e agentes municipais e estaduais de resíduos sólidos</a:t>
          </a:r>
          <a:endParaRPr lang="pt-BR" sz="1450" b="0" dirty="0"/>
        </a:p>
      </dgm:t>
    </dgm:pt>
    <dgm:pt modelId="{E6EFF341-C1D1-4E14-B1DE-C6DA704FF54F}" type="parTrans" cxnId="{137B14EB-7024-464C-8CBB-8D9262093007}">
      <dgm:prSet/>
      <dgm:spPr/>
      <dgm:t>
        <a:bodyPr/>
        <a:lstStyle/>
        <a:p>
          <a:endParaRPr lang="pt-BR"/>
        </a:p>
      </dgm:t>
    </dgm:pt>
    <dgm:pt modelId="{57668F37-F777-4F4C-89EC-1505D119F188}" type="sibTrans" cxnId="{137B14EB-7024-464C-8CBB-8D9262093007}">
      <dgm:prSet/>
      <dgm:spPr/>
      <dgm:t>
        <a:bodyPr/>
        <a:lstStyle/>
        <a:p>
          <a:endParaRPr lang="pt-BR"/>
        </a:p>
      </dgm:t>
    </dgm:pt>
    <dgm:pt modelId="{74A34182-B1A6-4446-837C-D2224E53F628}">
      <dgm:prSet phldrT="[Texto]"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pt-BR" sz="1450" b="0" dirty="0" smtClean="0"/>
            <a:t>Propor alternativas viáveis para o manejo ambientalmente adequado e regionalizado dos resíduos sólidos</a:t>
          </a:r>
          <a:endParaRPr lang="pt-BR" sz="1450" b="0" dirty="0"/>
        </a:p>
      </dgm:t>
    </dgm:pt>
    <dgm:pt modelId="{99E89A54-A033-4F2E-970E-41258A2B1A8F}" type="parTrans" cxnId="{DF8BB12F-51A0-472B-85D2-5FFE3D398155}">
      <dgm:prSet/>
      <dgm:spPr/>
      <dgm:t>
        <a:bodyPr/>
        <a:lstStyle/>
        <a:p>
          <a:endParaRPr lang="pt-BR"/>
        </a:p>
      </dgm:t>
    </dgm:pt>
    <dgm:pt modelId="{EBA28E2E-CC50-4794-B277-A74A3B042A46}" type="sibTrans" cxnId="{DF8BB12F-51A0-472B-85D2-5FFE3D398155}">
      <dgm:prSet/>
      <dgm:spPr/>
      <dgm:t>
        <a:bodyPr/>
        <a:lstStyle/>
        <a:p>
          <a:endParaRPr lang="pt-BR"/>
        </a:p>
      </dgm:t>
    </dgm:pt>
    <dgm:pt modelId="{F2FF4DA3-0CF5-48B4-AD41-0ACD35A6559A}" type="pres">
      <dgm:prSet presAssocID="{64520A52-AF6E-493B-A061-E479817F0630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63997AE0-74FD-4366-ABC1-F675F0A73568}" type="pres">
      <dgm:prSet presAssocID="{E98948EC-B148-4065-B191-2DBC25528756}" presName="root1" presStyleCnt="0"/>
      <dgm:spPr/>
    </dgm:pt>
    <dgm:pt modelId="{936CF930-48C8-4757-82B5-F86E2BB65E8D}" type="pres">
      <dgm:prSet presAssocID="{E98948EC-B148-4065-B191-2DBC25528756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0100095B-ACD8-4583-8F48-C2D67D843295}" type="pres">
      <dgm:prSet presAssocID="{E98948EC-B148-4065-B191-2DBC25528756}" presName="level2hierChild" presStyleCnt="0"/>
      <dgm:spPr/>
    </dgm:pt>
    <dgm:pt modelId="{E413403C-51AF-45C4-BE1A-ACA07C47216C}" type="pres">
      <dgm:prSet presAssocID="{BC31955C-B0FD-497C-AF5F-DF8677B6FC69}" presName="conn2-1" presStyleLbl="parChTrans1D2" presStyleIdx="0" presStyleCnt="4"/>
      <dgm:spPr/>
      <dgm:t>
        <a:bodyPr/>
        <a:lstStyle/>
        <a:p>
          <a:endParaRPr lang="pt-BR"/>
        </a:p>
      </dgm:t>
    </dgm:pt>
    <dgm:pt modelId="{DAEA26D4-AE5A-434B-B95F-C598937902AE}" type="pres">
      <dgm:prSet presAssocID="{BC31955C-B0FD-497C-AF5F-DF8677B6FC69}" presName="connTx" presStyleLbl="parChTrans1D2" presStyleIdx="0" presStyleCnt="4"/>
      <dgm:spPr/>
      <dgm:t>
        <a:bodyPr/>
        <a:lstStyle/>
        <a:p>
          <a:endParaRPr lang="pt-BR"/>
        </a:p>
      </dgm:t>
    </dgm:pt>
    <dgm:pt modelId="{0927B025-8C2A-4919-A1A3-357C2B3EDD25}" type="pres">
      <dgm:prSet presAssocID="{E4355619-7404-4082-9F85-5E740B5A9314}" presName="root2" presStyleCnt="0"/>
      <dgm:spPr/>
    </dgm:pt>
    <dgm:pt modelId="{E6A47117-EF8C-4C26-B38E-F717BB132177}" type="pres">
      <dgm:prSet presAssocID="{E4355619-7404-4082-9F85-5E740B5A9314}" presName="LevelTwoTextNode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2C5B9DBC-C99F-4AFA-B768-842735DCF0D1}" type="pres">
      <dgm:prSet presAssocID="{E4355619-7404-4082-9F85-5E740B5A9314}" presName="level3hierChild" presStyleCnt="0"/>
      <dgm:spPr/>
    </dgm:pt>
    <dgm:pt modelId="{6D7AEF83-EEE8-461B-BF2E-FE5B203CC80C}" type="pres">
      <dgm:prSet presAssocID="{60B3931E-D5CE-4BFD-B312-2B925DF7E562}" presName="conn2-1" presStyleLbl="parChTrans1D2" presStyleIdx="1" presStyleCnt="4"/>
      <dgm:spPr/>
      <dgm:t>
        <a:bodyPr/>
        <a:lstStyle/>
        <a:p>
          <a:endParaRPr lang="pt-BR"/>
        </a:p>
      </dgm:t>
    </dgm:pt>
    <dgm:pt modelId="{E41ABEA3-C8AC-42C0-9736-0C0F6CC6F4CD}" type="pres">
      <dgm:prSet presAssocID="{60B3931E-D5CE-4BFD-B312-2B925DF7E562}" presName="connTx" presStyleLbl="parChTrans1D2" presStyleIdx="1" presStyleCnt="4"/>
      <dgm:spPr/>
      <dgm:t>
        <a:bodyPr/>
        <a:lstStyle/>
        <a:p>
          <a:endParaRPr lang="pt-BR"/>
        </a:p>
      </dgm:t>
    </dgm:pt>
    <dgm:pt modelId="{5C041972-FD2C-40EE-913F-B0CBB57DD4D6}" type="pres">
      <dgm:prSet presAssocID="{202DE82A-B1DF-4417-BA3A-2B1A27BE7108}" presName="root2" presStyleCnt="0"/>
      <dgm:spPr/>
    </dgm:pt>
    <dgm:pt modelId="{1A3A18B1-EAA9-46AD-93E7-720F975672EE}" type="pres">
      <dgm:prSet presAssocID="{202DE82A-B1DF-4417-BA3A-2B1A27BE7108}" presName="LevelTwoTextNode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83BEF4CF-0F39-48AB-A64D-10FF83D69FAD}" type="pres">
      <dgm:prSet presAssocID="{202DE82A-B1DF-4417-BA3A-2B1A27BE7108}" presName="level3hierChild" presStyleCnt="0"/>
      <dgm:spPr/>
    </dgm:pt>
    <dgm:pt modelId="{EDC17F33-086A-4BAB-9E2E-CBEECF281A92}" type="pres">
      <dgm:prSet presAssocID="{E6EFF341-C1D1-4E14-B1DE-C6DA704FF54F}" presName="conn2-1" presStyleLbl="parChTrans1D2" presStyleIdx="2" presStyleCnt="4"/>
      <dgm:spPr/>
      <dgm:t>
        <a:bodyPr/>
        <a:lstStyle/>
        <a:p>
          <a:endParaRPr lang="pt-BR"/>
        </a:p>
      </dgm:t>
    </dgm:pt>
    <dgm:pt modelId="{3EEDBACC-1E8E-4C80-B4A0-797992DEC30D}" type="pres">
      <dgm:prSet presAssocID="{E6EFF341-C1D1-4E14-B1DE-C6DA704FF54F}" presName="connTx" presStyleLbl="parChTrans1D2" presStyleIdx="2" presStyleCnt="4"/>
      <dgm:spPr/>
      <dgm:t>
        <a:bodyPr/>
        <a:lstStyle/>
        <a:p>
          <a:endParaRPr lang="pt-BR"/>
        </a:p>
      </dgm:t>
    </dgm:pt>
    <dgm:pt modelId="{27A2D285-8591-41FE-97E6-ED409FDEA9D2}" type="pres">
      <dgm:prSet presAssocID="{1FF060D9-0D00-4B51-9E1F-F4320ED02CF1}" presName="root2" presStyleCnt="0"/>
      <dgm:spPr/>
    </dgm:pt>
    <dgm:pt modelId="{7542EA8D-B3C8-45AE-9C85-5F48BA0A19CD}" type="pres">
      <dgm:prSet presAssocID="{1FF060D9-0D00-4B51-9E1F-F4320ED02CF1}" presName="LevelTwoTextNode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4E9DD39E-FE76-4FCF-88B8-89E446C81286}" type="pres">
      <dgm:prSet presAssocID="{1FF060D9-0D00-4B51-9E1F-F4320ED02CF1}" presName="level3hierChild" presStyleCnt="0"/>
      <dgm:spPr/>
    </dgm:pt>
    <dgm:pt modelId="{A7A14C6B-D6A0-4153-B1DB-4EA48E222586}" type="pres">
      <dgm:prSet presAssocID="{99E89A54-A033-4F2E-970E-41258A2B1A8F}" presName="conn2-1" presStyleLbl="parChTrans1D2" presStyleIdx="3" presStyleCnt="4"/>
      <dgm:spPr/>
      <dgm:t>
        <a:bodyPr/>
        <a:lstStyle/>
        <a:p>
          <a:endParaRPr lang="pt-BR"/>
        </a:p>
      </dgm:t>
    </dgm:pt>
    <dgm:pt modelId="{0E3AA9A1-918E-45F4-ABBA-D879781DB15D}" type="pres">
      <dgm:prSet presAssocID="{99E89A54-A033-4F2E-970E-41258A2B1A8F}" presName="connTx" presStyleLbl="parChTrans1D2" presStyleIdx="3" presStyleCnt="4"/>
      <dgm:spPr/>
      <dgm:t>
        <a:bodyPr/>
        <a:lstStyle/>
        <a:p>
          <a:endParaRPr lang="pt-BR"/>
        </a:p>
      </dgm:t>
    </dgm:pt>
    <dgm:pt modelId="{745DEB06-7694-4DE4-AAC0-8D2D9D022AE9}" type="pres">
      <dgm:prSet presAssocID="{74A34182-B1A6-4446-837C-D2224E53F628}" presName="root2" presStyleCnt="0"/>
      <dgm:spPr/>
    </dgm:pt>
    <dgm:pt modelId="{2880D99D-689C-4988-88B8-732627576517}" type="pres">
      <dgm:prSet presAssocID="{74A34182-B1A6-4446-837C-D2224E53F628}" presName="LevelTwoTextNode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pt-BR"/>
        </a:p>
      </dgm:t>
    </dgm:pt>
    <dgm:pt modelId="{0B13C8DA-3E9E-4489-889A-C109F3E86C63}" type="pres">
      <dgm:prSet presAssocID="{74A34182-B1A6-4446-837C-D2224E53F628}" presName="level3hierChild" presStyleCnt="0"/>
      <dgm:spPr/>
    </dgm:pt>
  </dgm:ptLst>
  <dgm:cxnLst>
    <dgm:cxn modelId="{3531E7B1-2E7B-4251-B8A2-900CB5B25B90}" srcId="{E98948EC-B148-4065-B191-2DBC25528756}" destId="{E4355619-7404-4082-9F85-5E740B5A9314}" srcOrd="0" destOrd="0" parTransId="{BC31955C-B0FD-497C-AF5F-DF8677B6FC69}" sibTransId="{6A25445C-6756-442D-BF09-C9242E06FD45}"/>
    <dgm:cxn modelId="{456F28EA-E63B-41D4-A06D-D515669E8B50}" type="presOf" srcId="{99E89A54-A033-4F2E-970E-41258A2B1A8F}" destId="{A7A14C6B-D6A0-4153-B1DB-4EA48E222586}" srcOrd="0" destOrd="0" presId="urn:microsoft.com/office/officeart/2008/layout/HorizontalMultiLevelHierarchy"/>
    <dgm:cxn modelId="{3F3AA733-7486-4DD3-B221-B978E9532B59}" type="presOf" srcId="{1FF060D9-0D00-4B51-9E1F-F4320ED02CF1}" destId="{7542EA8D-B3C8-45AE-9C85-5F48BA0A19CD}" srcOrd="0" destOrd="0" presId="urn:microsoft.com/office/officeart/2008/layout/HorizontalMultiLevelHierarchy"/>
    <dgm:cxn modelId="{3A365F0D-F41C-40CA-B2EF-C7B0CE1F0902}" type="presOf" srcId="{E98948EC-B148-4065-B191-2DBC25528756}" destId="{936CF930-48C8-4757-82B5-F86E2BB65E8D}" srcOrd="0" destOrd="0" presId="urn:microsoft.com/office/officeart/2008/layout/HorizontalMultiLevelHierarchy"/>
    <dgm:cxn modelId="{431EB22E-909B-4395-8C6A-408456737201}" type="presOf" srcId="{202DE82A-B1DF-4417-BA3A-2B1A27BE7108}" destId="{1A3A18B1-EAA9-46AD-93E7-720F975672EE}" srcOrd="0" destOrd="0" presId="urn:microsoft.com/office/officeart/2008/layout/HorizontalMultiLevelHierarchy"/>
    <dgm:cxn modelId="{680D4062-ECB9-48CE-9958-F069B460080E}" type="presOf" srcId="{99E89A54-A033-4F2E-970E-41258A2B1A8F}" destId="{0E3AA9A1-918E-45F4-ABBA-D879781DB15D}" srcOrd="1" destOrd="0" presId="urn:microsoft.com/office/officeart/2008/layout/HorizontalMultiLevelHierarchy"/>
    <dgm:cxn modelId="{DF8BB12F-51A0-472B-85D2-5FFE3D398155}" srcId="{E98948EC-B148-4065-B191-2DBC25528756}" destId="{74A34182-B1A6-4446-837C-D2224E53F628}" srcOrd="3" destOrd="0" parTransId="{99E89A54-A033-4F2E-970E-41258A2B1A8F}" sibTransId="{EBA28E2E-CC50-4794-B277-A74A3B042A46}"/>
    <dgm:cxn modelId="{DEE50E2B-E032-4711-829E-5BA602088D6F}" type="presOf" srcId="{E6EFF341-C1D1-4E14-B1DE-C6DA704FF54F}" destId="{3EEDBACC-1E8E-4C80-B4A0-797992DEC30D}" srcOrd="1" destOrd="0" presId="urn:microsoft.com/office/officeart/2008/layout/HorizontalMultiLevelHierarchy"/>
    <dgm:cxn modelId="{9E0B38BC-F417-495B-AD35-665ED0FF407E}" type="presOf" srcId="{60B3931E-D5CE-4BFD-B312-2B925DF7E562}" destId="{6D7AEF83-EEE8-461B-BF2E-FE5B203CC80C}" srcOrd="0" destOrd="0" presId="urn:microsoft.com/office/officeart/2008/layout/HorizontalMultiLevelHierarchy"/>
    <dgm:cxn modelId="{11B39983-C0E2-4A6F-B919-AD6F04F6A0B8}" type="presOf" srcId="{BC31955C-B0FD-497C-AF5F-DF8677B6FC69}" destId="{E413403C-51AF-45C4-BE1A-ACA07C47216C}" srcOrd="0" destOrd="0" presId="urn:microsoft.com/office/officeart/2008/layout/HorizontalMultiLevelHierarchy"/>
    <dgm:cxn modelId="{D3DBB1C4-37F5-4ABA-8BF3-AA1AB7C7B125}" type="presOf" srcId="{E6EFF341-C1D1-4E14-B1DE-C6DA704FF54F}" destId="{EDC17F33-086A-4BAB-9E2E-CBEECF281A92}" srcOrd="0" destOrd="0" presId="urn:microsoft.com/office/officeart/2008/layout/HorizontalMultiLevelHierarchy"/>
    <dgm:cxn modelId="{137B14EB-7024-464C-8CBB-8D9262093007}" srcId="{E98948EC-B148-4065-B191-2DBC25528756}" destId="{1FF060D9-0D00-4B51-9E1F-F4320ED02CF1}" srcOrd="2" destOrd="0" parTransId="{E6EFF341-C1D1-4E14-B1DE-C6DA704FF54F}" sibTransId="{57668F37-F777-4F4C-89EC-1505D119F188}"/>
    <dgm:cxn modelId="{0691CB99-663D-4E4E-B396-E8535B585467}" srcId="{E98948EC-B148-4065-B191-2DBC25528756}" destId="{202DE82A-B1DF-4417-BA3A-2B1A27BE7108}" srcOrd="1" destOrd="0" parTransId="{60B3931E-D5CE-4BFD-B312-2B925DF7E562}" sibTransId="{E54AEEB5-51D6-4894-AB53-A6DF35B18F13}"/>
    <dgm:cxn modelId="{02E039C9-7B14-4168-9DB9-85120333DD6C}" type="presOf" srcId="{BC31955C-B0FD-497C-AF5F-DF8677B6FC69}" destId="{DAEA26D4-AE5A-434B-B95F-C598937902AE}" srcOrd="1" destOrd="0" presId="urn:microsoft.com/office/officeart/2008/layout/HorizontalMultiLevelHierarchy"/>
    <dgm:cxn modelId="{CB606733-EC46-4444-91D7-6F8EA38624A3}" type="presOf" srcId="{74A34182-B1A6-4446-837C-D2224E53F628}" destId="{2880D99D-689C-4988-88B8-732627576517}" srcOrd="0" destOrd="0" presId="urn:microsoft.com/office/officeart/2008/layout/HorizontalMultiLevelHierarchy"/>
    <dgm:cxn modelId="{F5418DF4-3B2A-4B2A-8D67-98B19EDE9074}" type="presOf" srcId="{E4355619-7404-4082-9F85-5E740B5A9314}" destId="{E6A47117-EF8C-4C26-B38E-F717BB132177}" srcOrd="0" destOrd="0" presId="urn:microsoft.com/office/officeart/2008/layout/HorizontalMultiLevelHierarchy"/>
    <dgm:cxn modelId="{9B1AA925-E69B-449E-98DA-A158DFD6A941}" type="presOf" srcId="{64520A52-AF6E-493B-A061-E479817F0630}" destId="{F2FF4DA3-0CF5-48B4-AD41-0ACD35A6559A}" srcOrd="0" destOrd="0" presId="urn:microsoft.com/office/officeart/2008/layout/HorizontalMultiLevelHierarchy"/>
    <dgm:cxn modelId="{6C5B25AE-626D-4AE8-964F-54A0F16D1964}" type="presOf" srcId="{60B3931E-D5CE-4BFD-B312-2B925DF7E562}" destId="{E41ABEA3-C8AC-42C0-9736-0C0F6CC6F4CD}" srcOrd="1" destOrd="0" presId="urn:microsoft.com/office/officeart/2008/layout/HorizontalMultiLevelHierarchy"/>
    <dgm:cxn modelId="{F128DE90-8349-480D-9870-85573520B105}" srcId="{64520A52-AF6E-493B-A061-E479817F0630}" destId="{E98948EC-B148-4065-B191-2DBC25528756}" srcOrd="0" destOrd="0" parTransId="{7637CB20-4EBC-451B-BDD5-D6BCAFE6EECC}" sibTransId="{AF7BD40C-092E-4B1F-95EA-469F2CACA21F}"/>
    <dgm:cxn modelId="{CF79919F-023E-413B-903B-C29D791D9FFF}" type="presParOf" srcId="{F2FF4DA3-0CF5-48B4-AD41-0ACD35A6559A}" destId="{63997AE0-74FD-4366-ABC1-F675F0A73568}" srcOrd="0" destOrd="0" presId="urn:microsoft.com/office/officeart/2008/layout/HorizontalMultiLevelHierarchy"/>
    <dgm:cxn modelId="{0B855643-60B7-4EDD-A042-E9547AF9078F}" type="presParOf" srcId="{63997AE0-74FD-4366-ABC1-F675F0A73568}" destId="{936CF930-48C8-4757-82B5-F86E2BB65E8D}" srcOrd="0" destOrd="0" presId="urn:microsoft.com/office/officeart/2008/layout/HorizontalMultiLevelHierarchy"/>
    <dgm:cxn modelId="{F28BD389-8925-4D1A-9997-648689DDE7DB}" type="presParOf" srcId="{63997AE0-74FD-4366-ABC1-F675F0A73568}" destId="{0100095B-ACD8-4583-8F48-C2D67D843295}" srcOrd="1" destOrd="0" presId="urn:microsoft.com/office/officeart/2008/layout/HorizontalMultiLevelHierarchy"/>
    <dgm:cxn modelId="{57F4E7EA-0846-4A0A-A154-C9008EB5457C}" type="presParOf" srcId="{0100095B-ACD8-4583-8F48-C2D67D843295}" destId="{E413403C-51AF-45C4-BE1A-ACA07C47216C}" srcOrd="0" destOrd="0" presId="urn:microsoft.com/office/officeart/2008/layout/HorizontalMultiLevelHierarchy"/>
    <dgm:cxn modelId="{1978E6B2-5A61-42FB-BBF1-5E5A08E66659}" type="presParOf" srcId="{E413403C-51AF-45C4-BE1A-ACA07C47216C}" destId="{DAEA26D4-AE5A-434B-B95F-C598937902AE}" srcOrd="0" destOrd="0" presId="urn:microsoft.com/office/officeart/2008/layout/HorizontalMultiLevelHierarchy"/>
    <dgm:cxn modelId="{58223716-F338-40CF-B055-07AA43865B0B}" type="presParOf" srcId="{0100095B-ACD8-4583-8F48-C2D67D843295}" destId="{0927B025-8C2A-4919-A1A3-357C2B3EDD25}" srcOrd="1" destOrd="0" presId="urn:microsoft.com/office/officeart/2008/layout/HorizontalMultiLevelHierarchy"/>
    <dgm:cxn modelId="{DA3DDFFC-628B-4328-AC29-7E0C74694A0C}" type="presParOf" srcId="{0927B025-8C2A-4919-A1A3-357C2B3EDD25}" destId="{E6A47117-EF8C-4C26-B38E-F717BB132177}" srcOrd="0" destOrd="0" presId="urn:microsoft.com/office/officeart/2008/layout/HorizontalMultiLevelHierarchy"/>
    <dgm:cxn modelId="{30E248ED-8ECA-4C93-AC59-86AAE74CE20A}" type="presParOf" srcId="{0927B025-8C2A-4919-A1A3-357C2B3EDD25}" destId="{2C5B9DBC-C99F-4AFA-B768-842735DCF0D1}" srcOrd="1" destOrd="0" presId="urn:microsoft.com/office/officeart/2008/layout/HorizontalMultiLevelHierarchy"/>
    <dgm:cxn modelId="{F5B56AB5-E8F1-4E0D-82A2-0ADA7CEE9361}" type="presParOf" srcId="{0100095B-ACD8-4583-8F48-C2D67D843295}" destId="{6D7AEF83-EEE8-461B-BF2E-FE5B203CC80C}" srcOrd="2" destOrd="0" presId="urn:microsoft.com/office/officeart/2008/layout/HorizontalMultiLevelHierarchy"/>
    <dgm:cxn modelId="{58EF80AF-7479-4C38-B88A-27C40C91182E}" type="presParOf" srcId="{6D7AEF83-EEE8-461B-BF2E-FE5B203CC80C}" destId="{E41ABEA3-C8AC-42C0-9736-0C0F6CC6F4CD}" srcOrd="0" destOrd="0" presId="urn:microsoft.com/office/officeart/2008/layout/HorizontalMultiLevelHierarchy"/>
    <dgm:cxn modelId="{2F0E2D19-76B2-4427-B4C9-590466AF4220}" type="presParOf" srcId="{0100095B-ACD8-4583-8F48-C2D67D843295}" destId="{5C041972-FD2C-40EE-913F-B0CBB57DD4D6}" srcOrd="3" destOrd="0" presId="urn:microsoft.com/office/officeart/2008/layout/HorizontalMultiLevelHierarchy"/>
    <dgm:cxn modelId="{E0B4ED39-926B-4964-B1BD-179CCD2DB666}" type="presParOf" srcId="{5C041972-FD2C-40EE-913F-B0CBB57DD4D6}" destId="{1A3A18B1-EAA9-46AD-93E7-720F975672EE}" srcOrd="0" destOrd="0" presId="urn:microsoft.com/office/officeart/2008/layout/HorizontalMultiLevelHierarchy"/>
    <dgm:cxn modelId="{EE1EF838-F866-4E1B-B030-642634669742}" type="presParOf" srcId="{5C041972-FD2C-40EE-913F-B0CBB57DD4D6}" destId="{83BEF4CF-0F39-48AB-A64D-10FF83D69FAD}" srcOrd="1" destOrd="0" presId="urn:microsoft.com/office/officeart/2008/layout/HorizontalMultiLevelHierarchy"/>
    <dgm:cxn modelId="{D74FCF9C-9ACB-40FA-8DD3-FE17F95C7674}" type="presParOf" srcId="{0100095B-ACD8-4583-8F48-C2D67D843295}" destId="{EDC17F33-086A-4BAB-9E2E-CBEECF281A92}" srcOrd="4" destOrd="0" presId="urn:microsoft.com/office/officeart/2008/layout/HorizontalMultiLevelHierarchy"/>
    <dgm:cxn modelId="{623D1BA1-80E3-4D89-992E-A218D3ED9E7C}" type="presParOf" srcId="{EDC17F33-086A-4BAB-9E2E-CBEECF281A92}" destId="{3EEDBACC-1E8E-4C80-B4A0-797992DEC30D}" srcOrd="0" destOrd="0" presId="urn:microsoft.com/office/officeart/2008/layout/HorizontalMultiLevelHierarchy"/>
    <dgm:cxn modelId="{3EA45469-DB29-4484-8A3A-77197EA91F5F}" type="presParOf" srcId="{0100095B-ACD8-4583-8F48-C2D67D843295}" destId="{27A2D285-8591-41FE-97E6-ED409FDEA9D2}" srcOrd="5" destOrd="0" presId="urn:microsoft.com/office/officeart/2008/layout/HorizontalMultiLevelHierarchy"/>
    <dgm:cxn modelId="{95574F56-556B-4D39-8309-EDBA0EE4CBBE}" type="presParOf" srcId="{27A2D285-8591-41FE-97E6-ED409FDEA9D2}" destId="{7542EA8D-B3C8-45AE-9C85-5F48BA0A19CD}" srcOrd="0" destOrd="0" presId="urn:microsoft.com/office/officeart/2008/layout/HorizontalMultiLevelHierarchy"/>
    <dgm:cxn modelId="{14692DC3-A895-4338-8ED3-E5D73F106FE4}" type="presParOf" srcId="{27A2D285-8591-41FE-97E6-ED409FDEA9D2}" destId="{4E9DD39E-FE76-4FCF-88B8-89E446C81286}" srcOrd="1" destOrd="0" presId="urn:microsoft.com/office/officeart/2008/layout/HorizontalMultiLevelHierarchy"/>
    <dgm:cxn modelId="{B802C0F3-6A90-462C-B75F-41ECA7775075}" type="presParOf" srcId="{0100095B-ACD8-4583-8F48-C2D67D843295}" destId="{A7A14C6B-D6A0-4153-B1DB-4EA48E222586}" srcOrd="6" destOrd="0" presId="urn:microsoft.com/office/officeart/2008/layout/HorizontalMultiLevelHierarchy"/>
    <dgm:cxn modelId="{14D7A2F8-0896-446C-A380-0D39AADEADA9}" type="presParOf" srcId="{A7A14C6B-D6A0-4153-B1DB-4EA48E222586}" destId="{0E3AA9A1-918E-45F4-ABBA-D879781DB15D}" srcOrd="0" destOrd="0" presId="urn:microsoft.com/office/officeart/2008/layout/HorizontalMultiLevelHierarchy"/>
    <dgm:cxn modelId="{8DB274DF-7DB0-4204-8CA5-D845A53C39E2}" type="presParOf" srcId="{0100095B-ACD8-4583-8F48-C2D67D843295}" destId="{745DEB06-7694-4DE4-AAC0-8D2D9D022AE9}" srcOrd="7" destOrd="0" presId="urn:microsoft.com/office/officeart/2008/layout/HorizontalMultiLevelHierarchy"/>
    <dgm:cxn modelId="{21AF4AA2-1C4C-4DDD-A3ED-6447A4D4E335}" type="presParOf" srcId="{745DEB06-7694-4DE4-AAC0-8D2D9D022AE9}" destId="{2880D99D-689C-4988-88B8-732627576517}" srcOrd="0" destOrd="0" presId="urn:microsoft.com/office/officeart/2008/layout/HorizontalMultiLevelHierarchy"/>
    <dgm:cxn modelId="{D3DB0C2D-5780-4F47-859E-2692FA689BAD}" type="presParOf" srcId="{745DEB06-7694-4DE4-AAC0-8D2D9D022AE9}" destId="{0B13C8DA-3E9E-4489-889A-C109F3E86C63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49C66D3-4B7F-4C1C-96A3-C0987E69ADDA}" type="doc">
      <dgm:prSet loTypeId="urn:microsoft.com/office/officeart/2005/8/layout/process1" loCatId="process" qsTypeId="urn:microsoft.com/office/officeart/2005/8/quickstyle/simple2" qsCatId="simple" csTypeId="urn:microsoft.com/office/officeart/2005/8/colors/colorful3" csCatId="colorful" phldr="1"/>
      <dgm:spPr/>
    </dgm:pt>
    <dgm:pt modelId="{06799B40-9467-44B2-B356-A1A92DB823CB}">
      <dgm:prSet phldrT="[Texto]"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pt-BR" sz="1500" b="1" dirty="0" smtClean="0"/>
            <a:t>Diagnóstico da Gestão Atual dos RCCV e RSS</a:t>
          </a:r>
          <a:endParaRPr lang="pt-BR" sz="1500" b="1" dirty="0"/>
        </a:p>
      </dgm:t>
    </dgm:pt>
    <dgm:pt modelId="{80EF3859-E255-4E3F-95A5-FA6476F3F6D5}" type="parTrans" cxnId="{219E2C29-2A5C-4F33-9B68-132B8D3113E6}">
      <dgm:prSet/>
      <dgm:spPr/>
      <dgm:t>
        <a:bodyPr/>
        <a:lstStyle/>
        <a:p>
          <a:endParaRPr lang="pt-BR"/>
        </a:p>
      </dgm:t>
    </dgm:pt>
    <dgm:pt modelId="{BF21A37F-56B1-42EE-A1D3-2E48BB6D9D53}" type="sibTrans" cxnId="{219E2C29-2A5C-4F33-9B68-132B8D3113E6}">
      <dgm:prSet/>
      <dgm:spPr/>
      <dgm:t>
        <a:bodyPr/>
        <a:lstStyle/>
        <a:p>
          <a:endParaRPr lang="pt-BR" dirty="0"/>
        </a:p>
      </dgm:t>
    </dgm:pt>
    <dgm:pt modelId="{85662FE9-49B5-4FFB-AEF0-8E2FB78BA222}">
      <dgm:prSet phldrT="[Texto]" custT="1"/>
      <dgm:spPr/>
      <dgm:t>
        <a:bodyPr/>
        <a:lstStyle/>
        <a:p>
          <a:r>
            <a:rPr lang="pt-BR" sz="1500" b="1" dirty="0" smtClean="0"/>
            <a:t>Elaboração de Proposta para a Gestão e o Gerenciamento dos RCCV e RSS  </a:t>
          </a:r>
          <a:endParaRPr lang="pt-BR" sz="1500" b="1" dirty="0"/>
        </a:p>
      </dgm:t>
    </dgm:pt>
    <dgm:pt modelId="{882DF1A7-16BB-4674-B1D3-CD67D130ED8B}" type="parTrans" cxnId="{0BB9CFD7-1B91-4D25-B872-1F15A0982A6E}">
      <dgm:prSet/>
      <dgm:spPr/>
      <dgm:t>
        <a:bodyPr/>
        <a:lstStyle/>
        <a:p>
          <a:endParaRPr lang="pt-BR"/>
        </a:p>
      </dgm:t>
    </dgm:pt>
    <dgm:pt modelId="{55032E26-6E56-4DD6-BDD0-583E4D728751}" type="sibTrans" cxnId="{0BB9CFD7-1B91-4D25-B872-1F15A0982A6E}">
      <dgm:prSet/>
      <dgm:spPr/>
      <dgm:t>
        <a:bodyPr/>
        <a:lstStyle/>
        <a:p>
          <a:endParaRPr lang="pt-BR" dirty="0"/>
        </a:p>
      </dgm:t>
    </dgm:pt>
    <dgm:pt modelId="{F4296F18-A686-4E67-9CBD-37CDFE5AA78C}">
      <dgm:prSet phldrT="[Texto]" custT="1"/>
      <dgm:spPr/>
      <dgm:t>
        <a:bodyPr/>
        <a:lstStyle/>
        <a:p>
          <a:r>
            <a:rPr lang="pt-BR" sz="1500" b="1" dirty="0" smtClean="0"/>
            <a:t>Preparação para Elaboração e Implantação das Alternativas para a Gestão dos RCCV e RSS</a:t>
          </a:r>
          <a:endParaRPr lang="pt-BR" sz="1500" b="1" dirty="0"/>
        </a:p>
      </dgm:t>
    </dgm:pt>
    <dgm:pt modelId="{07416DED-CD0E-4140-AB04-34758BDCA2F5}" type="parTrans" cxnId="{C2598F17-E7B1-40F5-9A8E-624D7BC449A6}">
      <dgm:prSet/>
      <dgm:spPr/>
      <dgm:t>
        <a:bodyPr/>
        <a:lstStyle/>
        <a:p>
          <a:endParaRPr lang="pt-BR"/>
        </a:p>
      </dgm:t>
    </dgm:pt>
    <dgm:pt modelId="{3160BF2C-BDBC-498E-8C8D-8BCE523BAF9A}" type="sibTrans" cxnId="{C2598F17-E7B1-40F5-9A8E-624D7BC449A6}">
      <dgm:prSet/>
      <dgm:spPr/>
      <dgm:t>
        <a:bodyPr/>
        <a:lstStyle/>
        <a:p>
          <a:endParaRPr lang="pt-BR" dirty="0"/>
        </a:p>
      </dgm:t>
    </dgm:pt>
    <dgm:pt modelId="{D5BA2E24-7186-4FFC-8BBA-E31630501AA2}">
      <dgm:prSet phldrT="[Texto]" custT="1"/>
      <dgm:spPr/>
      <dgm:t>
        <a:bodyPr/>
        <a:lstStyle/>
        <a:p>
          <a:r>
            <a:rPr lang="pt-BR" sz="1500" b="1" dirty="0" smtClean="0"/>
            <a:t>Relatório Final</a:t>
          </a:r>
          <a:endParaRPr lang="pt-BR" sz="1500" b="1" dirty="0"/>
        </a:p>
      </dgm:t>
    </dgm:pt>
    <dgm:pt modelId="{1BCCED6A-1A86-4D0C-BCFC-F550606C423A}" type="parTrans" cxnId="{44182AA5-DBC2-424E-A708-9CC10E675C1D}">
      <dgm:prSet/>
      <dgm:spPr/>
      <dgm:t>
        <a:bodyPr/>
        <a:lstStyle/>
        <a:p>
          <a:endParaRPr lang="pt-BR"/>
        </a:p>
      </dgm:t>
    </dgm:pt>
    <dgm:pt modelId="{33DA17B7-1F69-47CC-B1DC-11361A07F6D4}" type="sibTrans" cxnId="{44182AA5-DBC2-424E-A708-9CC10E675C1D}">
      <dgm:prSet/>
      <dgm:spPr/>
      <dgm:t>
        <a:bodyPr/>
        <a:lstStyle/>
        <a:p>
          <a:endParaRPr lang="pt-BR"/>
        </a:p>
      </dgm:t>
    </dgm:pt>
    <dgm:pt modelId="{976B38B1-4226-4153-922B-345A676833B3}" type="pres">
      <dgm:prSet presAssocID="{C49C66D3-4B7F-4C1C-96A3-C0987E69ADDA}" presName="Name0" presStyleCnt="0">
        <dgm:presLayoutVars>
          <dgm:dir/>
          <dgm:resizeHandles val="exact"/>
        </dgm:presLayoutVars>
      </dgm:prSet>
      <dgm:spPr/>
    </dgm:pt>
    <dgm:pt modelId="{34DBED3B-5937-4D4F-99F7-35B6254A6C75}" type="pres">
      <dgm:prSet presAssocID="{06799B40-9467-44B2-B356-A1A92DB823CB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A3EAFC6-958A-4367-80D0-0FBDFFA825B2}" type="pres">
      <dgm:prSet presAssocID="{BF21A37F-56B1-42EE-A1D3-2E48BB6D9D53}" presName="sibTrans" presStyleLbl="sibTrans2D1" presStyleIdx="0" presStyleCnt="3"/>
      <dgm:spPr/>
      <dgm:t>
        <a:bodyPr/>
        <a:lstStyle/>
        <a:p>
          <a:endParaRPr lang="pt-BR"/>
        </a:p>
      </dgm:t>
    </dgm:pt>
    <dgm:pt modelId="{E76DDC96-3655-4E7D-AEB6-31AC917FD9DC}" type="pres">
      <dgm:prSet presAssocID="{BF21A37F-56B1-42EE-A1D3-2E48BB6D9D53}" presName="connectorText" presStyleLbl="sibTrans2D1" presStyleIdx="0" presStyleCnt="3"/>
      <dgm:spPr/>
      <dgm:t>
        <a:bodyPr/>
        <a:lstStyle/>
        <a:p>
          <a:endParaRPr lang="pt-BR"/>
        </a:p>
      </dgm:t>
    </dgm:pt>
    <dgm:pt modelId="{8FCA47D0-C40B-4E33-88D1-348349D59F3D}" type="pres">
      <dgm:prSet presAssocID="{85662FE9-49B5-4FFB-AEF0-8E2FB78BA222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547FE50-4077-4B30-BF2E-E0CBA6DDA137}" type="pres">
      <dgm:prSet presAssocID="{55032E26-6E56-4DD6-BDD0-583E4D728751}" presName="sibTrans" presStyleLbl="sibTrans2D1" presStyleIdx="1" presStyleCnt="3"/>
      <dgm:spPr/>
      <dgm:t>
        <a:bodyPr/>
        <a:lstStyle/>
        <a:p>
          <a:endParaRPr lang="pt-BR"/>
        </a:p>
      </dgm:t>
    </dgm:pt>
    <dgm:pt modelId="{3268F9FC-0FF2-4374-9253-AE13DA96316E}" type="pres">
      <dgm:prSet presAssocID="{55032E26-6E56-4DD6-BDD0-583E4D728751}" presName="connectorText" presStyleLbl="sibTrans2D1" presStyleIdx="1" presStyleCnt="3"/>
      <dgm:spPr/>
      <dgm:t>
        <a:bodyPr/>
        <a:lstStyle/>
        <a:p>
          <a:endParaRPr lang="pt-BR"/>
        </a:p>
      </dgm:t>
    </dgm:pt>
    <dgm:pt modelId="{711B0DB9-0FC2-4852-AE9E-C80F0F6B7D4C}" type="pres">
      <dgm:prSet presAssocID="{F4296F18-A686-4E67-9CBD-37CDFE5AA78C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353D7D5-CDE2-4679-A404-3B9618995572}" type="pres">
      <dgm:prSet presAssocID="{3160BF2C-BDBC-498E-8C8D-8BCE523BAF9A}" presName="sibTrans" presStyleLbl="sibTrans2D1" presStyleIdx="2" presStyleCnt="3"/>
      <dgm:spPr/>
      <dgm:t>
        <a:bodyPr/>
        <a:lstStyle/>
        <a:p>
          <a:endParaRPr lang="pt-BR"/>
        </a:p>
      </dgm:t>
    </dgm:pt>
    <dgm:pt modelId="{D45166D0-C1E0-40EC-A26A-4B4053B519D9}" type="pres">
      <dgm:prSet presAssocID="{3160BF2C-BDBC-498E-8C8D-8BCE523BAF9A}" presName="connectorText" presStyleLbl="sibTrans2D1" presStyleIdx="2" presStyleCnt="3"/>
      <dgm:spPr/>
      <dgm:t>
        <a:bodyPr/>
        <a:lstStyle/>
        <a:p>
          <a:endParaRPr lang="pt-BR"/>
        </a:p>
      </dgm:t>
    </dgm:pt>
    <dgm:pt modelId="{A6786CEE-A6E4-4FDD-9569-6E99F3567CF9}" type="pres">
      <dgm:prSet presAssocID="{D5BA2E24-7186-4FFC-8BBA-E31630501AA2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A2743569-7A68-4F10-A43B-58351D36320A}" type="presOf" srcId="{D5BA2E24-7186-4FFC-8BBA-E31630501AA2}" destId="{A6786CEE-A6E4-4FDD-9569-6E99F3567CF9}" srcOrd="0" destOrd="0" presId="urn:microsoft.com/office/officeart/2005/8/layout/process1"/>
    <dgm:cxn modelId="{54D65594-2F2A-47EC-B97B-D889B7A5AA6F}" type="presOf" srcId="{BF21A37F-56B1-42EE-A1D3-2E48BB6D9D53}" destId="{2A3EAFC6-958A-4367-80D0-0FBDFFA825B2}" srcOrd="0" destOrd="0" presId="urn:microsoft.com/office/officeart/2005/8/layout/process1"/>
    <dgm:cxn modelId="{5011B896-1D15-41A6-906F-67075890603D}" type="presOf" srcId="{3160BF2C-BDBC-498E-8C8D-8BCE523BAF9A}" destId="{D45166D0-C1E0-40EC-A26A-4B4053B519D9}" srcOrd="1" destOrd="0" presId="urn:microsoft.com/office/officeart/2005/8/layout/process1"/>
    <dgm:cxn modelId="{14A4B57E-58DA-4C6F-8F2F-C5A43C05DDDD}" type="presOf" srcId="{BF21A37F-56B1-42EE-A1D3-2E48BB6D9D53}" destId="{E76DDC96-3655-4E7D-AEB6-31AC917FD9DC}" srcOrd="1" destOrd="0" presId="urn:microsoft.com/office/officeart/2005/8/layout/process1"/>
    <dgm:cxn modelId="{E9448BC7-3247-4E85-840D-13740CEE8C3F}" type="presOf" srcId="{C49C66D3-4B7F-4C1C-96A3-C0987E69ADDA}" destId="{976B38B1-4226-4153-922B-345A676833B3}" srcOrd="0" destOrd="0" presId="urn:microsoft.com/office/officeart/2005/8/layout/process1"/>
    <dgm:cxn modelId="{44182AA5-DBC2-424E-A708-9CC10E675C1D}" srcId="{C49C66D3-4B7F-4C1C-96A3-C0987E69ADDA}" destId="{D5BA2E24-7186-4FFC-8BBA-E31630501AA2}" srcOrd="3" destOrd="0" parTransId="{1BCCED6A-1A86-4D0C-BCFC-F550606C423A}" sibTransId="{33DA17B7-1F69-47CC-B1DC-11361A07F6D4}"/>
    <dgm:cxn modelId="{499A68FB-0A4F-42BC-8FCB-4F91759D0F5F}" type="presOf" srcId="{55032E26-6E56-4DD6-BDD0-583E4D728751}" destId="{F547FE50-4077-4B30-BF2E-E0CBA6DDA137}" srcOrd="0" destOrd="0" presId="urn:microsoft.com/office/officeart/2005/8/layout/process1"/>
    <dgm:cxn modelId="{0BB9CFD7-1B91-4D25-B872-1F15A0982A6E}" srcId="{C49C66D3-4B7F-4C1C-96A3-C0987E69ADDA}" destId="{85662FE9-49B5-4FFB-AEF0-8E2FB78BA222}" srcOrd="1" destOrd="0" parTransId="{882DF1A7-16BB-4674-B1D3-CD67D130ED8B}" sibTransId="{55032E26-6E56-4DD6-BDD0-583E4D728751}"/>
    <dgm:cxn modelId="{4332A238-BE62-475C-BAD9-94B3B52FA36D}" type="presOf" srcId="{55032E26-6E56-4DD6-BDD0-583E4D728751}" destId="{3268F9FC-0FF2-4374-9253-AE13DA96316E}" srcOrd="1" destOrd="0" presId="urn:microsoft.com/office/officeart/2005/8/layout/process1"/>
    <dgm:cxn modelId="{36997680-C54F-457B-B741-A6C2D58DDBB3}" type="presOf" srcId="{85662FE9-49B5-4FFB-AEF0-8E2FB78BA222}" destId="{8FCA47D0-C40B-4E33-88D1-348349D59F3D}" srcOrd="0" destOrd="0" presId="urn:microsoft.com/office/officeart/2005/8/layout/process1"/>
    <dgm:cxn modelId="{43835C18-B2A6-4503-BE8D-15FDD4185C33}" type="presOf" srcId="{3160BF2C-BDBC-498E-8C8D-8BCE523BAF9A}" destId="{C353D7D5-CDE2-4679-A404-3B9618995572}" srcOrd="0" destOrd="0" presId="urn:microsoft.com/office/officeart/2005/8/layout/process1"/>
    <dgm:cxn modelId="{3BB9DB1E-135D-44C0-A1A2-6213B581236C}" type="presOf" srcId="{F4296F18-A686-4E67-9CBD-37CDFE5AA78C}" destId="{711B0DB9-0FC2-4852-AE9E-C80F0F6B7D4C}" srcOrd="0" destOrd="0" presId="urn:microsoft.com/office/officeart/2005/8/layout/process1"/>
    <dgm:cxn modelId="{5F8F373E-7FBF-4F0F-8CD7-78B407F48F4E}" type="presOf" srcId="{06799B40-9467-44B2-B356-A1A92DB823CB}" destId="{34DBED3B-5937-4D4F-99F7-35B6254A6C75}" srcOrd="0" destOrd="0" presId="urn:microsoft.com/office/officeart/2005/8/layout/process1"/>
    <dgm:cxn modelId="{C2598F17-E7B1-40F5-9A8E-624D7BC449A6}" srcId="{C49C66D3-4B7F-4C1C-96A3-C0987E69ADDA}" destId="{F4296F18-A686-4E67-9CBD-37CDFE5AA78C}" srcOrd="2" destOrd="0" parTransId="{07416DED-CD0E-4140-AB04-34758BDCA2F5}" sibTransId="{3160BF2C-BDBC-498E-8C8D-8BCE523BAF9A}"/>
    <dgm:cxn modelId="{219E2C29-2A5C-4F33-9B68-132B8D3113E6}" srcId="{C49C66D3-4B7F-4C1C-96A3-C0987E69ADDA}" destId="{06799B40-9467-44B2-B356-A1A92DB823CB}" srcOrd="0" destOrd="0" parTransId="{80EF3859-E255-4E3F-95A5-FA6476F3F6D5}" sibTransId="{BF21A37F-56B1-42EE-A1D3-2E48BB6D9D53}"/>
    <dgm:cxn modelId="{5B3A7A14-5E8C-4C74-BABB-ADCADD58C43F}" type="presParOf" srcId="{976B38B1-4226-4153-922B-345A676833B3}" destId="{34DBED3B-5937-4D4F-99F7-35B6254A6C75}" srcOrd="0" destOrd="0" presId="urn:microsoft.com/office/officeart/2005/8/layout/process1"/>
    <dgm:cxn modelId="{BB4745D6-2749-467B-8AFE-800D475BEBEA}" type="presParOf" srcId="{976B38B1-4226-4153-922B-345A676833B3}" destId="{2A3EAFC6-958A-4367-80D0-0FBDFFA825B2}" srcOrd="1" destOrd="0" presId="urn:microsoft.com/office/officeart/2005/8/layout/process1"/>
    <dgm:cxn modelId="{9D73B2C8-24A9-444D-99F6-C74B7C6EA5A4}" type="presParOf" srcId="{2A3EAFC6-958A-4367-80D0-0FBDFFA825B2}" destId="{E76DDC96-3655-4E7D-AEB6-31AC917FD9DC}" srcOrd="0" destOrd="0" presId="urn:microsoft.com/office/officeart/2005/8/layout/process1"/>
    <dgm:cxn modelId="{6D28AAA5-0D73-4044-9E16-51AA872CD5FF}" type="presParOf" srcId="{976B38B1-4226-4153-922B-345A676833B3}" destId="{8FCA47D0-C40B-4E33-88D1-348349D59F3D}" srcOrd="2" destOrd="0" presId="urn:microsoft.com/office/officeart/2005/8/layout/process1"/>
    <dgm:cxn modelId="{9734CB36-FEF4-4F5F-A12A-F3BFDEE3FE91}" type="presParOf" srcId="{976B38B1-4226-4153-922B-345A676833B3}" destId="{F547FE50-4077-4B30-BF2E-E0CBA6DDA137}" srcOrd="3" destOrd="0" presId="urn:microsoft.com/office/officeart/2005/8/layout/process1"/>
    <dgm:cxn modelId="{5AFFBEBD-1C06-4FAA-9D4D-975FB8C1AFC8}" type="presParOf" srcId="{F547FE50-4077-4B30-BF2E-E0CBA6DDA137}" destId="{3268F9FC-0FF2-4374-9253-AE13DA96316E}" srcOrd="0" destOrd="0" presId="urn:microsoft.com/office/officeart/2005/8/layout/process1"/>
    <dgm:cxn modelId="{EBCC460A-5665-41AA-8265-047BA468999A}" type="presParOf" srcId="{976B38B1-4226-4153-922B-345A676833B3}" destId="{711B0DB9-0FC2-4852-AE9E-C80F0F6B7D4C}" srcOrd="4" destOrd="0" presId="urn:microsoft.com/office/officeart/2005/8/layout/process1"/>
    <dgm:cxn modelId="{E9114E9E-3789-4928-A21D-B3F71D68EA86}" type="presParOf" srcId="{976B38B1-4226-4153-922B-345A676833B3}" destId="{C353D7D5-CDE2-4679-A404-3B9618995572}" srcOrd="5" destOrd="0" presId="urn:microsoft.com/office/officeart/2005/8/layout/process1"/>
    <dgm:cxn modelId="{A8C712C5-9967-474F-A4E6-8F05C5AEDF10}" type="presParOf" srcId="{C353D7D5-CDE2-4679-A404-3B9618995572}" destId="{D45166D0-C1E0-40EC-A26A-4B4053B519D9}" srcOrd="0" destOrd="0" presId="urn:microsoft.com/office/officeart/2005/8/layout/process1"/>
    <dgm:cxn modelId="{318B7EB5-B938-4B83-938D-879D15684AB6}" type="presParOf" srcId="{976B38B1-4226-4153-922B-345A676833B3}" destId="{A6786CEE-A6E4-4FDD-9569-6E99F3567CF9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00292DF-EEB8-4F42-9577-66F6E9F09926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126AB2B8-787B-4043-89EA-8ECE05AEA4C0}">
      <dgm:prSet phldrT="[Texto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pt-BR" sz="2400" b="1" dirty="0" smtClean="0"/>
            <a:t>Educação</a:t>
          </a:r>
          <a:endParaRPr lang="pt-BR" sz="1700" b="1" dirty="0"/>
        </a:p>
      </dgm:t>
    </dgm:pt>
    <dgm:pt modelId="{A9791C63-D442-4E6B-A542-4FCFB900B8E3}" type="parTrans" cxnId="{78401F7A-8436-4039-808A-76F237B09BFD}">
      <dgm:prSet/>
      <dgm:spPr/>
      <dgm:t>
        <a:bodyPr/>
        <a:lstStyle/>
        <a:p>
          <a:endParaRPr lang="pt-BR"/>
        </a:p>
      </dgm:t>
    </dgm:pt>
    <dgm:pt modelId="{F47B1745-4A30-49BE-B606-DB0A9DBA7333}" type="sibTrans" cxnId="{78401F7A-8436-4039-808A-76F237B09BFD}">
      <dgm:prSet/>
      <dgm:spPr/>
      <dgm:t>
        <a:bodyPr/>
        <a:lstStyle/>
        <a:p>
          <a:endParaRPr lang="pt-BR"/>
        </a:p>
      </dgm:t>
    </dgm:pt>
    <dgm:pt modelId="{E289D4B5-3DEF-47A8-805C-D345DB357C41}">
      <dgm:prSet phldrT="[Texto]" custT="1"/>
      <dgm:spPr/>
      <dgm:t>
        <a:bodyPr/>
        <a:lstStyle/>
        <a:p>
          <a:pPr algn="just"/>
          <a:r>
            <a:rPr lang="pt-BR" sz="1800" dirty="0" smtClean="0"/>
            <a:t>Conhecimento sobre os aspectos legais e normativos;</a:t>
          </a:r>
          <a:endParaRPr lang="pt-BR" sz="1800" dirty="0"/>
        </a:p>
      </dgm:t>
    </dgm:pt>
    <dgm:pt modelId="{9F02EBB5-5384-43F3-AE21-8092C26E345D}" type="parTrans" cxnId="{A15DE067-42D8-4F76-AC01-15CC9E570EB7}">
      <dgm:prSet/>
      <dgm:spPr/>
      <dgm:t>
        <a:bodyPr/>
        <a:lstStyle/>
        <a:p>
          <a:endParaRPr lang="pt-BR"/>
        </a:p>
      </dgm:t>
    </dgm:pt>
    <dgm:pt modelId="{408D1536-02E0-44D3-B572-85A6EDF97407}" type="sibTrans" cxnId="{A15DE067-42D8-4F76-AC01-15CC9E570EB7}">
      <dgm:prSet/>
      <dgm:spPr/>
      <dgm:t>
        <a:bodyPr/>
        <a:lstStyle/>
        <a:p>
          <a:endParaRPr lang="pt-BR"/>
        </a:p>
      </dgm:t>
    </dgm:pt>
    <dgm:pt modelId="{F20BD741-5DBA-4BD1-AD5C-4D426750ADAA}">
      <dgm:prSet phldrT="[Texto]" custT="1"/>
      <dgm:spPr/>
      <dgm:t>
        <a:bodyPr/>
        <a:lstStyle/>
        <a:p>
          <a:r>
            <a:rPr lang="pt-BR" sz="2400" b="1" dirty="0" smtClean="0"/>
            <a:t>Comunicação</a:t>
          </a:r>
          <a:endParaRPr lang="pt-BR" sz="1700" b="1" dirty="0"/>
        </a:p>
      </dgm:t>
    </dgm:pt>
    <dgm:pt modelId="{A959922D-80D9-47ED-B12F-E04DB3DBA3D6}" type="parTrans" cxnId="{8A36A734-460A-462F-B943-97FA12A44B16}">
      <dgm:prSet/>
      <dgm:spPr/>
      <dgm:t>
        <a:bodyPr/>
        <a:lstStyle/>
        <a:p>
          <a:endParaRPr lang="pt-BR"/>
        </a:p>
      </dgm:t>
    </dgm:pt>
    <dgm:pt modelId="{311BE43B-4BA7-4E17-9B5A-BAF38B36DCE7}" type="sibTrans" cxnId="{8A36A734-460A-462F-B943-97FA12A44B16}">
      <dgm:prSet/>
      <dgm:spPr/>
      <dgm:t>
        <a:bodyPr/>
        <a:lstStyle/>
        <a:p>
          <a:endParaRPr lang="pt-BR"/>
        </a:p>
      </dgm:t>
    </dgm:pt>
    <dgm:pt modelId="{79B24BE9-CF46-46E6-9B7A-49C0AE565B1D}">
      <dgm:prSet phldrT="[Texto]" custT="1"/>
      <dgm:spPr/>
      <dgm:t>
        <a:bodyPr/>
        <a:lstStyle/>
        <a:p>
          <a:r>
            <a:rPr lang="pt-BR" sz="2400" b="1" dirty="0" smtClean="0"/>
            <a:t>Capacitação</a:t>
          </a:r>
          <a:endParaRPr lang="pt-BR" sz="2400" b="1" dirty="0"/>
        </a:p>
      </dgm:t>
    </dgm:pt>
    <dgm:pt modelId="{6193687D-0D09-4E31-BC2D-9D84D90974F0}" type="parTrans" cxnId="{1FE9A9E0-4975-4FE0-94FF-16BBFE54B13C}">
      <dgm:prSet/>
      <dgm:spPr/>
      <dgm:t>
        <a:bodyPr/>
        <a:lstStyle/>
        <a:p>
          <a:endParaRPr lang="pt-BR"/>
        </a:p>
      </dgm:t>
    </dgm:pt>
    <dgm:pt modelId="{DABE515C-6EB3-4FA0-BEC6-BDC114CDE257}" type="sibTrans" cxnId="{1FE9A9E0-4975-4FE0-94FF-16BBFE54B13C}">
      <dgm:prSet/>
      <dgm:spPr/>
      <dgm:t>
        <a:bodyPr/>
        <a:lstStyle/>
        <a:p>
          <a:endParaRPr lang="pt-BR"/>
        </a:p>
      </dgm:t>
    </dgm:pt>
    <dgm:pt modelId="{2966242B-F1FF-464D-887E-4C66C4EB9C95}">
      <dgm:prSet phldrT="[Texto]" custT="1"/>
      <dgm:spPr/>
      <dgm:t>
        <a:bodyPr/>
        <a:lstStyle/>
        <a:p>
          <a:pPr algn="just"/>
          <a:r>
            <a:rPr lang="pt-BR" sz="1800" dirty="0" smtClean="0"/>
            <a:t>Garantir o envolvimento constante das partes interessadas;</a:t>
          </a:r>
          <a:endParaRPr lang="pt-BR" sz="1800" dirty="0"/>
        </a:p>
      </dgm:t>
    </dgm:pt>
    <dgm:pt modelId="{319BC98B-5341-427A-BA0E-2BAB9F3F83CB}" type="parTrans" cxnId="{82D8E2F2-F6FF-494D-9576-5AF3273F85B5}">
      <dgm:prSet/>
      <dgm:spPr/>
      <dgm:t>
        <a:bodyPr/>
        <a:lstStyle/>
        <a:p>
          <a:endParaRPr lang="pt-BR"/>
        </a:p>
      </dgm:t>
    </dgm:pt>
    <dgm:pt modelId="{03099B73-263A-4DA0-9AD3-9F9F228EE363}" type="sibTrans" cxnId="{82D8E2F2-F6FF-494D-9576-5AF3273F85B5}">
      <dgm:prSet/>
      <dgm:spPr/>
      <dgm:t>
        <a:bodyPr/>
        <a:lstStyle/>
        <a:p>
          <a:endParaRPr lang="pt-BR"/>
        </a:p>
      </dgm:t>
    </dgm:pt>
    <dgm:pt modelId="{2653CF11-7D15-4846-9574-F37BF50681D7}">
      <dgm:prSet phldrT="[Texto]" custT="1"/>
      <dgm:spPr/>
      <dgm:t>
        <a:bodyPr/>
        <a:lstStyle/>
        <a:p>
          <a:pPr algn="just"/>
          <a:r>
            <a:rPr lang="pt-BR" sz="1800" dirty="0" smtClean="0"/>
            <a:t>Treinamento de todos os agentes e atores.</a:t>
          </a:r>
          <a:endParaRPr lang="pt-BR" sz="1800" dirty="0"/>
        </a:p>
      </dgm:t>
    </dgm:pt>
    <dgm:pt modelId="{88E2E102-9169-4EF5-9DE2-8D58268E7B6E}" type="parTrans" cxnId="{A9062288-6FB4-4325-949B-6CE89ECFB9F8}">
      <dgm:prSet/>
      <dgm:spPr/>
      <dgm:t>
        <a:bodyPr/>
        <a:lstStyle/>
        <a:p>
          <a:endParaRPr lang="pt-BR"/>
        </a:p>
      </dgm:t>
    </dgm:pt>
    <dgm:pt modelId="{3B314E5C-5ADD-4E20-8527-249156BEFABA}" type="sibTrans" cxnId="{A9062288-6FB4-4325-949B-6CE89ECFB9F8}">
      <dgm:prSet/>
      <dgm:spPr/>
      <dgm:t>
        <a:bodyPr/>
        <a:lstStyle/>
        <a:p>
          <a:endParaRPr lang="pt-BR"/>
        </a:p>
      </dgm:t>
    </dgm:pt>
    <dgm:pt modelId="{AB1EB09A-A483-4C29-A663-2527573A0E43}">
      <dgm:prSet phldrT="[Texto]" custT="1"/>
      <dgm:spPr/>
      <dgm:t>
        <a:bodyPr/>
        <a:lstStyle/>
        <a:p>
          <a:pPr algn="just"/>
          <a:r>
            <a:rPr lang="pt-BR" sz="1800" dirty="0" smtClean="0"/>
            <a:t>Conhecimento sobre os riscos envolvidos nas etapas;</a:t>
          </a:r>
          <a:endParaRPr lang="pt-BR" sz="1800" dirty="0"/>
        </a:p>
      </dgm:t>
    </dgm:pt>
    <dgm:pt modelId="{D75B48A7-0D87-4FDB-A85D-7CA02E482047}" type="sibTrans" cxnId="{26AD5C42-AB59-46D5-9C7A-1D3E16314771}">
      <dgm:prSet/>
      <dgm:spPr/>
      <dgm:t>
        <a:bodyPr/>
        <a:lstStyle/>
        <a:p>
          <a:endParaRPr lang="pt-BR"/>
        </a:p>
      </dgm:t>
    </dgm:pt>
    <dgm:pt modelId="{E4BA9936-1AA0-4215-AFCB-83725B6A6069}" type="parTrans" cxnId="{26AD5C42-AB59-46D5-9C7A-1D3E16314771}">
      <dgm:prSet/>
      <dgm:spPr/>
      <dgm:t>
        <a:bodyPr/>
        <a:lstStyle/>
        <a:p>
          <a:endParaRPr lang="pt-BR"/>
        </a:p>
      </dgm:t>
    </dgm:pt>
    <dgm:pt modelId="{C54DCC7B-A86A-47F6-83E3-808129452C7F}">
      <dgm:prSet custT="1"/>
      <dgm:spPr/>
      <dgm:t>
        <a:bodyPr/>
        <a:lstStyle/>
        <a:p>
          <a:pPr algn="just"/>
          <a:r>
            <a:rPr lang="pt-BR" sz="1800" dirty="0" smtClean="0">
              <a:latin typeface="+mn-lt"/>
            </a:rPr>
            <a:t>Informar, sensibilizar e engajar as partes interessadas;</a:t>
          </a:r>
          <a:endParaRPr lang="pt-BR" sz="1800" dirty="0">
            <a:latin typeface="+mn-lt"/>
          </a:endParaRPr>
        </a:p>
      </dgm:t>
    </dgm:pt>
    <dgm:pt modelId="{B9304EFE-E2D3-420F-9AB7-3A1EF8503E48}" type="parTrans" cxnId="{FA05A070-FEA6-4D09-B0EE-B4A1AB1D1088}">
      <dgm:prSet/>
      <dgm:spPr/>
      <dgm:t>
        <a:bodyPr/>
        <a:lstStyle/>
        <a:p>
          <a:endParaRPr lang="pt-BR"/>
        </a:p>
      </dgm:t>
    </dgm:pt>
    <dgm:pt modelId="{B5FBBEAC-A95D-4BD6-BC6A-FB9AEAE35ECE}" type="sibTrans" cxnId="{FA05A070-FEA6-4D09-B0EE-B4A1AB1D1088}">
      <dgm:prSet/>
      <dgm:spPr/>
      <dgm:t>
        <a:bodyPr/>
        <a:lstStyle/>
        <a:p>
          <a:endParaRPr lang="pt-BR"/>
        </a:p>
      </dgm:t>
    </dgm:pt>
    <dgm:pt modelId="{AC754FE1-8E82-452D-B08A-D726C7C5C26F}">
      <dgm:prSet custT="1"/>
      <dgm:spPr/>
      <dgm:t>
        <a:bodyPr/>
        <a:lstStyle/>
        <a:p>
          <a:pPr algn="just"/>
          <a:r>
            <a:rPr lang="pt-BR" sz="1800" dirty="0" smtClean="0">
              <a:latin typeface="+mn-lt"/>
            </a:rPr>
            <a:t>Campanhas de rádio e TV, anúncios e editoriais em jornais e web;</a:t>
          </a:r>
          <a:endParaRPr lang="pt-BR" sz="1800" dirty="0">
            <a:latin typeface="+mn-lt"/>
          </a:endParaRPr>
        </a:p>
      </dgm:t>
    </dgm:pt>
    <dgm:pt modelId="{759ACB24-A79A-48F0-A084-0F4E44D68C0C}" type="parTrans" cxnId="{B39E7F73-6D19-45A2-9100-8F5F9DC4348A}">
      <dgm:prSet/>
      <dgm:spPr/>
      <dgm:t>
        <a:bodyPr/>
        <a:lstStyle/>
        <a:p>
          <a:endParaRPr lang="pt-BR"/>
        </a:p>
      </dgm:t>
    </dgm:pt>
    <dgm:pt modelId="{664044FB-6453-4D1B-BB31-FE67A9AE57CD}" type="sibTrans" cxnId="{B39E7F73-6D19-45A2-9100-8F5F9DC4348A}">
      <dgm:prSet/>
      <dgm:spPr/>
      <dgm:t>
        <a:bodyPr/>
        <a:lstStyle/>
        <a:p>
          <a:endParaRPr lang="pt-BR"/>
        </a:p>
      </dgm:t>
    </dgm:pt>
    <dgm:pt modelId="{544D450F-133E-4358-AF49-C6F31281FFA2}" type="pres">
      <dgm:prSet presAssocID="{500292DF-EEB8-4F42-9577-66F6E9F0992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8CF58938-7B5D-4DF2-B13B-8B77E5CB752F}" type="pres">
      <dgm:prSet presAssocID="{126AB2B8-787B-4043-89EA-8ECE05AEA4C0}" presName="parentLin" presStyleCnt="0"/>
      <dgm:spPr/>
    </dgm:pt>
    <dgm:pt modelId="{B04D3E1A-D146-4085-947F-A1E8AFEA85B6}" type="pres">
      <dgm:prSet presAssocID="{126AB2B8-787B-4043-89EA-8ECE05AEA4C0}" presName="parentLeftMargin" presStyleLbl="node1" presStyleIdx="0" presStyleCnt="3"/>
      <dgm:spPr/>
      <dgm:t>
        <a:bodyPr/>
        <a:lstStyle/>
        <a:p>
          <a:endParaRPr lang="pt-BR"/>
        </a:p>
      </dgm:t>
    </dgm:pt>
    <dgm:pt modelId="{94D5568C-3D35-41F9-937E-0CF42910B9DA}" type="pres">
      <dgm:prSet presAssocID="{126AB2B8-787B-4043-89EA-8ECE05AEA4C0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0B325AA-49C7-4A85-AACB-8D165F9081DE}" type="pres">
      <dgm:prSet presAssocID="{126AB2B8-787B-4043-89EA-8ECE05AEA4C0}" presName="negativeSpace" presStyleCnt="0"/>
      <dgm:spPr/>
    </dgm:pt>
    <dgm:pt modelId="{B213C1B1-A12D-4593-AFA6-2C4185030E72}" type="pres">
      <dgm:prSet presAssocID="{126AB2B8-787B-4043-89EA-8ECE05AEA4C0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689321E-D603-41B2-805C-031121B9524C}" type="pres">
      <dgm:prSet presAssocID="{F47B1745-4A30-49BE-B606-DB0A9DBA7333}" presName="spaceBetweenRectangles" presStyleCnt="0"/>
      <dgm:spPr/>
    </dgm:pt>
    <dgm:pt modelId="{7C000B84-7F25-458A-ADEC-C757BDD9A025}" type="pres">
      <dgm:prSet presAssocID="{F20BD741-5DBA-4BD1-AD5C-4D426750ADAA}" presName="parentLin" presStyleCnt="0"/>
      <dgm:spPr/>
    </dgm:pt>
    <dgm:pt modelId="{02CBBA07-AA94-438D-A229-CF20CCD5E280}" type="pres">
      <dgm:prSet presAssocID="{F20BD741-5DBA-4BD1-AD5C-4D426750ADAA}" presName="parentLeftMargin" presStyleLbl="node1" presStyleIdx="0" presStyleCnt="3"/>
      <dgm:spPr/>
      <dgm:t>
        <a:bodyPr/>
        <a:lstStyle/>
        <a:p>
          <a:endParaRPr lang="pt-BR"/>
        </a:p>
      </dgm:t>
    </dgm:pt>
    <dgm:pt modelId="{DB7B06E0-105A-4D90-B4EC-AA9137FA9DCA}" type="pres">
      <dgm:prSet presAssocID="{F20BD741-5DBA-4BD1-AD5C-4D426750ADAA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0EBAAFE-03FE-4544-AAB5-3529F9D2A002}" type="pres">
      <dgm:prSet presAssocID="{F20BD741-5DBA-4BD1-AD5C-4D426750ADAA}" presName="negativeSpace" presStyleCnt="0"/>
      <dgm:spPr/>
    </dgm:pt>
    <dgm:pt modelId="{DB207493-1983-42BE-BD44-C94606D903D9}" type="pres">
      <dgm:prSet presAssocID="{F20BD741-5DBA-4BD1-AD5C-4D426750ADAA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F5634C9-AD68-4A59-B3E0-1BF62C40874C}" type="pres">
      <dgm:prSet presAssocID="{311BE43B-4BA7-4E17-9B5A-BAF38B36DCE7}" presName="spaceBetweenRectangles" presStyleCnt="0"/>
      <dgm:spPr/>
    </dgm:pt>
    <dgm:pt modelId="{325A3B57-6607-4002-929B-B98B596DF3D3}" type="pres">
      <dgm:prSet presAssocID="{79B24BE9-CF46-46E6-9B7A-49C0AE565B1D}" presName="parentLin" presStyleCnt="0"/>
      <dgm:spPr/>
    </dgm:pt>
    <dgm:pt modelId="{4030AE50-4DF0-436E-BEA9-9AFE21BBD89D}" type="pres">
      <dgm:prSet presAssocID="{79B24BE9-CF46-46E6-9B7A-49C0AE565B1D}" presName="parentLeftMargin" presStyleLbl="node1" presStyleIdx="1" presStyleCnt="3"/>
      <dgm:spPr/>
      <dgm:t>
        <a:bodyPr/>
        <a:lstStyle/>
        <a:p>
          <a:endParaRPr lang="pt-BR"/>
        </a:p>
      </dgm:t>
    </dgm:pt>
    <dgm:pt modelId="{8976F395-F208-435D-B0C8-BBBB70750F6E}" type="pres">
      <dgm:prSet presAssocID="{79B24BE9-CF46-46E6-9B7A-49C0AE565B1D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1E72622-4B13-4B10-A3DF-181E9F10EE67}" type="pres">
      <dgm:prSet presAssocID="{79B24BE9-CF46-46E6-9B7A-49C0AE565B1D}" presName="negativeSpace" presStyleCnt="0"/>
      <dgm:spPr/>
    </dgm:pt>
    <dgm:pt modelId="{E7541E35-EAA4-4AE8-A0B6-422F49499FF2}" type="pres">
      <dgm:prSet presAssocID="{79B24BE9-CF46-46E6-9B7A-49C0AE565B1D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82D8E2F2-F6FF-494D-9576-5AF3273F85B5}" srcId="{79B24BE9-CF46-46E6-9B7A-49C0AE565B1D}" destId="{2966242B-F1FF-464D-887E-4C66C4EB9C95}" srcOrd="0" destOrd="0" parTransId="{319BC98B-5341-427A-BA0E-2BAB9F3F83CB}" sibTransId="{03099B73-263A-4DA0-9AD3-9F9F228EE363}"/>
    <dgm:cxn modelId="{78401F7A-8436-4039-808A-76F237B09BFD}" srcId="{500292DF-EEB8-4F42-9577-66F6E9F09926}" destId="{126AB2B8-787B-4043-89EA-8ECE05AEA4C0}" srcOrd="0" destOrd="0" parTransId="{A9791C63-D442-4E6B-A542-4FCFB900B8E3}" sibTransId="{F47B1745-4A30-49BE-B606-DB0A9DBA7333}"/>
    <dgm:cxn modelId="{FA05A070-FEA6-4D09-B0EE-B4A1AB1D1088}" srcId="{F20BD741-5DBA-4BD1-AD5C-4D426750ADAA}" destId="{C54DCC7B-A86A-47F6-83E3-808129452C7F}" srcOrd="0" destOrd="0" parTransId="{B9304EFE-E2D3-420F-9AB7-3A1EF8503E48}" sibTransId="{B5FBBEAC-A95D-4BD6-BC6A-FB9AEAE35ECE}"/>
    <dgm:cxn modelId="{33B38965-D6DF-48A2-8C7E-466DB7D6F0BA}" type="presOf" srcId="{C54DCC7B-A86A-47F6-83E3-808129452C7F}" destId="{DB207493-1983-42BE-BD44-C94606D903D9}" srcOrd="0" destOrd="0" presId="urn:microsoft.com/office/officeart/2005/8/layout/list1"/>
    <dgm:cxn modelId="{B39E7F73-6D19-45A2-9100-8F5F9DC4348A}" srcId="{F20BD741-5DBA-4BD1-AD5C-4D426750ADAA}" destId="{AC754FE1-8E82-452D-B08A-D726C7C5C26F}" srcOrd="1" destOrd="0" parTransId="{759ACB24-A79A-48F0-A084-0F4E44D68C0C}" sibTransId="{664044FB-6453-4D1B-BB31-FE67A9AE57CD}"/>
    <dgm:cxn modelId="{1FE9A9E0-4975-4FE0-94FF-16BBFE54B13C}" srcId="{500292DF-EEB8-4F42-9577-66F6E9F09926}" destId="{79B24BE9-CF46-46E6-9B7A-49C0AE565B1D}" srcOrd="2" destOrd="0" parTransId="{6193687D-0D09-4E31-BC2D-9D84D90974F0}" sibTransId="{DABE515C-6EB3-4FA0-BEC6-BDC114CDE257}"/>
    <dgm:cxn modelId="{26AD5C42-AB59-46D5-9C7A-1D3E16314771}" srcId="{126AB2B8-787B-4043-89EA-8ECE05AEA4C0}" destId="{AB1EB09A-A483-4C29-A663-2527573A0E43}" srcOrd="1" destOrd="0" parTransId="{E4BA9936-1AA0-4215-AFCB-83725B6A6069}" sibTransId="{D75B48A7-0D87-4FDB-A85D-7CA02E482047}"/>
    <dgm:cxn modelId="{3A0ED928-4425-4C46-BD0F-83C564312DFC}" type="presOf" srcId="{AC754FE1-8E82-452D-B08A-D726C7C5C26F}" destId="{DB207493-1983-42BE-BD44-C94606D903D9}" srcOrd="0" destOrd="1" presId="urn:microsoft.com/office/officeart/2005/8/layout/list1"/>
    <dgm:cxn modelId="{5FF82CAC-920B-4C18-AD9F-6B5471C7E7AA}" type="presOf" srcId="{E289D4B5-3DEF-47A8-805C-D345DB357C41}" destId="{B213C1B1-A12D-4593-AFA6-2C4185030E72}" srcOrd="0" destOrd="0" presId="urn:microsoft.com/office/officeart/2005/8/layout/list1"/>
    <dgm:cxn modelId="{8929D14B-FB29-473B-AED4-E24DDE2D19E1}" type="presOf" srcId="{79B24BE9-CF46-46E6-9B7A-49C0AE565B1D}" destId="{8976F395-F208-435D-B0C8-BBBB70750F6E}" srcOrd="1" destOrd="0" presId="urn:microsoft.com/office/officeart/2005/8/layout/list1"/>
    <dgm:cxn modelId="{4E0B664B-AAB3-46A1-8855-50D9B79C92BF}" type="presOf" srcId="{F20BD741-5DBA-4BD1-AD5C-4D426750ADAA}" destId="{02CBBA07-AA94-438D-A229-CF20CCD5E280}" srcOrd="0" destOrd="0" presId="urn:microsoft.com/office/officeart/2005/8/layout/list1"/>
    <dgm:cxn modelId="{1B665787-4E54-4EE0-ABA3-B350FDAD11F2}" type="presOf" srcId="{AB1EB09A-A483-4C29-A663-2527573A0E43}" destId="{B213C1B1-A12D-4593-AFA6-2C4185030E72}" srcOrd="0" destOrd="1" presId="urn:microsoft.com/office/officeart/2005/8/layout/list1"/>
    <dgm:cxn modelId="{9E08828E-FE0E-43D8-A471-73F22E554488}" type="presOf" srcId="{500292DF-EEB8-4F42-9577-66F6E9F09926}" destId="{544D450F-133E-4358-AF49-C6F31281FFA2}" srcOrd="0" destOrd="0" presId="urn:microsoft.com/office/officeart/2005/8/layout/list1"/>
    <dgm:cxn modelId="{86FA173A-1A36-4E4B-B36C-55C85837E6B4}" type="presOf" srcId="{126AB2B8-787B-4043-89EA-8ECE05AEA4C0}" destId="{94D5568C-3D35-41F9-937E-0CF42910B9DA}" srcOrd="1" destOrd="0" presId="urn:microsoft.com/office/officeart/2005/8/layout/list1"/>
    <dgm:cxn modelId="{7063A11F-00AE-40D8-827B-226A852EF966}" type="presOf" srcId="{2966242B-F1FF-464D-887E-4C66C4EB9C95}" destId="{E7541E35-EAA4-4AE8-A0B6-422F49499FF2}" srcOrd="0" destOrd="0" presId="urn:microsoft.com/office/officeart/2005/8/layout/list1"/>
    <dgm:cxn modelId="{A15DE067-42D8-4F76-AC01-15CC9E570EB7}" srcId="{126AB2B8-787B-4043-89EA-8ECE05AEA4C0}" destId="{E289D4B5-3DEF-47A8-805C-D345DB357C41}" srcOrd="0" destOrd="0" parTransId="{9F02EBB5-5384-43F3-AE21-8092C26E345D}" sibTransId="{408D1536-02E0-44D3-B572-85A6EDF97407}"/>
    <dgm:cxn modelId="{FF6260C0-5DB0-4D6F-B258-899C221A758E}" type="presOf" srcId="{126AB2B8-787B-4043-89EA-8ECE05AEA4C0}" destId="{B04D3E1A-D146-4085-947F-A1E8AFEA85B6}" srcOrd="0" destOrd="0" presId="urn:microsoft.com/office/officeart/2005/8/layout/list1"/>
    <dgm:cxn modelId="{A9062288-6FB4-4325-949B-6CE89ECFB9F8}" srcId="{79B24BE9-CF46-46E6-9B7A-49C0AE565B1D}" destId="{2653CF11-7D15-4846-9574-F37BF50681D7}" srcOrd="1" destOrd="0" parTransId="{88E2E102-9169-4EF5-9DE2-8D58268E7B6E}" sibTransId="{3B314E5C-5ADD-4E20-8527-249156BEFABA}"/>
    <dgm:cxn modelId="{8F065B56-9CE9-424C-9782-5F9C18A38056}" type="presOf" srcId="{2653CF11-7D15-4846-9574-F37BF50681D7}" destId="{E7541E35-EAA4-4AE8-A0B6-422F49499FF2}" srcOrd="0" destOrd="1" presId="urn:microsoft.com/office/officeart/2005/8/layout/list1"/>
    <dgm:cxn modelId="{8A36A734-460A-462F-B943-97FA12A44B16}" srcId="{500292DF-EEB8-4F42-9577-66F6E9F09926}" destId="{F20BD741-5DBA-4BD1-AD5C-4D426750ADAA}" srcOrd="1" destOrd="0" parTransId="{A959922D-80D9-47ED-B12F-E04DB3DBA3D6}" sibTransId="{311BE43B-4BA7-4E17-9B5A-BAF38B36DCE7}"/>
    <dgm:cxn modelId="{5BE7B951-7200-42EC-A649-D96AB5C46272}" type="presOf" srcId="{F20BD741-5DBA-4BD1-AD5C-4D426750ADAA}" destId="{DB7B06E0-105A-4D90-B4EC-AA9137FA9DCA}" srcOrd="1" destOrd="0" presId="urn:microsoft.com/office/officeart/2005/8/layout/list1"/>
    <dgm:cxn modelId="{4A2B503F-8740-4908-82B3-4E0F2A1C446E}" type="presOf" srcId="{79B24BE9-CF46-46E6-9B7A-49C0AE565B1D}" destId="{4030AE50-4DF0-436E-BEA9-9AFE21BBD89D}" srcOrd="0" destOrd="0" presId="urn:microsoft.com/office/officeart/2005/8/layout/list1"/>
    <dgm:cxn modelId="{52210ABD-8254-459F-9765-891784C528FE}" type="presParOf" srcId="{544D450F-133E-4358-AF49-C6F31281FFA2}" destId="{8CF58938-7B5D-4DF2-B13B-8B77E5CB752F}" srcOrd="0" destOrd="0" presId="urn:microsoft.com/office/officeart/2005/8/layout/list1"/>
    <dgm:cxn modelId="{7349D74F-EBEA-46A5-8923-EB12FF531507}" type="presParOf" srcId="{8CF58938-7B5D-4DF2-B13B-8B77E5CB752F}" destId="{B04D3E1A-D146-4085-947F-A1E8AFEA85B6}" srcOrd="0" destOrd="0" presId="urn:microsoft.com/office/officeart/2005/8/layout/list1"/>
    <dgm:cxn modelId="{4E6A2E1C-532D-4769-8FBA-A0DD1FF6A4B4}" type="presParOf" srcId="{8CF58938-7B5D-4DF2-B13B-8B77E5CB752F}" destId="{94D5568C-3D35-41F9-937E-0CF42910B9DA}" srcOrd="1" destOrd="0" presId="urn:microsoft.com/office/officeart/2005/8/layout/list1"/>
    <dgm:cxn modelId="{113D2C78-CED5-4104-8E39-992F1B59EA4A}" type="presParOf" srcId="{544D450F-133E-4358-AF49-C6F31281FFA2}" destId="{80B325AA-49C7-4A85-AACB-8D165F9081DE}" srcOrd="1" destOrd="0" presId="urn:microsoft.com/office/officeart/2005/8/layout/list1"/>
    <dgm:cxn modelId="{572FE88B-EB88-4B35-8317-94854D2E384C}" type="presParOf" srcId="{544D450F-133E-4358-AF49-C6F31281FFA2}" destId="{B213C1B1-A12D-4593-AFA6-2C4185030E72}" srcOrd="2" destOrd="0" presId="urn:microsoft.com/office/officeart/2005/8/layout/list1"/>
    <dgm:cxn modelId="{37CBF9D6-9F4D-44E8-B55E-8802BAE835E0}" type="presParOf" srcId="{544D450F-133E-4358-AF49-C6F31281FFA2}" destId="{3689321E-D603-41B2-805C-031121B9524C}" srcOrd="3" destOrd="0" presId="urn:microsoft.com/office/officeart/2005/8/layout/list1"/>
    <dgm:cxn modelId="{7BFFB49D-76E5-4971-85D8-0C4F57AA4C0D}" type="presParOf" srcId="{544D450F-133E-4358-AF49-C6F31281FFA2}" destId="{7C000B84-7F25-458A-ADEC-C757BDD9A025}" srcOrd="4" destOrd="0" presId="urn:microsoft.com/office/officeart/2005/8/layout/list1"/>
    <dgm:cxn modelId="{9DF29E68-81A0-4D44-A0EE-16D49E463A47}" type="presParOf" srcId="{7C000B84-7F25-458A-ADEC-C757BDD9A025}" destId="{02CBBA07-AA94-438D-A229-CF20CCD5E280}" srcOrd="0" destOrd="0" presId="urn:microsoft.com/office/officeart/2005/8/layout/list1"/>
    <dgm:cxn modelId="{BC5B8FF9-9688-4D3F-B374-F600D25AA6CD}" type="presParOf" srcId="{7C000B84-7F25-458A-ADEC-C757BDD9A025}" destId="{DB7B06E0-105A-4D90-B4EC-AA9137FA9DCA}" srcOrd="1" destOrd="0" presId="urn:microsoft.com/office/officeart/2005/8/layout/list1"/>
    <dgm:cxn modelId="{29079453-9FB4-408B-8AF0-DAB7E9F55768}" type="presParOf" srcId="{544D450F-133E-4358-AF49-C6F31281FFA2}" destId="{50EBAAFE-03FE-4544-AAB5-3529F9D2A002}" srcOrd="5" destOrd="0" presId="urn:microsoft.com/office/officeart/2005/8/layout/list1"/>
    <dgm:cxn modelId="{BD3E0AD1-D46B-4D44-B8EC-B759DB39DCF5}" type="presParOf" srcId="{544D450F-133E-4358-AF49-C6F31281FFA2}" destId="{DB207493-1983-42BE-BD44-C94606D903D9}" srcOrd="6" destOrd="0" presId="urn:microsoft.com/office/officeart/2005/8/layout/list1"/>
    <dgm:cxn modelId="{B1A18388-DCB2-4460-AB31-F9053B258011}" type="presParOf" srcId="{544D450F-133E-4358-AF49-C6F31281FFA2}" destId="{0F5634C9-AD68-4A59-B3E0-1BF62C40874C}" srcOrd="7" destOrd="0" presId="urn:microsoft.com/office/officeart/2005/8/layout/list1"/>
    <dgm:cxn modelId="{210F5E5D-F46E-48E6-9804-495B9332E0F4}" type="presParOf" srcId="{544D450F-133E-4358-AF49-C6F31281FFA2}" destId="{325A3B57-6607-4002-929B-B98B596DF3D3}" srcOrd="8" destOrd="0" presId="urn:microsoft.com/office/officeart/2005/8/layout/list1"/>
    <dgm:cxn modelId="{81721F35-A938-45EC-BB84-62D3EB678AE9}" type="presParOf" srcId="{325A3B57-6607-4002-929B-B98B596DF3D3}" destId="{4030AE50-4DF0-436E-BEA9-9AFE21BBD89D}" srcOrd="0" destOrd="0" presId="urn:microsoft.com/office/officeart/2005/8/layout/list1"/>
    <dgm:cxn modelId="{877F2080-4507-4899-9C82-87FF50053EBD}" type="presParOf" srcId="{325A3B57-6607-4002-929B-B98B596DF3D3}" destId="{8976F395-F208-435D-B0C8-BBBB70750F6E}" srcOrd="1" destOrd="0" presId="urn:microsoft.com/office/officeart/2005/8/layout/list1"/>
    <dgm:cxn modelId="{853F0228-DEF0-4817-90FB-4EF60F8A9076}" type="presParOf" srcId="{544D450F-133E-4358-AF49-C6F31281FFA2}" destId="{71E72622-4B13-4B10-A3DF-181E9F10EE67}" srcOrd="9" destOrd="0" presId="urn:microsoft.com/office/officeart/2005/8/layout/list1"/>
    <dgm:cxn modelId="{CBFE71FB-0C09-4D51-91AD-3E52AC0A5FFC}" type="presParOf" srcId="{544D450F-133E-4358-AF49-C6F31281FFA2}" destId="{E7541E35-EAA4-4AE8-A0B6-422F49499FF2}" srcOrd="10" destOrd="0" presId="urn:microsoft.com/office/officeart/2005/8/layout/lis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00292DF-EEB8-4F42-9577-66F6E9F09926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126AB2B8-787B-4043-89EA-8ECE05AEA4C0}">
      <dgm:prSet phldrT="[Texto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pt-BR" sz="2200" b="1" dirty="0" smtClean="0"/>
            <a:t>Monitoramento</a:t>
          </a:r>
          <a:endParaRPr lang="pt-BR" sz="2200" b="1" dirty="0"/>
        </a:p>
      </dgm:t>
    </dgm:pt>
    <dgm:pt modelId="{A9791C63-D442-4E6B-A542-4FCFB900B8E3}" type="parTrans" cxnId="{78401F7A-8436-4039-808A-76F237B09BFD}">
      <dgm:prSet/>
      <dgm:spPr/>
      <dgm:t>
        <a:bodyPr/>
        <a:lstStyle/>
        <a:p>
          <a:endParaRPr lang="pt-BR"/>
        </a:p>
      </dgm:t>
    </dgm:pt>
    <dgm:pt modelId="{F47B1745-4A30-49BE-B606-DB0A9DBA7333}" type="sibTrans" cxnId="{78401F7A-8436-4039-808A-76F237B09BFD}">
      <dgm:prSet/>
      <dgm:spPr/>
      <dgm:t>
        <a:bodyPr/>
        <a:lstStyle/>
        <a:p>
          <a:endParaRPr lang="pt-BR"/>
        </a:p>
      </dgm:t>
    </dgm:pt>
    <dgm:pt modelId="{E289D4B5-3DEF-47A8-805C-D345DB357C41}">
      <dgm:prSet phldrT="[Texto]" custT="1"/>
      <dgm:spPr/>
      <dgm:t>
        <a:bodyPr/>
        <a:lstStyle/>
        <a:p>
          <a:pPr algn="just"/>
          <a:r>
            <a:rPr lang="pt-BR" sz="1400" dirty="0" smtClean="0">
              <a:latin typeface="+mn-lt"/>
            </a:rPr>
            <a:t>Criar uma base de informações </a:t>
          </a:r>
          <a:r>
            <a:rPr lang="pt-BR" sz="1400" dirty="0" err="1" smtClean="0">
              <a:latin typeface="+mn-lt"/>
            </a:rPr>
            <a:t>georreferenciada</a:t>
          </a:r>
          <a:r>
            <a:rPr lang="pt-BR" sz="1400" dirty="0" smtClean="0">
              <a:latin typeface="+mn-lt"/>
            </a:rPr>
            <a:t>, padronizada, atualizada e confiável para as atividades de gerenciamento de RSS e RCCV;</a:t>
          </a:r>
          <a:endParaRPr lang="pt-BR" sz="1600" dirty="0">
            <a:latin typeface="+mn-lt"/>
          </a:endParaRPr>
        </a:p>
      </dgm:t>
    </dgm:pt>
    <dgm:pt modelId="{9F02EBB5-5384-43F3-AE21-8092C26E345D}" type="parTrans" cxnId="{A15DE067-42D8-4F76-AC01-15CC9E570EB7}">
      <dgm:prSet/>
      <dgm:spPr/>
      <dgm:t>
        <a:bodyPr/>
        <a:lstStyle/>
        <a:p>
          <a:endParaRPr lang="pt-BR"/>
        </a:p>
      </dgm:t>
    </dgm:pt>
    <dgm:pt modelId="{408D1536-02E0-44D3-B572-85A6EDF97407}" type="sibTrans" cxnId="{A15DE067-42D8-4F76-AC01-15CC9E570EB7}">
      <dgm:prSet/>
      <dgm:spPr/>
      <dgm:t>
        <a:bodyPr/>
        <a:lstStyle/>
        <a:p>
          <a:endParaRPr lang="pt-BR"/>
        </a:p>
      </dgm:t>
    </dgm:pt>
    <dgm:pt modelId="{F20BD741-5DBA-4BD1-AD5C-4D426750ADAA}">
      <dgm:prSet phldrT="[Texto]" custT="1"/>
      <dgm:spPr/>
      <dgm:t>
        <a:bodyPr/>
        <a:lstStyle/>
        <a:p>
          <a:r>
            <a:rPr lang="pt-BR" sz="2200" b="1" dirty="0" smtClean="0"/>
            <a:t>Avaliação</a:t>
          </a:r>
          <a:endParaRPr lang="pt-BR" sz="2200" b="1" dirty="0"/>
        </a:p>
      </dgm:t>
    </dgm:pt>
    <dgm:pt modelId="{A959922D-80D9-47ED-B12F-E04DB3DBA3D6}" type="parTrans" cxnId="{8A36A734-460A-462F-B943-97FA12A44B16}">
      <dgm:prSet/>
      <dgm:spPr/>
      <dgm:t>
        <a:bodyPr/>
        <a:lstStyle/>
        <a:p>
          <a:endParaRPr lang="pt-BR"/>
        </a:p>
      </dgm:t>
    </dgm:pt>
    <dgm:pt modelId="{311BE43B-4BA7-4E17-9B5A-BAF38B36DCE7}" type="sibTrans" cxnId="{8A36A734-460A-462F-B943-97FA12A44B16}">
      <dgm:prSet/>
      <dgm:spPr/>
      <dgm:t>
        <a:bodyPr/>
        <a:lstStyle/>
        <a:p>
          <a:endParaRPr lang="pt-BR"/>
        </a:p>
      </dgm:t>
    </dgm:pt>
    <dgm:pt modelId="{79B24BE9-CF46-46E6-9B7A-49C0AE565B1D}">
      <dgm:prSet phldrT="[Texto]" custT="1"/>
      <dgm:spPr/>
      <dgm:t>
        <a:bodyPr/>
        <a:lstStyle/>
        <a:p>
          <a:r>
            <a:rPr lang="pt-BR" sz="2200" b="1" dirty="0" smtClean="0"/>
            <a:t>Fiscalização</a:t>
          </a:r>
          <a:endParaRPr lang="pt-BR" sz="2200" b="1" dirty="0"/>
        </a:p>
      </dgm:t>
    </dgm:pt>
    <dgm:pt modelId="{6193687D-0D09-4E31-BC2D-9D84D90974F0}" type="parTrans" cxnId="{1FE9A9E0-4975-4FE0-94FF-16BBFE54B13C}">
      <dgm:prSet/>
      <dgm:spPr/>
      <dgm:t>
        <a:bodyPr/>
        <a:lstStyle/>
        <a:p>
          <a:endParaRPr lang="pt-BR"/>
        </a:p>
      </dgm:t>
    </dgm:pt>
    <dgm:pt modelId="{DABE515C-6EB3-4FA0-BEC6-BDC114CDE257}" type="sibTrans" cxnId="{1FE9A9E0-4975-4FE0-94FF-16BBFE54B13C}">
      <dgm:prSet/>
      <dgm:spPr/>
      <dgm:t>
        <a:bodyPr/>
        <a:lstStyle/>
        <a:p>
          <a:endParaRPr lang="pt-BR"/>
        </a:p>
      </dgm:t>
    </dgm:pt>
    <dgm:pt modelId="{2966242B-F1FF-464D-887E-4C66C4EB9C95}">
      <dgm:prSet phldrT="[Texto]" custT="1"/>
      <dgm:spPr/>
      <dgm:t>
        <a:bodyPr/>
        <a:lstStyle/>
        <a:p>
          <a:pPr algn="just"/>
          <a:r>
            <a:rPr lang="pt-BR" sz="1400" dirty="0" smtClean="0">
              <a:latin typeface="+mn-lt"/>
            </a:rPr>
            <a:t>Avaliação dos serviços prestados de forma a garantir a preservação segura e saudável da população e do meio em que se encontram os serviços;</a:t>
          </a:r>
          <a:endParaRPr lang="pt-BR" sz="1400" dirty="0">
            <a:latin typeface="+mn-lt"/>
          </a:endParaRPr>
        </a:p>
      </dgm:t>
    </dgm:pt>
    <dgm:pt modelId="{319BC98B-5341-427A-BA0E-2BAB9F3F83CB}" type="parTrans" cxnId="{82D8E2F2-F6FF-494D-9576-5AF3273F85B5}">
      <dgm:prSet/>
      <dgm:spPr/>
      <dgm:t>
        <a:bodyPr/>
        <a:lstStyle/>
        <a:p>
          <a:endParaRPr lang="pt-BR"/>
        </a:p>
      </dgm:t>
    </dgm:pt>
    <dgm:pt modelId="{03099B73-263A-4DA0-9AD3-9F9F228EE363}" type="sibTrans" cxnId="{82D8E2F2-F6FF-494D-9576-5AF3273F85B5}">
      <dgm:prSet/>
      <dgm:spPr/>
      <dgm:t>
        <a:bodyPr/>
        <a:lstStyle/>
        <a:p>
          <a:endParaRPr lang="pt-BR"/>
        </a:p>
      </dgm:t>
    </dgm:pt>
    <dgm:pt modelId="{C54DCC7B-A86A-47F6-83E3-808129452C7F}">
      <dgm:prSet custT="1"/>
      <dgm:spPr/>
      <dgm:t>
        <a:bodyPr/>
        <a:lstStyle/>
        <a:p>
          <a:pPr algn="just"/>
          <a:r>
            <a:rPr lang="pt-BR" sz="1400" dirty="0" smtClean="0">
              <a:latin typeface="+mn-lt"/>
            </a:rPr>
            <a:t>Avaliação focada no desempenho da prestação dos serviços e sua eficiência;</a:t>
          </a:r>
          <a:endParaRPr lang="pt-BR" sz="1400" dirty="0">
            <a:latin typeface="+mn-lt"/>
          </a:endParaRPr>
        </a:p>
      </dgm:t>
    </dgm:pt>
    <dgm:pt modelId="{B9304EFE-E2D3-420F-9AB7-3A1EF8503E48}" type="parTrans" cxnId="{FA05A070-FEA6-4D09-B0EE-B4A1AB1D1088}">
      <dgm:prSet/>
      <dgm:spPr/>
      <dgm:t>
        <a:bodyPr/>
        <a:lstStyle/>
        <a:p>
          <a:endParaRPr lang="pt-BR"/>
        </a:p>
      </dgm:t>
    </dgm:pt>
    <dgm:pt modelId="{B5FBBEAC-A95D-4BD6-BC6A-FB9AEAE35ECE}" type="sibTrans" cxnId="{FA05A070-FEA6-4D09-B0EE-B4A1AB1D1088}">
      <dgm:prSet/>
      <dgm:spPr/>
      <dgm:t>
        <a:bodyPr/>
        <a:lstStyle/>
        <a:p>
          <a:endParaRPr lang="pt-BR"/>
        </a:p>
      </dgm:t>
    </dgm:pt>
    <dgm:pt modelId="{47B94EAE-36B4-4E12-A580-808FB0651296}">
      <dgm:prSet phldrT="[Texto]" custT="1"/>
      <dgm:spPr/>
      <dgm:t>
        <a:bodyPr/>
        <a:lstStyle/>
        <a:p>
          <a:pPr algn="just"/>
          <a:r>
            <a:rPr lang="pt-BR" sz="1400" dirty="0" smtClean="0">
              <a:latin typeface="+mn-lt"/>
            </a:rPr>
            <a:t>Possibilitar o conhecimento da realidade metropolitana de forma contínua e sistemática;</a:t>
          </a:r>
          <a:endParaRPr lang="pt-BR" sz="1400" dirty="0">
            <a:latin typeface="+mn-lt"/>
          </a:endParaRPr>
        </a:p>
      </dgm:t>
    </dgm:pt>
    <dgm:pt modelId="{B94B3087-D7BF-46E6-9228-BB081D008E56}" type="parTrans" cxnId="{70D4FC41-00A1-4854-873E-B60A8B886FB8}">
      <dgm:prSet/>
      <dgm:spPr/>
      <dgm:t>
        <a:bodyPr/>
        <a:lstStyle/>
        <a:p>
          <a:endParaRPr lang="pt-BR"/>
        </a:p>
      </dgm:t>
    </dgm:pt>
    <dgm:pt modelId="{F6487D27-20A2-45DA-B366-374B0CA57D2B}" type="sibTrans" cxnId="{70D4FC41-00A1-4854-873E-B60A8B886FB8}">
      <dgm:prSet/>
      <dgm:spPr/>
      <dgm:t>
        <a:bodyPr/>
        <a:lstStyle/>
        <a:p>
          <a:endParaRPr lang="pt-BR"/>
        </a:p>
      </dgm:t>
    </dgm:pt>
    <dgm:pt modelId="{B4C90A10-862F-4F86-B22A-0DADD9568D71}">
      <dgm:prSet custT="1"/>
      <dgm:spPr/>
      <dgm:t>
        <a:bodyPr/>
        <a:lstStyle/>
        <a:p>
          <a:pPr algn="just"/>
          <a:r>
            <a:rPr lang="pt-BR" sz="1400" dirty="0" smtClean="0">
              <a:latin typeface="+mn-lt"/>
            </a:rPr>
            <a:t>Análise de procedimentos e mecanismos que permitam mensurar os resultados das ações implementadas;</a:t>
          </a:r>
          <a:endParaRPr lang="pt-BR" sz="1400" dirty="0">
            <a:latin typeface="+mn-lt"/>
          </a:endParaRPr>
        </a:p>
      </dgm:t>
    </dgm:pt>
    <dgm:pt modelId="{B3CC77CB-0AE6-4784-87A9-D31D81876391}" type="parTrans" cxnId="{7D413D1B-37E8-44A0-A4CB-219D35757DFD}">
      <dgm:prSet/>
      <dgm:spPr/>
      <dgm:t>
        <a:bodyPr/>
        <a:lstStyle/>
        <a:p>
          <a:endParaRPr lang="pt-BR"/>
        </a:p>
      </dgm:t>
    </dgm:pt>
    <dgm:pt modelId="{BEF31CAB-03AE-462A-ADDD-1C2EC2090543}" type="sibTrans" cxnId="{7D413D1B-37E8-44A0-A4CB-219D35757DFD}">
      <dgm:prSet/>
      <dgm:spPr/>
      <dgm:t>
        <a:bodyPr/>
        <a:lstStyle/>
        <a:p>
          <a:endParaRPr lang="pt-BR"/>
        </a:p>
      </dgm:t>
    </dgm:pt>
    <dgm:pt modelId="{41E68709-F3D4-4C23-9FBF-5F4303865ABC}">
      <dgm:prSet phldrT="[Texto]" custT="1"/>
      <dgm:spPr/>
      <dgm:t>
        <a:bodyPr/>
        <a:lstStyle/>
        <a:p>
          <a:pPr algn="just"/>
          <a:r>
            <a:rPr lang="pt-BR" sz="1400" dirty="0" smtClean="0">
              <a:latin typeface="+mn-lt"/>
            </a:rPr>
            <a:t>Induzir mudanças de comportamentos para prevenir a ocorrência de má condutas.</a:t>
          </a:r>
          <a:endParaRPr lang="pt-BR" sz="1400" dirty="0">
            <a:latin typeface="+mn-lt"/>
          </a:endParaRPr>
        </a:p>
      </dgm:t>
    </dgm:pt>
    <dgm:pt modelId="{ECDE3ED8-99F5-4C44-A2EE-4374A0CC0E8A}" type="parTrans" cxnId="{E3EE0D70-9A09-40B8-9351-7891595ED53F}">
      <dgm:prSet/>
      <dgm:spPr/>
      <dgm:t>
        <a:bodyPr/>
        <a:lstStyle/>
        <a:p>
          <a:endParaRPr lang="pt-BR"/>
        </a:p>
      </dgm:t>
    </dgm:pt>
    <dgm:pt modelId="{1A7031CF-51CF-4C42-8AB2-71CCF8BEF42B}" type="sibTrans" cxnId="{E3EE0D70-9A09-40B8-9351-7891595ED53F}">
      <dgm:prSet/>
      <dgm:spPr/>
      <dgm:t>
        <a:bodyPr/>
        <a:lstStyle/>
        <a:p>
          <a:endParaRPr lang="pt-BR"/>
        </a:p>
      </dgm:t>
    </dgm:pt>
    <dgm:pt modelId="{C9586268-AB7A-4AEF-AB42-88F458FBD7C8}">
      <dgm:prSet phldrT="[Texto]" custT="1"/>
      <dgm:spPr/>
      <dgm:t>
        <a:bodyPr/>
        <a:lstStyle/>
        <a:p>
          <a:r>
            <a:rPr lang="pt-BR" sz="2200" b="1" dirty="0" smtClean="0"/>
            <a:t>Consórcios Públicos</a:t>
          </a:r>
          <a:endParaRPr lang="pt-BR" sz="2200" b="1" dirty="0"/>
        </a:p>
      </dgm:t>
    </dgm:pt>
    <dgm:pt modelId="{4719FD18-E8B5-4636-9CD9-7AF7E992E03D}" type="parTrans" cxnId="{8F81C939-FF37-4D3C-B3ED-6F63258ADA48}">
      <dgm:prSet/>
      <dgm:spPr/>
      <dgm:t>
        <a:bodyPr/>
        <a:lstStyle/>
        <a:p>
          <a:endParaRPr lang="pt-BR"/>
        </a:p>
      </dgm:t>
    </dgm:pt>
    <dgm:pt modelId="{4BA70407-D6B4-4EB3-AE79-5C6ECA68DAD5}" type="sibTrans" cxnId="{8F81C939-FF37-4D3C-B3ED-6F63258ADA48}">
      <dgm:prSet/>
      <dgm:spPr/>
      <dgm:t>
        <a:bodyPr/>
        <a:lstStyle/>
        <a:p>
          <a:endParaRPr lang="pt-BR"/>
        </a:p>
      </dgm:t>
    </dgm:pt>
    <dgm:pt modelId="{E156D547-BA99-4153-8AC7-46E2A3B1832B}">
      <dgm:prSet phldrT="[Texto]" custT="1"/>
      <dgm:spPr/>
      <dgm:t>
        <a:bodyPr/>
        <a:lstStyle/>
        <a:p>
          <a:pPr algn="just"/>
          <a:r>
            <a:rPr lang="pt-BR" sz="1400" dirty="0" smtClean="0">
              <a:latin typeface="+mn-lt"/>
            </a:rPr>
            <a:t>Mapeamento das intenções de investimentos, por parte do setor público e privado, no que se refere à implantação de novas unidades para o gerenciamento dos resíduos sólidos;</a:t>
          </a:r>
          <a:endParaRPr lang="pt-BR" sz="1400" dirty="0">
            <a:latin typeface="+mn-lt"/>
          </a:endParaRPr>
        </a:p>
      </dgm:t>
    </dgm:pt>
    <dgm:pt modelId="{32E1BBDC-7BE2-4A36-9DE3-DB7396F158EA}" type="parTrans" cxnId="{3C5A4968-B1F5-43A4-B5D5-2527E7F697DA}">
      <dgm:prSet/>
      <dgm:spPr/>
      <dgm:t>
        <a:bodyPr/>
        <a:lstStyle/>
        <a:p>
          <a:endParaRPr lang="pt-BR"/>
        </a:p>
      </dgm:t>
    </dgm:pt>
    <dgm:pt modelId="{F193117D-AAE0-4CAF-AF60-92B1F3FFCE8B}" type="sibTrans" cxnId="{3C5A4968-B1F5-43A4-B5D5-2527E7F697DA}">
      <dgm:prSet/>
      <dgm:spPr/>
      <dgm:t>
        <a:bodyPr/>
        <a:lstStyle/>
        <a:p>
          <a:endParaRPr lang="pt-BR"/>
        </a:p>
      </dgm:t>
    </dgm:pt>
    <dgm:pt modelId="{27047ABC-87F6-445E-9B19-76AB8041176D}">
      <dgm:prSet phldrT="[Texto]" custT="1"/>
      <dgm:spPr/>
      <dgm:t>
        <a:bodyPr/>
        <a:lstStyle/>
        <a:p>
          <a:pPr algn="just"/>
          <a:r>
            <a:rPr lang="pt-BR" sz="1400" dirty="0" smtClean="0">
              <a:latin typeface="+mn-lt"/>
            </a:rPr>
            <a:t>Revitalização do Comitê de Resíduos Sólidos da Agência RMBH, evoluindo para a consolidação de um consórcio público.</a:t>
          </a:r>
          <a:endParaRPr lang="pt-BR" sz="1400" dirty="0">
            <a:latin typeface="+mn-lt"/>
          </a:endParaRPr>
        </a:p>
      </dgm:t>
    </dgm:pt>
    <dgm:pt modelId="{B8F1D477-4310-44AA-905F-FD43FC6DC612}" type="parTrans" cxnId="{DEFF031C-376C-4FC1-B6C0-06D32FE8709A}">
      <dgm:prSet/>
      <dgm:spPr/>
      <dgm:t>
        <a:bodyPr/>
        <a:lstStyle/>
        <a:p>
          <a:endParaRPr lang="pt-BR"/>
        </a:p>
      </dgm:t>
    </dgm:pt>
    <dgm:pt modelId="{88AD050F-6CB7-4820-B415-0FE43B9029EF}" type="sibTrans" cxnId="{DEFF031C-376C-4FC1-B6C0-06D32FE8709A}">
      <dgm:prSet/>
      <dgm:spPr/>
      <dgm:t>
        <a:bodyPr/>
        <a:lstStyle/>
        <a:p>
          <a:endParaRPr lang="pt-BR"/>
        </a:p>
      </dgm:t>
    </dgm:pt>
    <dgm:pt modelId="{CB57D059-7C21-49EA-9402-618D27749F89}" type="pres">
      <dgm:prSet presAssocID="{500292DF-EEB8-4F42-9577-66F6E9F0992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A6889435-DC4F-4E91-892B-CD508B54740A}" type="pres">
      <dgm:prSet presAssocID="{126AB2B8-787B-4043-89EA-8ECE05AEA4C0}" presName="parentLin" presStyleCnt="0"/>
      <dgm:spPr/>
    </dgm:pt>
    <dgm:pt modelId="{AFC4E88F-5858-40B6-ACBF-27D436F3FEAB}" type="pres">
      <dgm:prSet presAssocID="{126AB2B8-787B-4043-89EA-8ECE05AEA4C0}" presName="parentLeftMargin" presStyleLbl="node1" presStyleIdx="0" presStyleCnt="4"/>
      <dgm:spPr/>
      <dgm:t>
        <a:bodyPr/>
        <a:lstStyle/>
        <a:p>
          <a:endParaRPr lang="pt-BR"/>
        </a:p>
      </dgm:t>
    </dgm:pt>
    <dgm:pt modelId="{9A4E12B2-FD07-408B-B86E-31B743A7EC8A}" type="pres">
      <dgm:prSet presAssocID="{126AB2B8-787B-4043-89EA-8ECE05AEA4C0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7C74D02-E8CD-4F0F-97AC-51035BA72356}" type="pres">
      <dgm:prSet presAssocID="{126AB2B8-787B-4043-89EA-8ECE05AEA4C0}" presName="negativeSpace" presStyleCnt="0"/>
      <dgm:spPr/>
    </dgm:pt>
    <dgm:pt modelId="{AC834343-D115-4BE5-99DF-5DA5A5FC987C}" type="pres">
      <dgm:prSet presAssocID="{126AB2B8-787B-4043-89EA-8ECE05AEA4C0}" presName="childText" presStyleLbl="conFgAcc1" presStyleIdx="0" presStyleCnt="4" custScaleY="9044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0781A9A-C5B9-4B1C-A03D-74784403089F}" type="pres">
      <dgm:prSet presAssocID="{F47B1745-4A30-49BE-B606-DB0A9DBA7333}" presName="spaceBetweenRectangles" presStyleCnt="0"/>
      <dgm:spPr/>
    </dgm:pt>
    <dgm:pt modelId="{D346857C-6C40-4F02-83D2-131832669542}" type="pres">
      <dgm:prSet presAssocID="{F20BD741-5DBA-4BD1-AD5C-4D426750ADAA}" presName="parentLin" presStyleCnt="0"/>
      <dgm:spPr/>
    </dgm:pt>
    <dgm:pt modelId="{4A1F5991-7152-483D-90B9-29C29F919C61}" type="pres">
      <dgm:prSet presAssocID="{F20BD741-5DBA-4BD1-AD5C-4D426750ADAA}" presName="parentLeftMargin" presStyleLbl="node1" presStyleIdx="0" presStyleCnt="4"/>
      <dgm:spPr/>
      <dgm:t>
        <a:bodyPr/>
        <a:lstStyle/>
        <a:p>
          <a:endParaRPr lang="pt-BR"/>
        </a:p>
      </dgm:t>
    </dgm:pt>
    <dgm:pt modelId="{D4780856-8EB7-4C33-A697-65C58FE43FF8}" type="pres">
      <dgm:prSet presAssocID="{F20BD741-5DBA-4BD1-AD5C-4D426750ADAA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CFA7928-00CE-4FD6-90C1-E2F77A7E7621}" type="pres">
      <dgm:prSet presAssocID="{F20BD741-5DBA-4BD1-AD5C-4D426750ADAA}" presName="negativeSpace" presStyleCnt="0"/>
      <dgm:spPr/>
    </dgm:pt>
    <dgm:pt modelId="{C48C0103-BA81-4BCD-99F6-857A3EE4926F}" type="pres">
      <dgm:prSet presAssocID="{F20BD741-5DBA-4BD1-AD5C-4D426750ADAA}" presName="childText" presStyleLbl="conFgAcc1" presStyleIdx="1" presStyleCnt="4" custScaleY="9044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1DB7275-600B-4B05-9CC7-61F9EBCF4D77}" type="pres">
      <dgm:prSet presAssocID="{311BE43B-4BA7-4E17-9B5A-BAF38B36DCE7}" presName="spaceBetweenRectangles" presStyleCnt="0"/>
      <dgm:spPr/>
    </dgm:pt>
    <dgm:pt modelId="{8E0BBD97-4BBC-4F25-91C3-210FDCFFA148}" type="pres">
      <dgm:prSet presAssocID="{79B24BE9-CF46-46E6-9B7A-49C0AE565B1D}" presName="parentLin" presStyleCnt="0"/>
      <dgm:spPr/>
    </dgm:pt>
    <dgm:pt modelId="{3C6206A4-F916-4B3E-B991-8F599B48201A}" type="pres">
      <dgm:prSet presAssocID="{79B24BE9-CF46-46E6-9B7A-49C0AE565B1D}" presName="parentLeftMargin" presStyleLbl="node1" presStyleIdx="1" presStyleCnt="4"/>
      <dgm:spPr/>
      <dgm:t>
        <a:bodyPr/>
        <a:lstStyle/>
        <a:p>
          <a:endParaRPr lang="pt-BR"/>
        </a:p>
      </dgm:t>
    </dgm:pt>
    <dgm:pt modelId="{C57572CA-7325-417A-B4CF-29713C017AA5}" type="pres">
      <dgm:prSet presAssocID="{79B24BE9-CF46-46E6-9B7A-49C0AE565B1D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DD8CE04-9ECE-4CA6-8217-9673ABC7AE42}" type="pres">
      <dgm:prSet presAssocID="{79B24BE9-CF46-46E6-9B7A-49C0AE565B1D}" presName="negativeSpace" presStyleCnt="0"/>
      <dgm:spPr/>
    </dgm:pt>
    <dgm:pt modelId="{24BAE798-ADFF-41EB-B691-E0D8F18811F0}" type="pres">
      <dgm:prSet presAssocID="{79B24BE9-CF46-46E6-9B7A-49C0AE565B1D}" presName="childText" presStyleLbl="conFgAcc1" presStyleIdx="2" presStyleCnt="4" custScaleY="90449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DCBDC63-3C89-41D8-9C83-570D557B31E2}" type="pres">
      <dgm:prSet presAssocID="{DABE515C-6EB3-4FA0-BEC6-BDC114CDE257}" presName="spaceBetweenRectangles" presStyleCnt="0"/>
      <dgm:spPr/>
    </dgm:pt>
    <dgm:pt modelId="{9A2A3AA4-6C24-4A99-BB6C-95623E29FC90}" type="pres">
      <dgm:prSet presAssocID="{C9586268-AB7A-4AEF-AB42-88F458FBD7C8}" presName="parentLin" presStyleCnt="0"/>
      <dgm:spPr/>
    </dgm:pt>
    <dgm:pt modelId="{1BA8FADD-F659-4642-ABA9-8084D9D12D8F}" type="pres">
      <dgm:prSet presAssocID="{C9586268-AB7A-4AEF-AB42-88F458FBD7C8}" presName="parentLeftMargin" presStyleLbl="node1" presStyleIdx="2" presStyleCnt="4"/>
      <dgm:spPr/>
      <dgm:t>
        <a:bodyPr/>
        <a:lstStyle/>
        <a:p>
          <a:endParaRPr lang="pt-BR"/>
        </a:p>
      </dgm:t>
    </dgm:pt>
    <dgm:pt modelId="{57193CB3-4A07-43AC-8502-11B3D6E1BE6A}" type="pres">
      <dgm:prSet presAssocID="{C9586268-AB7A-4AEF-AB42-88F458FBD7C8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DFA066B-917F-4C08-B704-1FA8079F1C91}" type="pres">
      <dgm:prSet presAssocID="{C9586268-AB7A-4AEF-AB42-88F458FBD7C8}" presName="negativeSpace" presStyleCnt="0"/>
      <dgm:spPr/>
    </dgm:pt>
    <dgm:pt modelId="{92384110-CEE6-4BD7-AFD0-1942BC842E2E}" type="pres">
      <dgm:prSet presAssocID="{C9586268-AB7A-4AEF-AB42-88F458FBD7C8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327AFC1B-8377-46E9-8120-24C4B895CA2A}" type="presOf" srcId="{2966242B-F1FF-464D-887E-4C66C4EB9C95}" destId="{24BAE798-ADFF-41EB-B691-E0D8F18811F0}" srcOrd="0" destOrd="0" presId="urn:microsoft.com/office/officeart/2005/8/layout/list1"/>
    <dgm:cxn modelId="{A0445E2E-D189-4999-A440-618CA49407F7}" type="presOf" srcId="{41E68709-F3D4-4C23-9FBF-5F4303865ABC}" destId="{24BAE798-ADFF-41EB-B691-E0D8F18811F0}" srcOrd="0" destOrd="1" presId="urn:microsoft.com/office/officeart/2005/8/layout/list1"/>
    <dgm:cxn modelId="{F1C3FE0F-BB51-4BF8-AE79-D83BE44127F1}" type="presOf" srcId="{79B24BE9-CF46-46E6-9B7A-49C0AE565B1D}" destId="{3C6206A4-F916-4B3E-B991-8F599B48201A}" srcOrd="0" destOrd="0" presId="urn:microsoft.com/office/officeart/2005/8/layout/list1"/>
    <dgm:cxn modelId="{8F0D3ABE-BB61-4300-BCBD-863C8486A335}" type="presOf" srcId="{C9586268-AB7A-4AEF-AB42-88F458FBD7C8}" destId="{57193CB3-4A07-43AC-8502-11B3D6E1BE6A}" srcOrd="1" destOrd="0" presId="urn:microsoft.com/office/officeart/2005/8/layout/list1"/>
    <dgm:cxn modelId="{7D413D1B-37E8-44A0-A4CB-219D35757DFD}" srcId="{F20BD741-5DBA-4BD1-AD5C-4D426750ADAA}" destId="{B4C90A10-862F-4F86-B22A-0DADD9568D71}" srcOrd="1" destOrd="0" parTransId="{B3CC77CB-0AE6-4784-87A9-D31D81876391}" sibTransId="{BEF31CAB-03AE-462A-ADDD-1C2EC2090543}"/>
    <dgm:cxn modelId="{78401F7A-8436-4039-808A-76F237B09BFD}" srcId="{500292DF-EEB8-4F42-9577-66F6E9F09926}" destId="{126AB2B8-787B-4043-89EA-8ECE05AEA4C0}" srcOrd="0" destOrd="0" parTransId="{A9791C63-D442-4E6B-A542-4FCFB900B8E3}" sibTransId="{F47B1745-4A30-49BE-B606-DB0A9DBA7333}"/>
    <dgm:cxn modelId="{922D7E36-3263-4EC5-A57E-08E17E657E24}" type="presOf" srcId="{B4C90A10-862F-4F86-B22A-0DADD9568D71}" destId="{C48C0103-BA81-4BCD-99F6-857A3EE4926F}" srcOrd="0" destOrd="1" presId="urn:microsoft.com/office/officeart/2005/8/layout/list1"/>
    <dgm:cxn modelId="{9A684B2F-3D54-4EE3-BBAA-011A9E044453}" type="presOf" srcId="{F20BD741-5DBA-4BD1-AD5C-4D426750ADAA}" destId="{4A1F5991-7152-483D-90B9-29C29F919C61}" srcOrd="0" destOrd="0" presId="urn:microsoft.com/office/officeart/2005/8/layout/list1"/>
    <dgm:cxn modelId="{DEFF031C-376C-4FC1-B6C0-06D32FE8709A}" srcId="{C9586268-AB7A-4AEF-AB42-88F458FBD7C8}" destId="{27047ABC-87F6-445E-9B19-76AB8041176D}" srcOrd="1" destOrd="0" parTransId="{B8F1D477-4310-44AA-905F-FD43FC6DC612}" sibTransId="{88AD050F-6CB7-4820-B415-0FE43B9029EF}"/>
    <dgm:cxn modelId="{DEA65B3F-1DC8-495E-A53D-EEF01914AC41}" type="presOf" srcId="{79B24BE9-CF46-46E6-9B7A-49C0AE565B1D}" destId="{C57572CA-7325-417A-B4CF-29713C017AA5}" srcOrd="1" destOrd="0" presId="urn:microsoft.com/office/officeart/2005/8/layout/list1"/>
    <dgm:cxn modelId="{A26E2D98-8AC3-4E3A-B653-B7E6C4899671}" type="presOf" srcId="{126AB2B8-787B-4043-89EA-8ECE05AEA4C0}" destId="{9A4E12B2-FD07-408B-B86E-31B743A7EC8A}" srcOrd="1" destOrd="0" presId="urn:microsoft.com/office/officeart/2005/8/layout/list1"/>
    <dgm:cxn modelId="{3C5A4968-B1F5-43A4-B5D5-2527E7F697DA}" srcId="{C9586268-AB7A-4AEF-AB42-88F458FBD7C8}" destId="{E156D547-BA99-4153-8AC7-46E2A3B1832B}" srcOrd="0" destOrd="0" parTransId="{32E1BBDC-7BE2-4A36-9DE3-DB7396F158EA}" sibTransId="{F193117D-AAE0-4CAF-AF60-92B1F3FFCE8B}"/>
    <dgm:cxn modelId="{A15DE067-42D8-4F76-AC01-15CC9E570EB7}" srcId="{126AB2B8-787B-4043-89EA-8ECE05AEA4C0}" destId="{E289D4B5-3DEF-47A8-805C-D345DB357C41}" srcOrd="0" destOrd="0" parTransId="{9F02EBB5-5384-43F3-AE21-8092C26E345D}" sibTransId="{408D1536-02E0-44D3-B572-85A6EDF97407}"/>
    <dgm:cxn modelId="{4DD0C072-903B-4F00-B20D-931CDE1956C2}" type="presOf" srcId="{E156D547-BA99-4153-8AC7-46E2A3B1832B}" destId="{92384110-CEE6-4BD7-AFD0-1942BC842E2E}" srcOrd="0" destOrd="0" presId="urn:microsoft.com/office/officeart/2005/8/layout/list1"/>
    <dgm:cxn modelId="{9BF96016-A2C4-4A92-9C10-C76846CBB6A9}" type="presOf" srcId="{F20BD741-5DBA-4BD1-AD5C-4D426750ADAA}" destId="{D4780856-8EB7-4C33-A697-65C58FE43FF8}" srcOrd="1" destOrd="0" presId="urn:microsoft.com/office/officeart/2005/8/layout/list1"/>
    <dgm:cxn modelId="{82D8E2F2-F6FF-494D-9576-5AF3273F85B5}" srcId="{79B24BE9-CF46-46E6-9B7A-49C0AE565B1D}" destId="{2966242B-F1FF-464D-887E-4C66C4EB9C95}" srcOrd="0" destOrd="0" parTransId="{319BC98B-5341-427A-BA0E-2BAB9F3F83CB}" sibTransId="{03099B73-263A-4DA0-9AD3-9F9F228EE363}"/>
    <dgm:cxn modelId="{D3720372-1AEF-433A-8B87-C35699EA6753}" type="presOf" srcId="{C54DCC7B-A86A-47F6-83E3-808129452C7F}" destId="{C48C0103-BA81-4BCD-99F6-857A3EE4926F}" srcOrd="0" destOrd="0" presId="urn:microsoft.com/office/officeart/2005/8/layout/list1"/>
    <dgm:cxn modelId="{69B27AF5-A5D3-4357-868A-04C09F7D69E9}" type="presOf" srcId="{47B94EAE-36B4-4E12-A580-808FB0651296}" destId="{AC834343-D115-4BE5-99DF-5DA5A5FC987C}" srcOrd="0" destOrd="1" presId="urn:microsoft.com/office/officeart/2005/8/layout/list1"/>
    <dgm:cxn modelId="{8A6B8BE6-1405-4E2D-8A71-68F9207D4872}" type="presOf" srcId="{126AB2B8-787B-4043-89EA-8ECE05AEA4C0}" destId="{AFC4E88F-5858-40B6-ACBF-27D436F3FEAB}" srcOrd="0" destOrd="0" presId="urn:microsoft.com/office/officeart/2005/8/layout/list1"/>
    <dgm:cxn modelId="{1FE9A9E0-4975-4FE0-94FF-16BBFE54B13C}" srcId="{500292DF-EEB8-4F42-9577-66F6E9F09926}" destId="{79B24BE9-CF46-46E6-9B7A-49C0AE565B1D}" srcOrd="2" destOrd="0" parTransId="{6193687D-0D09-4E31-BC2D-9D84D90974F0}" sibTransId="{DABE515C-6EB3-4FA0-BEC6-BDC114CDE257}"/>
    <dgm:cxn modelId="{81AD6CB9-9AC7-4DB0-918E-3EEFCF42305A}" type="presOf" srcId="{27047ABC-87F6-445E-9B19-76AB8041176D}" destId="{92384110-CEE6-4BD7-AFD0-1942BC842E2E}" srcOrd="0" destOrd="1" presId="urn:microsoft.com/office/officeart/2005/8/layout/list1"/>
    <dgm:cxn modelId="{17802A97-D1A8-4292-9613-1B67156DBA98}" type="presOf" srcId="{500292DF-EEB8-4F42-9577-66F6E9F09926}" destId="{CB57D059-7C21-49EA-9402-618D27749F89}" srcOrd="0" destOrd="0" presId="urn:microsoft.com/office/officeart/2005/8/layout/list1"/>
    <dgm:cxn modelId="{8F81C939-FF37-4D3C-B3ED-6F63258ADA48}" srcId="{500292DF-EEB8-4F42-9577-66F6E9F09926}" destId="{C9586268-AB7A-4AEF-AB42-88F458FBD7C8}" srcOrd="3" destOrd="0" parTransId="{4719FD18-E8B5-4636-9CD9-7AF7E992E03D}" sibTransId="{4BA70407-D6B4-4EB3-AE79-5C6ECA68DAD5}"/>
    <dgm:cxn modelId="{A23FAF3A-2ED6-42B6-815F-5036ABE5D45C}" type="presOf" srcId="{E289D4B5-3DEF-47A8-805C-D345DB357C41}" destId="{AC834343-D115-4BE5-99DF-5DA5A5FC987C}" srcOrd="0" destOrd="0" presId="urn:microsoft.com/office/officeart/2005/8/layout/list1"/>
    <dgm:cxn modelId="{8A36A734-460A-462F-B943-97FA12A44B16}" srcId="{500292DF-EEB8-4F42-9577-66F6E9F09926}" destId="{F20BD741-5DBA-4BD1-AD5C-4D426750ADAA}" srcOrd="1" destOrd="0" parTransId="{A959922D-80D9-47ED-B12F-E04DB3DBA3D6}" sibTransId="{311BE43B-4BA7-4E17-9B5A-BAF38B36DCE7}"/>
    <dgm:cxn modelId="{FA05A070-FEA6-4D09-B0EE-B4A1AB1D1088}" srcId="{F20BD741-5DBA-4BD1-AD5C-4D426750ADAA}" destId="{C54DCC7B-A86A-47F6-83E3-808129452C7F}" srcOrd="0" destOrd="0" parTransId="{B9304EFE-E2D3-420F-9AB7-3A1EF8503E48}" sibTransId="{B5FBBEAC-A95D-4BD6-BC6A-FB9AEAE35ECE}"/>
    <dgm:cxn modelId="{E3EE0D70-9A09-40B8-9351-7891595ED53F}" srcId="{79B24BE9-CF46-46E6-9B7A-49C0AE565B1D}" destId="{41E68709-F3D4-4C23-9FBF-5F4303865ABC}" srcOrd="1" destOrd="0" parTransId="{ECDE3ED8-99F5-4C44-A2EE-4374A0CC0E8A}" sibTransId="{1A7031CF-51CF-4C42-8AB2-71CCF8BEF42B}"/>
    <dgm:cxn modelId="{CA99CE33-E634-4B69-98AE-B51DA5EDF976}" type="presOf" srcId="{C9586268-AB7A-4AEF-AB42-88F458FBD7C8}" destId="{1BA8FADD-F659-4642-ABA9-8084D9D12D8F}" srcOrd="0" destOrd="0" presId="urn:microsoft.com/office/officeart/2005/8/layout/list1"/>
    <dgm:cxn modelId="{70D4FC41-00A1-4854-873E-B60A8B886FB8}" srcId="{126AB2B8-787B-4043-89EA-8ECE05AEA4C0}" destId="{47B94EAE-36B4-4E12-A580-808FB0651296}" srcOrd="1" destOrd="0" parTransId="{B94B3087-D7BF-46E6-9228-BB081D008E56}" sibTransId="{F6487D27-20A2-45DA-B366-374B0CA57D2B}"/>
    <dgm:cxn modelId="{806D5B4E-3B3F-4577-A08A-CAFE0C8BD1F9}" type="presParOf" srcId="{CB57D059-7C21-49EA-9402-618D27749F89}" destId="{A6889435-DC4F-4E91-892B-CD508B54740A}" srcOrd="0" destOrd="0" presId="urn:microsoft.com/office/officeart/2005/8/layout/list1"/>
    <dgm:cxn modelId="{960AC098-56B6-4EA8-929C-0A71226E9DCE}" type="presParOf" srcId="{A6889435-DC4F-4E91-892B-CD508B54740A}" destId="{AFC4E88F-5858-40B6-ACBF-27D436F3FEAB}" srcOrd="0" destOrd="0" presId="urn:microsoft.com/office/officeart/2005/8/layout/list1"/>
    <dgm:cxn modelId="{8635623F-3ED7-4981-9114-E7A1BD28CCDC}" type="presParOf" srcId="{A6889435-DC4F-4E91-892B-CD508B54740A}" destId="{9A4E12B2-FD07-408B-B86E-31B743A7EC8A}" srcOrd="1" destOrd="0" presId="urn:microsoft.com/office/officeart/2005/8/layout/list1"/>
    <dgm:cxn modelId="{D6A8D41D-AAF0-4BCF-A1A8-2A8625197C4B}" type="presParOf" srcId="{CB57D059-7C21-49EA-9402-618D27749F89}" destId="{A7C74D02-E8CD-4F0F-97AC-51035BA72356}" srcOrd="1" destOrd="0" presId="urn:microsoft.com/office/officeart/2005/8/layout/list1"/>
    <dgm:cxn modelId="{3E4B1562-3DA5-4DB7-BCE6-AE4428B449BC}" type="presParOf" srcId="{CB57D059-7C21-49EA-9402-618D27749F89}" destId="{AC834343-D115-4BE5-99DF-5DA5A5FC987C}" srcOrd="2" destOrd="0" presId="urn:microsoft.com/office/officeart/2005/8/layout/list1"/>
    <dgm:cxn modelId="{A5FA90C6-C21F-4B69-B5B0-BB0EA6AE25CD}" type="presParOf" srcId="{CB57D059-7C21-49EA-9402-618D27749F89}" destId="{B0781A9A-C5B9-4B1C-A03D-74784403089F}" srcOrd="3" destOrd="0" presId="urn:microsoft.com/office/officeart/2005/8/layout/list1"/>
    <dgm:cxn modelId="{46A4C238-31DC-48E5-A47C-2E7C989041DB}" type="presParOf" srcId="{CB57D059-7C21-49EA-9402-618D27749F89}" destId="{D346857C-6C40-4F02-83D2-131832669542}" srcOrd="4" destOrd="0" presId="urn:microsoft.com/office/officeart/2005/8/layout/list1"/>
    <dgm:cxn modelId="{3DEA4F68-BEC5-4798-84BE-A87D1A5A3C04}" type="presParOf" srcId="{D346857C-6C40-4F02-83D2-131832669542}" destId="{4A1F5991-7152-483D-90B9-29C29F919C61}" srcOrd="0" destOrd="0" presId="urn:microsoft.com/office/officeart/2005/8/layout/list1"/>
    <dgm:cxn modelId="{DD04D119-782E-47A0-8326-754D05EEC061}" type="presParOf" srcId="{D346857C-6C40-4F02-83D2-131832669542}" destId="{D4780856-8EB7-4C33-A697-65C58FE43FF8}" srcOrd="1" destOrd="0" presId="urn:microsoft.com/office/officeart/2005/8/layout/list1"/>
    <dgm:cxn modelId="{AB257CE9-6A87-47C4-ABA0-7A4B00C9E9BB}" type="presParOf" srcId="{CB57D059-7C21-49EA-9402-618D27749F89}" destId="{CCFA7928-00CE-4FD6-90C1-E2F77A7E7621}" srcOrd="5" destOrd="0" presId="urn:microsoft.com/office/officeart/2005/8/layout/list1"/>
    <dgm:cxn modelId="{D60E8560-0070-4D41-A9B8-4D32806ABC8F}" type="presParOf" srcId="{CB57D059-7C21-49EA-9402-618D27749F89}" destId="{C48C0103-BA81-4BCD-99F6-857A3EE4926F}" srcOrd="6" destOrd="0" presId="urn:microsoft.com/office/officeart/2005/8/layout/list1"/>
    <dgm:cxn modelId="{2A518206-CAC8-4F51-B414-89314E269042}" type="presParOf" srcId="{CB57D059-7C21-49EA-9402-618D27749F89}" destId="{A1DB7275-600B-4B05-9CC7-61F9EBCF4D77}" srcOrd="7" destOrd="0" presId="urn:microsoft.com/office/officeart/2005/8/layout/list1"/>
    <dgm:cxn modelId="{157F13B0-D3F2-4A44-8E58-4951EAE9990C}" type="presParOf" srcId="{CB57D059-7C21-49EA-9402-618D27749F89}" destId="{8E0BBD97-4BBC-4F25-91C3-210FDCFFA148}" srcOrd="8" destOrd="0" presId="urn:microsoft.com/office/officeart/2005/8/layout/list1"/>
    <dgm:cxn modelId="{14E913AF-DD59-409C-B3CF-684CCEBCC446}" type="presParOf" srcId="{8E0BBD97-4BBC-4F25-91C3-210FDCFFA148}" destId="{3C6206A4-F916-4B3E-B991-8F599B48201A}" srcOrd="0" destOrd="0" presId="urn:microsoft.com/office/officeart/2005/8/layout/list1"/>
    <dgm:cxn modelId="{23503111-1BB0-4E24-AA98-B62701322B7B}" type="presParOf" srcId="{8E0BBD97-4BBC-4F25-91C3-210FDCFFA148}" destId="{C57572CA-7325-417A-B4CF-29713C017AA5}" srcOrd="1" destOrd="0" presId="urn:microsoft.com/office/officeart/2005/8/layout/list1"/>
    <dgm:cxn modelId="{46975AAD-C60B-4EA5-B886-1599D0C06ECF}" type="presParOf" srcId="{CB57D059-7C21-49EA-9402-618D27749F89}" destId="{DDD8CE04-9ECE-4CA6-8217-9673ABC7AE42}" srcOrd="9" destOrd="0" presId="urn:microsoft.com/office/officeart/2005/8/layout/list1"/>
    <dgm:cxn modelId="{E3104A2B-2C74-40D9-99C4-5B7BF495F3EE}" type="presParOf" srcId="{CB57D059-7C21-49EA-9402-618D27749F89}" destId="{24BAE798-ADFF-41EB-B691-E0D8F18811F0}" srcOrd="10" destOrd="0" presId="urn:microsoft.com/office/officeart/2005/8/layout/list1"/>
    <dgm:cxn modelId="{3C34A3A7-B8EE-4D0E-B3BE-D4275162CDB8}" type="presParOf" srcId="{CB57D059-7C21-49EA-9402-618D27749F89}" destId="{BDCBDC63-3C89-41D8-9C83-570D557B31E2}" srcOrd="11" destOrd="0" presId="urn:microsoft.com/office/officeart/2005/8/layout/list1"/>
    <dgm:cxn modelId="{9B7B9473-645F-472A-A982-BFB033AD1D27}" type="presParOf" srcId="{CB57D059-7C21-49EA-9402-618D27749F89}" destId="{9A2A3AA4-6C24-4A99-BB6C-95623E29FC90}" srcOrd="12" destOrd="0" presId="urn:microsoft.com/office/officeart/2005/8/layout/list1"/>
    <dgm:cxn modelId="{95C6AD0C-6052-43F4-A144-2115DD67A633}" type="presParOf" srcId="{9A2A3AA4-6C24-4A99-BB6C-95623E29FC90}" destId="{1BA8FADD-F659-4642-ABA9-8084D9D12D8F}" srcOrd="0" destOrd="0" presId="urn:microsoft.com/office/officeart/2005/8/layout/list1"/>
    <dgm:cxn modelId="{68497F58-1266-4F4F-B0D5-086E1CE12107}" type="presParOf" srcId="{9A2A3AA4-6C24-4A99-BB6C-95623E29FC90}" destId="{57193CB3-4A07-43AC-8502-11B3D6E1BE6A}" srcOrd="1" destOrd="0" presId="urn:microsoft.com/office/officeart/2005/8/layout/list1"/>
    <dgm:cxn modelId="{BDCFA86A-0896-4DCB-8BCE-9BECF2D941FF}" type="presParOf" srcId="{CB57D059-7C21-49EA-9402-618D27749F89}" destId="{7DFA066B-917F-4C08-B704-1FA8079F1C91}" srcOrd="13" destOrd="0" presId="urn:microsoft.com/office/officeart/2005/8/layout/list1"/>
    <dgm:cxn modelId="{AB5D5726-2C9A-4A12-87BD-62B00EA4C3D5}" type="presParOf" srcId="{CB57D059-7C21-49EA-9402-618D27749F89}" destId="{92384110-CEE6-4BD7-AFD0-1942BC842E2E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ECB4E8-4AB8-4E1C-8E51-93FBAC8808E3}">
      <dsp:nvSpPr>
        <dsp:cNvPr id="0" name=""/>
        <dsp:cNvSpPr/>
      </dsp:nvSpPr>
      <dsp:spPr>
        <a:xfrm>
          <a:off x="1359615" y="2709333"/>
          <a:ext cx="490048" cy="23344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5024" y="0"/>
              </a:lnTo>
              <a:lnTo>
                <a:pt x="245024" y="2334451"/>
              </a:lnTo>
              <a:lnTo>
                <a:pt x="490048" y="2334451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800" kern="1200"/>
        </a:p>
      </dsp:txBody>
      <dsp:txXfrm>
        <a:off x="1545006" y="3816926"/>
        <a:ext cx="119266" cy="119266"/>
      </dsp:txXfrm>
    </dsp:sp>
    <dsp:sp modelId="{1065C0AD-1981-425E-888A-05AC7C407424}">
      <dsp:nvSpPr>
        <dsp:cNvPr id="0" name=""/>
        <dsp:cNvSpPr/>
      </dsp:nvSpPr>
      <dsp:spPr>
        <a:xfrm>
          <a:off x="1359615" y="2709333"/>
          <a:ext cx="490048" cy="14006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5024" y="0"/>
              </a:lnTo>
              <a:lnTo>
                <a:pt x="245024" y="1400671"/>
              </a:lnTo>
              <a:lnTo>
                <a:pt x="490048" y="1400671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1567541" y="3372571"/>
        <a:ext cx="74196" cy="74196"/>
      </dsp:txXfrm>
    </dsp:sp>
    <dsp:sp modelId="{B288BD54-ED67-497F-AE2F-4F725B602F06}">
      <dsp:nvSpPr>
        <dsp:cNvPr id="0" name=""/>
        <dsp:cNvSpPr/>
      </dsp:nvSpPr>
      <dsp:spPr>
        <a:xfrm>
          <a:off x="1359615" y="2709333"/>
          <a:ext cx="490048" cy="4668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45024" y="0"/>
              </a:lnTo>
              <a:lnTo>
                <a:pt x="245024" y="466890"/>
              </a:lnTo>
              <a:lnTo>
                <a:pt x="490048" y="46689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1587718" y="2925857"/>
        <a:ext cx="33842" cy="33842"/>
      </dsp:txXfrm>
    </dsp:sp>
    <dsp:sp modelId="{CBD8B18D-8999-4FEB-9166-B1A7A0AB3851}">
      <dsp:nvSpPr>
        <dsp:cNvPr id="0" name=""/>
        <dsp:cNvSpPr/>
      </dsp:nvSpPr>
      <dsp:spPr>
        <a:xfrm>
          <a:off x="1359615" y="2242443"/>
          <a:ext cx="490048" cy="466890"/>
        </a:xfrm>
        <a:custGeom>
          <a:avLst/>
          <a:gdLst/>
          <a:ahLst/>
          <a:cxnLst/>
          <a:rect l="0" t="0" r="0" b="0"/>
          <a:pathLst>
            <a:path>
              <a:moveTo>
                <a:pt x="0" y="466890"/>
              </a:moveTo>
              <a:lnTo>
                <a:pt x="245024" y="466890"/>
              </a:lnTo>
              <a:lnTo>
                <a:pt x="245024" y="0"/>
              </a:lnTo>
              <a:lnTo>
                <a:pt x="490048" y="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1587718" y="2458966"/>
        <a:ext cx="33842" cy="33842"/>
      </dsp:txXfrm>
    </dsp:sp>
    <dsp:sp modelId="{25A511CA-B265-4EBA-81CA-2DD3ECCFB4DA}">
      <dsp:nvSpPr>
        <dsp:cNvPr id="0" name=""/>
        <dsp:cNvSpPr/>
      </dsp:nvSpPr>
      <dsp:spPr>
        <a:xfrm>
          <a:off x="1359615" y="1308662"/>
          <a:ext cx="490048" cy="1400671"/>
        </a:xfrm>
        <a:custGeom>
          <a:avLst/>
          <a:gdLst/>
          <a:ahLst/>
          <a:cxnLst/>
          <a:rect l="0" t="0" r="0" b="0"/>
          <a:pathLst>
            <a:path>
              <a:moveTo>
                <a:pt x="0" y="1400671"/>
              </a:moveTo>
              <a:lnTo>
                <a:pt x="245024" y="1400671"/>
              </a:lnTo>
              <a:lnTo>
                <a:pt x="245024" y="0"/>
              </a:lnTo>
              <a:lnTo>
                <a:pt x="490048" y="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1567541" y="1971899"/>
        <a:ext cx="74196" cy="74196"/>
      </dsp:txXfrm>
    </dsp:sp>
    <dsp:sp modelId="{8268F3E5-2733-455C-9BE2-389857B3A4E4}">
      <dsp:nvSpPr>
        <dsp:cNvPr id="0" name=""/>
        <dsp:cNvSpPr/>
      </dsp:nvSpPr>
      <dsp:spPr>
        <a:xfrm>
          <a:off x="1359615" y="374881"/>
          <a:ext cx="490048" cy="2334451"/>
        </a:xfrm>
        <a:custGeom>
          <a:avLst/>
          <a:gdLst/>
          <a:ahLst/>
          <a:cxnLst/>
          <a:rect l="0" t="0" r="0" b="0"/>
          <a:pathLst>
            <a:path>
              <a:moveTo>
                <a:pt x="0" y="2334451"/>
              </a:moveTo>
              <a:lnTo>
                <a:pt x="245024" y="2334451"/>
              </a:lnTo>
              <a:lnTo>
                <a:pt x="245024" y="0"/>
              </a:lnTo>
              <a:lnTo>
                <a:pt x="490048" y="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800" kern="1200"/>
        </a:p>
      </dsp:txBody>
      <dsp:txXfrm>
        <a:off x="1545006" y="1482474"/>
        <a:ext cx="119266" cy="119266"/>
      </dsp:txXfrm>
    </dsp:sp>
    <dsp:sp modelId="{26DB91FF-3C05-4B61-8966-541C35777E30}">
      <dsp:nvSpPr>
        <dsp:cNvPr id="0" name=""/>
        <dsp:cNvSpPr/>
      </dsp:nvSpPr>
      <dsp:spPr>
        <a:xfrm rot="16200000">
          <a:off x="-979751" y="2335821"/>
          <a:ext cx="3931708" cy="747024"/>
        </a:xfrm>
        <a:prstGeom prst="rect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115" tIns="31115" rIns="31115" bIns="31115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900" kern="1200" dirty="0" smtClean="0"/>
            <a:t>Desafios</a:t>
          </a:r>
          <a:endParaRPr lang="pt-BR" sz="4900" kern="1200" dirty="0"/>
        </a:p>
      </dsp:txBody>
      <dsp:txXfrm>
        <a:off x="-979751" y="2335821"/>
        <a:ext cx="3931708" cy="747024"/>
      </dsp:txXfrm>
    </dsp:sp>
    <dsp:sp modelId="{A76AF4FF-561A-4B9A-8D8C-07DCF3FFF7FD}">
      <dsp:nvSpPr>
        <dsp:cNvPr id="0" name=""/>
        <dsp:cNvSpPr/>
      </dsp:nvSpPr>
      <dsp:spPr>
        <a:xfrm>
          <a:off x="1849663" y="1369"/>
          <a:ext cx="2450240" cy="747024"/>
        </a:xfrm>
        <a:prstGeom prst="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 smtClean="0"/>
            <a:t>Dificuldade de obtenção dos dados</a:t>
          </a:r>
          <a:endParaRPr lang="pt-BR" sz="1400" kern="1200" dirty="0"/>
        </a:p>
      </dsp:txBody>
      <dsp:txXfrm>
        <a:off x="1849663" y="1369"/>
        <a:ext cx="2450240" cy="747024"/>
      </dsp:txXfrm>
    </dsp:sp>
    <dsp:sp modelId="{055A0F55-2EA3-4AA0-8F2C-AD8630F072B6}">
      <dsp:nvSpPr>
        <dsp:cNvPr id="0" name=""/>
        <dsp:cNvSpPr/>
      </dsp:nvSpPr>
      <dsp:spPr>
        <a:xfrm>
          <a:off x="1849663" y="935150"/>
          <a:ext cx="2450240" cy="747024"/>
        </a:xfrm>
        <a:prstGeom prst="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0" kern="1200" dirty="0" smtClean="0"/>
            <a:t>Diferentes realidades em cada município</a:t>
          </a:r>
          <a:endParaRPr lang="pt-BR" sz="1400" b="0" kern="1200" dirty="0"/>
        </a:p>
      </dsp:txBody>
      <dsp:txXfrm>
        <a:off x="1849663" y="935150"/>
        <a:ext cx="2450240" cy="747024"/>
      </dsp:txXfrm>
    </dsp:sp>
    <dsp:sp modelId="{0067AF9E-D2A2-494D-974A-5E31A5EED960}">
      <dsp:nvSpPr>
        <dsp:cNvPr id="0" name=""/>
        <dsp:cNvSpPr/>
      </dsp:nvSpPr>
      <dsp:spPr>
        <a:xfrm>
          <a:off x="1849663" y="1868930"/>
          <a:ext cx="2450240" cy="747024"/>
        </a:xfrm>
        <a:prstGeom prst="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0" kern="1200" dirty="0" smtClean="0"/>
            <a:t>Dificuldade de sensibilização da população</a:t>
          </a:r>
        </a:p>
      </dsp:txBody>
      <dsp:txXfrm>
        <a:off x="1849663" y="1868930"/>
        <a:ext cx="2450240" cy="747024"/>
      </dsp:txXfrm>
    </dsp:sp>
    <dsp:sp modelId="{73FB686F-7E6A-4962-9F72-0920ADE9897A}">
      <dsp:nvSpPr>
        <dsp:cNvPr id="0" name=""/>
        <dsp:cNvSpPr/>
      </dsp:nvSpPr>
      <dsp:spPr>
        <a:xfrm>
          <a:off x="1849663" y="2802711"/>
          <a:ext cx="2450240" cy="747024"/>
        </a:xfrm>
        <a:prstGeom prst="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0" kern="1200" dirty="0" smtClean="0"/>
            <a:t>Dificuldades na implementação de soluções</a:t>
          </a:r>
        </a:p>
      </dsp:txBody>
      <dsp:txXfrm>
        <a:off x="1849663" y="2802711"/>
        <a:ext cx="2450240" cy="747024"/>
      </dsp:txXfrm>
    </dsp:sp>
    <dsp:sp modelId="{EDE26FCD-CDAE-455D-ABBC-F33794540BBE}">
      <dsp:nvSpPr>
        <dsp:cNvPr id="0" name=""/>
        <dsp:cNvSpPr/>
      </dsp:nvSpPr>
      <dsp:spPr>
        <a:xfrm>
          <a:off x="1849663" y="3736492"/>
          <a:ext cx="2450240" cy="747024"/>
        </a:xfrm>
        <a:prstGeom prst="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0" kern="1200" dirty="0" smtClean="0"/>
            <a:t>Baixa capacitação dos atores municipais e alta rotatividade</a:t>
          </a:r>
        </a:p>
      </dsp:txBody>
      <dsp:txXfrm>
        <a:off x="1849663" y="3736492"/>
        <a:ext cx="2450240" cy="747024"/>
      </dsp:txXfrm>
    </dsp:sp>
    <dsp:sp modelId="{B8C5D458-B7CE-4DEB-977F-08803165221A}">
      <dsp:nvSpPr>
        <dsp:cNvPr id="0" name=""/>
        <dsp:cNvSpPr/>
      </dsp:nvSpPr>
      <dsp:spPr>
        <a:xfrm>
          <a:off x="1849663" y="4670273"/>
          <a:ext cx="2450240" cy="747024"/>
        </a:xfrm>
        <a:prstGeom prst="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0" kern="1200" dirty="0" smtClean="0"/>
            <a:t>Carência de um sistema de rastreabilidade para identificação do fluxo de origem/destino</a:t>
          </a:r>
        </a:p>
      </dsp:txBody>
      <dsp:txXfrm>
        <a:off x="1849663" y="4670273"/>
        <a:ext cx="2450240" cy="7470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A14C6B-D6A0-4153-B1DB-4EA48E222586}">
      <dsp:nvSpPr>
        <dsp:cNvPr id="0" name=""/>
        <dsp:cNvSpPr/>
      </dsp:nvSpPr>
      <dsp:spPr>
        <a:xfrm>
          <a:off x="1279088" y="2266851"/>
          <a:ext cx="565080" cy="16151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2540" y="0"/>
              </a:lnTo>
              <a:lnTo>
                <a:pt x="282540" y="1615131"/>
              </a:lnTo>
              <a:lnTo>
                <a:pt x="565080" y="161513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600" kern="1200"/>
        </a:p>
      </dsp:txBody>
      <dsp:txXfrm>
        <a:off x="1518850" y="3031638"/>
        <a:ext cx="85556" cy="85556"/>
      </dsp:txXfrm>
    </dsp:sp>
    <dsp:sp modelId="{EDC17F33-086A-4BAB-9E2E-CBEECF281A92}">
      <dsp:nvSpPr>
        <dsp:cNvPr id="0" name=""/>
        <dsp:cNvSpPr/>
      </dsp:nvSpPr>
      <dsp:spPr>
        <a:xfrm>
          <a:off x="1279088" y="2266851"/>
          <a:ext cx="565080" cy="5383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2540" y="0"/>
              </a:lnTo>
              <a:lnTo>
                <a:pt x="282540" y="538377"/>
              </a:lnTo>
              <a:lnTo>
                <a:pt x="565080" y="538377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1542116" y="2516527"/>
        <a:ext cx="39024" cy="39024"/>
      </dsp:txXfrm>
    </dsp:sp>
    <dsp:sp modelId="{6D7AEF83-EEE8-461B-BF2E-FE5B203CC80C}">
      <dsp:nvSpPr>
        <dsp:cNvPr id="0" name=""/>
        <dsp:cNvSpPr/>
      </dsp:nvSpPr>
      <dsp:spPr>
        <a:xfrm>
          <a:off x="1279088" y="1728473"/>
          <a:ext cx="565080" cy="538377"/>
        </a:xfrm>
        <a:custGeom>
          <a:avLst/>
          <a:gdLst/>
          <a:ahLst/>
          <a:cxnLst/>
          <a:rect l="0" t="0" r="0" b="0"/>
          <a:pathLst>
            <a:path>
              <a:moveTo>
                <a:pt x="0" y="538377"/>
              </a:moveTo>
              <a:lnTo>
                <a:pt x="282540" y="538377"/>
              </a:lnTo>
              <a:lnTo>
                <a:pt x="282540" y="0"/>
              </a:lnTo>
              <a:lnTo>
                <a:pt x="565080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00" kern="1200"/>
        </a:p>
      </dsp:txBody>
      <dsp:txXfrm>
        <a:off x="1542116" y="1978150"/>
        <a:ext cx="39024" cy="39024"/>
      </dsp:txXfrm>
    </dsp:sp>
    <dsp:sp modelId="{E413403C-51AF-45C4-BE1A-ACA07C47216C}">
      <dsp:nvSpPr>
        <dsp:cNvPr id="0" name=""/>
        <dsp:cNvSpPr/>
      </dsp:nvSpPr>
      <dsp:spPr>
        <a:xfrm>
          <a:off x="1279088" y="651719"/>
          <a:ext cx="565080" cy="1615131"/>
        </a:xfrm>
        <a:custGeom>
          <a:avLst/>
          <a:gdLst/>
          <a:ahLst/>
          <a:cxnLst/>
          <a:rect l="0" t="0" r="0" b="0"/>
          <a:pathLst>
            <a:path>
              <a:moveTo>
                <a:pt x="0" y="1615131"/>
              </a:moveTo>
              <a:lnTo>
                <a:pt x="282540" y="1615131"/>
              </a:lnTo>
              <a:lnTo>
                <a:pt x="282540" y="0"/>
              </a:lnTo>
              <a:lnTo>
                <a:pt x="565080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600" kern="1200"/>
        </a:p>
      </dsp:txBody>
      <dsp:txXfrm>
        <a:off x="1518850" y="1416507"/>
        <a:ext cx="85556" cy="85556"/>
      </dsp:txXfrm>
    </dsp:sp>
    <dsp:sp modelId="{936CF930-48C8-4757-82B5-F86E2BB65E8D}">
      <dsp:nvSpPr>
        <dsp:cNvPr id="0" name=""/>
        <dsp:cNvSpPr/>
      </dsp:nvSpPr>
      <dsp:spPr>
        <a:xfrm rot="16200000">
          <a:off x="-1418464" y="1836149"/>
          <a:ext cx="4533702" cy="861403"/>
        </a:xfrm>
        <a:prstGeom prst="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5400" kern="1200" dirty="0" smtClean="0"/>
            <a:t>Objetivos</a:t>
          </a:r>
          <a:endParaRPr lang="pt-BR" sz="5400" kern="1200" dirty="0"/>
        </a:p>
      </dsp:txBody>
      <dsp:txXfrm>
        <a:off x="-1418464" y="1836149"/>
        <a:ext cx="4533702" cy="861403"/>
      </dsp:txXfrm>
    </dsp:sp>
    <dsp:sp modelId="{E6A47117-EF8C-4C26-B38E-F717BB132177}">
      <dsp:nvSpPr>
        <dsp:cNvPr id="0" name=""/>
        <dsp:cNvSpPr/>
      </dsp:nvSpPr>
      <dsp:spPr>
        <a:xfrm>
          <a:off x="1844168" y="221017"/>
          <a:ext cx="2825403" cy="861403"/>
        </a:xfrm>
        <a:prstGeom prst="rect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445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50" b="0" kern="1200" dirty="0" smtClean="0"/>
            <a:t>Apoiar a estratégia do Estado em melhorar a gestão de resíduos sólidos na região</a:t>
          </a:r>
          <a:endParaRPr lang="pt-BR" sz="1450" b="0" kern="1200" dirty="0"/>
        </a:p>
      </dsp:txBody>
      <dsp:txXfrm>
        <a:off x="1844168" y="221017"/>
        <a:ext cx="2825403" cy="861403"/>
      </dsp:txXfrm>
    </dsp:sp>
    <dsp:sp modelId="{1A3A18B1-EAA9-46AD-93E7-720F975672EE}">
      <dsp:nvSpPr>
        <dsp:cNvPr id="0" name=""/>
        <dsp:cNvSpPr/>
      </dsp:nvSpPr>
      <dsp:spPr>
        <a:xfrm>
          <a:off x="1844168" y="1297772"/>
          <a:ext cx="2825403" cy="861403"/>
        </a:xfrm>
        <a:prstGeom prst="rect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445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50" b="0" kern="1200" dirty="0" smtClean="0"/>
            <a:t>Consolidar e atualizar o diagnóstico da gestão e manejo de RSS e RCCV gerados  na região</a:t>
          </a:r>
          <a:endParaRPr lang="pt-BR" sz="1450" b="0" kern="1200" dirty="0"/>
        </a:p>
      </dsp:txBody>
      <dsp:txXfrm>
        <a:off x="1844168" y="1297772"/>
        <a:ext cx="2825403" cy="861403"/>
      </dsp:txXfrm>
    </dsp:sp>
    <dsp:sp modelId="{7542EA8D-B3C8-45AE-9C85-5F48BA0A19CD}">
      <dsp:nvSpPr>
        <dsp:cNvPr id="0" name=""/>
        <dsp:cNvSpPr/>
      </dsp:nvSpPr>
      <dsp:spPr>
        <a:xfrm>
          <a:off x="1844168" y="2374526"/>
          <a:ext cx="2825403" cy="861403"/>
        </a:xfrm>
        <a:prstGeom prst="rect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445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50" b="0" kern="1200" dirty="0" smtClean="0"/>
            <a:t>Fortalecer e capacitar a equipe de gestores e agentes municipais e estaduais de resíduos sólidos</a:t>
          </a:r>
          <a:endParaRPr lang="pt-BR" sz="1450" b="0" kern="1200" dirty="0"/>
        </a:p>
      </dsp:txBody>
      <dsp:txXfrm>
        <a:off x="1844168" y="2374526"/>
        <a:ext cx="2825403" cy="861403"/>
      </dsp:txXfrm>
    </dsp:sp>
    <dsp:sp modelId="{2880D99D-689C-4988-88B8-732627576517}">
      <dsp:nvSpPr>
        <dsp:cNvPr id="0" name=""/>
        <dsp:cNvSpPr/>
      </dsp:nvSpPr>
      <dsp:spPr>
        <a:xfrm>
          <a:off x="1844168" y="3451280"/>
          <a:ext cx="2825403" cy="861403"/>
        </a:xfrm>
        <a:prstGeom prst="rect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445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50" b="0" kern="1200" dirty="0" smtClean="0"/>
            <a:t>Propor alternativas viáveis para o manejo ambientalmente adequado e regionalizado dos resíduos sólidos</a:t>
          </a:r>
          <a:endParaRPr lang="pt-BR" sz="1450" b="0" kern="1200" dirty="0"/>
        </a:p>
      </dsp:txBody>
      <dsp:txXfrm>
        <a:off x="1844168" y="3451280"/>
        <a:ext cx="2825403" cy="8614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DBED3B-5937-4D4F-99F7-35B6254A6C75}">
      <dsp:nvSpPr>
        <dsp:cNvPr id="0" name=""/>
        <dsp:cNvSpPr/>
      </dsp:nvSpPr>
      <dsp:spPr>
        <a:xfrm>
          <a:off x="3785" y="217752"/>
          <a:ext cx="1655018" cy="1461394"/>
        </a:xfrm>
        <a:prstGeom prst="roundRect">
          <a:avLst>
            <a:gd name="adj" fmla="val 10000"/>
          </a:avLst>
        </a:prstGeom>
        <a:solidFill>
          <a:schemeClr val="tx1">
            <a:lumMod val="50000"/>
            <a:lumOff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b="1" kern="1200" dirty="0" smtClean="0"/>
            <a:t>Diagnóstico da Gestão Atual dos RCCV e RSS</a:t>
          </a:r>
          <a:endParaRPr lang="pt-BR" sz="1500" b="1" kern="1200" dirty="0"/>
        </a:p>
      </dsp:txBody>
      <dsp:txXfrm>
        <a:off x="46588" y="260555"/>
        <a:ext cx="1569412" cy="1375788"/>
      </dsp:txXfrm>
    </dsp:sp>
    <dsp:sp modelId="{2A3EAFC6-958A-4367-80D0-0FBDFFA825B2}">
      <dsp:nvSpPr>
        <dsp:cNvPr id="0" name=""/>
        <dsp:cNvSpPr/>
      </dsp:nvSpPr>
      <dsp:spPr>
        <a:xfrm>
          <a:off x="1824305" y="743227"/>
          <a:ext cx="350863" cy="4104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700" kern="1200" dirty="0"/>
        </a:p>
      </dsp:txBody>
      <dsp:txXfrm>
        <a:off x="1824305" y="825316"/>
        <a:ext cx="245604" cy="246266"/>
      </dsp:txXfrm>
    </dsp:sp>
    <dsp:sp modelId="{8FCA47D0-C40B-4E33-88D1-348349D59F3D}">
      <dsp:nvSpPr>
        <dsp:cNvPr id="0" name=""/>
        <dsp:cNvSpPr/>
      </dsp:nvSpPr>
      <dsp:spPr>
        <a:xfrm>
          <a:off x="2320811" y="217752"/>
          <a:ext cx="1655018" cy="1461394"/>
        </a:xfrm>
        <a:prstGeom prst="roundRect">
          <a:avLst>
            <a:gd name="adj" fmla="val 10000"/>
          </a:avLst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b="1" kern="1200" dirty="0" smtClean="0"/>
            <a:t>Elaboração de Proposta para a Gestão e o Gerenciamento dos RCCV e RSS  </a:t>
          </a:r>
          <a:endParaRPr lang="pt-BR" sz="1500" b="1" kern="1200" dirty="0"/>
        </a:p>
      </dsp:txBody>
      <dsp:txXfrm>
        <a:off x="2363614" y="260555"/>
        <a:ext cx="1569412" cy="1375788"/>
      </dsp:txXfrm>
    </dsp:sp>
    <dsp:sp modelId="{F547FE50-4077-4B30-BF2E-E0CBA6DDA137}">
      <dsp:nvSpPr>
        <dsp:cNvPr id="0" name=""/>
        <dsp:cNvSpPr/>
      </dsp:nvSpPr>
      <dsp:spPr>
        <a:xfrm>
          <a:off x="4141331" y="743227"/>
          <a:ext cx="350863" cy="4104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700" kern="1200" dirty="0"/>
        </a:p>
      </dsp:txBody>
      <dsp:txXfrm>
        <a:off x="4141331" y="825316"/>
        <a:ext cx="245604" cy="246266"/>
      </dsp:txXfrm>
    </dsp:sp>
    <dsp:sp modelId="{711B0DB9-0FC2-4852-AE9E-C80F0F6B7D4C}">
      <dsp:nvSpPr>
        <dsp:cNvPr id="0" name=""/>
        <dsp:cNvSpPr/>
      </dsp:nvSpPr>
      <dsp:spPr>
        <a:xfrm>
          <a:off x="4637837" y="217752"/>
          <a:ext cx="1655018" cy="1461394"/>
        </a:xfrm>
        <a:prstGeom prst="roundRect">
          <a:avLst>
            <a:gd name="adj" fmla="val 10000"/>
          </a:avLst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b="1" kern="1200" dirty="0" smtClean="0"/>
            <a:t>Preparação para Elaboração e Implantação das Alternativas para a Gestão dos RCCV e RSS</a:t>
          </a:r>
          <a:endParaRPr lang="pt-BR" sz="1500" b="1" kern="1200" dirty="0"/>
        </a:p>
      </dsp:txBody>
      <dsp:txXfrm>
        <a:off x="4680640" y="260555"/>
        <a:ext cx="1569412" cy="1375788"/>
      </dsp:txXfrm>
    </dsp:sp>
    <dsp:sp modelId="{C353D7D5-CDE2-4679-A404-3B9618995572}">
      <dsp:nvSpPr>
        <dsp:cNvPr id="0" name=""/>
        <dsp:cNvSpPr/>
      </dsp:nvSpPr>
      <dsp:spPr>
        <a:xfrm>
          <a:off x="6458357" y="743227"/>
          <a:ext cx="350863" cy="4104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700" kern="1200" dirty="0"/>
        </a:p>
      </dsp:txBody>
      <dsp:txXfrm>
        <a:off x="6458357" y="825316"/>
        <a:ext cx="245604" cy="246266"/>
      </dsp:txXfrm>
    </dsp:sp>
    <dsp:sp modelId="{A6786CEE-A6E4-4FDD-9569-6E99F3567CF9}">
      <dsp:nvSpPr>
        <dsp:cNvPr id="0" name=""/>
        <dsp:cNvSpPr/>
      </dsp:nvSpPr>
      <dsp:spPr>
        <a:xfrm>
          <a:off x="6954863" y="217752"/>
          <a:ext cx="1655018" cy="1461394"/>
        </a:xfrm>
        <a:prstGeom prst="roundRect">
          <a:avLst>
            <a:gd name="adj" fmla="val 1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500" b="1" kern="1200" dirty="0" smtClean="0"/>
            <a:t>Relatório Final</a:t>
          </a:r>
          <a:endParaRPr lang="pt-BR" sz="1500" b="1" kern="1200" dirty="0"/>
        </a:p>
      </dsp:txBody>
      <dsp:txXfrm>
        <a:off x="6997666" y="260555"/>
        <a:ext cx="1569412" cy="137578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13C1B1-A12D-4593-AFA6-2C4185030E72}">
      <dsp:nvSpPr>
        <dsp:cNvPr id="0" name=""/>
        <dsp:cNvSpPr/>
      </dsp:nvSpPr>
      <dsp:spPr>
        <a:xfrm>
          <a:off x="0" y="318645"/>
          <a:ext cx="7875271" cy="1077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1209" tIns="395732" rIns="611209" bIns="128016" numCol="1" spcCol="1270" anchor="t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800" kern="1200" dirty="0" smtClean="0"/>
            <a:t>Conhecimento sobre os aspectos legais e normativos;</a:t>
          </a:r>
          <a:endParaRPr lang="pt-BR" sz="1800" kern="1200" dirty="0"/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800" kern="1200" dirty="0" smtClean="0"/>
            <a:t>Conhecimento sobre os riscos envolvidos nas etapas;</a:t>
          </a:r>
          <a:endParaRPr lang="pt-BR" sz="1800" kern="1200" dirty="0"/>
        </a:p>
      </dsp:txBody>
      <dsp:txXfrm>
        <a:off x="0" y="318645"/>
        <a:ext cx="7875271" cy="1077300"/>
      </dsp:txXfrm>
    </dsp:sp>
    <dsp:sp modelId="{94D5568C-3D35-41F9-937E-0CF42910B9DA}">
      <dsp:nvSpPr>
        <dsp:cNvPr id="0" name=""/>
        <dsp:cNvSpPr/>
      </dsp:nvSpPr>
      <dsp:spPr>
        <a:xfrm>
          <a:off x="393763" y="38205"/>
          <a:ext cx="5512689" cy="560880"/>
        </a:xfrm>
        <a:prstGeom prst="round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367" tIns="0" rIns="208367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1" kern="1200" dirty="0" smtClean="0"/>
            <a:t>Educação</a:t>
          </a:r>
          <a:endParaRPr lang="pt-BR" sz="1700" b="1" kern="1200" dirty="0"/>
        </a:p>
      </dsp:txBody>
      <dsp:txXfrm>
        <a:off x="421143" y="65585"/>
        <a:ext cx="5457929" cy="506120"/>
      </dsp:txXfrm>
    </dsp:sp>
    <dsp:sp modelId="{DB207493-1983-42BE-BD44-C94606D903D9}">
      <dsp:nvSpPr>
        <dsp:cNvPr id="0" name=""/>
        <dsp:cNvSpPr/>
      </dsp:nvSpPr>
      <dsp:spPr>
        <a:xfrm>
          <a:off x="0" y="1778985"/>
          <a:ext cx="7875271" cy="1077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1209" tIns="395732" rIns="611209" bIns="128016" numCol="1" spcCol="1270" anchor="t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800" kern="1200" dirty="0" smtClean="0">
              <a:latin typeface="+mn-lt"/>
            </a:rPr>
            <a:t>Informar, sensibilizar e engajar as partes interessadas;</a:t>
          </a:r>
          <a:endParaRPr lang="pt-BR" sz="1800" kern="1200" dirty="0">
            <a:latin typeface="+mn-lt"/>
          </a:endParaRPr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800" kern="1200" dirty="0" smtClean="0">
              <a:latin typeface="+mn-lt"/>
            </a:rPr>
            <a:t>Campanhas de rádio e TV, anúncios e editoriais em jornais e web;</a:t>
          </a:r>
          <a:endParaRPr lang="pt-BR" sz="1800" kern="1200" dirty="0">
            <a:latin typeface="+mn-lt"/>
          </a:endParaRPr>
        </a:p>
      </dsp:txBody>
      <dsp:txXfrm>
        <a:off x="0" y="1778985"/>
        <a:ext cx="7875271" cy="1077300"/>
      </dsp:txXfrm>
    </dsp:sp>
    <dsp:sp modelId="{DB7B06E0-105A-4D90-B4EC-AA9137FA9DCA}">
      <dsp:nvSpPr>
        <dsp:cNvPr id="0" name=""/>
        <dsp:cNvSpPr/>
      </dsp:nvSpPr>
      <dsp:spPr>
        <a:xfrm>
          <a:off x="393763" y="1498545"/>
          <a:ext cx="5512689" cy="5608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367" tIns="0" rIns="208367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1" kern="1200" dirty="0" smtClean="0"/>
            <a:t>Comunicação</a:t>
          </a:r>
          <a:endParaRPr lang="pt-BR" sz="1700" b="1" kern="1200" dirty="0"/>
        </a:p>
      </dsp:txBody>
      <dsp:txXfrm>
        <a:off x="421143" y="1525925"/>
        <a:ext cx="5457929" cy="506120"/>
      </dsp:txXfrm>
    </dsp:sp>
    <dsp:sp modelId="{E7541E35-EAA4-4AE8-A0B6-422F49499FF2}">
      <dsp:nvSpPr>
        <dsp:cNvPr id="0" name=""/>
        <dsp:cNvSpPr/>
      </dsp:nvSpPr>
      <dsp:spPr>
        <a:xfrm>
          <a:off x="0" y="3239325"/>
          <a:ext cx="7875271" cy="1077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1209" tIns="395732" rIns="611209" bIns="128016" numCol="1" spcCol="1270" anchor="t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800" kern="1200" dirty="0" smtClean="0"/>
            <a:t>Garantir o envolvimento constante das partes interessadas;</a:t>
          </a:r>
          <a:endParaRPr lang="pt-BR" sz="1800" kern="1200" dirty="0"/>
        </a:p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800" kern="1200" dirty="0" smtClean="0"/>
            <a:t>Treinamento de todos os agentes e atores.</a:t>
          </a:r>
          <a:endParaRPr lang="pt-BR" sz="1800" kern="1200" dirty="0"/>
        </a:p>
      </dsp:txBody>
      <dsp:txXfrm>
        <a:off x="0" y="3239325"/>
        <a:ext cx="7875271" cy="1077300"/>
      </dsp:txXfrm>
    </dsp:sp>
    <dsp:sp modelId="{8976F395-F208-435D-B0C8-BBBB70750F6E}">
      <dsp:nvSpPr>
        <dsp:cNvPr id="0" name=""/>
        <dsp:cNvSpPr/>
      </dsp:nvSpPr>
      <dsp:spPr>
        <a:xfrm>
          <a:off x="393763" y="2958885"/>
          <a:ext cx="5512689" cy="5608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367" tIns="0" rIns="208367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1" kern="1200" dirty="0" smtClean="0"/>
            <a:t>Capacitação</a:t>
          </a:r>
          <a:endParaRPr lang="pt-BR" sz="2400" b="1" kern="1200" dirty="0"/>
        </a:p>
      </dsp:txBody>
      <dsp:txXfrm>
        <a:off x="421143" y="2986265"/>
        <a:ext cx="5457929" cy="50612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834343-D115-4BE5-99DF-5DA5A5FC987C}">
      <dsp:nvSpPr>
        <dsp:cNvPr id="0" name=""/>
        <dsp:cNvSpPr/>
      </dsp:nvSpPr>
      <dsp:spPr>
        <a:xfrm>
          <a:off x="0" y="241904"/>
          <a:ext cx="8395546" cy="90745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1588" tIns="187452" rIns="651588" bIns="99568" numCol="1" spcCol="1270" anchor="t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kern="1200" dirty="0" smtClean="0">
              <a:latin typeface="+mn-lt"/>
            </a:rPr>
            <a:t>Criar uma base de informações </a:t>
          </a:r>
          <a:r>
            <a:rPr lang="pt-BR" sz="1400" kern="1200" dirty="0" err="1" smtClean="0">
              <a:latin typeface="+mn-lt"/>
            </a:rPr>
            <a:t>georreferenciada</a:t>
          </a:r>
          <a:r>
            <a:rPr lang="pt-BR" sz="1400" kern="1200" dirty="0" smtClean="0">
              <a:latin typeface="+mn-lt"/>
            </a:rPr>
            <a:t>, padronizada, atualizada e confiável para as atividades de gerenciamento de RSS e RCCV;</a:t>
          </a:r>
          <a:endParaRPr lang="pt-BR" sz="1600" kern="1200" dirty="0">
            <a:latin typeface="+mn-lt"/>
          </a:endParaRPr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kern="1200" dirty="0" smtClean="0">
              <a:latin typeface="+mn-lt"/>
            </a:rPr>
            <a:t>Possibilitar o conhecimento da realidade metropolitana de forma contínua e sistemática;</a:t>
          </a:r>
          <a:endParaRPr lang="pt-BR" sz="1400" kern="1200" dirty="0">
            <a:latin typeface="+mn-lt"/>
          </a:endParaRPr>
        </a:p>
      </dsp:txBody>
      <dsp:txXfrm>
        <a:off x="0" y="241904"/>
        <a:ext cx="8395546" cy="907452"/>
      </dsp:txXfrm>
    </dsp:sp>
    <dsp:sp modelId="{9A4E12B2-FD07-408B-B86E-31B743A7EC8A}">
      <dsp:nvSpPr>
        <dsp:cNvPr id="0" name=""/>
        <dsp:cNvSpPr/>
      </dsp:nvSpPr>
      <dsp:spPr>
        <a:xfrm>
          <a:off x="419777" y="50024"/>
          <a:ext cx="5876882" cy="383760"/>
        </a:xfrm>
        <a:prstGeom prst="round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132" tIns="0" rIns="222132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200" b="1" kern="1200" dirty="0" smtClean="0"/>
            <a:t>Monitoramento</a:t>
          </a:r>
          <a:endParaRPr lang="pt-BR" sz="2200" b="1" kern="1200" dirty="0"/>
        </a:p>
      </dsp:txBody>
      <dsp:txXfrm>
        <a:off x="438511" y="68758"/>
        <a:ext cx="5839414" cy="346292"/>
      </dsp:txXfrm>
    </dsp:sp>
    <dsp:sp modelId="{C48C0103-BA81-4BCD-99F6-857A3EE4926F}">
      <dsp:nvSpPr>
        <dsp:cNvPr id="0" name=""/>
        <dsp:cNvSpPr/>
      </dsp:nvSpPr>
      <dsp:spPr>
        <a:xfrm>
          <a:off x="0" y="1411436"/>
          <a:ext cx="8395546" cy="90745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1588" tIns="187452" rIns="651588" bIns="99568" numCol="1" spcCol="1270" anchor="t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kern="1200" dirty="0" smtClean="0">
              <a:latin typeface="+mn-lt"/>
            </a:rPr>
            <a:t>Avaliação focada no desempenho da prestação dos serviços e sua eficiência;</a:t>
          </a:r>
          <a:endParaRPr lang="pt-BR" sz="1400" kern="1200" dirty="0">
            <a:latin typeface="+mn-lt"/>
          </a:endParaRPr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kern="1200" dirty="0" smtClean="0">
              <a:latin typeface="+mn-lt"/>
            </a:rPr>
            <a:t>Análise de procedimentos e mecanismos que permitam mensurar os resultados das ações implementadas;</a:t>
          </a:r>
          <a:endParaRPr lang="pt-BR" sz="1400" kern="1200" dirty="0">
            <a:latin typeface="+mn-lt"/>
          </a:endParaRPr>
        </a:p>
      </dsp:txBody>
      <dsp:txXfrm>
        <a:off x="0" y="1411436"/>
        <a:ext cx="8395546" cy="907452"/>
      </dsp:txXfrm>
    </dsp:sp>
    <dsp:sp modelId="{D4780856-8EB7-4C33-A697-65C58FE43FF8}">
      <dsp:nvSpPr>
        <dsp:cNvPr id="0" name=""/>
        <dsp:cNvSpPr/>
      </dsp:nvSpPr>
      <dsp:spPr>
        <a:xfrm>
          <a:off x="419777" y="1219556"/>
          <a:ext cx="5876882" cy="3837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132" tIns="0" rIns="222132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200" b="1" kern="1200" dirty="0" smtClean="0"/>
            <a:t>Avaliação</a:t>
          </a:r>
          <a:endParaRPr lang="pt-BR" sz="2200" b="1" kern="1200" dirty="0"/>
        </a:p>
      </dsp:txBody>
      <dsp:txXfrm>
        <a:off x="438511" y="1238290"/>
        <a:ext cx="5839414" cy="346292"/>
      </dsp:txXfrm>
    </dsp:sp>
    <dsp:sp modelId="{24BAE798-ADFF-41EB-B691-E0D8F18811F0}">
      <dsp:nvSpPr>
        <dsp:cNvPr id="0" name=""/>
        <dsp:cNvSpPr/>
      </dsp:nvSpPr>
      <dsp:spPr>
        <a:xfrm>
          <a:off x="0" y="2580969"/>
          <a:ext cx="8395546" cy="90745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1588" tIns="187452" rIns="651588" bIns="99568" numCol="1" spcCol="1270" anchor="t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kern="1200" dirty="0" smtClean="0">
              <a:latin typeface="+mn-lt"/>
            </a:rPr>
            <a:t>Avaliação dos serviços prestados de forma a garantir a preservação segura e saudável da população e do meio em que se encontram os serviços;</a:t>
          </a:r>
          <a:endParaRPr lang="pt-BR" sz="1400" kern="1200" dirty="0">
            <a:latin typeface="+mn-lt"/>
          </a:endParaRPr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kern="1200" dirty="0" smtClean="0">
              <a:latin typeface="+mn-lt"/>
            </a:rPr>
            <a:t>Induzir mudanças de comportamentos para prevenir a ocorrência de má condutas.</a:t>
          </a:r>
          <a:endParaRPr lang="pt-BR" sz="1400" kern="1200" dirty="0">
            <a:latin typeface="+mn-lt"/>
          </a:endParaRPr>
        </a:p>
      </dsp:txBody>
      <dsp:txXfrm>
        <a:off x="0" y="2580969"/>
        <a:ext cx="8395546" cy="907452"/>
      </dsp:txXfrm>
    </dsp:sp>
    <dsp:sp modelId="{C57572CA-7325-417A-B4CF-29713C017AA5}">
      <dsp:nvSpPr>
        <dsp:cNvPr id="0" name=""/>
        <dsp:cNvSpPr/>
      </dsp:nvSpPr>
      <dsp:spPr>
        <a:xfrm>
          <a:off x="419777" y="2389089"/>
          <a:ext cx="5876882" cy="3837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132" tIns="0" rIns="222132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200" b="1" kern="1200" dirty="0" smtClean="0"/>
            <a:t>Fiscalização</a:t>
          </a:r>
          <a:endParaRPr lang="pt-BR" sz="2200" b="1" kern="1200" dirty="0"/>
        </a:p>
      </dsp:txBody>
      <dsp:txXfrm>
        <a:off x="438511" y="2407823"/>
        <a:ext cx="5839414" cy="346292"/>
      </dsp:txXfrm>
    </dsp:sp>
    <dsp:sp modelId="{92384110-CEE6-4BD7-AFD0-1942BC842E2E}">
      <dsp:nvSpPr>
        <dsp:cNvPr id="0" name=""/>
        <dsp:cNvSpPr/>
      </dsp:nvSpPr>
      <dsp:spPr>
        <a:xfrm>
          <a:off x="0" y="3750501"/>
          <a:ext cx="8395546" cy="1187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1588" tIns="187452" rIns="651588" bIns="99568" numCol="1" spcCol="1270" anchor="t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kern="1200" dirty="0" smtClean="0">
              <a:latin typeface="+mn-lt"/>
            </a:rPr>
            <a:t>Mapeamento das intenções de investimentos, por parte do setor público e privado, no que se refere à implantação de novas unidades para o gerenciamento dos resíduos sólidos;</a:t>
          </a:r>
          <a:endParaRPr lang="pt-BR" sz="1400" kern="1200" dirty="0">
            <a:latin typeface="+mn-lt"/>
          </a:endParaRPr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400" kern="1200" dirty="0" smtClean="0">
              <a:latin typeface="+mn-lt"/>
            </a:rPr>
            <a:t>Revitalização do Comitê de Resíduos Sólidos da Agência RMBH, evoluindo para a consolidação de um consórcio público.</a:t>
          </a:r>
          <a:endParaRPr lang="pt-BR" sz="1400" kern="1200" dirty="0">
            <a:latin typeface="+mn-lt"/>
          </a:endParaRPr>
        </a:p>
      </dsp:txBody>
      <dsp:txXfrm>
        <a:off x="0" y="3750501"/>
        <a:ext cx="8395546" cy="1187550"/>
      </dsp:txXfrm>
    </dsp:sp>
    <dsp:sp modelId="{57193CB3-4A07-43AC-8502-11B3D6E1BE6A}">
      <dsp:nvSpPr>
        <dsp:cNvPr id="0" name=""/>
        <dsp:cNvSpPr/>
      </dsp:nvSpPr>
      <dsp:spPr>
        <a:xfrm>
          <a:off x="419777" y="3558621"/>
          <a:ext cx="5876882" cy="3837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132" tIns="0" rIns="222132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200" b="1" kern="1200" dirty="0" smtClean="0"/>
            <a:t>Consórcios Públicos</a:t>
          </a:r>
          <a:endParaRPr lang="pt-BR" sz="2200" b="1" kern="1200" dirty="0"/>
        </a:p>
      </dsp:txBody>
      <dsp:txXfrm>
        <a:off x="438511" y="3577355"/>
        <a:ext cx="5839414" cy="3462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D3DDD4-6CA1-4E3B-AB91-6EDCCE6ED0DB}" type="datetimeFigureOut">
              <a:rPr lang="pt-BR" smtClean="0"/>
              <a:t>21/06/2017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291C1B-26E1-4E81-BF23-5E229AB3E4A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4981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91C1B-26E1-4E81-BF23-5E229AB3E4A9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8919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91C1B-26E1-4E81-BF23-5E229AB3E4A9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295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91C1B-26E1-4E81-BF23-5E229AB3E4A9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1202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91C1B-26E1-4E81-BF23-5E229AB3E4A9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1202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91C1B-26E1-4E81-BF23-5E229AB3E4A9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1202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91C1B-26E1-4E81-BF23-5E229AB3E4A9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81940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91C1B-26E1-4E81-BF23-5E229AB3E4A9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6043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3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4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3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7" y="-14568"/>
            <a:ext cx="3246975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6" descr="C:\Users\gabriel.silva\Desktop\Faixa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26"/>
          <a:stretch>
            <a:fillRect/>
          </a:stretch>
        </p:blipFill>
        <p:spPr bwMode="auto">
          <a:xfrm>
            <a:off x="2443049" y="-6739"/>
            <a:ext cx="6501979" cy="1423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8202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5BCC-9072-4890-AF83-E93E95C6CF1C}" type="datetimeFigureOut">
              <a:rPr lang="pt-BR" smtClean="0"/>
              <a:t>21/06/2017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D68F-B5DA-4F04-A6F4-7B4B51212C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2187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5BCC-9072-4890-AF83-E93E95C6CF1C}" type="datetimeFigureOut">
              <a:rPr lang="pt-BR" smtClean="0"/>
              <a:t>21/06/2017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D68F-B5DA-4F04-A6F4-7B4B51212C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2852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5BCC-9072-4890-AF83-E93E95C6CF1C}" type="datetimeFigureOut">
              <a:rPr lang="pt-BR" smtClean="0"/>
              <a:t>21/06/2017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D68F-B5DA-4F04-A6F4-7B4B51212C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7061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5BCC-9072-4890-AF83-E93E95C6CF1C}" type="datetimeFigureOut">
              <a:rPr lang="pt-BR" smtClean="0"/>
              <a:t>21/06/2017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D68F-B5DA-4F04-A6F4-7B4B51212C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5995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5BCC-9072-4890-AF83-E93E95C6CF1C}" type="datetimeFigureOut">
              <a:rPr lang="pt-BR" smtClean="0"/>
              <a:t>21/06/2017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D68F-B5DA-4F04-A6F4-7B4B51212C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9017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5BCC-9072-4890-AF83-E93E95C6CF1C}" type="datetimeFigureOut">
              <a:rPr lang="pt-BR" smtClean="0"/>
              <a:t>21/06/2017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D68F-B5DA-4F04-A6F4-7B4B51212C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3795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5BCC-9072-4890-AF83-E93E95C6CF1C}" type="datetimeFigureOut">
              <a:rPr lang="pt-BR" smtClean="0"/>
              <a:t>21/06/2017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D68F-B5DA-4F04-A6F4-7B4B51212C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92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5BCC-9072-4890-AF83-E93E95C6CF1C}" type="datetimeFigureOut">
              <a:rPr lang="pt-BR" smtClean="0"/>
              <a:t>21/06/2017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D68F-B5DA-4F04-A6F4-7B4B51212C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4662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5BCC-9072-4890-AF83-E93E95C6CF1C}" type="datetimeFigureOut">
              <a:rPr lang="pt-BR" smtClean="0"/>
              <a:t>21/06/2017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D68F-B5DA-4F04-A6F4-7B4B51212C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2294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5BCC-9072-4890-AF83-E93E95C6CF1C}" type="datetimeFigureOut">
              <a:rPr lang="pt-BR" smtClean="0"/>
              <a:t>21/06/2017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D68F-B5DA-4F04-A6F4-7B4B51212C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9890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65BCC-9072-4890-AF83-E93E95C6CF1C}" type="datetimeFigureOut">
              <a:rPr lang="pt-BR" smtClean="0"/>
              <a:t>21/06/2017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DD68F-B5DA-4F04-A6F4-7B4B51212C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4556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2.jpeg"/><Relationship Id="rId9" Type="http://schemas.microsoft.com/office/2007/relationships/diagramDrawing" Target="../diagrams/drawing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hyperlink" Target="mailto:gustavo.medeiros@agenciarmbh.mg.gov.br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2.jpeg"/><Relationship Id="rId9" Type="http://schemas.microsoft.com/office/2007/relationships/diagramDrawing" Target="../diagrams/drawing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1457171" y="1990726"/>
            <a:ext cx="9144000" cy="2387600"/>
          </a:xfrm>
        </p:spPr>
        <p:txBody>
          <a:bodyPr anchor="ctr" anchorCtr="0">
            <a:normAutofit fontScale="90000"/>
          </a:bodyPr>
          <a:lstStyle/>
          <a:p>
            <a:pPr algn="just"/>
            <a:r>
              <a:rPr lang="pt-BR" b="1" dirty="0" smtClean="0"/>
              <a:t>Plano Metropolitano de Gestão Integrada de Resíduos com foco em Resíduos de Serviços de Saúde (RSS) e Resíduos da Construção Civil e Volumosos (RCCV)</a:t>
            </a:r>
            <a:endParaRPr lang="pt-BR" b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1023256" y="4748666"/>
            <a:ext cx="9144000" cy="1655762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pt-BR" sz="2200" b="1" dirty="0" smtClean="0"/>
              <a:t>Autores:</a:t>
            </a:r>
          </a:p>
          <a:p>
            <a:pPr lvl="1"/>
            <a:r>
              <a:rPr lang="pt-BR" sz="2000" b="1" dirty="0" smtClean="0"/>
              <a:t>Fernando Brenner Fernandes</a:t>
            </a:r>
          </a:p>
          <a:p>
            <a:pPr lvl="1"/>
            <a:r>
              <a:rPr lang="pt-BR" sz="2000" b="1" dirty="0" smtClean="0"/>
              <a:t>Gustavo Batista de Medeiros</a:t>
            </a:r>
          </a:p>
          <a:p>
            <a:pPr lvl="1"/>
            <a:r>
              <a:rPr lang="pt-BR" sz="2000" b="1" dirty="0" smtClean="0"/>
              <a:t>Raquel Amorim de Oliveira</a:t>
            </a:r>
          </a:p>
        </p:txBody>
      </p:sp>
    </p:spTree>
    <p:extLst>
      <p:ext uri="{BB962C8B-B14F-4D97-AF65-F5344CB8AC3E}">
        <p14:creationId xmlns:p14="http://schemas.microsoft.com/office/powerpoint/2010/main" val="201442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4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7" y="-14568"/>
            <a:ext cx="3246975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20"/>
          <p:cNvSpPr txBox="1"/>
          <p:nvPr/>
        </p:nvSpPr>
        <p:spPr>
          <a:xfrm>
            <a:off x="1" y="1362385"/>
            <a:ext cx="484575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b="1" dirty="0" smtClean="0">
                <a:solidFill>
                  <a:schemeClr val="accent3">
                    <a:lumMod val="50000"/>
                  </a:schemeClr>
                </a:solidFill>
                <a:latin typeface="Lato" panose="020F0502020204030203"/>
              </a:rPr>
              <a:t>Mobilização e Participação Social</a:t>
            </a:r>
            <a:endParaRPr lang="pt-BR" sz="2800" b="1" dirty="0">
              <a:solidFill>
                <a:schemeClr val="accent3">
                  <a:lumMod val="50000"/>
                </a:schemeClr>
              </a:solidFill>
              <a:latin typeface="Lato" panose="020F0502020204030203"/>
            </a:endParaRPr>
          </a:p>
        </p:txBody>
      </p:sp>
      <p:pic>
        <p:nvPicPr>
          <p:cNvPr id="13" name="Picture 4" descr="D:\FOTOS WORKSOPS RSS E RCCV\2014-07-01 II Workshop Resíduos RSS e RSCCV\2014-07-01 Workshop Resíduos RSS e RSCCV 0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16" y="1940036"/>
            <a:ext cx="4176464" cy="2520279"/>
          </a:xfrm>
          <a:prstGeom prst="rect">
            <a:avLst/>
          </a:prstGeom>
          <a:ln w="28575" cap="sq">
            <a:solidFill>
              <a:srgbClr val="D6BEA7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D:\FOTOS WORKSOPS RSS E RCCV\2015-08-17 III Workshop RSS e RCCV\IMG_857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135" y="4061582"/>
            <a:ext cx="3995936" cy="2702067"/>
          </a:xfrm>
          <a:prstGeom prst="rect">
            <a:avLst/>
          </a:prstGeom>
          <a:ln w="28575" cap="sq">
            <a:solidFill>
              <a:srgbClr val="D6BEA7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D:\FOTOS WORKSOPS RSS E RCCV\2014-04-10-I Workshop Resíduos Saúde e Construção Civil\IMG_41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23" y="1940036"/>
            <a:ext cx="3995936" cy="2520278"/>
          </a:xfrm>
          <a:prstGeom prst="rect">
            <a:avLst/>
          </a:prstGeom>
          <a:ln w="28575" cap="sq">
            <a:solidFill>
              <a:srgbClr val="D6BEA7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ixaDeTexto 18"/>
          <p:cNvSpPr txBox="1"/>
          <p:nvPr/>
        </p:nvSpPr>
        <p:spPr>
          <a:xfrm>
            <a:off x="8164287" y="6285266"/>
            <a:ext cx="2013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Fonte: Comunicação ARMBH, 2014/2015.</a:t>
            </a:r>
            <a:endParaRPr lang="pt-BR" sz="12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343931" y="4593772"/>
            <a:ext cx="2616984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1600" dirty="0" smtClean="0"/>
              <a:t>II Workshop – Construindo o Diagnóstico dos RSS e RCCV na RMBH e Colar Metropolitano</a:t>
            </a:r>
            <a:endParaRPr lang="pt-BR" sz="1600" dirty="0"/>
          </a:p>
        </p:txBody>
      </p:sp>
      <p:sp>
        <p:nvSpPr>
          <p:cNvPr id="20" name="CaixaDeTexto 19"/>
          <p:cNvSpPr txBox="1"/>
          <p:nvPr/>
        </p:nvSpPr>
        <p:spPr>
          <a:xfrm>
            <a:off x="4845752" y="2634337"/>
            <a:ext cx="2616984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1600" dirty="0"/>
              <a:t>III Workshop – Premissas e </a:t>
            </a:r>
            <a:r>
              <a:rPr lang="pt-BR" sz="1600" dirty="0" smtClean="0"/>
              <a:t>Métodos </a:t>
            </a:r>
            <a:r>
              <a:rPr lang="pt-BR" sz="1600" dirty="0"/>
              <a:t>para a </a:t>
            </a:r>
            <a:r>
              <a:rPr lang="pt-BR" sz="1600" dirty="0" smtClean="0"/>
              <a:t>Gestão Metropolitana </a:t>
            </a:r>
            <a:r>
              <a:rPr lang="pt-BR" sz="1600" dirty="0"/>
              <a:t>e o </a:t>
            </a:r>
            <a:r>
              <a:rPr lang="pt-BR" sz="1600" dirty="0" smtClean="0"/>
              <a:t>Gerenciamento </a:t>
            </a:r>
            <a:r>
              <a:rPr lang="pt-BR" sz="1600" dirty="0"/>
              <a:t>dos </a:t>
            </a:r>
            <a:r>
              <a:rPr lang="pt-BR" sz="1600" dirty="0" smtClean="0"/>
              <a:t>RSS e RCCV</a:t>
            </a:r>
            <a:endParaRPr lang="pt-BR" sz="1600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9224847" y="4581618"/>
            <a:ext cx="2616984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1600" dirty="0"/>
              <a:t>V Workshop – Apresentação das </a:t>
            </a:r>
            <a:r>
              <a:rPr lang="pt-BR" sz="1600" dirty="0" smtClean="0"/>
              <a:t>Proposições </a:t>
            </a:r>
            <a:r>
              <a:rPr lang="pt-BR" sz="1600" dirty="0"/>
              <a:t>para a </a:t>
            </a:r>
            <a:r>
              <a:rPr lang="pt-BR" sz="1600" dirty="0" smtClean="0"/>
              <a:t>Gestão  </a:t>
            </a:r>
            <a:r>
              <a:rPr lang="pt-BR" sz="1600" dirty="0"/>
              <a:t>dos </a:t>
            </a:r>
            <a:r>
              <a:rPr lang="pt-BR" sz="1600" dirty="0" smtClean="0"/>
              <a:t>RSS e RCCV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46054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  <p:bldP spid="2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4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7" y="-14568"/>
            <a:ext cx="3246975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20"/>
          <p:cNvSpPr txBox="1"/>
          <p:nvPr/>
        </p:nvSpPr>
        <p:spPr>
          <a:xfrm>
            <a:off x="1" y="1362385"/>
            <a:ext cx="484575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b="1" dirty="0" smtClean="0">
                <a:solidFill>
                  <a:schemeClr val="accent3">
                    <a:lumMod val="50000"/>
                  </a:schemeClr>
                </a:solidFill>
                <a:latin typeface="Lato" panose="020F0502020204030203"/>
              </a:rPr>
              <a:t>Mobilização e Participação Social</a:t>
            </a:r>
            <a:endParaRPr lang="pt-BR" sz="2800" b="1" dirty="0">
              <a:solidFill>
                <a:schemeClr val="accent3">
                  <a:lumMod val="50000"/>
                </a:schemeClr>
              </a:solidFill>
              <a:latin typeface="Lato" panose="020F0502020204030203"/>
            </a:endParaRPr>
          </a:p>
        </p:txBody>
      </p:sp>
      <p:pic>
        <p:nvPicPr>
          <p:cNvPr id="9" name="Picture 3" descr="D:\2015-09-10 Reunião Municípios RSS e RCCV\IMG_95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99" y="2012821"/>
            <a:ext cx="5676228" cy="4067838"/>
          </a:xfrm>
          <a:prstGeom prst="rect">
            <a:avLst/>
          </a:prstGeom>
          <a:ln w="28575" cap="sq">
            <a:solidFill>
              <a:srgbClr val="D6BEA7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:\2015-09-10 Reunião Municípios RSS e RCCV\IMG_948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253" y="2939144"/>
            <a:ext cx="5856513" cy="3702221"/>
          </a:xfrm>
          <a:prstGeom prst="rect">
            <a:avLst/>
          </a:prstGeom>
          <a:ln w="28575" cap="sq">
            <a:solidFill>
              <a:srgbClr val="D6BEA7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3941719" y="6172101"/>
            <a:ext cx="2013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Fonte: Comunicação ARMBH, 2015.</a:t>
            </a:r>
            <a:endParaRPr lang="pt-BR" sz="1200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6094909" y="1963129"/>
            <a:ext cx="5866856" cy="8309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1600" dirty="0" smtClean="0"/>
              <a:t>Reunião com responsáveis pelas pastas nos municípios </a:t>
            </a:r>
            <a:r>
              <a:rPr lang="pt-BR" sz="1600" dirty="0"/>
              <a:t>da RMBH e Colar </a:t>
            </a:r>
            <a:r>
              <a:rPr lang="pt-BR" sz="1600" dirty="0" smtClean="0"/>
              <a:t>Metropolitano </a:t>
            </a:r>
            <a:r>
              <a:rPr lang="pt-BR" sz="1600" dirty="0"/>
              <a:t>com foco na discussão e percepções do Plano no ponto de vista dos </a:t>
            </a:r>
            <a:r>
              <a:rPr lang="pt-BR" sz="1600" dirty="0" smtClean="0"/>
              <a:t>municípios, 2015.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406451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4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7" y="-14568"/>
            <a:ext cx="3246975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20"/>
          <p:cNvSpPr txBox="1"/>
          <p:nvPr/>
        </p:nvSpPr>
        <p:spPr>
          <a:xfrm>
            <a:off x="1" y="1362385"/>
            <a:ext cx="484575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b="1" dirty="0" smtClean="0">
                <a:solidFill>
                  <a:schemeClr val="accent3">
                    <a:lumMod val="50000"/>
                  </a:schemeClr>
                </a:solidFill>
                <a:latin typeface="Lato" panose="020F0502020204030203"/>
              </a:rPr>
              <a:t>Mobilização e Participação Social</a:t>
            </a:r>
            <a:endParaRPr lang="pt-BR" sz="2800" b="1" dirty="0">
              <a:solidFill>
                <a:schemeClr val="accent3">
                  <a:lumMod val="50000"/>
                </a:schemeClr>
              </a:solidFill>
              <a:latin typeface="Lato" panose="020F0502020204030203"/>
            </a:endParaRPr>
          </a:p>
        </p:txBody>
      </p:sp>
      <p:pic>
        <p:nvPicPr>
          <p:cNvPr id="14" name="Picture 2" descr="D:\2015-07-10 Reunião Copagress-SLU\IMG_78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48" y="2015925"/>
            <a:ext cx="5648733" cy="4053848"/>
          </a:xfrm>
          <a:prstGeom prst="rect">
            <a:avLst/>
          </a:prstGeom>
          <a:ln w="28575" cap="sq">
            <a:solidFill>
              <a:srgbClr val="D6BEA7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D:\2015-07-10 Reunião Copagress-SLU\IMG_786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827" y="2914652"/>
            <a:ext cx="5876383" cy="3772693"/>
          </a:xfrm>
          <a:prstGeom prst="rect">
            <a:avLst/>
          </a:prstGeom>
          <a:ln w="28575" cap="sq">
            <a:solidFill>
              <a:srgbClr val="D6BEA7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943352" y="6161215"/>
            <a:ext cx="2023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Fonte: Comunicação ARMBH, 2015.</a:t>
            </a:r>
            <a:endParaRPr lang="pt-BR" sz="12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6067969" y="1972383"/>
            <a:ext cx="5899240" cy="8309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1600" dirty="0" smtClean="0"/>
              <a:t>Reunião com a Comissão </a:t>
            </a:r>
            <a:r>
              <a:rPr lang="pt-BR" sz="1600" dirty="0"/>
              <a:t>Permanente de Apoio ao Gerenciamento de Resíduos de Serviços de Saúde – COPAGRESS com o intuito de discutir premissas básicas do </a:t>
            </a:r>
            <a:r>
              <a:rPr lang="pt-BR" sz="1600" dirty="0" smtClean="0"/>
              <a:t>Plano, 2015.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128330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4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7" y="-14568"/>
            <a:ext cx="3246975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20"/>
          <p:cNvSpPr txBox="1"/>
          <p:nvPr/>
        </p:nvSpPr>
        <p:spPr>
          <a:xfrm>
            <a:off x="3" y="1362385"/>
            <a:ext cx="4362797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b="1" dirty="0" smtClean="0">
                <a:solidFill>
                  <a:schemeClr val="accent3">
                    <a:lumMod val="50000"/>
                  </a:schemeClr>
                </a:solidFill>
                <a:latin typeface="Lato" panose="020F0502020204030203"/>
              </a:rPr>
              <a:t>Diagnóstico – Geração de RSS</a:t>
            </a:r>
            <a:endParaRPr lang="pt-BR" sz="2800" b="1" dirty="0">
              <a:solidFill>
                <a:schemeClr val="accent3">
                  <a:lumMod val="50000"/>
                </a:schemeClr>
              </a:solidFill>
              <a:latin typeface="Lato" panose="020F0502020204030203"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9267713" y="5438411"/>
            <a:ext cx="23937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100" dirty="0"/>
              <a:t>Fonte: Adaptado do Plano Metropolitano de Gestão Integrada de Resíduos com foco em RSS e RCCV (ARMBH, 2016).</a:t>
            </a:r>
          </a:p>
        </p:txBody>
      </p:sp>
      <p:grpSp>
        <p:nvGrpSpPr>
          <p:cNvPr id="9" name="Grupo 8"/>
          <p:cNvGrpSpPr/>
          <p:nvPr/>
        </p:nvGrpSpPr>
        <p:grpSpPr>
          <a:xfrm>
            <a:off x="1694136" y="1264415"/>
            <a:ext cx="8523113" cy="5277491"/>
            <a:chOff x="1694136" y="1416819"/>
            <a:chExt cx="8523113" cy="5277491"/>
          </a:xfrm>
        </p:grpSpPr>
        <p:pic>
          <p:nvPicPr>
            <p:cNvPr id="1026" name="Picture 2" descr="G:\mapa2_fundoless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4136" y="1416819"/>
              <a:ext cx="8523113" cy="52774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CaixaDeTexto 1"/>
            <p:cNvSpPr txBox="1"/>
            <p:nvPr/>
          </p:nvSpPr>
          <p:spPr>
            <a:xfrm>
              <a:off x="2273713" y="3431820"/>
              <a:ext cx="13073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00" b="1" dirty="0" smtClean="0"/>
                <a:t>Capital Estadual</a:t>
              </a:r>
              <a:endParaRPr lang="pt-BR" sz="1000" b="1" dirty="0"/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2268066" y="3686241"/>
              <a:ext cx="16383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00" b="1" dirty="0" smtClean="0"/>
                <a:t>Colar Metropolitano</a:t>
              </a:r>
              <a:endParaRPr lang="pt-BR" sz="1000" b="1" dirty="0"/>
            </a:p>
          </p:txBody>
        </p:sp>
        <p:sp>
          <p:nvSpPr>
            <p:cNvPr id="19" name="CaixaDeTexto 18"/>
            <p:cNvSpPr txBox="1"/>
            <p:nvPr/>
          </p:nvSpPr>
          <p:spPr>
            <a:xfrm>
              <a:off x="2273712" y="4023614"/>
              <a:ext cx="191661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00" b="1" dirty="0" smtClean="0"/>
                <a:t>Geração de RSS (</a:t>
              </a:r>
              <a:r>
                <a:rPr lang="pt-BR" sz="1000" b="1" dirty="0" err="1" smtClean="0"/>
                <a:t>max</a:t>
              </a:r>
              <a:r>
                <a:rPr lang="pt-BR" sz="1000" b="1" dirty="0" smtClean="0"/>
                <a:t>/min)</a:t>
              </a:r>
              <a:endParaRPr lang="pt-BR" sz="1000" b="1" dirty="0"/>
            </a:p>
          </p:txBody>
        </p:sp>
        <p:sp>
          <p:nvSpPr>
            <p:cNvPr id="21" name="CaixaDeTexto 20"/>
            <p:cNvSpPr txBox="1"/>
            <p:nvPr/>
          </p:nvSpPr>
          <p:spPr>
            <a:xfrm>
              <a:off x="2273713" y="4695304"/>
              <a:ext cx="191661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00" b="1" dirty="0" smtClean="0"/>
                <a:t>Até 5 mil</a:t>
              </a:r>
              <a:endParaRPr lang="pt-BR" sz="1000" b="1" dirty="0"/>
            </a:p>
          </p:txBody>
        </p:sp>
        <p:sp>
          <p:nvSpPr>
            <p:cNvPr id="25" name="CaixaDeTexto 24"/>
            <p:cNvSpPr txBox="1"/>
            <p:nvPr/>
          </p:nvSpPr>
          <p:spPr>
            <a:xfrm>
              <a:off x="2273713" y="4963651"/>
              <a:ext cx="191661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00" b="1" dirty="0" smtClean="0"/>
                <a:t>De 5 mil a 10 mil</a:t>
              </a:r>
              <a:endParaRPr lang="pt-BR" sz="1000" b="1" dirty="0"/>
            </a:p>
          </p:txBody>
        </p:sp>
        <p:sp>
          <p:nvSpPr>
            <p:cNvPr id="27" name="CaixaDeTexto 26"/>
            <p:cNvSpPr txBox="1"/>
            <p:nvPr/>
          </p:nvSpPr>
          <p:spPr>
            <a:xfrm>
              <a:off x="2273713" y="5211138"/>
              <a:ext cx="191661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00" b="1" dirty="0" smtClean="0"/>
                <a:t>De 10 mil a 30 mil</a:t>
              </a:r>
              <a:endParaRPr lang="pt-BR" sz="1000" b="1" dirty="0"/>
            </a:p>
          </p:txBody>
        </p:sp>
        <p:sp>
          <p:nvSpPr>
            <p:cNvPr id="28" name="CaixaDeTexto 27"/>
            <p:cNvSpPr txBox="1"/>
            <p:nvPr/>
          </p:nvSpPr>
          <p:spPr>
            <a:xfrm>
              <a:off x="2273713" y="5464207"/>
              <a:ext cx="191661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00" b="1" dirty="0" smtClean="0"/>
                <a:t>De 30 mil a 100 mil</a:t>
              </a:r>
              <a:endParaRPr lang="pt-BR" sz="1000" b="1" dirty="0"/>
            </a:p>
          </p:txBody>
        </p:sp>
        <p:sp>
          <p:nvSpPr>
            <p:cNvPr id="29" name="CaixaDeTexto 28"/>
            <p:cNvSpPr txBox="1"/>
            <p:nvPr/>
          </p:nvSpPr>
          <p:spPr>
            <a:xfrm>
              <a:off x="2273713" y="5722832"/>
              <a:ext cx="191661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00" b="1" dirty="0" smtClean="0"/>
                <a:t>De 100 mil a 500 mil</a:t>
              </a:r>
              <a:endParaRPr lang="pt-BR" sz="1000" b="1" dirty="0"/>
            </a:p>
          </p:txBody>
        </p:sp>
        <p:sp>
          <p:nvSpPr>
            <p:cNvPr id="30" name="CaixaDeTexto 29"/>
            <p:cNvSpPr txBox="1"/>
            <p:nvPr/>
          </p:nvSpPr>
          <p:spPr>
            <a:xfrm>
              <a:off x="2273713" y="5962913"/>
              <a:ext cx="191661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00" b="1" dirty="0" smtClean="0"/>
                <a:t>De 500 mil a 1 milhão</a:t>
              </a:r>
              <a:endParaRPr lang="pt-BR" sz="1000" b="1" dirty="0"/>
            </a:p>
          </p:txBody>
        </p:sp>
        <p:sp>
          <p:nvSpPr>
            <p:cNvPr id="31" name="CaixaDeTexto 30"/>
            <p:cNvSpPr txBox="1"/>
            <p:nvPr/>
          </p:nvSpPr>
          <p:spPr>
            <a:xfrm>
              <a:off x="2279784" y="6190844"/>
              <a:ext cx="191661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00" b="1" dirty="0" smtClean="0"/>
                <a:t>&gt; 1 milhão</a:t>
              </a:r>
              <a:endParaRPr lang="pt-BR" sz="1000" b="1" dirty="0"/>
            </a:p>
          </p:txBody>
        </p:sp>
      </p:grpSp>
      <p:sp>
        <p:nvSpPr>
          <p:cNvPr id="3" name="CaixaDeTexto 2"/>
          <p:cNvSpPr txBox="1"/>
          <p:nvPr/>
        </p:nvSpPr>
        <p:spPr>
          <a:xfrm>
            <a:off x="718948" y="2323007"/>
            <a:ext cx="3257140" cy="646331"/>
          </a:xfrm>
          <a:prstGeom prst="rect">
            <a:avLst/>
          </a:prstGeom>
          <a:solidFill>
            <a:srgbClr val="FFFFF7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 smtClean="0"/>
              <a:t>76,30 toneladas por dia</a:t>
            </a:r>
            <a:br>
              <a:rPr lang="pt-BR" dirty="0" smtClean="0"/>
            </a:br>
            <a:r>
              <a:rPr lang="pt-BR" dirty="0" smtClean="0"/>
              <a:t>0,0129 kg por habitante por dia</a:t>
            </a:r>
            <a:endParaRPr lang="pt-BR" dirty="0"/>
          </a:p>
        </p:txBody>
      </p:sp>
      <p:cxnSp>
        <p:nvCxnSpPr>
          <p:cNvPr id="8" name="Conector angulado 7"/>
          <p:cNvCxnSpPr>
            <a:stCxn id="3" idx="3"/>
          </p:cNvCxnSpPr>
          <p:nvPr/>
        </p:nvCxnSpPr>
        <p:spPr>
          <a:xfrm>
            <a:off x="3976088" y="2646172"/>
            <a:ext cx="914400" cy="914400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965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4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7" y="-14568"/>
            <a:ext cx="3246975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20"/>
          <p:cNvSpPr txBox="1"/>
          <p:nvPr/>
        </p:nvSpPr>
        <p:spPr>
          <a:xfrm>
            <a:off x="3" y="1362385"/>
            <a:ext cx="4617803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b="1" dirty="0">
                <a:solidFill>
                  <a:schemeClr val="accent3">
                    <a:lumMod val="50000"/>
                  </a:schemeClr>
                </a:solidFill>
                <a:latin typeface="Lato" panose="020F0502020204030203"/>
              </a:rPr>
              <a:t>Diagnóstico – Geração de </a:t>
            </a:r>
            <a:r>
              <a:rPr lang="pt-BR" sz="2800" b="1" dirty="0" smtClean="0">
                <a:solidFill>
                  <a:schemeClr val="accent3">
                    <a:lumMod val="50000"/>
                  </a:schemeClr>
                </a:solidFill>
                <a:latin typeface="Lato" panose="020F0502020204030203"/>
              </a:rPr>
              <a:t>RCCV</a:t>
            </a:r>
            <a:endParaRPr lang="pt-BR" sz="2800" b="1" dirty="0">
              <a:solidFill>
                <a:schemeClr val="accent3">
                  <a:lumMod val="50000"/>
                </a:schemeClr>
              </a:solidFill>
              <a:latin typeface="Lato" panose="020F0502020204030203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1773160" y="1353091"/>
            <a:ext cx="8297334" cy="5237843"/>
            <a:chOff x="2099734" y="1357552"/>
            <a:chExt cx="8297334" cy="5237843"/>
          </a:xfrm>
        </p:grpSpPr>
        <p:pic>
          <p:nvPicPr>
            <p:cNvPr id="2050" name="Picture 2" descr="G:\mapa1_fundoless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9734" y="1357552"/>
              <a:ext cx="8297334" cy="52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CaixaDeTexto 8"/>
            <p:cNvSpPr txBox="1"/>
            <p:nvPr/>
          </p:nvSpPr>
          <p:spPr>
            <a:xfrm>
              <a:off x="2623672" y="3612444"/>
              <a:ext cx="13073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00" b="1" dirty="0" smtClean="0"/>
                <a:t>Capital Estadual</a:t>
              </a:r>
              <a:endParaRPr lang="pt-BR" sz="1000" b="1" dirty="0"/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2618025" y="3889443"/>
              <a:ext cx="16383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00" b="1" dirty="0" smtClean="0"/>
                <a:t>Colar Metropolitano</a:t>
              </a:r>
              <a:endParaRPr lang="pt-BR" sz="1000" b="1" dirty="0"/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2623672" y="4349926"/>
              <a:ext cx="191661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00" b="1" dirty="0" smtClean="0"/>
                <a:t>Geração de RCCV (</a:t>
              </a:r>
              <a:r>
                <a:rPr lang="pt-BR" sz="1000" b="1" dirty="0" err="1" smtClean="0"/>
                <a:t>max</a:t>
              </a:r>
              <a:r>
                <a:rPr lang="pt-BR" sz="1000" b="1" dirty="0" smtClean="0"/>
                <a:t>/min)</a:t>
              </a:r>
              <a:endParaRPr lang="pt-BR" sz="1000" b="1" dirty="0"/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2618025" y="4945961"/>
              <a:ext cx="191661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00" b="1" dirty="0" smtClean="0"/>
                <a:t>Até 5 mil</a:t>
              </a:r>
              <a:endParaRPr lang="pt-BR" sz="1000" b="1" dirty="0"/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2618025" y="5180441"/>
              <a:ext cx="191661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00" b="1" dirty="0" smtClean="0"/>
                <a:t>De 5 mil a 10 mil</a:t>
              </a:r>
              <a:endParaRPr lang="pt-BR" sz="1000" b="1" dirty="0"/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2618025" y="5427928"/>
              <a:ext cx="191661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00" b="1" dirty="0" smtClean="0"/>
                <a:t>De 10 mil a 30 mil</a:t>
              </a:r>
              <a:endParaRPr lang="pt-BR" sz="1000" b="1" dirty="0"/>
            </a:p>
          </p:txBody>
        </p:sp>
        <p:sp>
          <p:nvSpPr>
            <p:cNvPr id="15" name="CaixaDeTexto 14"/>
            <p:cNvSpPr txBox="1"/>
            <p:nvPr/>
          </p:nvSpPr>
          <p:spPr>
            <a:xfrm>
              <a:off x="2618025" y="5624955"/>
              <a:ext cx="191661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00" b="1" dirty="0" smtClean="0"/>
                <a:t>De 30 mil a 100 mil</a:t>
              </a:r>
              <a:endParaRPr lang="pt-BR" sz="1000" b="1" dirty="0"/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2618025" y="5882371"/>
              <a:ext cx="191661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00" b="1" dirty="0" smtClean="0"/>
                <a:t>De 100 mil a 500 mil</a:t>
              </a:r>
              <a:endParaRPr lang="pt-BR" sz="1000" b="1" dirty="0"/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2618025" y="6132532"/>
              <a:ext cx="191661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00" b="1" dirty="0" smtClean="0"/>
                <a:t>De 500 mil a 1 milhão</a:t>
              </a:r>
              <a:endParaRPr lang="pt-BR" sz="1000" b="1" dirty="0"/>
            </a:p>
          </p:txBody>
        </p:sp>
        <p:sp>
          <p:nvSpPr>
            <p:cNvPr id="18" name="CaixaDeTexto 17"/>
            <p:cNvSpPr txBox="1"/>
            <p:nvPr/>
          </p:nvSpPr>
          <p:spPr>
            <a:xfrm>
              <a:off x="2624096" y="6349174"/>
              <a:ext cx="191661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00" b="1" dirty="0" smtClean="0"/>
                <a:t>&gt; 1 milhão</a:t>
              </a:r>
              <a:endParaRPr lang="pt-BR" sz="1000" b="1" dirty="0"/>
            </a:p>
          </p:txBody>
        </p:sp>
      </p:grpSp>
      <p:sp>
        <p:nvSpPr>
          <p:cNvPr id="20" name="CaixaDeTexto 19"/>
          <p:cNvSpPr txBox="1"/>
          <p:nvPr/>
        </p:nvSpPr>
        <p:spPr>
          <a:xfrm>
            <a:off x="801511" y="2266562"/>
            <a:ext cx="3411646" cy="646331"/>
          </a:xfrm>
          <a:prstGeom prst="rect">
            <a:avLst/>
          </a:prstGeom>
          <a:solidFill>
            <a:srgbClr val="FFFFF7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dirty="0" smtClean="0"/>
              <a:t>3.8 milhões de toneladas por ano</a:t>
            </a:r>
            <a:br>
              <a:rPr lang="pt-BR" dirty="0" smtClean="0"/>
            </a:br>
            <a:r>
              <a:rPr lang="pt-BR" dirty="0" smtClean="0"/>
              <a:t>1,83 kg por habitante por ano</a:t>
            </a:r>
            <a:endParaRPr lang="pt-BR" dirty="0"/>
          </a:p>
        </p:txBody>
      </p:sp>
      <p:cxnSp>
        <p:nvCxnSpPr>
          <p:cNvPr id="21" name="Conector angulado 20"/>
          <p:cNvCxnSpPr/>
          <p:nvPr/>
        </p:nvCxnSpPr>
        <p:spPr>
          <a:xfrm>
            <a:off x="4213157" y="2589727"/>
            <a:ext cx="914400" cy="914400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ângulo 21"/>
          <p:cNvSpPr/>
          <p:nvPr/>
        </p:nvSpPr>
        <p:spPr>
          <a:xfrm>
            <a:off x="9267713" y="5438411"/>
            <a:ext cx="23937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100" dirty="0"/>
              <a:t>Fonte: Adaptado do Plano Metropolitano de Gestão Integrada de Resíduos com foco em RSS e RCCV (ARMBH, 2016).</a:t>
            </a:r>
          </a:p>
        </p:txBody>
      </p:sp>
    </p:spTree>
    <p:extLst>
      <p:ext uri="{BB962C8B-B14F-4D97-AF65-F5344CB8AC3E}">
        <p14:creationId xmlns:p14="http://schemas.microsoft.com/office/powerpoint/2010/main" val="83563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 animBg="1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4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7" y="-14568"/>
            <a:ext cx="3246975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20"/>
          <p:cNvSpPr txBox="1"/>
          <p:nvPr/>
        </p:nvSpPr>
        <p:spPr>
          <a:xfrm>
            <a:off x="3" y="1362385"/>
            <a:ext cx="4037837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b="1" dirty="0" smtClean="0">
                <a:solidFill>
                  <a:schemeClr val="accent3">
                    <a:lumMod val="50000"/>
                  </a:schemeClr>
                </a:solidFill>
                <a:latin typeface="Lato" panose="020F0502020204030203"/>
              </a:rPr>
              <a:t>Proposta de Regionalização</a:t>
            </a:r>
            <a:endParaRPr lang="pt-BR" sz="2800" b="1" dirty="0">
              <a:solidFill>
                <a:schemeClr val="accent3">
                  <a:lumMod val="50000"/>
                </a:schemeClr>
              </a:solidFill>
              <a:latin typeface="Lato" panose="020F0502020204030203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9399571" y="3936618"/>
            <a:ext cx="1843774" cy="7386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pt-BR" sz="1400" dirty="0" smtClean="0">
                <a:solidFill>
                  <a:srgbClr val="D3232A"/>
                </a:solidFill>
                <a:latin typeface="Lato-Regular"/>
              </a:rPr>
              <a:t>Zona </a:t>
            </a:r>
            <a:r>
              <a:rPr lang="pt-BR" sz="1400" dirty="0">
                <a:solidFill>
                  <a:srgbClr val="D3232A"/>
                </a:solidFill>
                <a:latin typeface="Lato-Regular"/>
              </a:rPr>
              <a:t>Leste (</a:t>
            </a:r>
            <a:r>
              <a:rPr lang="pt-BR" sz="1400" dirty="0" err="1" smtClean="0">
                <a:solidFill>
                  <a:srgbClr val="D3232A"/>
                </a:solidFill>
                <a:latin typeface="Lato-Regular"/>
              </a:rPr>
              <a:t>ton</a:t>
            </a:r>
            <a:r>
              <a:rPr lang="pt-BR" sz="1400" dirty="0" smtClean="0">
                <a:solidFill>
                  <a:srgbClr val="D3232A"/>
                </a:solidFill>
                <a:latin typeface="Lato-Regular"/>
              </a:rPr>
              <a:t>/ano</a:t>
            </a:r>
            <a:r>
              <a:rPr lang="pt-BR" sz="1400" dirty="0">
                <a:solidFill>
                  <a:srgbClr val="D3232A"/>
                </a:solidFill>
                <a:latin typeface="Lato-Regular"/>
              </a:rPr>
              <a:t>)</a:t>
            </a:r>
            <a:endParaRPr lang="pt-BR" sz="1400" dirty="0" smtClean="0">
              <a:solidFill>
                <a:srgbClr val="D3232A"/>
              </a:solidFill>
              <a:latin typeface="Lato-Regular"/>
            </a:endParaRPr>
          </a:p>
          <a:p>
            <a:r>
              <a:rPr lang="pt-BR" sz="1400" dirty="0" smtClean="0">
                <a:solidFill>
                  <a:srgbClr val="D3232A"/>
                </a:solidFill>
                <a:latin typeface="Lato-Regular"/>
              </a:rPr>
              <a:t>RSS - </a:t>
            </a:r>
            <a:r>
              <a:rPr lang="pt-BR" sz="1400" dirty="0"/>
              <a:t>2.878</a:t>
            </a:r>
          </a:p>
          <a:p>
            <a:r>
              <a:rPr lang="pt-BR" sz="1400" dirty="0" smtClean="0">
                <a:solidFill>
                  <a:srgbClr val="D3232A"/>
                </a:solidFill>
                <a:latin typeface="Lato-Regular"/>
              </a:rPr>
              <a:t>RCCV - </a:t>
            </a:r>
            <a:r>
              <a:rPr lang="pt-BR" sz="1400" dirty="0"/>
              <a:t>436.269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1433629" y="3197954"/>
            <a:ext cx="1883849" cy="7386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pt-BR" sz="1400" dirty="0" smtClean="0">
                <a:solidFill>
                  <a:srgbClr val="D3232A"/>
                </a:solidFill>
                <a:latin typeface="Lato-Regular"/>
              </a:rPr>
              <a:t>Zona </a:t>
            </a:r>
            <a:r>
              <a:rPr lang="pt-BR" sz="1400" dirty="0">
                <a:solidFill>
                  <a:srgbClr val="D3232A"/>
                </a:solidFill>
                <a:latin typeface="Lato-Regular"/>
              </a:rPr>
              <a:t>Oeste (</a:t>
            </a:r>
            <a:r>
              <a:rPr lang="pt-BR" sz="1400" dirty="0" err="1" smtClean="0">
                <a:solidFill>
                  <a:srgbClr val="D3232A"/>
                </a:solidFill>
                <a:latin typeface="Lato-Regular"/>
              </a:rPr>
              <a:t>ton</a:t>
            </a:r>
            <a:r>
              <a:rPr lang="pt-BR" sz="1400" dirty="0" smtClean="0">
                <a:solidFill>
                  <a:srgbClr val="D3232A"/>
                </a:solidFill>
                <a:latin typeface="Lato-Regular"/>
              </a:rPr>
              <a:t>/ano</a:t>
            </a:r>
            <a:r>
              <a:rPr lang="pt-BR" sz="1400" dirty="0">
                <a:solidFill>
                  <a:srgbClr val="D3232A"/>
                </a:solidFill>
                <a:latin typeface="Lato-Regular"/>
              </a:rPr>
              <a:t>)</a:t>
            </a:r>
            <a:endParaRPr lang="pt-BR" sz="1400" dirty="0" smtClean="0">
              <a:solidFill>
                <a:srgbClr val="D3232A"/>
              </a:solidFill>
              <a:latin typeface="Lato-Regular"/>
            </a:endParaRPr>
          </a:p>
          <a:p>
            <a:r>
              <a:rPr lang="pt-BR" sz="1400" dirty="0" smtClean="0">
                <a:solidFill>
                  <a:srgbClr val="D3232A"/>
                </a:solidFill>
                <a:latin typeface="Lato-Regular"/>
              </a:rPr>
              <a:t>RSS - </a:t>
            </a:r>
            <a:r>
              <a:rPr lang="pt-BR" sz="1400" dirty="0"/>
              <a:t>8.325</a:t>
            </a:r>
          </a:p>
          <a:p>
            <a:r>
              <a:rPr lang="pt-BR" sz="1400" dirty="0" smtClean="0">
                <a:solidFill>
                  <a:srgbClr val="D3232A"/>
                </a:solidFill>
                <a:latin typeface="Lato-Regular"/>
              </a:rPr>
              <a:t>RCCV - </a:t>
            </a:r>
            <a:r>
              <a:rPr lang="pt-BR" sz="1400" dirty="0" smtClean="0"/>
              <a:t>1.262.006</a:t>
            </a:r>
            <a:endParaRPr lang="pt-BR" sz="1400" dirty="0"/>
          </a:p>
        </p:txBody>
      </p:sp>
      <p:sp>
        <p:nvSpPr>
          <p:cNvPr id="18" name="Retângulo 17"/>
          <p:cNvSpPr/>
          <p:nvPr/>
        </p:nvSpPr>
        <p:spPr>
          <a:xfrm>
            <a:off x="1796962" y="5806701"/>
            <a:ext cx="1665841" cy="7386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pt-BR" sz="1400" dirty="0" smtClean="0">
                <a:solidFill>
                  <a:srgbClr val="D3232A"/>
                </a:solidFill>
                <a:latin typeface="Lato-Regular"/>
              </a:rPr>
              <a:t>Zona </a:t>
            </a:r>
            <a:r>
              <a:rPr lang="pt-BR" sz="1400" dirty="0">
                <a:solidFill>
                  <a:srgbClr val="D3232A"/>
                </a:solidFill>
                <a:latin typeface="Lato-Regular"/>
              </a:rPr>
              <a:t>Sul (</a:t>
            </a:r>
            <a:r>
              <a:rPr lang="pt-BR" sz="1400" dirty="0" err="1" smtClean="0">
                <a:solidFill>
                  <a:srgbClr val="D3232A"/>
                </a:solidFill>
                <a:latin typeface="Lato-Regular"/>
              </a:rPr>
              <a:t>ton</a:t>
            </a:r>
            <a:r>
              <a:rPr lang="pt-BR" sz="1400" dirty="0" smtClean="0">
                <a:solidFill>
                  <a:srgbClr val="D3232A"/>
                </a:solidFill>
                <a:latin typeface="Lato-Regular"/>
              </a:rPr>
              <a:t>/ano</a:t>
            </a:r>
            <a:r>
              <a:rPr lang="pt-BR" sz="1400" dirty="0">
                <a:solidFill>
                  <a:srgbClr val="D3232A"/>
                </a:solidFill>
                <a:latin typeface="Lato-Regular"/>
              </a:rPr>
              <a:t>)</a:t>
            </a:r>
            <a:endParaRPr lang="pt-BR" sz="1400" dirty="0" smtClean="0">
              <a:solidFill>
                <a:srgbClr val="D3232A"/>
              </a:solidFill>
              <a:latin typeface="Lato-Regular"/>
            </a:endParaRPr>
          </a:p>
          <a:p>
            <a:r>
              <a:rPr lang="pt-BR" sz="1400" dirty="0" smtClean="0">
                <a:solidFill>
                  <a:srgbClr val="D3232A"/>
                </a:solidFill>
                <a:latin typeface="Lato-Regular"/>
              </a:rPr>
              <a:t>RSS - </a:t>
            </a:r>
            <a:r>
              <a:rPr lang="pt-BR" sz="1400" dirty="0"/>
              <a:t>5.188</a:t>
            </a:r>
          </a:p>
          <a:p>
            <a:r>
              <a:rPr lang="pt-BR" sz="1400" dirty="0" smtClean="0">
                <a:solidFill>
                  <a:srgbClr val="D3232A"/>
                </a:solidFill>
                <a:latin typeface="Lato-Regular"/>
              </a:rPr>
              <a:t>RCCV - </a:t>
            </a:r>
            <a:r>
              <a:rPr lang="pt-BR" sz="1400" dirty="0" smtClean="0"/>
              <a:t>786.550</a:t>
            </a:r>
            <a:endParaRPr lang="pt-BR" sz="1400" dirty="0"/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79" b="88982" l="11853" r="678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6517" r="31888" b="13105"/>
          <a:stretch/>
        </p:blipFill>
        <p:spPr>
          <a:xfrm>
            <a:off x="2905343" y="1923631"/>
            <a:ext cx="6816757" cy="4728837"/>
          </a:xfrm>
          <a:prstGeom prst="rect">
            <a:avLst/>
          </a:prstGeom>
        </p:spPr>
      </p:pic>
      <p:sp>
        <p:nvSpPr>
          <p:cNvPr id="22" name="Retângulo 21"/>
          <p:cNvSpPr/>
          <p:nvPr/>
        </p:nvSpPr>
        <p:spPr>
          <a:xfrm>
            <a:off x="4151165" y="1792997"/>
            <a:ext cx="1843774" cy="7386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pt-BR" sz="1400" dirty="0" smtClean="0">
                <a:solidFill>
                  <a:srgbClr val="D3232A"/>
                </a:solidFill>
                <a:latin typeface="Lato-Regular"/>
              </a:rPr>
              <a:t>Zona Norte (</a:t>
            </a:r>
            <a:r>
              <a:rPr lang="pt-BR" sz="1400" dirty="0" err="1" smtClean="0">
                <a:solidFill>
                  <a:srgbClr val="D3232A"/>
                </a:solidFill>
                <a:latin typeface="Lato-Regular"/>
              </a:rPr>
              <a:t>ton</a:t>
            </a:r>
            <a:r>
              <a:rPr lang="pt-BR" sz="1400" dirty="0" smtClean="0">
                <a:solidFill>
                  <a:srgbClr val="D3232A"/>
                </a:solidFill>
                <a:latin typeface="Lato-Regular"/>
              </a:rPr>
              <a:t>/ano)</a:t>
            </a:r>
          </a:p>
          <a:p>
            <a:r>
              <a:rPr lang="pt-BR" sz="1400" dirty="0" smtClean="0">
                <a:solidFill>
                  <a:srgbClr val="D3232A"/>
                </a:solidFill>
                <a:latin typeface="Lato-Regular"/>
              </a:rPr>
              <a:t>RSS - </a:t>
            </a:r>
            <a:r>
              <a:rPr lang="pt-BR" sz="1400" dirty="0"/>
              <a:t>6.803</a:t>
            </a:r>
          </a:p>
          <a:p>
            <a:r>
              <a:rPr lang="pt-BR" sz="1400" dirty="0" smtClean="0">
                <a:solidFill>
                  <a:srgbClr val="D3232A"/>
                </a:solidFill>
                <a:latin typeface="Lato-Regular"/>
              </a:rPr>
              <a:t>RCCV - </a:t>
            </a:r>
            <a:r>
              <a:rPr lang="pt-BR" sz="1400" dirty="0" smtClean="0"/>
              <a:t>1.031.347</a:t>
            </a:r>
            <a:endParaRPr lang="pt-BR" sz="1400" dirty="0"/>
          </a:p>
        </p:txBody>
      </p:sp>
      <p:sp>
        <p:nvSpPr>
          <p:cNvPr id="24" name="Retângulo 23"/>
          <p:cNvSpPr/>
          <p:nvPr/>
        </p:nvSpPr>
        <p:spPr>
          <a:xfrm>
            <a:off x="9504386" y="1923629"/>
            <a:ext cx="1983235" cy="7386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pt-BR" sz="1400" dirty="0" smtClean="0">
                <a:solidFill>
                  <a:srgbClr val="D3232A"/>
                </a:solidFill>
                <a:latin typeface="Lato-Regular"/>
              </a:rPr>
              <a:t>Zona </a:t>
            </a:r>
            <a:r>
              <a:rPr lang="pt-BR" sz="1400" dirty="0">
                <a:solidFill>
                  <a:srgbClr val="D3232A"/>
                </a:solidFill>
                <a:latin typeface="Lato-Regular"/>
              </a:rPr>
              <a:t>Central (</a:t>
            </a:r>
            <a:r>
              <a:rPr lang="pt-BR" sz="1400" dirty="0" err="1" smtClean="0">
                <a:solidFill>
                  <a:srgbClr val="D3232A"/>
                </a:solidFill>
                <a:latin typeface="Lato-Regular"/>
              </a:rPr>
              <a:t>ton</a:t>
            </a:r>
            <a:r>
              <a:rPr lang="pt-BR" sz="1400" dirty="0" smtClean="0">
                <a:solidFill>
                  <a:srgbClr val="D3232A"/>
                </a:solidFill>
                <a:latin typeface="Lato-Regular"/>
              </a:rPr>
              <a:t>/ano</a:t>
            </a:r>
            <a:r>
              <a:rPr lang="pt-BR" sz="1400" dirty="0">
                <a:solidFill>
                  <a:srgbClr val="D3232A"/>
                </a:solidFill>
                <a:latin typeface="Lato-Regular"/>
              </a:rPr>
              <a:t>)</a:t>
            </a:r>
            <a:endParaRPr lang="pt-BR" sz="1400" dirty="0" smtClean="0">
              <a:solidFill>
                <a:srgbClr val="D3232A"/>
              </a:solidFill>
              <a:latin typeface="Lato-Regular"/>
            </a:endParaRPr>
          </a:p>
          <a:p>
            <a:r>
              <a:rPr lang="pt-BR" sz="1400" dirty="0" smtClean="0">
                <a:solidFill>
                  <a:srgbClr val="D3232A"/>
                </a:solidFill>
                <a:latin typeface="Lato-Regular"/>
              </a:rPr>
              <a:t>RSS – </a:t>
            </a:r>
            <a:r>
              <a:rPr lang="pt-BR" sz="1400" dirty="0" smtClean="0"/>
              <a:t>12.788</a:t>
            </a:r>
            <a:endParaRPr lang="pt-BR" sz="1400" dirty="0"/>
          </a:p>
          <a:p>
            <a:r>
              <a:rPr lang="pt-BR" sz="1400" dirty="0" smtClean="0">
                <a:solidFill>
                  <a:srgbClr val="D3232A"/>
                </a:solidFill>
                <a:latin typeface="Lato-Regular"/>
              </a:rPr>
              <a:t>RCCV - </a:t>
            </a:r>
            <a:r>
              <a:rPr lang="pt-BR" sz="1400" dirty="0" smtClean="0"/>
              <a:t>1.938.616</a:t>
            </a:r>
            <a:endParaRPr lang="pt-BR" sz="1400" dirty="0"/>
          </a:p>
        </p:txBody>
      </p:sp>
      <p:sp>
        <p:nvSpPr>
          <p:cNvPr id="26" name="Forma livre 25"/>
          <p:cNvSpPr/>
          <p:nvPr/>
        </p:nvSpPr>
        <p:spPr>
          <a:xfrm>
            <a:off x="6183091" y="2307774"/>
            <a:ext cx="3287487" cy="2432825"/>
          </a:xfrm>
          <a:custGeom>
            <a:avLst/>
            <a:gdLst>
              <a:gd name="connsiteX0" fmla="*/ 3287486 w 3287486"/>
              <a:gd name="connsiteY0" fmla="*/ 0 h 2351314"/>
              <a:gd name="connsiteX1" fmla="*/ 2362200 w 3287486"/>
              <a:gd name="connsiteY1" fmla="*/ 0 h 2351314"/>
              <a:gd name="connsiteX2" fmla="*/ 0 w 3287486"/>
              <a:gd name="connsiteY2" fmla="*/ 2351314 h 2351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87486" h="2351314">
                <a:moveTo>
                  <a:pt x="3287486" y="0"/>
                </a:moveTo>
                <a:lnTo>
                  <a:pt x="2362200" y="0"/>
                </a:lnTo>
                <a:lnTo>
                  <a:pt x="0" y="2351314"/>
                </a:lnTo>
              </a:path>
            </a:pathLst>
          </a:custGeom>
          <a:ln w="63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ln w="635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43272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animBg="1"/>
      <p:bldP spid="15" grpId="0" animBg="1"/>
      <p:bldP spid="18" grpId="0" animBg="1"/>
      <p:bldP spid="22" grpId="0" animBg="1"/>
      <p:bldP spid="24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4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7" y="-14568"/>
            <a:ext cx="3246975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20"/>
          <p:cNvSpPr txBox="1"/>
          <p:nvPr/>
        </p:nvSpPr>
        <p:spPr>
          <a:xfrm>
            <a:off x="4" y="1362385"/>
            <a:ext cx="3407215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b="1" dirty="0" smtClean="0">
                <a:solidFill>
                  <a:schemeClr val="accent3">
                    <a:lumMod val="50000"/>
                  </a:schemeClr>
                </a:solidFill>
                <a:latin typeface="Lato" panose="020F0502020204030203"/>
              </a:rPr>
              <a:t>Sistema Proposto - RSS</a:t>
            </a:r>
            <a:endParaRPr lang="pt-BR" sz="2800" b="1" dirty="0">
              <a:solidFill>
                <a:schemeClr val="accent3">
                  <a:lumMod val="50000"/>
                </a:schemeClr>
              </a:solidFill>
              <a:latin typeface="Lato" panose="020F0502020204030203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9526403"/>
              </p:ext>
            </p:extLst>
          </p:nvPr>
        </p:nvGraphicFramePr>
        <p:xfrm>
          <a:off x="1150024" y="1874719"/>
          <a:ext cx="9225849" cy="4684528"/>
        </p:xfrm>
        <a:graphic>
          <a:graphicData uri="http://schemas.openxmlformats.org/drawingml/2006/table">
            <a:tbl>
              <a:tblPr firstRow="1" firstCol="1" bandRow="1">
                <a:effectLst/>
                <a:tableStyleId>{85BE263C-DBD7-4A20-BB59-AAB30ACAA65A}</a:tableStyleId>
              </a:tblPr>
              <a:tblGrid>
                <a:gridCol w="1875169"/>
                <a:gridCol w="1837670"/>
                <a:gridCol w="1837670"/>
                <a:gridCol w="1837670"/>
                <a:gridCol w="1837670"/>
              </a:tblGrid>
              <a:tr h="112974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 dirty="0">
                          <a:solidFill>
                            <a:schemeClr val="tx1"/>
                          </a:solidFill>
                          <a:effectLst/>
                        </a:rPr>
                        <a:t>SUB-REGIÃO</a:t>
                      </a:r>
                      <a:endParaRPr lang="pt-BR" sz="15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 dirty="0" smtClean="0">
                          <a:solidFill>
                            <a:schemeClr val="tx1"/>
                          </a:solidFill>
                          <a:effectLst/>
                        </a:rPr>
                        <a:t>Unidade de Transferência de RSS (UTRSS</a:t>
                      </a:r>
                      <a:r>
                        <a:rPr lang="pt-BR" sz="15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pt-BR" sz="15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 dirty="0" smtClean="0">
                          <a:solidFill>
                            <a:schemeClr val="tx1"/>
                          </a:solidFill>
                          <a:effectLst/>
                        </a:rPr>
                        <a:t>Unidade de Tratamento e Destinação Final de RSS (UTDF</a:t>
                      </a:r>
                      <a:r>
                        <a:rPr lang="pt-BR" sz="150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pt-BR" sz="15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56487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</a:rPr>
                        <a:t>Instalações Propostas</a:t>
                      </a:r>
                      <a:endParaRPr lang="pt-BR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</a:rPr>
                        <a:t>Sugestão para localização</a:t>
                      </a:r>
                      <a:endParaRPr lang="pt-BR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</a:rPr>
                        <a:t>Instalações propostas</a:t>
                      </a:r>
                      <a:endParaRPr lang="pt-BR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</a:rPr>
                        <a:t>Sugestão para localização</a:t>
                      </a:r>
                      <a:endParaRPr lang="pt-BR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48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 dirty="0">
                          <a:solidFill>
                            <a:schemeClr val="tx1"/>
                          </a:solidFill>
                          <a:effectLst/>
                        </a:rPr>
                        <a:t>Zona Norte</a:t>
                      </a:r>
                      <a:endParaRPr lang="pt-BR" sz="15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pt-BR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Prudente de Morais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0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 dirty="0">
                          <a:solidFill>
                            <a:schemeClr val="tx1"/>
                          </a:solidFill>
                          <a:effectLst/>
                        </a:rPr>
                        <a:t>Zona Leste</a:t>
                      </a:r>
                      <a:endParaRPr lang="pt-BR" sz="15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pt-BR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Santa Luzia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pt-BR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48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 dirty="0">
                          <a:solidFill>
                            <a:schemeClr val="tx1"/>
                          </a:solidFill>
                          <a:effectLst/>
                        </a:rPr>
                        <a:t>Zona Central e Oeste</a:t>
                      </a:r>
                      <a:endParaRPr lang="pt-BR" sz="15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pt-BR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</a:rPr>
                        <a:t>Betim e Contagem</a:t>
                      </a:r>
                      <a:endParaRPr lang="pt-BR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</a:rPr>
                        <a:t>Região Central do município de Esmeraldas</a:t>
                      </a:r>
                      <a:endParaRPr lang="pt-BR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0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 dirty="0">
                          <a:solidFill>
                            <a:schemeClr val="tx1"/>
                          </a:solidFill>
                          <a:effectLst/>
                        </a:rPr>
                        <a:t>Zona Sul</a:t>
                      </a:r>
                      <a:endParaRPr lang="pt-BR" sz="15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pt-BR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solidFill>
                            <a:schemeClr val="tx1"/>
                          </a:solidFill>
                          <a:effectLst/>
                        </a:rPr>
                        <a:t>Rio Manso (norte do município), Brumadinho (sudeste do município)</a:t>
                      </a:r>
                      <a:endParaRPr lang="pt-BR" sz="1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9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 dirty="0">
                          <a:solidFill>
                            <a:schemeClr val="tx1"/>
                          </a:solidFill>
                          <a:effectLst/>
                        </a:rPr>
                        <a:t>TOTAL</a:t>
                      </a:r>
                      <a:endParaRPr lang="pt-BR" sz="15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6 UTRSS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solidFill>
                            <a:schemeClr val="tx1"/>
                          </a:solidFill>
                          <a:effectLst/>
                        </a:rPr>
                        <a:t>1 UTDF</a:t>
                      </a:r>
                      <a:endParaRPr lang="pt-BR" sz="16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etângulo 2"/>
          <p:cNvSpPr/>
          <p:nvPr/>
        </p:nvSpPr>
        <p:spPr>
          <a:xfrm>
            <a:off x="10409909" y="5440004"/>
            <a:ext cx="150388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100" dirty="0"/>
              <a:t>Fonte: Adaptado do Plano Metropolitano de Gestão Integrada de Resíduos com foco em RSS e RCCV (ARMBH, 2016).</a:t>
            </a:r>
          </a:p>
        </p:txBody>
      </p:sp>
    </p:spTree>
    <p:extLst>
      <p:ext uri="{BB962C8B-B14F-4D97-AF65-F5344CB8AC3E}">
        <p14:creationId xmlns:p14="http://schemas.microsoft.com/office/powerpoint/2010/main" val="112046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4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7" y="-14568"/>
            <a:ext cx="3246975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20"/>
          <p:cNvSpPr txBox="1"/>
          <p:nvPr/>
        </p:nvSpPr>
        <p:spPr>
          <a:xfrm>
            <a:off x="4" y="1362385"/>
            <a:ext cx="3407215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b="1" dirty="0" smtClean="0">
                <a:solidFill>
                  <a:schemeClr val="accent3">
                    <a:lumMod val="50000"/>
                  </a:schemeClr>
                </a:solidFill>
                <a:latin typeface="Lato" panose="020F0502020204030203"/>
              </a:rPr>
              <a:t>Sistema Proposto - RSS</a:t>
            </a:r>
            <a:endParaRPr lang="pt-BR" sz="2800" b="1" dirty="0">
              <a:solidFill>
                <a:schemeClr val="accent3">
                  <a:lumMod val="50000"/>
                </a:schemeClr>
              </a:solidFill>
              <a:latin typeface="Lato" panose="020F0502020204030203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6610766" y="6095194"/>
            <a:ext cx="314760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100" dirty="0"/>
              <a:t>Fonte: Adaptado do Plano Metropolitano de Gestão Integrada de Resíduos com foco em RSS e RCCV (ARMBH, 2016).</a:t>
            </a:r>
          </a:p>
        </p:txBody>
      </p:sp>
      <p:grpSp>
        <p:nvGrpSpPr>
          <p:cNvPr id="31" name="Grupo 30"/>
          <p:cNvGrpSpPr/>
          <p:nvPr/>
        </p:nvGrpSpPr>
        <p:grpSpPr>
          <a:xfrm>
            <a:off x="304692" y="1110212"/>
            <a:ext cx="11724022" cy="5530716"/>
            <a:chOff x="549397" y="1208186"/>
            <a:chExt cx="11724022" cy="5530716"/>
          </a:xfrm>
        </p:grpSpPr>
        <p:grpSp>
          <p:nvGrpSpPr>
            <p:cNvPr id="20" name="Grupo 19"/>
            <p:cNvGrpSpPr/>
            <p:nvPr/>
          </p:nvGrpSpPr>
          <p:grpSpPr>
            <a:xfrm>
              <a:off x="549397" y="1208186"/>
              <a:ext cx="11724022" cy="5530716"/>
              <a:chOff x="636485" y="1229958"/>
              <a:chExt cx="11724022" cy="5530716"/>
            </a:xfrm>
          </p:grpSpPr>
          <p:grpSp>
            <p:nvGrpSpPr>
              <p:cNvPr id="9" name="Grupo 8"/>
              <p:cNvGrpSpPr/>
              <p:nvPr/>
            </p:nvGrpSpPr>
            <p:grpSpPr>
              <a:xfrm>
                <a:off x="636485" y="1229958"/>
                <a:ext cx="9608020" cy="5530716"/>
                <a:chOff x="636485" y="1229958"/>
                <a:chExt cx="9608020" cy="5530716"/>
              </a:xfrm>
            </p:grpSpPr>
            <p:grpSp>
              <p:nvGrpSpPr>
                <p:cNvPr id="8" name="Grupo 7"/>
                <p:cNvGrpSpPr/>
                <p:nvPr/>
              </p:nvGrpSpPr>
              <p:grpSpPr>
                <a:xfrm>
                  <a:off x="636485" y="1229958"/>
                  <a:ext cx="8866742" cy="5530716"/>
                  <a:chOff x="636485" y="1229958"/>
                  <a:chExt cx="8866742" cy="5530716"/>
                </a:xfrm>
              </p:grpSpPr>
              <p:pic>
                <p:nvPicPr>
                  <p:cNvPr id="3074" name="Picture 2" descr="G:\Tirar Fundo.png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906486" y="1229958"/>
                    <a:ext cx="6596741" cy="553071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grpSp>
                <p:nvGrpSpPr>
                  <p:cNvPr id="4" name="Grupo 3"/>
                  <p:cNvGrpSpPr/>
                  <p:nvPr/>
                </p:nvGrpSpPr>
                <p:grpSpPr>
                  <a:xfrm>
                    <a:off x="636485" y="2073105"/>
                    <a:ext cx="2683658" cy="4087405"/>
                    <a:chOff x="636485" y="2073105"/>
                    <a:chExt cx="2683658" cy="4087405"/>
                  </a:xfrm>
                </p:grpSpPr>
                <p:pic>
                  <p:nvPicPr>
                    <p:cNvPr id="3075" name="Picture 3" descr="G:\Tirar fundo\Legenda_mapa1.pn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r="51572"/>
                    <a:stretch/>
                  </p:blipFill>
                  <p:spPr bwMode="auto">
                    <a:xfrm>
                      <a:off x="636485" y="2073105"/>
                      <a:ext cx="2683658" cy="4087405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2" name="CaixaDeTexto 1"/>
                    <p:cNvSpPr txBox="1"/>
                    <p:nvPr/>
                  </p:nvSpPr>
                  <p:spPr>
                    <a:xfrm>
                      <a:off x="1240970" y="2416024"/>
                      <a:ext cx="925285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pt-BR" sz="1000" dirty="0" smtClean="0"/>
                        <a:t>Menor</a:t>
                      </a:r>
                      <a:endParaRPr lang="pt-BR" sz="1200" dirty="0"/>
                    </a:p>
                  </p:txBody>
                </p:sp>
                <p:sp>
                  <p:nvSpPr>
                    <p:cNvPr id="10" name="CaixaDeTexto 9"/>
                    <p:cNvSpPr txBox="1"/>
                    <p:nvPr/>
                  </p:nvSpPr>
                  <p:spPr>
                    <a:xfrm>
                      <a:off x="1240970" y="2701145"/>
                      <a:ext cx="925285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pt-BR" sz="1000" dirty="0" smtClean="0"/>
                        <a:t>Maior</a:t>
                      </a:r>
                      <a:endParaRPr lang="pt-BR" sz="1200" dirty="0"/>
                    </a:p>
                  </p:txBody>
                </p:sp>
                <p:sp>
                  <p:nvSpPr>
                    <p:cNvPr id="11" name="CaixaDeTexto 10"/>
                    <p:cNvSpPr txBox="1"/>
                    <p:nvPr/>
                  </p:nvSpPr>
                  <p:spPr>
                    <a:xfrm>
                      <a:off x="763697" y="3055920"/>
                      <a:ext cx="154059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pt-BR" sz="1400" b="1" dirty="0" smtClean="0"/>
                        <a:t>Sistema Proposto</a:t>
                      </a:r>
                      <a:endParaRPr lang="pt-BR" sz="1400" b="1" dirty="0"/>
                    </a:p>
                  </p:txBody>
                </p:sp>
                <p:sp>
                  <p:nvSpPr>
                    <p:cNvPr id="12" name="CaixaDeTexto 11"/>
                    <p:cNvSpPr txBox="1"/>
                    <p:nvPr/>
                  </p:nvSpPr>
                  <p:spPr>
                    <a:xfrm>
                      <a:off x="1177634" y="3393730"/>
                      <a:ext cx="925285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pt-BR" sz="1050" dirty="0" smtClean="0"/>
                        <a:t>UTRSS</a:t>
                      </a:r>
                      <a:endParaRPr lang="pt-BR" sz="1200" dirty="0"/>
                    </a:p>
                  </p:txBody>
                </p:sp>
                <p:sp>
                  <p:nvSpPr>
                    <p:cNvPr id="13" name="CaixaDeTexto 12"/>
                    <p:cNvSpPr txBox="1"/>
                    <p:nvPr/>
                  </p:nvSpPr>
                  <p:spPr>
                    <a:xfrm>
                      <a:off x="1201250" y="3787987"/>
                      <a:ext cx="925285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pt-BR" sz="1050" dirty="0" smtClean="0"/>
                        <a:t>UTDF</a:t>
                      </a:r>
                      <a:endParaRPr lang="pt-BR" sz="1200" dirty="0"/>
                    </a:p>
                  </p:txBody>
                </p:sp>
                <p:sp>
                  <p:nvSpPr>
                    <p:cNvPr id="14" name="CaixaDeTexto 13"/>
                    <p:cNvSpPr txBox="1"/>
                    <p:nvPr/>
                  </p:nvSpPr>
                  <p:spPr>
                    <a:xfrm>
                      <a:off x="676609" y="4159299"/>
                      <a:ext cx="2330633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pt-BR" sz="1400" b="1" dirty="0" smtClean="0"/>
                        <a:t>Unidade de Tratamento</a:t>
                      </a:r>
                      <a:br>
                        <a:rPr lang="pt-BR" sz="1400" b="1" dirty="0" smtClean="0"/>
                      </a:br>
                      <a:r>
                        <a:rPr lang="pt-BR" sz="1300" b="1" dirty="0" smtClean="0"/>
                        <a:t>Estrutura Existente</a:t>
                      </a:r>
                      <a:endParaRPr lang="pt-BR" sz="1300" b="1" dirty="0"/>
                    </a:p>
                  </p:txBody>
                </p:sp>
                <p:sp>
                  <p:nvSpPr>
                    <p:cNvPr id="15" name="CaixaDeTexto 14"/>
                    <p:cNvSpPr txBox="1"/>
                    <p:nvPr/>
                  </p:nvSpPr>
                  <p:spPr>
                    <a:xfrm>
                      <a:off x="1053029" y="4646893"/>
                      <a:ext cx="1113226" cy="25391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pt-BR" sz="1050" dirty="0" smtClean="0"/>
                        <a:t>Aterro Industrial</a:t>
                      </a:r>
                      <a:endParaRPr lang="pt-BR" sz="1200" dirty="0"/>
                    </a:p>
                  </p:txBody>
                </p:sp>
                <p:sp>
                  <p:nvSpPr>
                    <p:cNvPr id="16" name="CaixaDeTexto 15"/>
                    <p:cNvSpPr txBox="1"/>
                    <p:nvPr/>
                  </p:nvSpPr>
                  <p:spPr>
                    <a:xfrm>
                      <a:off x="1054403" y="4929025"/>
                      <a:ext cx="1113226" cy="25391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pt-BR" sz="1050" dirty="0" smtClean="0"/>
                        <a:t>Autoclave</a:t>
                      </a:r>
                      <a:endParaRPr lang="pt-BR" sz="1200" dirty="0"/>
                    </a:p>
                  </p:txBody>
                </p:sp>
                <p:sp>
                  <p:nvSpPr>
                    <p:cNvPr id="17" name="CaixaDeTexto 16"/>
                    <p:cNvSpPr txBox="1"/>
                    <p:nvPr/>
                  </p:nvSpPr>
                  <p:spPr>
                    <a:xfrm>
                      <a:off x="1054999" y="5202664"/>
                      <a:ext cx="1461429" cy="25391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pt-BR" sz="1050" dirty="0" smtClean="0"/>
                        <a:t>Estação de Transbordo</a:t>
                      </a:r>
                      <a:endParaRPr lang="pt-BR" sz="1200" dirty="0"/>
                    </a:p>
                  </p:txBody>
                </p:sp>
                <p:sp>
                  <p:nvSpPr>
                    <p:cNvPr id="18" name="CaixaDeTexto 17"/>
                    <p:cNvSpPr txBox="1"/>
                    <p:nvPr/>
                  </p:nvSpPr>
                  <p:spPr>
                    <a:xfrm>
                      <a:off x="1069629" y="5455127"/>
                      <a:ext cx="993257" cy="25391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pt-BR" sz="1050" dirty="0" smtClean="0"/>
                        <a:t>Incinerador</a:t>
                      </a:r>
                      <a:endParaRPr lang="pt-BR" sz="1200" dirty="0"/>
                    </a:p>
                  </p:txBody>
                </p:sp>
                <p:sp>
                  <p:nvSpPr>
                    <p:cNvPr id="19" name="CaixaDeTexto 18"/>
                    <p:cNvSpPr txBox="1"/>
                    <p:nvPr/>
                  </p:nvSpPr>
                  <p:spPr>
                    <a:xfrm>
                      <a:off x="1076944" y="5698152"/>
                      <a:ext cx="1930297" cy="25391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pt-BR" sz="1050" dirty="0" smtClean="0"/>
                        <a:t>Tratamento Térmico</a:t>
                      </a:r>
                      <a:endParaRPr lang="pt-BR" sz="1200" dirty="0"/>
                    </a:p>
                  </p:txBody>
                </p:sp>
              </p:grpSp>
            </p:grpSp>
            <p:pic>
              <p:nvPicPr>
                <p:cNvPr id="3076" name="Picture 4" descr="G:\Tirar fundo\Legenda_mapa1.png"/>
                <p:cNvPicPr>
                  <a:picLocks noChangeAspect="1" noChangeArrowheads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8634" t="21005" r="38918" b="30774"/>
                <a:stretch/>
              </p:blipFill>
              <p:spPr bwMode="auto">
                <a:xfrm>
                  <a:off x="9503227" y="3576246"/>
                  <a:ext cx="741278" cy="211814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2" name="CaixaDeTexto 21"/>
              <p:cNvSpPr txBox="1"/>
              <p:nvPr/>
            </p:nvSpPr>
            <p:spPr>
              <a:xfrm>
                <a:off x="9635555" y="3500816"/>
                <a:ext cx="154059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600" b="1" dirty="0" smtClean="0"/>
                  <a:t>Legenda</a:t>
                </a:r>
                <a:endParaRPr lang="pt-BR" sz="1500" b="1" dirty="0"/>
              </a:p>
            </p:txBody>
          </p:sp>
          <p:sp>
            <p:nvSpPr>
              <p:cNvPr id="23" name="CaixaDeTexto 22"/>
              <p:cNvSpPr txBox="1"/>
              <p:nvPr/>
            </p:nvSpPr>
            <p:spPr>
              <a:xfrm>
                <a:off x="9943207" y="3808593"/>
                <a:ext cx="1334393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050" dirty="0" smtClean="0"/>
                  <a:t>Sede Municipal</a:t>
                </a:r>
                <a:endParaRPr lang="pt-BR" sz="1200" dirty="0"/>
              </a:p>
            </p:txBody>
          </p:sp>
          <p:sp>
            <p:nvSpPr>
              <p:cNvPr id="24" name="CaixaDeTexto 23"/>
              <p:cNvSpPr txBox="1"/>
              <p:nvPr/>
            </p:nvSpPr>
            <p:spPr>
              <a:xfrm>
                <a:off x="9943207" y="3990224"/>
                <a:ext cx="2020193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050" dirty="0" smtClean="0"/>
                  <a:t>Centro de Gravidade Regional</a:t>
                </a:r>
                <a:endParaRPr lang="pt-BR" sz="1200" dirty="0"/>
              </a:p>
            </p:txBody>
          </p:sp>
          <p:sp>
            <p:nvSpPr>
              <p:cNvPr id="25" name="CaixaDeTexto 24"/>
              <p:cNvSpPr txBox="1"/>
              <p:nvPr/>
            </p:nvSpPr>
            <p:spPr>
              <a:xfrm>
                <a:off x="9962065" y="4211963"/>
                <a:ext cx="2020193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050" dirty="0" smtClean="0"/>
                  <a:t>Rodovia Estadual</a:t>
                </a:r>
                <a:endParaRPr lang="pt-BR" sz="1200" dirty="0"/>
              </a:p>
            </p:txBody>
          </p:sp>
          <p:sp>
            <p:nvSpPr>
              <p:cNvPr id="26" name="CaixaDeTexto 25"/>
              <p:cNvSpPr txBox="1"/>
              <p:nvPr/>
            </p:nvSpPr>
            <p:spPr>
              <a:xfrm>
                <a:off x="9996997" y="4426512"/>
                <a:ext cx="2020193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050" dirty="0" smtClean="0"/>
                  <a:t>Rodovia Federal</a:t>
                </a:r>
                <a:endParaRPr lang="pt-BR" sz="1200" dirty="0"/>
              </a:p>
            </p:txBody>
          </p:sp>
          <p:sp>
            <p:nvSpPr>
              <p:cNvPr id="27" name="CaixaDeTexto 26"/>
              <p:cNvSpPr txBox="1"/>
              <p:nvPr/>
            </p:nvSpPr>
            <p:spPr>
              <a:xfrm>
                <a:off x="9653756" y="4582730"/>
                <a:ext cx="154059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400" b="1" dirty="0" smtClean="0"/>
                  <a:t>Regionalização</a:t>
                </a:r>
                <a:endParaRPr lang="pt-BR" sz="1400" b="1" dirty="0"/>
              </a:p>
            </p:txBody>
          </p:sp>
          <p:sp>
            <p:nvSpPr>
              <p:cNvPr id="28" name="CaixaDeTexto 27"/>
              <p:cNvSpPr txBox="1"/>
              <p:nvPr/>
            </p:nvSpPr>
            <p:spPr>
              <a:xfrm>
                <a:off x="9972951" y="4828860"/>
                <a:ext cx="1334393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050" dirty="0" smtClean="0"/>
                  <a:t>Outras Regiões</a:t>
                </a:r>
                <a:endParaRPr lang="pt-BR" sz="1200" dirty="0"/>
              </a:p>
            </p:txBody>
          </p:sp>
          <p:sp>
            <p:nvSpPr>
              <p:cNvPr id="29" name="CaixaDeTexto 28"/>
              <p:cNvSpPr txBox="1"/>
              <p:nvPr/>
            </p:nvSpPr>
            <p:spPr>
              <a:xfrm>
                <a:off x="9975224" y="5016907"/>
                <a:ext cx="2041965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050" dirty="0" smtClean="0"/>
                  <a:t>Região Central (Belo Horizonte)</a:t>
                </a:r>
                <a:endParaRPr lang="pt-BR" sz="1200" dirty="0"/>
              </a:p>
            </p:txBody>
          </p:sp>
          <p:sp>
            <p:nvSpPr>
              <p:cNvPr id="30" name="CaixaDeTexto 29"/>
              <p:cNvSpPr txBox="1"/>
              <p:nvPr/>
            </p:nvSpPr>
            <p:spPr>
              <a:xfrm>
                <a:off x="9982625" y="5187995"/>
                <a:ext cx="2377882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1050" dirty="0" smtClean="0"/>
                  <a:t>Entorno do Aeródromo (Área Restritiva – 20 km)</a:t>
                </a:r>
                <a:endParaRPr lang="pt-BR" sz="1200" dirty="0"/>
              </a:p>
            </p:txBody>
          </p:sp>
        </p:grpSp>
        <p:sp>
          <p:nvSpPr>
            <p:cNvPr id="21" name="Retângulo 20"/>
            <p:cNvSpPr/>
            <p:nvPr/>
          </p:nvSpPr>
          <p:spPr>
            <a:xfrm>
              <a:off x="7565571" y="1416819"/>
              <a:ext cx="370115" cy="520754"/>
            </a:xfrm>
            <a:prstGeom prst="rect">
              <a:avLst/>
            </a:prstGeom>
            <a:solidFill>
              <a:srgbClr val="F0EE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44899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4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7" y="-14568"/>
            <a:ext cx="3246975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20"/>
          <p:cNvSpPr txBox="1"/>
          <p:nvPr/>
        </p:nvSpPr>
        <p:spPr>
          <a:xfrm>
            <a:off x="1" y="1362385"/>
            <a:ext cx="413292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b="1" dirty="0" smtClean="0">
                <a:solidFill>
                  <a:schemeClr val="accent3">
                    <a:lumMod val="50000"/>
                  </a:schemeClr>
                </a:solidFill>
                <a:latin typeface="Lato" panose="020F0502020204030203"/>
              </a:rPr>
              <a:t>Viabilidade Econômica - RSS</a:t>
            </a:r>
            <a:endParaRPr lang="pt-BR" sz="2800" b="1" dirty="0">
              <a:solidFill>
                <a:schemeClr val="accent3">
                  <a:lumMod val="50000"/>
                </a:schemeClr>
              </a:solidFill>
              <a:latin typeface="Lato" panose="020F0502020204030203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52398" y="6444914"/>
            <a:ext cx="903514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100" dirty="0"/>
              <a:t>Fonte: Adaptado do Plano Metropolitano de Gestão Integrada de Resíduos com foco em RSS e RCCV (ARMBH, 2016).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9925331" y="4759755"/>
            <a:ext cx="1415564" cy="1123663"/>
          </a:xfrm>
          <a:prstGeom prst="rect">
            <a:avLst/>
          </a:prstGeom>
        </p:spPr>
      </p:pic>
      <p:sp>
        <p:nvSpPr>
          <p:cNvPr id="12" name="Texto explicativo retangular 11"/>
          <p:cNvSpPr/>
          <p:nvPr/>
        </p:nvSpPr>
        <p:spPr>
          <a:xfrm flipH="1">
            <a:off x="9501195" y="3028041"/>
            <a:ext cx="2511776" cy="1386199"/>
          </a:xfrm>
          <a:prstGeom prst="wedgeRectCallout">
            <a:avLst>
              <a:gd name="adj1" fmla="val -5085"/>
              <a:gd name="adj2" fmla="val 9028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C6D9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 smtClean="0">
                <a:solidFill>
                  <a:schemeClr val="tx1"/>
                </a:solidFill>
              </a:rPr>
              <a:t>Investimento total</a:t>
            </a:r>
          </a:p>
          <a:p>
            <a:pPr algn="ctr"/>
            <a:r>
              <a:rPr lang="pt-BR" sz="2000" b="1" dirty="0" smtClean="0">
                <a:solidFill>
                  <a:schemeClr val="tx1"/>
                </a:solidFill>
              </a:rPr>
              <a:t>R$ 54.8 milhões</a:t>
            </a:r>
            <a:endParaRPr lang="pt-BR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6140274"/>
              </p:ext>
            </p:extLst>
          </p:nvPr>
        </p:nvGraphicFramePr>
        <p:xfrm>
          <a:off x="163287" y="1938377"/>
          <a:ext cx="9164270" cy="4506536"/>
        </p:xfrm>
        <a:graphic>
          <a:graphicData uri="http://schemas.openxmlformats.org/drawingml/2006/table">
            <a:tbl>
              <a:tblPr firstRow="1" firstCol="1" bandRow="1">
                <a:effectLst/>
                <a:tableStyleId>{85BE263C-DBD7-4A20-BB59-AAB30ACAA65A}</a:tableStyleId>
              </a:tblPr>
              <a:tblGrid>
                <a:gridCol w="1298407"/>
                <a:gridCol w="1376635"/>
                <a:gridCol w="1231247"/>
                <a:gridCol w="1160999"/>
                <a:gridCol w="1462411"/>
                <a:gridCol w="1440084"/>
                <a:gridCol w="1194487"/>
              </a:tblGrid>
              <a:tr h="5400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Unidade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Localização</a:t>
                      </a:r>
                      <a:endParaRPr lang="pt-BR" sz="11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Capacidade (t/ano)</a:t>
                      </a:r>
                      <a:endParaRPr lang="pt-BR" sz="1400" b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Quantidade</a:t>
                      </a:r>
                      <a:endParaRPr lang="pt-BR" sz="1400" b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Investimento Unitário</a:t>
                      </a:r>
                      <a:endParaRPr lang="pt-BR" sz="1400" b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Investimento Total</a:t>
                      </a:r>
                      <a:endParaRPr lang="pt-BR" sz="1400" b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492267">
                <a:tc rowSpan="6">
                  <a:txBody>
                    <a:bodyPr/>
                    <a:lstStyle/>
                    <a:p>
                      <a:pPr algn="ctr"/>
                      <a:r>
                        <a:rPr lang="pt-BR" sz="12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Unidade de Transferência de Resíduos de Serviços de Saúde (UTRSS)</a:t>
                      </a:r>
                      <a:endParaRPr lang="pt-BR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Zona Norte</a:t>
                      </a:r>
                      <a:b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UTRSS-1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2500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01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R$ 5.725.591,18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R$ 5.725.591,18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R$ 36.973.533,94</a:t>
                      </a:r>
                      <a:endParaRPr lang="pt-BR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9202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Zona Sul </a:t>
                      </a:r>
                      <a:b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UTRSS-1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880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01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R$ 5.175.877,17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R$ 5.175.877,17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220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Zona Sul</a:t>
                      </a:r>
                      <a:br>
                        <a:rPr lang="pt-BR" sz="105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pt-BR" sz="105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UTRSS-2</a:t>
                      </a:r>
                      <a:endParaRPr lang="pt-BR" sz="105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1630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01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R$ 4.356.444,94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R$ 4.356.444,94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221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Zona Leste</a:t>
                      </a:r>
                      <a:br>
                        <a:rPr lang="pt-BR" sz="105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pt-BR" sz="105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UTRSS-1</a:t>
                      </a:r>
                      <a:endParaRPr lang="pt-BR" sz="105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2130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01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R$ 4.356.444,94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R$ 4.356.444,94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5192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Zona Centro – Oeste</a:t>
                      </a:r>
                      <a:br>
                        <a:rPr lang="pt-BR" sz="105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</a:br>
                      <a:r>
                        <a:rPr lang="pt-BR" sz="105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UTRSS-1</a:t>
                      </a:r>
                      <a:endParaRPr lang="pt-BR" sz="105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8140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01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R$ 9.163.067,62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R$ 9.163.067,62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5192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Zona</a:t>
                      </a:r>
                      <a:r>
                        <a:rPr lang="pt-BR" sz="105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Centro – Oeste</a:t>
                      </a:r>
                      <a:br>
                        <a:rPr lang="pt-BR" sz="105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</a:br>
                      <a:r>
                        <a:rPr lang="pt-BR" sz="105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UTRSS-2</a:t>
                      </a:r>
                      <a:endParaRPr lang="pt-BR" sz="105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7130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01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R$ 8.196.108,09</a:t>
                      </a: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R$ 8.196.108,09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901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Unidade de Tratamento e Disposição Final (UTDF)</a:t>
                      </a:r>
                      <a:endParaRPr lang="pt-BR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RMBH e CM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2731</a:t>
                      </a:r>
                      <a:endParaRPr lang="pt-BR" sz="105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01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R$ 17.893.933,59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R$ 17.893.933,59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R$ 17.893.933,59</a:t>
                      </a:r>
                      <a:endParaRPr lang="pt-BR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602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4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7" y="-14568"/>
            <a:ext cx="3246975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20"/>
          <p:cNvSpPr txBox="1"/>
          <p:nvPr/>
        </p:nvSpPr>
        <p:spPr>
          <a:xfrm>
            <a:off x="4" y="1362385"/>
            <a:ext cx="3662221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b="1" dirty="0" smtClean="0">
                <a:solidFill>
                  <a:schemeClr val="accent3">
                    <a:lumMod val="50000"/>
                  </a:schemeClr>
                </a:solidFill>
                <a:latin typeface="Lato" panose="020F0502020204030203"/>
              </a:rPr>
              <a:t>Sistema Proposto - RCCV</a:t>
            </a:r>
            <a:endParaRPr lang="pt-BR" sz="2800" b="1" dirty="0">
              <a:solidFill>
                <a:schemeClr val="accent3">
                  <a:lumMod val="50000"/>
                </a:schemeClr>
              </a:solidFill>
              <a:latin typeface="Lato" panose="020F0502020204030203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12699" y="5693080"/>
            <a:ext cx="439616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100" dirty="0"/>
              <a:t>Fonte: Adaptado do Plano Metropolitano de Gestão Integrada de Resíduos com foco em RSS e RCCV (ARMBH, 2016).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7536802"/>
              </p:ext>
            </p:extLst>
          </p:nvPr>
        </p:nvGraphicFramePr>
        <p:xfrm>
          <a:off x="4586151" y="1199805"/>
          <a:ext cx="7495360" cy="5473140"/>
        </p:xfrm>
        <a:graphic>
          <a:graphicData uri="http://schemas.openxmlformats.org/drawingml/2006/table">
            <a:tbl>
              <a:tblPr firstRow="1" firstCol="1" bandRow="1">
                <a:tableStyleId>{85BE263C-DBD7-4A20-BB59-AAB30ACAA65A}</a:tableStyleId>
              </a:tblPr>
              <a:tblGrid>
                <a:gridCol w="749089"/>
                <a:gridCol w="847185"/>
                <a:gridCol w="947509"/>
                <a:gridCol w="1259632"/>
                <a:gridCol w="1053780"/>
                <a:gridCol w="1790980"/>
                <a:gridCol w="847185"/>
              </a:tblGrid>
              <a:tr h="8292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SUB-REGIÃO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43" marR="334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Pontos limpos / URPV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43" marR="334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Áreas de triagem e transbordo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43" marR="334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Área de armazenamento e transferência de materiais cerâmicos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43" marR="334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Plantas de agregados reciclados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43" marR="334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Plantas para aproveitamento / recuperação / reciclagem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43" marR="334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Aterro Classe A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43" marR="334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92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Norte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43" marR="334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50" i="1" dirty="0">
                          <a:effectLst/>
                        </a:rPr>
                        <a:t>43 novas</a:t>
                      </a:r>
                      <a:endParaRPr lang="pt-BR" sz="950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43" marR="334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5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 novas</a:t>
                      </a:r>
                    </a:p>
                  </a:txBody>
                  <a:tcPr marL="33443" marR="334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5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nova</a:t>
                      </a:r>
                    </a:p>
                  </a:txBody>
                  <a:tcPr marL="33443" marR="334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5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novas</a:t>
                      </a:r>
                    </a:p>
                  </a:txBody>
                  <a:tcPr marL="33443" marR="334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</a:rPr>
                        <a:t>3 Galpões de triagem existentes</a:t>
                      </a:r>
                      <a:br>
                        <a:rPr lang="pt-BR" sz="950" dirty="0">
                          <a:effectLst/>
                        </a:rPr>
                      </a:br>
                      <a:r>
                        <a:rPr lang="pt-BR" sz="95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Papel e Madeira novo</a:t>
                      </a:r>
                      <a:br>
                        <a:rPr lang="pt-BR" sz="95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t-BR" sz="95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Tratamento de Material Cerâmico e CDR novo</a:t>
                      </a:r>
                    </a:p>
                  </a:txBody>
                  <a:tcPr marL="33443" marR="334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</a:rPr>
                        <a:t>13 existentes</a:t>
                      </a:r>
                      <a:br>
                        <a:rPr lang="pt-BR" sz="950" dirty="0">
                          <a:effectLst/>
                        </a:rPr>
                      </a:br>
                      <a:r>
                        <a:rPr lang="pt-BR" sz="95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novo</a:t>
                      </a:r>
                    </a:p>
                  </a:txBody>
                  <a:tcPr marL="33443" marR="334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34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Leste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43" marR="334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5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 novas</a:t>
                      </a:r>
                    </a:p>
                  </a:txBody>
                  <a:tcPr marL="33443" marR="334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5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novas</a:t>
                      </a:r>
                    </a:p>
                  </a:txBody>
                  <a:tcPr marL="33443" marR="334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</a:rPr>
                        <a:t> </a:t>
                      </a:r>
                      <a:endParaRPr lang="pt-BR" sz="9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43" marR="334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</a:rPr>
                        <a:t>3 existentes </a:t>
                      </a:r>
                      <a:br>
                        <a:rPr lang="pt-BR" sz="950" dirty="0">
                          <a:effectLst/>
                        </a:rPr>
                      </a:br>
                      <a:r>
                        <a:rPr lang="pt-BR" sz="95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nova</a:t>
                      </a:r>
                    </a:p>
                  </a:txBody>
                  <a:tcPr marL="33443" marR="334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</a:rPr>
                        <a:t>4 Galpões de triagem existente</a:t>
                      </a:r>
                      <a:br>
                        <a:rPr lang="pt-BR" sz="950" dirty="0">
                          <a:effectLst/>
                        </a:rPr>
                      </a:br>
                      <a:r>
                        <a:rPr lang="pt-BR" sz="95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Papel e Madeira novo</a:t>
                      </a:r>
                      <a:br>
                        <a:rPr lang="pt-BR" sz="95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t-BR" sz="95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Papel novo</a:t>
                      </a:r>
                    </a:p>
                  </a:txBody>
                  <a:tcPr marL="33443" marR="334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</a:rPr>
                        <a:t>13 existentes</a:t>
                      </a:r>
                      <a:br>
                        <a:rPr lang="pt-BR" sz="950" dirty="0">
                          <a:effectLst/>
                        </a:rPr>
                      </a:br>
                      <a:r>
                        <a:rPr lang="pt-BR" sz="95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novo</a:t>
                      </a:r>
                    </a:p>
                  </a:txBody>
                  <a:tcPr marL="33443" marR="334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75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Centro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43" marR="334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</a:rPr>
                        <a:t>34 existentes </a:t>
                      </a:r>
                      <a:br>
                        <a:rPr lang="pt-BR" sz="950" dirty="0">
                          <a:effectLst/>
                        </a:rPr>
                      </a:br>
                      <a:r>
                        <a:rPr lang="pt-BR" sz="95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 novas</a:t>
                      </a:r>
                    </a:p>
                  </a:txBody>
                  <a:tcPr marL="33443" marR="334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50">
                          <a:effectLst/>
                        </a:rPr>
                        <a:t> </a:t>
                      </a:r>
                      <a:endParaRPr lang="pt-BR" sz="9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43" marR="334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50">
                          <a:effectLst/>
                        </a:rPr>
                        <a:t> </a:t>
                      </a:r>
                      <a:endParaRPr lang="pt-BR" sz="9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43" marR="334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</a:rPr>
                        <a:t>2 existentes</a:t>
                      </a:r>
                      <a:endParaRPr lang="pt-BR" sz="9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43" marR="334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</a:rPr>
                        <a:t> </a:t>
                      </a:r>
                      <a:endParaRPr lang="pt-BR" sz="9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43" marR="334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50">
                          <a:effectLst/>
                        </a:rPr>
                        <a:t>1 existente</a:t>
                      </a:r>
                      <a:endParaRPr lang="pt-BR" sz="9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43" marR="334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34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Oeste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43" marR="334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</a:rPr>
                        <a:t>37 existentes </a:t>
                      </a:r>
                      <a:br>
                        <a:rPr lang="pt-BR" sz="950" dirty="0">
                          <a:effectLst/>
                        </a:rPr>
                      </a:br>
                      <a:r>
                        <a:rPr lang="pt-BR" sz="95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 novas</a:t>
                      </a:r>
                    </a:p>
                  </a:txBody>
                  <a:tcPr marL="33443" marR="334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5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 novas</a:t>
                      </a:r>
                    </a:p>
                  </a:txBody>
                  <a:tcPr marL="33443" marR="334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5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nova</a:t>
                      </a:r>
                    </a:p>
                  </a:txBody>
                  <a:tcPr marL="33443" marR="334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5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novas</a:t>
                      </a:r>
                    </a:p>
                  </a:txBody>
                  <a:tcPr marL="33443" marR="334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</a:rPr>
                        <a:t>3 Galpões de triagem existentes</a:t>
                      </a:r>
                      <a:br>
                        <a:rPr lang="pt-BR" sz="950" dirty="0">
                          <a:effectLst/>
                        </a:rPr>
                      </a:br>
                      <a:r>
                        <a:rPr lang="pt-BR" sz="95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Papel e Madeira novo</a:t>
                      </a:r>
                      <a:br>
                        <a:rPr lang="pt-BR" sz="95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t-BR" sz="95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Papel novo</a:t>
                      </a:r>
                    </a:p>
                  </a:txBody>
                  <a:tcPr marL="33443" marR="334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950" dirty="0" smtClean="0">
                        <a:effectLst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5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</a:t>
                      </a:r>
                      <a:r>
                        <a:rPr lang="pt-BR" sz="95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novos</a:t>
                      </a:r>
                    </a:p>
                  </a:txBody>
                  <a:tcPr marL="33443" marR="334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34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Sul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43" marR="334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</a:rPr>
                        <a:t>5 existentes</a:t>
                      </a:r>
                      <a:br>
                        <a:rPr lang="pt-BR" sz="950" dirty="0">
                          <a:effectLst/>
                        </a:rPr>
                      </a:br>
                      <a:r>
                        <a:rPr lang="pt-BR" sz="95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 novas</a:t>
                      </a:r>
                    </a:p>
                  </a:txBody>
                  <a:tcPr marL="33443" marR="334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5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novas</a:t>
                      </a:r>
                    </a:p>
                  </a:txBody>
                  <a:tcPr marL="33443" marR="334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50">
                          <a:effectLst/>
                        </a:rPr>
                        <a:t> </a:t>
                      </a:r>
                      <a:endParaRPr lang="pt-BR" sz="9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43" marR="334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5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 novas</a:t>
                      </a:r>
                    </a:p>
                  </a:txBody>
                  <a:tcPr marL="33443" marR="334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</a:rPr>
                        <a:t>1 Galpão de triagem existente</a:t>
                      </a:r>
                      <a:br>
                        <a:rPr lang="pt-BR" sz="950" dirty="0">
                          <a:effectLst/>
                        </a:rPr>
                      </a:br>
                      <a:r>
                        <a:rPr lang="pt-BR" sz="95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r>
                        <a:rPr lang="pt-BR" sz="95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Papel e Madeira </a:t>
                      </a:r>
                      <a:r>
                        <a:rPr lang="pt-BR" sz="95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novo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5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Madeira novo</a:t>
                      </a:r>
                      <a:endParaRPr lang="pt-BR" sz="950" i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3443" marR="334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</a:rPr>
                        <a:t>7 existentes</a:t>
                      </a:r>
                      <a:br>
                        <a:rPr lang="pt-BR" sz="950" dirty="0">
                          <a:effectLst/>
                        </a:rPr>
                      </a:br>
                      <a:r>
                        <a:rPr lang="pt-BR" sz="95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novos</a:t>
                      </a:r>
                    </a:p>
                  </a:txBody>
                  <a:tcPr marL="33443" marR="334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68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100" dirty="0">
                          <a:effectLst/>
                        </a:rPr>
                        <a:t>TOTAL</a:t>
                      </a:r>
                      <a:endParaRPr lang="pt-B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443" marR="334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</a:rPr>
                        <a:t>76 existentes </a:t>
                      </a:r>
                      <a:br>
                        <a:rPr lang="pt-BR" sz="950" dirty="0">
                          <a:effectLst/>
                        </a:rPr>
                      </a:br>
                      <a:r>
                        <a:rPr lang="pt-BR" sz="95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138 novos</a:t>
                      </a:r>
                    </a:p>
                  </a:txBody>
                  <a:tcPr marL="33443" marR="334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5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 novas</a:t>
                      </a:r>
                    </a:p>
                  </a:txBody>
                  <a:tcPr marL="33443" marR="334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5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novas</a:t>
                      </a:r>
                    </a:p>
                  </a:txBody>
                  <a:tcPr marL="33443" marR="334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</a:rPr>
                        <a:t>5 existentes </a:t>
                      </a:r>
                      <a:br>
                        <a:rPr lang="pt-BR" sz="950" dirty="0">
                          <a:effectLst/>
                        </a:rPr>
                      </a:br>
                      <a:r>
                        <a:rPr lang="pt-BR" sz="95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 novas</a:t>
                      </a:r>
                    </a:p>
                  </a:txBody>
                  <a:tcPr marL="33443" marR="334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</a:rPr>
                        <a:t>11 Galpões de triagem existentes</a:t>
                      </a:r>
                      <a:br>
                        <a:rPr lang="pt-BR" sz="950" dirty="0">
                          <a:effectLst/>
                        </a:rPr>
                      </a:br>
                      <a:r>
                        <a:rPr lang="pt-BR" sz="95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Papel e Madeira novos</a:t>
                      </a:r>
                      <a:br>
                        <a:rPr lang="pt-BR" sz="95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t-BR" sz="95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Tratamento de </a:t>
                      </a:r>
                      <a:r>
                        <a:rPr lang="pt-BR" sz="95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Material </a:t>
                      </a:r>
                      <a:r>
                        <a:rPr lang="pt-BR" sz="95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Cerâmico e CDR </a:t>
                      </a:r>
                      <a:r>
                        <a:rPr lang="pt-BR" sz="95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novo</a:t>
                      </a:r>
                      <a:endParaRPr lang="pt-BR" sz="950" i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3443" marR="334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50" dirty="0">
                          <a:effectLst/>
                        </a:rPr>
                        <a:t>34 existentes</a:t>
                      </a:r>
                      <a:br>
                        <a:rPr lang="pt-BR" sz="950" dirty="0">
                          <a:effectLst/>
                        </a:rPr>
                      </a:br>
                      <a:r>
                        <a:rPr lang="pt-BR" sz="950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 </a:t>
                      </a:r>
                      <a:r>
                        <a:rPr lang="pt-BR" sz="95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novos</a:t>
                      </a:r>
                    </a:p>
                  </a:txBody>
                  <a:tcPr marL="33443" marR="334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Retângulo 7"/>
          <p:cNvSpPr/>
          <p:nvPr/>
        </p:nvSpPr>
        <p:spPr>
          <a:xfrm>
            <a:off x="112698" y="1983436"/>
            <a:ext cx="4351535" cy="33547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1300" b="1" dirty="0">
                <a:solidFill>
                  <a:srgbClr val="EF5624"/>
                </a:solidFill>
                <a:latin typeface="Lato-Regular"/>
              </a:rPr>
              <a:t>GERENCIAMENTO DE </a:t>
            </a:r>
            <a:r>
              <a:rPr lang="pt-BR" sz="1300" b="1" dirty="0" smtClean="0">
                <a:solidFill>
                  <a:srgbClr val="EF5624"/>
                </a:solidFill>
                <a:latin typeface="Lato-Regular"/>
              </a:rPr>
              <a:t>RCCV</a:t>
            </a:r>
          </a:p>
          <a:p>
            <a:endParaRPr lang="pt-BR" sz="1300" dirty="0">
              <a:solidFill>
                <a:srgbClr val="EF5624"/>
              </a:solidFill>
              <a:latin typeface="Lato-Regular"/>
            </a:endParaRPr>
          </a:p>
          <a:p>
            <a:pPr marL="261938" indent="-87313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300" dirty="0">
                <a:solidFill>
                  <a:srgbClr val="000000"/>
                </a:solidFill>
                <a:latin typeface="Lato-Regular"/>
              </a:rPr>
              <a:t>138</a:t>
            </a:r>
            <a:r>
              <a:rPr lang="pt-BR" sz="1300" dirty="0" smtClean="0">
                <a:solidFill>
                  <a:srgbClr val="000000"/>
                </a:solidFill>
                <a:latin typeface="Lato-Regular"/>
              </a:rPr>
              <a:t> </a:t>
            </a:r>
            <a:r>
              <a:rPr lang="pt-BR" sz="1300" dirty="0">
                <a:solidFill>
                  <a:srgbClr val="000000"/>
                </a:solidFill>
                <a:latin typeface="Lato-Regular"/>
              </a:rPr>
              <a:t>Pontos Limpos;</a:t>
            </a:r>
          </a:p>
          <a:p>
            <a:pPr marL="261938" indent="-87313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300" dirty="0" smtClean="0">
                <a:solidFill>
                  <a:srgbClr val="000000"/>
                </a:solidFill>
                <a:latin typeface="Lato-Regular"/>
              </a:rPr>
              <a:t>21 </a:t>
            </a:r>
            <a:r>
              <a:rPr lang="pt-BR" sz="1300" dirty="0">
                <a:solidFill>
                  <a:srgbClr val="000000"/>
                </a:solidFill>
                <a:latin typeface="Lato-Regular"/>
              </a:rPr>
              <a:t>Áreas de Triagem e Transbordo;</a:t>
            </a:r>
          </a:p>
          <a:p>
            <a:pPr marL="261938" indent="-87313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300" dirty="0" smtClean="0">
                <a:solidFill>
                  <a:srgbClr val="000000"/>
                </a:solidFill>
                <a:latin typeface="Lato-Regular"/>
              </a:rPr>
              <a:t>2 </a:t>
            </a:r>
            <a:r>
              <a:rPr lang="pt-BR" sz="1300" dirty="0">
                <a:solidFill>
                  <a:srgbClr val="000000"/>
                </a:solidFill>
                <a:latin typeface="Lato-Regular"/>
              </a:rPr>
              <a:t>Áreas de Armazenamento e Transferência </a:t>
            </a:r>
            <a:r>
              <a:rPr lang="pt-BR" sz="1300" dirty="0" smtClean="0">
                <a:solidFill>
                  <a:srgbClr val="000000"/>
                </a:solidFill>
                <a:latin typeface="Lato-Regular"/>
              </a:rPr>
              <a:t>de materiais cerâmicos</a:t>
            </a:r>
            <a:r>
              <a:rPr lang="pt-BR" sz="1300" dirty="0">
                <a:solidFill>
                  <a:srgbClr val="000000"/>
                </a:solidFill>
                <a:latin typeface="Lato-Regular"/>
              </a:rPr>
              <a:t>;</a:t>
            </a:r>
          </a:p>
          <a:p>
            <a:pPr marL="261938" indent="-87313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300" dirty="0" smtClean="0">
                <a:solidFill>
                  <a:srgbClr val="000000"/>
                </a:solidFill>
                <a:latin typeface="Lato-Regular"/>
              </a:rPr>
              <a:t>4 </a:t>
            </a:r>
            <a:r>
              <a:rPr lang="pt-BR" sz="1300" dirty="0">
                <a:solidFill>
                  <a:srgbClr val="000000"/>
                </a:solidFill>
                <a:latin typeface="Lato-Regular"/>
              </a:rPr>
              <a:t>Plantas de Recuperação/Reciclagem de </a:t>
            </a:r>
            <a:r>
              <a:rPr lang="pt-BR" sz="1300" dirty="0" smtClean="0">
                <a:solidFill>
                  <a:srgbClr val="000000"/>
                </a:solidFill>
                <a:latin typeface="Lato-Regular"/>
              </a:rPr>
              <a:t>Papel, Papelão </a:t>
            </a:r>
            <a:r>
              <a:rPr lang="pt-BR" sz="1300" dirty="0">
                <a:solidFill>
                  <a:srgbClr val="000000"/>
                </a:solidFill>
                <a:latin typeface="Lato-Regular"/>
              </a:rPr>
              <a:t>e Madeira</a:t>
            </a:r>
            <a:r>
              <a:rPr lang="pt-BR" sz="1300" dirty="0" smtClean="0">
                <a:solidFill>
                  <a:srgbClr val="000000"/>
                </a:solidFill>
                <a:latin typeface="Lato-Regular"/>
              </a:rPr>
              <a:t>;</a:t>
            </a:r>
          </a:p>
          <a:p>
            <a:pPr marL="261938" indent="-87313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300" dirty="0">
                <a:solidFill>
                  <a:srgbClr val="000000"/>
                </a:solidFill>
                <a:latin typeface="Lato-Regular"/>
              </a:rPr>
              <a:t>18 Plantas de Agregados Reciclados (Usinas de Reciclagem de </a:t>
            </a:r>
            <a:r>
              <a:rPr lang="pt-BR" sz="1300" dirty="0" smtClean="0">
                <a:solidFill>
                  <a:srgbClr val="000000"/>
                </a:solidFill>
                <a:latin typeface="Lato-Regular"/>
              </a:rPr>
              <a:t>Entulho);</a:t>
            </a:r>
            <a:endParaRPr lang="pt-BR" sz="1300" dirty="0">
              <a:solidFill>
                <a:srgbClr val="000000"/>
              </a:solidFill>
              <a:latin typeface="Lato-Regular"/>
            </a:endParaRPr>
          </a:p>
          <a:p>
            <a:pPr marL="261938" indent="-87313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300" dirty="0">
                <a:solidFill>
                  <a:srgbClr val="000000"/>
                </a:solidFill>
                <a:latin typeface="Lato-Regular"/>
              </a:rPr>
              <a:t>1</a:t>
            </a:r>
            <a:r>
              <a:rPr lang="pt-BR" sz="1300" dirty="0" smtClean="0">
                <a:solidFill>
                  <a:srgbClr val="000000"/>
                </a:solidFill>
                <a:latin typeface="Lato-Regular"/>
              </a:rPr>
              <a:t> Plantas </a:t>
            </a:r>
            <a:r>
              <a:rPr lang="pt-BR" sz="1300" dirty="0">
                <a:solidFill>
                  <a:srgbClr val="000000"/>
                </a:solidFill>
                <a:latin typeface="Lato-Regular"/>
              </a:rPr>
              <a:t>de Tratamento de Material </a:t>
            </a:r>
            <a:r>
              <a:rPr lang="pt-BR" sz="1300" dirty="0" smtClean="0">
                <a:solidFill>
                  <a:srgbClr val="000000"/>
                </a:solidFill>
                <a:latin typeface="Lato-Regular"/>
              </a:rPr>
              <a:t>Cerâmico e </a:t>
            </a:r>
            <a:r>
              <a:rPr lang="pt-BR" sz="1300" dirty="0">
                <a:solidFill>
                  <a:srgbClr val="000000"/>
                </a:solidFill>
                <a:latin typeface="Lato-Regular"/>
              </a:rPr>
              <a:t>Produção de Combustível Derivado </a:t>
            </a:r>
            <a:r>
              <a:rPr lang="pt-BR" sz="1300" dirty="0" smtClean="0">
                <a:solidFill>
                  <a:srgbClr val="000000"/>
                </a:solidFill>
                <a:latin typeface="Lato-Regular"/>
              </a:rPr>
              <a:t>de Resíduos </a:t>
            </a:r>
            <a:r>
              <a:rPr lang="pt-BR" sz="1300" dirty="0">
                <a:solidFill>
                  <a:srgbClr val="000000"/>
                </a:solidFill>
                <a:latin typeface="Lato-Regular"/>
              </a:rPr>
              <a:t>(CDR</a:t>
            </a:r>
            <a:r>
              <a:rPr lang="pt-BR" sz="1300" dirty="0" smtClean="0">
                <a:solidFill>
                  <a:srgbClr val="000000"/>
                </a:solidFill>
                <a:latin typeface="Lato-Regular"/>
              </a:rPr>
              <a:t>);</a:t>
            </a:r>
          </a:p>
          <a:p>
            <a:pPr marL="261938" indent="-87313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300" dirty="0">
                <a:solidFill>
                  <a:srgbClr val="000000"/>
                </a:solidFill>
                <a:latin typeface="Lato-Regular"/>
              </a:rPr>
              <a:t>8</a:t>
            </a:r>
            <a:r>
              <a:rPr lang="pt-BR" sz="1300" dirty="0" smtClean="0">
                <a:solidFill>
                  <a:srgbClr val="000000"/>
                </a:solidFill>
                <a:latin typeface="Lato-Regular"/>
              </a:rPr>
              <a:t> </a:t>
            </a:r>
            <a:r>
              <a:rPr lang="pt-BR" sz="1300" dirty="0">
                <a:solidFill>
                  <a:srgbClr val="000000"/>
                </a:solidFill>
                <a:latin typeface="Lato-Regular"/>
              </a:rPr>
              <a:t>Aterros Classe A.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691515" y="5282955"/>
            <a:ext cx="3420453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solidFill>
                  <a:srgbClr val="000000"/>
                </a:solidFill>
              </a:rPr>
              <a:t>192 infraestruturas propostas</a:t>
            </a:r>
            <a:endParaRPr lang="pt-BR" sz="1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34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8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4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7" y="-14568"/>
            <a:ext cx="3246975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20"/>
          <p:cNvSpPr txBox="1"/>
          <p:nvPr/>
        </p:nvSpPr>
        <p:spPr>
          <a:xfrm>
            <a:off x="0" y="1362385"/>
            <a:ext cx="46430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b="1" dirty="0" smtClean="0">
                <a:solidFill>
                  <a:schemeClr val="accent3">
                    <a:lumMod val="50000"/>
                  </a:schemeClr>
                </a:solidFill>
                <a:latin typeface="Lato" panose="020F0502020204030203"/>
              </a:rPr>
              <a:t>A RMBH e Colar Metropolitano </a:t>
            </a:r>
            <a:endParaRPr lang="pt-BR" sz="2800" b="1" dirty="0">
              <a:solidFill>
                <a:schemeClr val="accent3">
                  <a:lumMod val="50000"/>
                </a:schemeClr>
              </a:solidFill>
              <a:latin typeface="Lato" panose="020F0502020204030203"/>
            </a:endParaRPr>
          </a:p>
        </p:txBody>
      </p:sp>
      <p:sp>
        <p:nvSpPr>
          <p:cNvPr id="14" name="Espaço Reservado para Conteúdo 5"/>
          <p:cNvSpPr>
            <a:spLocks noGrp="1"/>
          </p:cNvSpPr>
          <p:nvPr/>
        </p:nvSpPr>
        <p:spPr>
          <a:xfrm>
            <a:off x="6807151" y="1616733"/>
            <a:ext cx="4038600" cy="325290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pt-BR" sz="2600" b="1" dirty="0" smtClean="0">
                <a:solidFill>
                  <a:srgbClr val="800000"/>
                </a:solidFill>
                <a:latin typeface="Lato" panose="020F0502020204030203" pitchFamily="34" charset="0"/>
              </a:rPr>
              <a:t>RMBH</a:t>
            </a:r>
            <a:endParaRPr lang="pt-BR" sz="2600" b="1" dirty="0">
              <a:solidFill>
                <a:srgbClr val="800000"/>
              </a:solidFill>
              <a:latin typeface="Lato" panose="020F0502020204030203" pitchFamily="34" charset="0"/>
            </a:endParaRPr>
          </a:p>
          <a:p>
            <a:pPr>
              <a:buClr>
                <a:srgbClr val="FF6600"/>
              </a:buClr>
            </a:pPr>
            <a:r>
              <a:rPr lang="pt-BR" sz="2600" dirty="0" smtClean="0">
                <a:latin typeface="Lato" panose="020F0502020204030203" pitchFamily="34" charset="0"/>
              </a:rPr>
              <a:t>34 municípios</a:t>
            </a:r>
          </a:p>
          <a:p>
            <a:pPr>
              <a:spcBef>
                <a:spcPts val="300"/>
              </a:spcBef>
              <a:buClr>
                <a:srgbClr val="FF6600"/>
              </a:buClr>
            </a:pPr>
            <a:r>
              <a:rPr lang="pt-BR" sz="2600" dirty="0" smtClean="0">
                <a:latin typeface="Lato" panose="020F0502020204030203" pitchFamily="34" charset="0"/>
              </a:rPr>
              <a:t>4,8 </a:t>
            </a:r>
            <a:r>
              <a:rPr lang="pt-BR" sz="2600" dirty="0">
                <a:latin typeface="Lato" panose="020F0502020204030203" pitchFamily="34" charset="0"/>
              </a:rPr>
              <a:t>milhões </a:t>
            </a:r>
            <a:r>
              <a:rPr lang="pt-BR" sz="2600" dirty="0" smtClean="0">
                <a:latin typeface="Lato" panose="020F0502020204030203" pitchFamily="34" charset="0"/>
              </a:rPr>
              <a:t>habitantes</a:t>
            </a:r>
          </a:p>
          <a:p>
            <a:pPr marL="0" indent="0">
              <a:spcBef>
                <a:spcPts val="300"/>
              </a:spcBef>
              <a:buClr>
                <a:srgbClr val="FF6600"/>
              </a:buClr>
              <a:buNone/>
            </a:pPr>
            <a:endParaRPr lang="pt-BR" sz="2600" dirty="0" smtClean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</a:endParaRPr>
          </a:p>
          <a:p>
            <a:pPr>
              <a:buClr>
                <a:schemeClr val="bg2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pt-BR" sz="2600" b="1" dirty="0">
                <a:solidFill>
                  <a:srgbClr val="800000"/>
                </a:solidFill>
                <a:latin typeface="Lato" panose="020F0502020204030203" pitchFamily="34" charset="0"/>
              </a:rPr>
              <a:t>Colar Metropolitano</a:t>
            </a:r>
          </a:p>
          <a:p>
            <a:pPr>
              <a:spcBef>
                <a:spcPts val="300"/>
              </a:spcBef>
              <a:buClr>
                <a:srgbClr val="FF6600"/>
              </a:buClr>
            </a:pPr>
            <a:r>
              <a:rPr lang="pt-BR" sz="2600" dirty="0">
                <a:latin typeface="Lato" panose="020F0502020204030203" pitchFamily="34" charset="0"/>
              </a:rPr>
              <a:t>16 municípios</a:t>
            </a:r>
          </a:p>
          <a:p>
            <a:pPr>
              <a:buClr>
                <a:srgbClr val="FF6600"/>
              </a:buClr>
            </a:pPr>
            <a:r>
              <a:rPr lang="pt-BR" sz="2600" dirty="0">
                <a:latin typeface="Lato" panose="020F0502020204030203" pitchFamily="34" charset="0"/>
              </a:rPr>
              <a:t>546 mil habitantes</a:t>
            </a:r>
          </a:p>
        </p:txBody>
      </p:sp>
      <p:cxnSp>
        <p:nvCxnSpPr>
          <p:cNvPr id="16" name="Conector reto 15"/>
          <p:cNvCxnSpPr/>
          <p:nvPr/>
        </p:nvCxnSpPr>
        <p:spPr>
          <a:xfrm>
            <a:off x="6679085" y="1544721"/>
            <a:ext cx="19547" cy="3458654"/>
          </a:xfrm>
          <a:prstGeom prst="line">
            <a:avLst/>
          </a:prstGeom>
          <a:ln w="12700">
            <a:solidFill>
              <a:srgbClr val="E7511E"/>
            </a:solidFill>
          </a:ln>
          <a:effectLst>
            <a:reflection blurRad="6350" stA="50000" endA="300" endPos="15000" dist="508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/>
          <p:cNvCxnSpPr/>
          <p:nvPr/>
        </p:nvCxnSpPr>
        <p:spPr>
          <a:xfrm>
            <a:off x="6872807" y="5001109"/>
            <a:ext cx="4019055" cy="12545"/>
          </a:xfrm>
          <a:prstGeom prst="line">
            <a:avLst/>
          </a:prstGeom>
          <a:ln w="28575">
            <a:solidFill>
              <a:srgbClr val="8A1C01"/>
            </a:solidFill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CaixaDeTexto 3"/>
          <p:cNvSpPr txBox="1"/>
          <p:nvPr/>
        </p:nvSpPr>
        <p:spPr>
          <a:xfrm>
            <a:off x="6807151" y="5145125"/>
            <a:ext cx="4162055" cy="145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600" b="1" dirty="0" smtClean="0">
                <a:solidFill>
                  <a:srgbClr val="800000"/>
                </a:solidFill>
                <a:latin typeface="Lato" panose="020F0502020204030203" pitchFamily="34" charset="0"/>
              </a:rPr>
              <a:t>Total</a:t>
            </a:r>
          </a:p>
          <a:p>
            <a:pPr marL="342900" lvl="1" indent="-342900">
              <a:spcBef>
                <a:spcPct val="20000"/>
              </a:spcBef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pt-BR" sz="2600" dirty="0">
                <a:latin typeface="Lato" panose="020F0502020204030203" pitchFamily="34" charset="0"/>
              </a:rPr>
              <a:t>50 municípios</a:t>
            </a:r>
          </a:p>
          <a:p>
            <a:pPr marL="342900" lvl="1" indent="-342900">
              <a:spcBef>
                <a:spcPct val="20000"/>
              </a:spcBef>
              <a:buClr>
                <a:srgbClr val="FF6600"/>
              </a:buClr>
              <a:buFont typeface="Arial" panose="020B0604020202020204" pitchFamily="34" charset="0"/>
              <a:buChar char="•"/>
            </a:pPr>
            <a:r>
              <a:rPr lang="pt-BR" sz="2600" dirty="0">
                <a:latin typeface="Lato" panose="020F0502020204030203" pitchFamily="34" charset="0"/>
              </a:rPr>
              <a:t>≈ 5 milhões de </a:t>
            </a:r>
            <a:r>
              <a:rPr lang="pt-BR" sz="2600" dirty="0" smtClean="0">
                <a:latin typeface="Lato" panose="020F0502020204030203" pitchFamily="34" charset="0"/>
              </a:rPr>
              <a:t>habitantes</a:t>
            </a:r>
            <a:endParaRPr lang="pt-BR" sz="2600" dirty="0">
              <a:latin typeface="Lato" panose="020F0502020204030203" pitchFamily="34" charset="0"/>
            </a:endParaRPr>
          </a:p>
        </p:txBody>
      </p:sp>
      <p:pic>
        <p:nvPicPr>
          <p:cNvPr id="1028" name="Picture 4" descr="C:\Users\m1362824\AppData\Local\Microsoft\Windows\Temporary Internet Files\Content.Outlook\BK5PVTQW\RMBH e Colar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1" t="10171" r="15606" b="6826"/>
          <a:stretch/>
        </p:blipFill>
        <p:spPr bwMode="auto">
          <a:xfrm>
            <a:off x="979715" y="1972692"/>
            <a:ext cx="5290457" cy="445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50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4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7" y="-14568"/>
            <a:ext cx="3246975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20"/>
          <p:cNvSpPr txBox="1"/>
          <p:nvPr/>
        </p:nvSpPr>
        <p:spPr>
          <a:xfrm>
            <a:off x="4" y="1362385"/>
            <a:ext cx="3662221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b="1" dirty="0" smtClean="0">
                <a:solidFill>
                  <a:schemeClr val="accent3">
                    <a:lumMod val="50000"/>
                  </a:schemeClr>
                </a:solidFill>
                <a:latin typeface="Lato" panose="020F0502020204030203"/>
              </a:rPr>
              <a:t>Sistema Proposto - RCCV</a:t>
            </a:r>
            <a:endParaRPr lang="pt-BR" sz="2800" b="1" dirty="0">
              <a:solidFill>
                <a:schemeClr val="accent3">
                  <a:lumMod val="50000"/>
                </a:schemeClr>
              </a:solidFill>
              <a:latin typeface="Lato" panose="020F0502020204030203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4553065" y="6034391"/>
            <a:ext cx="288688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100" dirty="0"/>
              <a:t>Fonte: Adaptado do Plano Metropolitano de Gestão Integrada de Resíduos com foco em RSS e RCCV (ARMBH, 2016).</a:t>
            </a:r>
          </a:p>
        </p:txBody>
      </p:sp>
      <p:grpSp>
        <p:nvGrpSpPr>
          <p:cNvPr id="10" name="Grupo 9"/>
          <p:cNvGrpSpPr/>
          <p:nvPr/>
        </p:nvGrpSpPr>
        <p:grpSpPr>
          <a:xfrm>
            <a:off x="1058229" y="1286183"/>
            <a:ext cx="10957244" cy="5400224"/>
            <a:chOff x="1243291" y="1286183"/>
            <a:chExt cx="10957244" cy="5400224"/>
          </a:xfrm>
        </p:grpSpPr>
        <p:grpSp>
          <p:nvGrpSpPr>
            <p:cNvPr id="8" name="Grupo 7"/>
            <p:cNvGrpSpPr/>
            <p:nvPr/>
          </p:nvGrpSpPr>
          <p:grpSpPr>
            <a:xfrm>
              <a:off x="1243291" y="1286183"/>
              <a:ext cx="9032823" cy="5400224"/>
              <a:chOff x="1243291" y="1286183"/>
              <a:chExt cx="9032823" cy="5400224"/>
            </a:xfrm>
          </p:grpSpPr>
          <p:pic>
            <p:nvPicPr>
              <p:cNvPr id="1027" name="Picture 3" descr="G:\Tirar fundo\Legenda_mapa2.pn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629" r="32858"/>
              <a:stretch/>
            </p:blipFill>
            <p:spPr bwMode="auto">
              <a:xfrm>
                <a:off x="7332595" y="1839687"/>
                <a:ext cx="2943519" cy="39785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" name="Grupo 1"/>
              <p:cNvGrpSpPr/>
              <p:nvPr/>
            </p:nvGrpSpPr>
            <p:grpSpPr>
              <a:xfrm>
                <a:off x="1243291" y="1286183"/>
                <a:ext cx="5684962" cy="5400224"/>
                <a:chOff x="1406581" y="1329727"/>
                <a:chExt cx="5684962" cy="5400224"/>
              </a:xfrm>
            </p:grpSpPr>
            <p:pic>
              <p:nvPicPr>
                <p:cNvPr id="4098" name="Picture 2" descr="G:\Tirar Fundo 2.png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06581" y="1329727"/>
                  <a:ext cx="5684962" cy="54002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9" name="Retângulo 8"/>
                <p:cNvSpPr/>
                <p:nvPr/>
              </p:nvSpPr>
              <p:spPr>
                <a:xfrm>
                  <a:off x="6047237" y="1449476"/>
                  <a:ext cx="370115" cy="520754"/>
                </a:xfrm>
                <a:prstGeom prst="rect">
                  <a:avLst/>
                </a:prstGeom>
                <a:solidFill>
                  <a:srgbClr val="F0EEE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</p:grpSp>
        <p:sp>
          <p:nvSpPr>
            <p:cNvPr id="11" name="CaixaDeTexto 10"/>
            <p:cNvSpPr txBox="1"/>
            <p:nvPr/>
          </p:nvSpPr>
          <p:spPr>
            <a:xfrm>
              <a:off x="7442302" y="1444733"/>
              <a:ext cx="21588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 smtClean="0"/>
                <a:t>Geração de RCCV (2010) (toneladas/ano)</a:t>
              </a:r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7877310" y="1987360"/>
              <a:ext cx="10794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 smtClean="0"/>
                <a:t>3.253.956</a:t>
              </a:r>
            </a:p>
          </p:txBody>
        </p:sp>
        <p:sp>
          <p:nvSpPr>
            <p:cNvPr id="13" name="CaixaDeTexto 12"/>
            <p:cNvSpPr txBox="1"/>
            <p:nvPr/>
          </p:nvSpPr>
          <p:spPr>
            <a:xfrm>
              <a:off x="7877309" y="2629618"/>
              <a:ext cx="10794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 smtClean="0"/>
                <a:t>7.222</a:t>
              </a:r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7442302" y="3029550"/>
              <a:ext cx="15405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 smtClean="0"/>
                <a:t>Legenda</a:t>
              </a:r>
              <a:endParaRPr lang="pt-BR" sz="1400" b="1" dirty="0"/>
            </a:p>
          </p:txBody>
        </p:sp>
        <p:sp>
          <p:nvSpPr>
            <p:cNvPr id="15" name="CaixaDeTexto 14"/>
            <p:cNvSpPr txBox="1"/>
            <p:nvPr/>
          </p:nvSpPr>
          <p:spPr>
            <a:xfrm>
              <a:off x="7882009" y="3311742"/>
              <a:ext cx="133439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50" dirty="0" smtClean="0"/>
                <a:t>Capital Estadual</a:t>
              </a:r>
              <a:endParaRPr lang="pt-BR" sz="1200" dirty="0"/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7890627" y="3501218"/>
              <a:ext cx="134482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50" dirty="0" smtClean="0"/>
                <a:t>Rodovia Estadual</a:t>
              </a:r>
              <a:endParaRPr lang="pt-BR" sz="1200" dirty="0"/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7890627" y="3713329"/>
              <a:ext cx="105569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50" dirty="0" smtClean="0"/>
                <a:t>Rodovia Federal</a:t>
              </a:r>
              <a:endParaRPr lang="pt-BR" sz="1200" dirty="0"/>
            </a:p>
          </p:txBody>
        </p:sp>
        <p:sp>
          <p:nvSpPr>
            <p:cNvPr id="18" name="CaixaDeTexto 17"/>
            <p:cNvSpPr txBox="1"/>
            <p:nvPr/>
          </p:nvSpPr>
          <p:spPr>
            <a:xfrm>
              <a:off x="7444177" y="3890063"/>
              <a:ext cx="15405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 dirty="0" smtClean="0"/>
                <a:t>Regionalização</a:t>
              </a:r>
              <a:endParaRPr lang="pt-BR" sz="1400" b="1" dirty="0"/>
            </a:p>
          </p:txBody>
        </p:sp>
        <p:sp>
          <p:nvSpPr>
            <p:cNvPr id="19" name="CaixaDeTexto 18"/>
            <p:cNvSpPr txBox="1"/>
            <p:nvPr/>
          </p:nvSpPr>
          <p:spPr>
            <a:xfrm>
              <a:off x="7891941" y="4131432"/>
              <a:ext cx="107944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50" dirty="0" smtClean="0"/>
                <a:t>Outras Regiões</a:t>
              </a:r>
              <a:endParaRPr lang="pt-BR" sz="1200" dirty="0"/>
            </a:p>
          </p:txBody>
        </p:sp>
        <p:sp>
          <p:nvSpPr>
            <p:cNvPr id="20" name="CaixaDeTexto 19"/>
            <p:cNvSpPr txBox="1"/>
            <p:nvPr/>
          </p:nvSpPr>
          <p:spPr>
            <a:xfrm>
              <a:off x="7890197" y="4326828"/>
              <a:ext cx="160493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50" dirty="0" smtClean="0"/>
                <a:t>Região de Belo Horizonte</a:t>
              </a:r>
              <a:endParaRPr lang="pt-BR" sz="1200" dirty="0"/>
            </a:p>
          </p:txBody>
        </p:sp>
        <p:sp>
          <p:nvSpPr>
            <p:cNvPr id="22" name="CaixaDeTexto 21"/>
            <p:cNvSpPr txBox="1"/>
            <p:nvPr/>
          </p:nvSpPr>
          <p:spPr>
            <a:xfrm>
              <a:off x="7435646" y="4541566"/>
              <a:ext cx="12423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 dirty="0" smtClean="0"/>
                <a:t>Infraestruturas</a:t>
              </a:r>
              <a:endParaRPr lang="pt-BR" sz="1400" b="1" dirty="0"/>
            </a:p>
          </p:txBody>
        </p:sp>
        <p:sp>
          <p:nvSpPr>
            <p:cNvPr id="23" name="CaixaDeTexto 22"/>
            <p:cNvSpPr txBox="1"/>
            <p:nvPr/>
          </p:nvSpPr>
          <p:spPr>
            <a:xfrm>
              <a:off x="7907561" y="4755054"/>
              <a:ext cx="107944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50" dirty="0" smtClean="0"/>
                <a:t>Ponto Limpo</a:t>
              </a:r>
              <a:endParaRPr lang="pt-BR" sz="1200" dirty="0"/>
            </a:p>
          </p:txBody>
        </p:sp>
        <p:sp>
          <p:nvSpPr>
            <p:cNvPr id="24" name="CaixaDeTexto 23"/>
            <p:cNvSpPr txBox="1"/>
            <p:nvPr/>
          </p:nvSpPr>
          <p:spPr>
            <a:xfrm>
              <a:off x="7911730" y="4998494"/>
              <a:ext cx="107944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50" dirty="0" smtClean="0"/>
                <a:t>Aterro Classe A</a:t>
              </a:r>
              <a:endParaRPr lang="pt-BR" sz="1200" dirty="0"/>
            </a:p>
          </p:txBody>
        </p:sp>
        <p:sp>
          <p:nvSpPr>
            <p:cNvPr id="25" name="CaixaDeTexto 24"/>
            <p:cNvSpPr txBox="1"/>
            <p:nvPr/>
          </p:nvSpPr>
          <p:spPr>
            <a:xfrm>
              <a:off x="7913884" y="5254784"/>
              <a:ext cx="223229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50" dirty="0" smtClean="0"/>
                <a:t>Usina de Reciclagem de Entulho</a:t>
              </a:r>
              <a:endParaRPr lang="pt-BR" sz="1200" dirty="0"/>
            </a:p>
          </p:txBody>
        </p:sp>
        <p:sp>
          <p:nvSpPr>
            <p:cNvPr id="26" name="CaixaDeTexto 25"/>
            <p:cNvSpPr txBox="1"/>
            <p:nvPr/>
          </p:nvSpPr>
          <p:spPr>
            <a:xfrm>
              <a:off x="7918054" y="5498224"/>
              <a:ext cx="107944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50" dirty="0" smtClean="0"/>
                <a:t>Área de Triagem</a:t>
              </a:r>
              <a:endParaRPr lang="pt-BR" sz="1200" dirty="0"/>
            </a:p>
          </p:txBody>
        </p:sp>
        <p:sp>
          <p:nvSpPr>
            <p:cNvPr id="27" name="CaixaDeTexto 26"/>
            <p:cNvSpPr txBox="1"/>
            <p:nvPr/>
          </p:nvSpPr>
          <p:spPr>
            <a:xfrm>
              <a:off x="10018298" y="3256592"/>
              <a:ext cx="217370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50" dirty="0" smtClean="0"/>
                <a:t>Área de Armazenamento de Cerâmica</a:t>
              </a:r>
              <a:endParaRPr lang="pt-BR" sz="1200" dirty="0"/>
            </a:p>
          </p:txBody>
        </p:sp>
        <p:sp>
          <p:nvSpPr>
            <p:cNvPr id="28" name="CaixaDeTexto 27"/>
            <p:cNvSpPr txBox="1"/>
            <p:nvPr/>
          </p:nvSpPr>
          <p:spPr>
            <a:xfrm>
              <a:off x="10029781" y="3551237"/>
              <a:ext cx="209881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50" dirty="0" smtClean="0"/>
                <a:t>Planta de Reciclagem de Papel e Papelão</a:t>
              </a:r>
              <a:endParaRPr lang="pt-BR" sz="1200" dirty="0"/>
            </a:p>
          </p:txBody>
        </p:sp>
        <p:sp>
          <p:nvSpPr>
            <p:cNvPr id="29" name="CaixaDeTexto 28"/>
            <p:cNvSpPr txBox="1"/>
            <p:nvPr/>
          </p:nvSpPr>
          <p:spPr>
            <a:xfrm>
              <a:off x="10024621" y="3887992"/>
              <a:ext cx="206740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50" dirty="0" smtClean="0"/>
                <a:t>Planta de Reciclagem de Madeira</a:t>
              </a:r>
              <a:endParaRPr lang="pt-BR" sz="1200" dirty="0"/>
            </a:p>
          </p:txBody>
        </p:sp>
        <p:sp>
          <p:nvSpPr>
            <p:cNvPr id="30" name="CaixaDeTexto 29"/>
            <p:cNvSpPr txBox="1"/>
            <p:nvPr/>
          </p:nvSpPr>
          <p:spPr>
            <a:xfrm>
              <a:off x="10028791" y="4160692"/>
              <a:ext cx="107944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50" dirty="0" smtClean="0"/>
                <a:t>Planta de CDR*</a:t>
              </a:r>
              <a:endParaRPr lang="pt-BR" sz="1200" dirty="0"/>
            </a:p>
          </p:txBody>
        </p:sp>
        <p:sp>
          <p:nvSpPr>
            <p:cNvPr id="31" name="CaixaDeTexto 30"/>
            <p:cNvSpPr txBox="1"/>
            <p:nvPr/>
          </p:nvSpPr>
          <p:spPr>
            <a:xfrm>
              <a:off x="10026833" y="4400263"/>
              <a:ext cx="217370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50" dirty="0" smtClean="0"/>
                <a:t>Planta de Reciclagem de Cerâmica</a:t>
              </a:r>
              <a:endParaRPr lang="pt-BR" sz="1200" dirty="0"/>
            </a:p>
          </p:txBody>
        </p:sp>
        <p:sp>
          <p:nvSpPr>
            <p:cNvPr id="32" name="CaixaDeTexto 31"/>
            <p:cNvSpPr txBox="1"/>
            <p:nvPr/>
          </p:nvSpPr>
          <p:spPr>
            <a:xfrm>
              <a:off x="10031001" y="4672963"/>
              <a:ext cx="209881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50" dirty="0" smtClean="0"/>
                <a:t>Ponto de Descarte de Pneus</a:t>
              </a:r>
              <a:endParaRPr lang="pt-BR" sz="1200" dirty="0"/>
            </a:p>
          </p:txBody>
        </p:sp>
        <p:sp>
          <p:nvSpPr>
            <p:cNvPr id="33" name="CaixaDeTexto 32"/>
            <p:cNvSpPr txBox="1"/>
            <p:nvPr/>
          </p:nvSpPr>
          <p:spPr>
            <a:xfrm>
              <a:off x="10033156" y="4943883"/>
              <a:ext cx="153949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50" dirty="0" smtClean="0"/>
                <a:t>Galpões de Triagem</a:t>
              </a:r>
              <a:endParaRPr lang="pt-BR" sz="1200" dirty="0"/>
            </a:p>
          </p:txBody>
        </p:sp>
      </p:grpSp>
      <p:sp>
        <p:nvSpPr>
          <p:cNvPr id="4" name="CaixaDeTexto 3"/>
          <p:cNvSpPr txBox="1"/>
          <p:nvPr/>
        </p:nvSpPr>
        <p:spPr>
          <a:xfrm>
            <a:off x="10219689" y="6579000"/>
            <a:ext cx="18723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 smtClean="0"/>
              <a:t>*Combustível Derivado de Resíduos</a:t>
            </a:r>
            <a:endParaRPr lang="pt-BR" sz="900" dirty="0"/>
          </a:p>
        </p:txBody>
      </p:sp>
    </p:spTree>
    <p:extLst>
      <p:ext uri="{BB962C8B-B14F-4D97-AF65-F5344CB8AC3E}">
        <p14:creationId xmlns:p14="http://schemas.microsoft.com/office/powerpoint/2010/main" val="135194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4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7" y="-14568"/>
            <a:ext cx="3246975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Tabe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5173393"/>
              </p:ext>
            </p:extLst>
          </p:nvPr>
        </p:nvGraphicFramePr>
        <p:xfrm>
          <a:off x="122830" y="1175664"/>
          <a:ext cx="11928143" cy="5574912"/>
        </p:xfrm>
        <a:graphic>
          <a:graphicData uri="http://schemas.openxmlformats.org/drawingml/2006/table">
            <a:tbl>
              <a:tblPr firstRow="1" firstCol="1" bandRow="1">
                <a:effectLst/>
                <a:tableStyleId>{85BE263C-DBD7-4A20-BB59-AAB30ACAA65A}</a:tableStyleId>
              </a:tblPr>
              <a:tblGrid>
                <a:gridCol w="1945456"/>
                <a:gridCol w="1536358"/>
                <a:gridCol w="1602582"/>
                <a:gridCol w="1511147"/>
                <a:gridCol w="1903463"/>
                <a:gridCol w="1874402"/>
                <a:gridCol w="1554735"/>
              </a:tblGrid>
              <a:tr h="2814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5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Unidade</a:t>
                      </a:r>
                      <a:endParaRPr lang="pt-BR" sz="145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5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Tipo</a:t>
                      </a:r>
                      <a:endParaRPr lang="pt-BR" sz="145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5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Capacidade (t/ano)</a:t>
                      </a:r>
                      <a:endParaRPr lang="pt-BR" sz="1450" b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5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Quantidade</a:t>
                      </a:r>
                      <a:endParaRPr lang="pt-BR" sz="1450" b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5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Investimento Unitário</a:t>
                      </a:r>
                      <a:endParaRPr lang="pt-BR" sz="1450" b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5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Investimento Total</a:t>
                      </a:r>
                      <a:endParaRPr lang="pt-BR" sz="1450" b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75697">
                <a:tc rowSpan="4">
                  <a:txBody>
                    <a:bodyPr/>
                    <a:lstStyle/>
                    <a:p>
                      <a:pPr algn="ctr"/>
                      <a:r>
                        <a:rPr lang="pt-BR" sz="12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Unidade de Produção de Agregado Reciclado</a:t>
                      </a:r>
                      <a:endParaRPr lang="pt-BR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P1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15.000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12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R$ 3.455.569,40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R$ 41.466.832,85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R$ 70.089.881,53</a:t>
                      </a:r>
                      <a:endParaRPr lang="pt-BR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P2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20.000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04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R$ 3.697.130,71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R$ 14.788.522,84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P3</a:t>
                      </a:r>
                      <a:endParaRPr lang="pt-BR" sz="105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70.000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01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R$ 6.201.242,52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R$ 6.201.242,52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P4</a:t>
                      </a:r>
                      <a:endParaRPr lang="pt-BR" sz="105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100.000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01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R$ 7.633.283,32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R$ 7.633.283,32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441091"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Área</a:t>
                      </a:r>
                      <a:r>
                        <a:rPr lang="pt-BR" sz="12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de Armazenamento e Transferência de Material Cerâmico (AAT)</a:t>
                      </a:r>
                      <a:endParaRPr lang="pt-BR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P1</a:t>
                      </a:r>
                      <a:endParaRPr lang="pt-BR" sz="105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148.000</a:t>
                      </a:r>
                      <a:endParaRPr lang="pt-BR" sz="105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02</a:t>
                      </a:r>
                      <a:endParaRPr lang="pt-BR" sz="105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R$ 4.004.984,77</a:t>
                      </a:r>
                      <a:endParaRPr lang="pt-BR" sz="105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R$ 8.009.969,55</a:t>
                      </a:r>
                      <a:endParaRPr lang="pt-BR" sz="105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R$ 8.009.969,55</a:t>
                      </a:r>
                      <a:endParaRPr lang="pt-BR" sz="12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187171"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Área de Triagem e Transbordo (ATT)</a:t>
                      </a:r>
                      <a:endParaRPr lang="pt-BR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P1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17.500</a:t>
                      </a:r>
                      <a:endParaRPr lang="pt-BR" sz="105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04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R$ 1.734.372,39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R$ 6.937.489,57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R$</a:t>
                      </a:r>
                      <a:r>
                        <a:rPr lang="pt-BR" sz="1200" b="1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71.148.766,88</a:t>
                      </a:r>
                      <a:endParaRPr lang="pt-BR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18717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P2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35.000</a:t>
                      </a:r>
                      <a:endParaRPr lang="pt-BR" sz="105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04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R$ 2.011.108,63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R$ 8.044.434,51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17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P3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70.000</a:t>
                      </a:r>
                      <a:endParaRPr lang="pt-BR" sz="105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04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R$ 2.576.809,01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R$ 10.307.236,04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17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P4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190.000</a:t>
                      </a:r>
                      <a:endParaRPr lang="pt-BR" sz="105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04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R$ 4.599.014,51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R$ 18.396.058,04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171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P5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240.000</a:t>
                      </a:r>
                      <a:endParaRPr lang="pt-BR" sz="105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05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R$ 5.492.709,74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R$ 27.463.548,72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171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Unidade de Aterramento (Aterro Classe A)</a:t>
                      </a:r>
                      <a:endParaRPr lang="pt-BR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P1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10.000</a:t>
                      </a:r>
                      <a:endParaRPr lang="pt-BR" sz="105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01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R$ 2.489.382,52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R$ 2.489.382,52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R$ 32.749.245,51</a:t>
                      </a:r>
                      <a:endParaRPr lang="pt-BR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187171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P2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30.000</a:t>
                      </a:r>
                      <a:endParaRPr lang="pt-BR" sz="105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01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R$ 2.792.847,33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R$ 2.792.847,33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171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P3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70.000</a:t>
                      </a:r>
                      <a:endParaRPr lang="pt-BR" sz="105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03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R$ 3.630.768,31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R$ 10.892.304,92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171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P4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525.000</a:t>
                      </a:r>
                      <a:endParaRPr lang="pt-BR" sz="105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03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R$ 5.524.903,58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R$ 16.574.710,71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171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Planta para Recuperação / Reciclagem de</a:t>
                      </a:r>
                      <a:r>
                        <a:rPr lang="pt-BR" sz="12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Madeira e Papel</a:t>
                      </a:r>
                      <a:endParaRPr lang="pt-BR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P1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14.759</a:t>
                      </a:r>
                      <a:endParaRPr lang="pt-BR" sz="105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03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R$ 3.923.797,96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R$ 11.771.393,87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R$ 15.988.533,03</a:t>
                      </a:r>
                      <a:endParaRPr lang="pt-BR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187171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P2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18.694</a:t>
                      </a:r>
                      <a:endParaRPr lang="pt-BR" sz="105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01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R$ 4.217.139,16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R$ 4.217.139,16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171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P3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25.581</a:t>
                      </a:r>
                      <a:endParaRPr lang="pt-BR" sz="105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R$ 4.806.00,14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--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171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P4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40.340</a:t>
                      </a:r>
                      <a:endParaRPr lang="pt-BR" sz="105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R$ 5.965.192,07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--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171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Ponto Limpo</a:t>
                      </a:r>
                      <a:endParaRPr lang="pt-BR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P1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100</a:t>
                      </a:r>
                      <a:endParaRPr lang="pt-BR" sz="105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46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R$ 1.979.065,89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R$ 91.037.031,17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R$ 415.031.949,50</a:t>
                      </a:r>
                      <a:endParaRPr lang="pt-BR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187171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P2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150</a:t>
                      </a:r>
                      <a:endParaRPr lang="pt-BR" sz="105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46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R$ 3.114.861,39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R$ 143.283.624,17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171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P3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300</a:t>
                      </a:r>
                      <a:endParaRPr lang="pt-BR" sz="105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46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R$ 3.928.506,39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R$ 180.711.294,17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17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Planta para Trituração de Material Cerâmico e Produção</a:t>
                      </a:r>
                      <a:r>
                        <a:rPr lang="pt-BR" sz="1200" b="1" baseline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 de CDR</a:t>
                      </a:r>
                      <a:endParaRPr lang="pt-BR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P1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362.800</a:t>
                      </a:r>
                      <a:endParaRPr lang="pt-BR" sz="105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R$ 9.871.825,15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5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R$ 9.871.825,15</a:t>
                      </a: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R$ 9.871.825,15</a:t>
                      </a:r>
                      <a:endParaRPr lang="pt-BR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83012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TOTAL</a:t>
                      </a:r>
                      <a:endParaRPr lang="pt-BR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05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192</a:t>
                      </a:r>
                      <a:endParaRPr lang="pt-BR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05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R$ 622.890.171,16</a:t>
                      </a:r>
                      <a:endParaRPr lang="pt-BR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t-BR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1" marR="44451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171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4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7" y="-14568"/>
            <a:ext cx="3246975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20"/>
          <p:cNvSpPr txBox="1"/>
          <p:nvPr/>
        </p:nvSpPr>
        <p:spPr>
          <a:xfrm>
            <a:off x="3" y="1362385"/>
            <a:ext cx="3463769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b="1" dirty="0" smtClean="0">
                <a:solidFill>
                  <a:schemeClr val="accent3">
                    <a:lumMod val="50000"/>
                  </a:schemeClr>
                </a:solidFill>
                <a:latin typeface="Lato" panose="020F0502020204030203"/>
              </a:rPr>
              <a:t>Planejamento e Gestão</a:t>
            </a:r>
            <a:endParaRPr lang="pt-BR" sz="2800" b="1" dirty="0">
              <a:solidFill>
                <a:schemeClr val="accent3">
                  <a:lumMod val="50000"/>
                </a:schemeClr>
              </a:solidFill>
              <a:latin typeface="Lato" panose="020F0502020204030203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793433" y="2174077"/>
            <a:ext cx="4521194" cy="4035971"/>
            <a:chOff x="793433" y="2174077"/>
            <a:chExt cx="4521194" cy="4035971"/>
          </a:xfrm>
        </p:grpSpPr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3975"/>
            <a:stretch/>
          </p:blipFill>
          <p:spPr>
            <a:xfrm>
              <a:off x="3362112" y="2235049"/>
              <a:ext cx="1952515" cy="2352937"/>
            </a:xfrm>
            <a:prstGeom prst="rect">
              <a:avLst/>
            </a:prstGeom>
          </p:spPr>
        </p:pic>
        <p:pic>
          <p:nvPicPr>
            <p:cNvPr id="10" name="Imagem 9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93433" y="2174077"/>
              <a:ext cx="2232563" cy="2393198"/>
            </a:xfrm>
            <a:prstGeom prst="rect">
              <a:avLst/>
            </a:prstGeom>
          </p:spPr>
        </p:pic>
        <p:pic>
          <p:nvPicPr>
            <p:cNvPr id="11" name="Imagem 10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302151" y="3762968"/>
              <a:ext cx="3463195" cy="1919459"/>
            </a:xfrm>
            <a:prstGeom prst="rect">
              <a:avLst/>
            </a:prstGeom>
          </p:spPr>
        </p:pic>
        <p:pic>
          <p:nvPicPr>
            <p:cNvPr id="12" name="Imagem 11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2216" r="6808"/>
            <a:stretch/>
          </p:blipFill>
          <p:spPr>
            <a:xfrm>
              <a:off x="1237993" y="5820591"/>
              <a:ext cx="3766385" cy="389457"/>
            </a:xfrm>
            <a:prstGeom prst="rect">
              <a:avLst/>
            </a:prstGeom>
          </p:spPr>
        </p:pic>
      </p:grpSp>
      <p:sp>
        <p:nvSpPr>
          <p:cNvPr id="13" name="Retângulo 12"/>
          <p:cNvSpPr/>
          <p:nvPr/>
        </p:nvSpPr>
        <p:spPr>
          <a:xfrm>
            <a:off x="6096000" y="1988397"/>
            <a:ext cx="57606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Planejamento</a:t>
            </a:r>
            <a:endParaRPr lang="pt-BR" sz="26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algn="just"/>
            <a:r>
              <a:rPr lang="pt-BR" sz="1500" dirty="0">
                <a:solidFill>
                  <a:srgbClr val="000000"/>
                </a:solidFill>
              </a:rPr>
              <a:t>O planejamento define as regras da gestão e as </a:t>
            </a:r>
            <a:r>
              <a:rPr lang="pt-BR" sz="1500" dirty="0" smtClean="0">
                <a:solidFill>
                  <a:srgbClr val="000000"/>
                </a:solidFill>
              </a:rPr>
              <a:t>ações necessárias </a:t>
            </a:r>
            <a:r>
              <a:rPr lang="pt-BR" sz="1500" dirty="0">
                <a:solidFill>
                  <a:srgbClr val="000000"/>
                </a:solidFill>
              </a:rPr>
              <a:t>para alcançá-las, em um processo </a:t>
            </a:r>
            <a:r>
              <a:rPr lang="pt-BR" sz="1500" dirty="0" smtClean="0">
                <a:solidFill>
                  <a:srgbClr val="000000"/>
                </a:solidFill>
              </a:rPr>
              <a:t>de melhoria </a:t>
            </a:r>
            <a:r>
              <a:rPr lang="pt-BR" sz="1500" dirty="0">
                <a:solidFill>
                  <a:srgbClr val="000000"/>
                </a:solidFill>
              </a:rPr>
              <a:t>contínua</a:t>
            </a:r>
            <a:r>
              <a:rPr lang="pt-BR" sz="1500" dirty="0">
                <a:solidFill>
                  <a:srgbClr val="000000"/>
                </a:solidFill>
                <a:latin typeface="Lato-Regular"/>
              </a:rPr>
              <a:t>.</a:t>
            </a:r>
            <a:endParaRPr lang="pt-BR" sz="1500" dirty="0"/>
          </a:p>
        </p:txBody>
      </p:sp>
      <p:sp>
        <p:nvSpPr>
          <p:cNvPr id="16" name="Retângulo 15"/>
          <p:cNvSpPr/>
          <p:nvPr/>
        </p:nvSpPr>
        <p:spPr>
          <a:xfrm>
            <a:off x="6096000" y="3004078"/>
            <a:ext cx="576064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Supervisão</a:t>
            </a:r>
            <a:endParaRPr lang="pt-BR" sz="24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algn="just"/>
            <a:r>
              <a:rPr lang="pt-BR" sz="1500" dirty="0">
                <a:solidFill>
                  <a:srgbClr val="000000"/>
                </a:solidFill>
              </a:rPr>
              <a:t>A supervisão é o acompanhamento da execução das etapas de gerenciamento dos resíduos, por um ou mais órgãos, de forma ordenada, com o objetivo de orientar e inspecionar a execução e os resultados obtidos.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6096000" y="4470064"/>
            <a:ext cx="576064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Monitoramento</a:t>
            </a:r>
            <a:endParaRPr lang="pt-BR" sz="24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algn="just"/>
            <a:r>
              <a:rPr lang="pt-BR" sz="1500" dirty="0">
                <a:solidFill>
                  <a:srgbClr val="000000"/>
                </a:solidFill>
              </a:rPr>
              <a:t>O monitoramento permite avaliar uma série de dados resultantes das etapas do gerenciamento dos RSS e RCCV.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6096002" y="5476915"/>
            <a:ext cx="573753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8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Rastreabilidade</a:t>
            </a:r>
            <a:endParaRPr lang="pt-BR" sz="24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algn="just"/>
            <a:r>
              <a:rPr lang="pt-BR" sz="1500" dirty="0">
                <a:solidFill>
                  <a:srgbClr val="000000"/>
                </a:solidFill>
              </a:rPr>
              <a:t>Instrumento essencial à gestão de qualidade das etapas do gerenciamento</a:t>
            </a:r>
            <a:r>
              <a:rPr lang="pt-BR" sz="1500" dirty="0" smtClean="0">
                <a:solidFill>
                  <a:srgbClr val="000000"/>
                </a:solidFill>
                <a:latin typeface="Lato-Regular"/>
              </a:rPr>
              <a:t>.</a:t>
            </a:r>
            <a:endParaRPr lang="pt-BR" sz="1500" dirty="0">
              <a:solidFill>
                <a:srgbClr val="000000"/>
              </a:solidFill>
              <a:latin typeface="Lato-Regular"/>
            </a:endParaRPr>
          </a:p>
        </p:txBody>
      </p:sp>
    </p:spTree>
    <p:extLst>
      <p:ext uri="{BB962C8B-B14F-4D97-AF65-F5344CB8AC3E}">
        <p14:creationId xmlns:p14="http://schemas.microsoft.com/office/powerpoint/2010/main" val="3725298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6" grpId="0"/>
      <p:bldP spid="17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4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7" y="-14568"/>
            <a:ext cx="3246975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20"/>
          <p:cNvSpPr txBox="1"/>
          <p:nvPr/>
        </p:nvSpPr>
        <p:spPr>
          <a:xfrm>
            <a:off x="3" y="1362385"/>
            <a:ext cx="5036315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b="1" dirty="0" smtClean="0">
                <a:solidFill>
                  <a:schemeClr val="accent3">
                    <a:lumMod val="50000"/>
                  </a:schemeClr>
                </a:solidFill>
                <a:latin typeface="Lato" panose="020F0502020204030203"/>
              </a:rPr>
              <a:t>Recomendações para Implantação</a:t>
            </a:r>
            <a:endParaRPr lang="pt-BR" sz="2800" b="1" dirty="0">
              <a:solidFill>
                <a:schemeClr val="accent3">
                  <a:lumMod val="50000"/>
                </a:schemeClr>
              </a:solidFill>
              <a:latin typeface="Lato" panose="020F0502020204030203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199343407"/>
              </p:ext>
            </p:extLst>
          </p:nvPr>
        </p:nvGraphicFramePr>
        <p:xfrm>
          <a:off x="274321" y="2011681"/>
          <a:ext cx="7875271" cy="43548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8530050" y="3178693"/>
            <a:ext cx="3257551" cy="20313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Base para o desenvolvimento das ações de </a:t>
            </a:r>
            <a:r>
              <a:rPr lang="pt-BR" b="1" dirty="0" smtClean="0"/>
              <a:t>prevenção</a:t>
            </a:r>
            <a:r>
              <a:rPr lang="pt-BR" dirty="0" smtClean="0"/>
              <a:t> e </a:t>
            </a:r>
            <a:r>
              <a:rPr lang="pt-BR" b="1" dirty="0" smtClean="0"/>
              <a:t>fiscalização</a:t>
            </a:r>
            <a:r>
              <a:rPr lang="pt-BR" dirty="0" smtClean="0"/>
              <a:t> que devem ser desempenhadas em todas as etapas da </a:t>
            </a:r>
            <a:r>
              <a:rPr lang="pt-BR" b="1" dirty="0" smtClean="0"/>
              <a:t>gestão e gerenciamento</a:t>
            </a:r>
            <a:r>
              <a:rPr lang="pt-BR" dirty="0" smtClean="0"/>
              <a:t> dos resíduos sólidos.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6645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2" grpId="0">
        <p:bldAsOne/>
      </p:bldGraphic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4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7" y="-14568"/>
            <a:ext cx="3246975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20"/>
          <p:cNvSpPr txBox="1"/>
          <p:nvPr/>
        </p:nvSpPr>
        <p:spPr>
          <a:xfrm>
            <a:off x="3" y="1362385"/>
            <a:ext cx="5036315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b="1" dirty="0" smtClean="0">
                <a:solidFill>
                  <a:schemeClr val="accent3">
                    <a:lumMod val="50000"/>
                  </a:schemeClr>
                </a:solidFill>
                <a:latin typeface="Lato" panose="020F0502020204030203"/>
              </a:rPr>
              <a:t>Recomendações para Implantação</a:t>
            </a:r>
            <a:endParaRPr lang="pt-BR" sz="2800" b="1" dirty="0">
              <a:solidFill>
                <a:schemeClr val="accent3">
                  <a:lumMod val="50000"/>
                </a:schemeClr>
              </a:solidFill>
              <a:latin typeface="Lato" panose="020F0502020204030203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4116454142"/>
              </p:ext>
            </p:extLst>
          </p:nvPr>
        </p:nvGraphicFramePr>
        <p:xfrm>
          <a:off x="274321" y="1785257"/>
          <a:ext cx="8395546" cy="49880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8800180" y="3561714"/>
            <a:ext cx="3257551" cy="14773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Devem seguir as </a:t>
            </a:r>
            <a:r>
              <a:rPr lang="pt-BR" b="1" dirty="0" smtClean="0"/>
              <a:t>particularidade da região</a:t>
            </a:r>
            <a:r>
              <a:rPr lang="pt-BR" dirty="0" smtClean="0"/>
              <a:t> referentes à gestão e gerenciamento de RSS e RCCV nas fases de </a:t>
            </a:r>
            <a:r>
              <a:rPr lang="pt-BR" b="1" dirty="0" smtClean="0"/>
              <a:t>implementação e operação</a:t>
            </a:r>
            <a:r>
              <a:rPr lang="pt-BR" dirty="0" smtClean="0"/>
              <a:t>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3378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2" grpId="0">
        <p:bldAsOne/>
      </p:bldGraphic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4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7" y="-14568"/>
            <a:ext cx="3246975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20"/>
          <p:cNvSpPr txBox="1"/>
          <p:nvPr/>
        </p:nvSpPr>
        <p:spPr>
          <a:xfrm>
            <a:off x="3" y="1362385"/>
            <a:ext cx="3122393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b="1" dirty="0" smtClean="0">
                <a:solidFill>
                  <a:schemeClr val="accent3">
                    <a:lumMod val="50000"/>
                  </a:schemeClr>
                </a:solidFill>
                <a:latin typeface="Lato" panose="020F0502020204030203"/>
              </a:rPr>
              <a:t>Considerações Finais</a:t>
            </a:r>
            <a:endParaRPr lang="pt-BR" sz="2800" b="1" dirty="0">
              <a:solidFill>
                <a:schemeClr val="accent3">
                  <a:lumMod val="50000"/>
                </a:schemeClr>
              </a:solidFill>
              <a:latin typeface="Lato" panose="020F0502020204030203"/>
            </a:endParaRPr>
          </a:p>
        </p:txBody>
      </p:sp>
      <p:sp>
        <p:nvSpPr>
          <p:cNvPr id="11" name="Espaço Reservado para Conteúdo 2"/>
          <p:cNvSpPr txBox="1">
            <a:spLocks/>
          </p:cNvSpPr>
          <p:nvPr/>
        </p:nvSpPr>
        <p:spPr>
          <a:xfrm>
            <a:off x="355339" y="1984023"/>
            <a:ext cx="11499203" cy="4524315"/>
          </a:xfrm>
          <a:prstGeom prst="rect">
            <a:avLst/>
          </a:prstGeom>
          <a:noFill/>
        </p:spPr>
        <p:txBody>
          <a:bodyPr wrap="square" numCol="1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dirty="0" smtClean="0"/>
              <a:t>O </a:t>
            </a:r>
            <a:r>
              <a:rPr lang="pt-BR" dirty="0"/>
              <a:t>Plano apontou caminhos para </a:t>
            </a:r>
            <a:r>
              <a:rPr lang="pt-BR" b="1" dirty="0"/>
              <a:t>apoiar a tomada de </a:t>
            </a:r>
            <a:r>
              <a:rPr lang="pt-BR" b="1" dirty="0" smtClean="0"/>
              <a:t>decisões </a:t>
            </a:r>
            <a:r>
              <a:rPr lang="pt-BR" dirty="0"/>
              <a:t>dos gestores municipais e do estado de Minas Gerais</a:t>
            </a:r>
            <a:r>
              <a:rPr lang="pt-BR" dirty="0" smtClean="0"/>
              <a:t>;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dirty="0"/>
              <a:t>O </a:t>
            </a:r>
            <a:r>
              <a:rPr lang="pt-BR" b="1" dirty="0"/>
              <a:t>engajamento</a:t>
            </a:r>
            <a:r>
              <a:rPr lang="pt-BR" dirty="0"/>
              <a:t> de </a:t>
            </a:r>
            <a:r>
              <a:rPr lang="pt-BR" dirty="0" smtClean="0"/>
              <a:t>entes </a:t>
            </a:r>
            <a:r>
              <a:rPr lang="pt-BR" dirty="0"/>
              <a:t>privados e públicos </a:t>
            </a:r>
            <a:r>
              <a:rPr lang="pt-BR" b="1" dirty="0"/>
              <a:t>será fundamental </a:t>
            </a:r>
            <a:r>
              <a:rPr lang="pt-BR" dirty="0"/>
              <a:t>para viabilizar sua </a:t>
            </a:r>
            <a:r>
              <a:rPr lang="pt-BR" dirty="0" smtClean="0"/>
              <a:t>implementação;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dirty="0" smtClean="0"/>
              <a:t>Conhecimento do </a:t>
            </a:r>
            <a:r>
              <a:rPr lang="pt-BR" b="1" dirty="0" smtClean="0"/>
              <a:t>diagnóstico preliminar </a:t>
            </a:r>
            <a:r>
              <a:rPr lang="pt-BR" dirty="0" smtClean="0"/>
              <a:t>de RSS e RCCV </a:t>
            </a:r>
            <a:r>
              <a:rPr lang="pt-BR" b="1" dirty="0" smtClean="0"/>
              <a:t>e identificação de problemas </a:t>
            </a:r>
            <a:r>
              <a:rPr lang="pt-BR" dirty="0" smtClean="0"/>
              <a:t>da região;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dirty="0"/>
              <a:t>Os desafios encontrados representam </a:t>
            </a:r>
            <a:r>
              <a:rPr lang="pt-BR" b="1" dirty="0"/>
              <a:t>mudanças significativas </a:t>
            </a:r>
            <a:r>
              <a:rPr lang="pt-BR" dirty="0"/>
              <a:t>nos processos de gestão e gerenciamento </a:t>
            </a:r>
            <a:r>
              <a:rPr lang="pt-BR" dirty="0" smtClean="0"/>
              <a:t>de RSS e RCCV, </a:t>
            </a:r>
            <a:r>
              <a:rPr lang="pt-BR" b="1" dirty="0" smtClean="0"/>
              <a:t>imprescindíveis</a:t>
            </a:r>
            <a:r>
              <a:rPr lang="pt-BR" dirty="0" smtClean="0"/>
              <a:t> </a:t>
            </a:r>
            <a:r>
              <a:rPr lang="pt-BR" dirty="0"/>
              <a:t>para </a:t>
            </a:r>
            <a:r>
              <a:rPr lang="pt-BR" dirty="0" smtClean="0"/>
              <a:t>alcançar </a:t>
            </a:r>
            <a:r>
              <a:rPr lang="pt-BR" dirty="0"/>
              <a:t>as melhorias </a:t>
            </a:r>
            <a:r>
              <a:rPr lang="pt-BR" dirty="0" smtClean="0"/>
              <a:t>almejadas;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dirty="0" smtClean="0"/>
              <a:t>Além das infraestruturas propostas, o Plano possui recomendações para implementação do mesmo, tais como </a:t>
            </a:r>
            <a:r>
              <a:rPr lang="pt-BR" b="1" dirty="0" smtClean="0"/>
              <a:t>educação ambiental</a:t>
            </a:r>
            <a:r>
              <a:rPr lang="pt-BR" dirty="0" smtClean="0"/>
              <a:t>, </a:t>
            </a:r>
            <a:r>
              <a:rPr lang="pt-BR" b="1" dirty="0" smtClean="0"/>
              <a:t>comunicação</a:t>
            </a:r>
            <a:r>
              <a:rPr lang="pt-BR" dirty="0" smtClean="0"/>
              <a:t>, </a:t>
            </a:r>
            <a:r>
              <a:rPr lang="pt-BR" b="1" dirty="0" smtClean="0"/>
              <a:t>capacitação contínua</a:t>
            </a:r>
            <a:r>
              <a:rPr lang="pt-BR" dirty="0" smtClean="0"/>
              <a:t>, monitoramento e avaliação;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dirty="0" smtClean="0"/>
              <a:t>Importante etapa para o </a:t>
            </a:r>
            <a:r>
              <a:rPr lang="pt-BR" b="1" dirty="0" smtClean="0"/>
              <a:t>avanço e melhoria </a:t>
            </a:r>
            <a:r>
              <a:rPr lang="pt-BR" dirty="0" smtClean="0"/>
              <a:t>do meio ambiental, social e econômico da</a:t>
            </a:r>
          </a:p>
          <a:p>
            <a:pPr marL="271463" algn="just">
              <a:lnSpc>
                <a:spcPct val="100000"/>
              </a:lnSpc>
            </a:pPr>
            <a:r>
              <a:rPr lang="pt-BR" dirty="0" smtClean="0"/>
              <a:t>RMBH e Colar Metropolitano.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dirty="0" smtClean="0">
              <a:solidFill>
                <a:schemeClr val="tx1">
                  <a:lumMod val="65000"/>
                  <a:lumOff val="35000"/>
                </a:schemeClr>
              </a:solidFill>
              <a:latin typeface="Lato-Regular"/>
            </a:endParaRPr>
          </a:p>
          <a:p>
            <a:pPr algn="just">
              <a:lnSpc>
                <a:spcPct val="100000"/>
              </a:lnSpc>
            </a:pPr>
            <a:endParaRPr lang="pt-BR" dirty="0"/>
          </a:p>
        </p:txBody>
      </p:sp>
      <p:pic>
        <p:nvPicPr>
          <p:cNvPr id="12" name="Picture 2" descr="http://www.tudoemfoco.com.br/imagens/2012/12/consideracoes-finais-de-um-trabalho-escolar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3114" y="4865913"/>
            <a:ext cx="2710542" cy="1934837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00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4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7" y="-14568"/>
            <a:ext cx="3246975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20"/>
          <p:cNvSpPr txBox="1"/>
          <p:nvPr/>
        </p:nvSpPr>
        <p:spPr>
          <a:xfrm>
            <a:off x="231229" y="1745269"/>
            <a:ext cx="11477296" cy="35394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800" b="1" dirty="0" smtClean="0">
                <a:solidFill>
                  <a:schemeClr val="accent3">
                    <a:lumMod val="50000"/>
                  </a:schemeClr>
                </a:solidFill>
                <a:latin typeface="Lato" panose="020F0502020204030203"/>
              </a:rPr>
              <a:t>OBRIGADO!</a:t>
            </a:r>
          </a:p>
          <a:p>
            <a:pPr algn="ctr"/>
            <a:endParaRPr lang="pt-BR" sz="4800" b="1" dirty="0">
              <a:solidFill>
                <a:schemeClr val="accent3">
                  <a:lumMod val="50000"/>
                </a:schemeClr>
              </a:solidFill>
              <a:latin typeface="Lato" panose="020F0502020204030203"/>
            </a:endParaRPr>
          </a:p>
          <a:p>
            <a:pPr algn="ctr"/>
            <a:r>
              <a:rPr lang="pt-BR" sz="3200" b="1" dirty="0" smtClean="0">
                <a:solidFill>
                  <a:schemeClr val="accent3">
                    <a:lumMod val="50000"/>
                  </a:schemeClr>
                </a:solidFill>
                <a:latin typeface="Lato" panose="020F0502020204030203"/>
              </a:rPr>
              <a:t>Gustavo Medeiros</a:t>
            </a:r>
          </a:p>
          <a:p>
            <a:pPr algn="ctr"/>
            <a:r>
              <a:rPr lang="pt-BR" sz="3200" dirty="0">
                <a:solidFill>
                  <a:schemeClr val="accent3">
                    <a:lumMod val="50000"/>
                  </a:schemeClr>
                </a:solidFill>
                <a:latin typeface="Lato" panose="020F0502020204030203"/>
                <a:hlinkClick r:id="rId4"/>
              </a:rPr>
              <a:t>gustavo.medeiros@agenciarmbh.mg.gov.br</a:t>
            </a:r>
            <a:endParaRPr lang="pt-BR" sz="3200" dirty="0">
              <a:solidFill>
                <a:schemeClr val="accent3">
                  <a:lumMod val="50000"/>
                </a:schemeClr>
              </a:solidFill>
              <a:latin typeface="Lato" panose="020F0502020204030203"/>
            </a:endParaRPr>
          </a:p>
          <a:p>
            <a:pPr algn="ctr"/>
            <a:endParaRPr lang="pt-BR" sz="3200" dirty="0">
              <a:solidFill>
                <a:schemeClr val="accent3">
                  <a:lumMod val="50000"/>
                </a:schemeClr>
              </a:solidFill>
              <a:latin typeface="Lato" panose="020F0502020204030203"/>
            </a:endParaRPr>
          </a:p>
          <a:p>
            <a:pPr algn="ctr"/>
            <a:r>
              <a:rPr lang="pt-BR" sz="3200" dirty="0" smtClean="0">
                <a:solidFill>
                  <a:schemeClr val="accent3">
                    <a:lumMod val="50000"/>
                  </a:schemeClr>
                </a:solidFill>
                <a:latin typeface="Lato" panose="020F0502020204030203"/>
              </a:rPr>
              <a:t>www.agenciarmbh.mg.gov.br</a:t>
            </a:r>
            <a:endParaRPr lang="pt-BR" sz="3200" dirty="0">
              <a:solidFill>
                <a:schemeClr val="accent3">
                  <a:lumMod val="50000"/>
                </a:schemeClr>
              </a:solidFill>
              <a:latin typeface="Lato" panose="020F0502020204030203"/>
            </a:endParaRPr>
          </a:p>
        </p:txBody>
      </p:sp>
      <p:pic>
        <p:nvPicPr>
          <p:cNvPr id="1026" name="Picture 2" descr="Agência de Desenvolvimento da Região Metropolitana de Belo Horizon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405" y="5284699"/>
            <a:ext cx="4120944" cy="96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42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4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7" y="-14568"/>
            <a:ext cx="3246975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20"/>
          <p:cNvSpPr txBox="1"/>
          <p:nvPr/>
        </p:nvSpPr>
        <p:spPr>
          <a:xfrm>
            <a:off x="1" y="1362385"/>
            <a:ext cx="5163465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b="1" dirty="0" smtClean="0">
                <a:solidFill>
                  <a:schemeClr val="accent3">
                    <a:lumMod val="50000"/>
                  </a:schemeClr>
                </a:solidFill>
                <a:latin typeface="Lato" panose="020F0502020204030203"/>
              </a:rPr>
              <a:t>O Arranjo de Gestão Metropolitana</a:t>
            </a:r>
            <a:endParaRPr lang="pt-BR" sz="2800" b="1" dirty="0">
              <a:solidFill>
                <a:schemeClr val="accent3">
                  <a:lumMod val="50000"/>
                </a:schemeClr>
              </a:solidFill>
              <a:latin typeface="Lato" panose="020F0502020204030203"/>
            </a:endParaRPr>
          </a:p>
        </p:txBody>
      </p:sp>
      <p:sp>
        <p:nvSpPr>
          <p:cNvPr id="10" name="Elipse 9"/>
          <p:cNvSpPr/>
          <p:nvPr/>
        </p:nvSpPr>
        <p:spPr>
          <a:xfrm>
            <a:off x="3205341" y="2870685"/>
            <a:ext cx="4989959" cy="3132225"/>
          </a:xfrm>
          <a:prstGeom prst="ellipse">
            <a:avLst/>
          </a:prstGeom>
          <a:noFill/>
          <a:ln>
            <a:solidFill>
              <a:srgbClr val="8A1C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de cantos arredondados 10"/>
          <p:cNvSpPr/>
          <p:nvPr/>
        </p:nvSpPr>
        <p:spPr>
          <a:xfrm>
            <a:off x="4583565" y="2583240"/>
            <a:ext cx="2304256" cy="758499"/>
          </a:xfrm>
          <a:prstGeom prst="roundRect">
            <a:avLst/>
          </a:prstGeom>
          <a:solidFill>
            <a:srgbClr val="990000"/>
          </a:solidFill>
          <a:ln>
            <a:solidFill>
              <a:srgbClr val="595959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Assembleia Metropolitana</a:t>
            </a:r>
            <a:endParaRPr lang="pt-BR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Retângulo de cantos arredondados 11"/>
          <p:cNvSpPr/>
          <p:nvPr/>
        </p:nvSpPr>
        <p:spPr>
          <a:xfrm>
            <a:off x="2471331" y="4724669"/>
            <a:ext cx="2304256" cy="758499"/>
          </a:xfrm>
          <a:prstGeom prst="roundRect">
            <a:avLst/>
          </a:prstGeom>
          <a:solidFill>
            <a:srgbClr val="990000"/>
          </a:solidFill>
          <a:ln>
            <a:solidFill>
              <a:srgbClr val="595959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Agência </a:t>
            </a:r>
          </a:p>
          <a:p>
            <a:pPr algn="ctr"/>
            <a:r>
              <a:rPr lang="pt-BR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RMBH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145303" y="2040864"/>
            <a:ext cx="376058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BR" b="1" dirty="0" smtClean="0">
                <a:solidFill>
                  <a:schemeClr val="bg1">
                    <a:lumMod val="50000"/>
                  </a:schemeClr>
                </a:solidFill>
              </a:rPr>
              <a:t>Lei Complementar 88, de 2006</a:t>
            </a:r>
          </a:p>
          <a:p>
            <a:pPr lvl="0"/>
            <a:r>
              <a:rPr lang="pt-BR" sz="1200" dirty="0" smtClean="0">
                <a:solidFill>
                  <a:schemeClr val="bg1">
                    <a:lumMod val="65000"/>
                  </a:schemeClr>
                </a:solidFill>
              </a:rPr>
              <a:t>Dispõe </a:t>
            </a:r>
            <a:r>
              <a:rPr lang="pt-BR" sz="1200" dirty="0">
                <a:solidFill>
                  <a:schemeClr val="bg1">
                    <a:lumMod val="65000"/>
                  </a:schemeClr>
                </a:solidFill>
              </a:rPr>
              <a:t>sobre a Região Metropolitana de Belo Horizonte. </a:t>
            </a:r>
            <a:r>
              <a:rPr lang="pt-BR" sz="12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endParaRPr lang="pt-BR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Retângulo de cantos arredondados 14"/>
          <p:cNvSpPr/>
          <p:nvPr/>
        </p:nvSpPr>
        <p:spPr>
          <a:xfrm>
            <a:off x="6407767" y="4724669"/>
            <a:ext cx="2304256" cy="758499"/>
          </a:xfrm>
          <a:prstGeom prst="roundRect">
            <a:avLst/>
          </a:prstGeom>
          <a:solidFill>
            <a:srgbClr val="990000"/>
          </a:solidFill>
          <a:ln>
            <a:solidFill>
              <a:srgbClr val="595959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Conselho Deliberativo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3348056" y="3804062"/>
            <a:ext cx="47045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u="sng" dirty="0" smtClean="0">
                <a:solidFill>
                  <a:srgbClr val="8A1C01"/>
                </a:solidFill>
              </a:rPr>
              <a:t>Instrumentos de Gestão Metropolitana</a:t>
            </a:r>
          </a:p>
          <a:p>
            <a:pPr algn="ctr"/>
            <a:r>
              <a:rPr lang="pt-BR" sz="1400" dirty="0" smtClean="0">
                <a:solidFill>
                  <a:srgbClr val="8A1C01"/>
                </a:solidFill>
              </a:rPr>
              <a:t>Fundo de Desenvolvimento Metropolitano</a:t>
            </a:r>
          </a:p>
          <a:p>
            <a:pPr algn="ctr"/>
            <a:r>
              <a:rPr lang="pt-BR" sz="1400" dirty="0" smtClean="0">
                <a:solidFill>
                  <a:srgbClr val="8A1C01"/>
                </a:solidFill>
              </a:rPr>
              <a:t>Plano </a:t>
            </a:r>
            <a:r>
              <a:rPr lang="pt-BR" sz="1400" dirty="0">
                <a:solidFill>
                  <a:srgbClr val="8A1C01"/>
                </a:solidFill>
              </a:rPr>
              <a:t>Diretor de Desenvolvimento Integrado </a:t>
            </a:r>
            <a:endParaRPr lang="pt-BR" sz="1400" dirty="0" smtClean="0">
              <a:solidFill>
                <a:srgbClr val="8A1C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37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4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7" y="-14568"/>
            <a:ext cx="3246975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20"/>
          <p:cNvSpPr txBox="1"/>
          <p:nvPr/>
        </p:nvSpPr>
        <p:spPr>
          <a:xfrm>
            <a:off x="1" y="1362385"/>
            <a:ext cx="5588261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b="1" dirty="0" smtClean="0">
                <a:solidFill>
                  <a:schemeClr val="accent3">
                    <a:lumMod val="50000"/>
                  </a:schemeClr>
                </a:solidFill>
                <a:latin typeface="Lato" panose="020F0502020204030203"/>
              </a:rPr>
              <a:t>Funções Públicas de Interesse Comum</a:t>
            </a:r>
            <a:endParaRPr lang="pt-BR" sz="2800" b="1" dirty="0">
              <a:solidFill>
                <a:schemeClr val="accent3">
                  <a:lumMod val="50000"/>
                </a:schemeClr>
              </a:solidFill>
              <a:latin typeface="Lato" panose="020F0502020204030203"/>
            </a:endParaRPr>
          </a:p>
        </p:txBody>
      </p:sp>
      <p:cxnSp>
        <p:nvCxnSpPr>
          <p:cNvPr id="40" name="Conector reto 39"/>
          <p:cNvCxnSpPr/>
          <p:nvPr/>
        </p:nvCxnSpPr>
        <p:spPr>
          <a:xfrm flipH="1" flipV="1">
            <a:off x="4327213" y="2515481"/>
            <a:ext cx="593379" cy="4944"/>
          </a:xfrm>
          <a:prstGeom prst="line">
            <a:avLst/>
          </a:prstGeom>
          <a:ln w="38100">
            <a:solidFill>
              <a:srgbClr val="E751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to 40"/>
          <p:cNvCxnSpPr/>
          <p:nvPr/>
        </p:nvCxnSpPr>
        <p:spPr>
          <a:xfrm flipH="1" flipV="1">
            <a:off x="1" y="2096355"/>
            <a:ext cx="12192003" cy="25944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to 41"/>
          <p:cNvCxnSpPr/>
          <p:nvPr/>
        </p:nvCxnSpPr>
        <p:spPr>
          <a:xfrm flipH="1">
            <a:off x="4359148" y="2122302"/>
            <a:ext cx="8661" cy="4093425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tângulo 42"/>
          <p:cNvSpPr/>
          <p:nvPr/>
        </p:nvSpPr>
        <p:spPr>
          <a:xfrm>
            <a:off x="4869562" y="5896085"/>
            <a:ext cx="334021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50000"/>
              </a:lnSpc>
              <a:spcAft>
                <a:spcPts val="800"/>
              </a:spcAft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/>
                <a:ea typeface="Arial Unicode MS" panose="020B0604020202020204" pitchFamily="34" charset="-128"/>
                <a:cs typeface="Arial Unicode MS" panose="020B0604020202020204" pitchFamily="34" charset="-128"/>
              </a:rPr>
              <a:t>Desenvolvimento </a:t>
            </a: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/>
                <a:ea typeface="Arial Unicode MS" panose="020B0604020202020204" pitchFamily="34" charset="-128"/>
                <a:cs typeface="Arial Unicode MS" panose="020B0604020202020204" pitchFamily="34" charset="-128"/>
              </a:rPr>
              <a:t>socioeconômico</a:t>
            </a:r>
            <a:endParaRPr lang="pt-BR" dirty="0">
              <a:solidFill>
                <a:schemeClr val="tx1">
                  <a:lumMod val="65000"/>
                  <a:lumOff val="35000"/>
                </a:schemeClr>
              </a:solidFill>
              <a:latin typeface="Lato" panose="020F0502020204030203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4" name="Retângulo 43"/>
          <p:cNvSpPr/>
          <p:nvPr/>
        </p:nvSpPr>
        <p:spPr>
          <a:xfrm>
            <a:off x="4878217" y="5482878"/>
            <a:ext cx="154433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50000"/>
              </a:lnSpc>
              <a:spcAft>
                <a:spcPts val="800"/>
              </a:spcAft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/>
                <a:ea typeface="Arial Unicode MS" panose="020B0604020202020204" pitchFamily="34" charset="-128"/>
                <a:cs typeface="Arial Unicode MS" panose="020B0604020202020204" pitchFamily="34" charset="-128"/>
              </a:rPr>
              <a:t>Rede de </a:t>
            </a: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/>
                <a:ea typeface="Arial Unicode MS" panose="020B0604020202020204" pitchFamily="34" charset="-128"/>
                <a:cs typeface="Arial Unicode MS" panose="020B0604020202020204" pitchFamily="34" charset="-128"/>
              </a:rPr>
              <a:t>saúde</a:t>
            </a:r>
            <a:endParaRPr lang="pt-BR" dirty="0">
              <a:solidFill>
                <a:schemeClr val="tx1">
                  <a:lumMod val="65000"/>
                  <a:lumOff val="35000"/>
                </a:schemeClr>
              </a:solidFill>
              <a:latin typeface="Lato" panose="020F0502020204030203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5" name="Retângulo 44"/>
          <p:cNvSpPr/>
          <p:nvPr/>
        </p:nvSpPr>
        <p:spPr>
          <a:xfrm>
            <a:off x="4869562" y="5105735"/>
            <a:ext cx="111581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50000"/>
              </a:lnSpc>
              <a:spcAft>
                <a:spcPts val="800"/>
              </a:spcAft>
            </a:pP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/>
                <a:ea typeface="Arial Unicode MS" panose="020B0604020202020204" pitchFamily="34" charset="-128"/>
                <a:cs typeface="Arial Unicode MS" panose="020B0604020202020204" pitchFamily="34" charset="-128"/>
              </a:rPr>
              <a:t>Habitação</a:t>
            </a:r>
            <a:endParaRPr lang="pt-BR" dirty="0">
              <a:solidFill>
                <a:schemeClr val="tx1">
                  <a:lumMod val="65000"/>
                  <a:lumOff val="35000"/>
                </a:schemeClr>
              </a:solidFill>
              <a:latin typeface="Lato" panose="020F0502020204030203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6" name="Retângulo 45"/>
          <p:cNvSpPr/>
          <p:nvPr/>
        </p:nvSpPr>
        <p:spPr>
          <a:xfrm>
            <a:off x="4888456" y="2650799"/>
            <a:ext cx="228979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50000"/>
              </a:lnSpc>
              <a:spcAft>
                <a:spcPts val="800"/>
              </a:spcAft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/>
                <a:ea typeface="Arial Unicode MS" panose="020B0604020202020204" pitchFamily="34" charset="-128"/>
                <a:cs typeface="Arial Unicode MS" panose="020B0604020202020204" pitchFamily="34" charset="-128"/>
              </a:rPr>
              <a:t>Preservação </a:t>
            </a: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/>
                <a:ea typeface="Arial Unicode MS" panose="020B0604020202020204" pitchFamily="34" charset="-128"/>
                <a:cs typeface="Arial Unicode MS" panose="020B0604020202020204" pitchFamily="34" charset="-128"/>
              </a:rPr>
              <a:t>ambiental</a:t>
            </a:r>
            <a:endParaRPr lang="pt-BR" dirty="0">
              <a:solidFill>
                <a:schemeClr val="tx1">
                  <a:lumMod val="65000"/>
                  <a:lumOff val="35000"/>
                </a:schemeClr>
              </a:solidFill>
              <a:latin typeface="Lato" panose="020F0502020204030203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7" name="Retângulo 46"/>
          <p:cNvSpPr/>
          <p:nvPr/>
        </p:nvSpPr>
        <p:spPr>
          <a:xfrm>
            <a:off x="4884407" y="4333470"/>
            <a:ext cx="329680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50000"/>
              </a:lnSpc>
              <a:spcAft>
                <a:spcPts val="800"/>
              </a:spcAft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/>
                <a:ea typeface="Arial Unicode MS" panose="020B0604020202020204" pitchFamily="34" charset="-128"/>
                <a:cs typeface="Arial Unicode MS" panose="020B0604020202020204" pitchFamily="34" charset="-128"/>
              </a:rPr>
              <a:t>Cartografia e informações </a:t>
            </a: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/>
                <a:ea typeface="Arial Unicode MS" panose="020B0604020202020204" pitchFamily="34" charset="-128"/>
                <a:cs typeface="Arial Unicode MS" panose="020B0604020202020204" pitchFamily="34" charset="-128"/>
              </a:rPr>
              <a:t>básicas</a:t>
            </a:r>
            <a:endParaRPr lang="pt-BR" dirty="0">
              <a:solidFill>
                <a:schemeClr val="tx1">
                  <a:lumMod val="65000"/>
                  <a:lumOff val="35000"/>
                </a:schemeClr>
              </a:solidFill>
              <a:latin typeface="Lato" panose="020F0502020204030203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8" name="Retângulo 47"/>
          <p:cNvSpPr/>
          <p:nvPr/>
        </p:nvSpPr>
        <p:spPr>
          <a:xfrm>
            <a:off x="4869561" y="3938242"/>
            <a:ext cx="155331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50000"/>
              </a:lnSpc>
              <a:spcAft>
                <a:spcPts val="800"/>
              </a:spcAft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/>
                <a:ea typeface="Arial Unicode MS" panose="020B0604020202020204" pitchFamily="34" charset="-128"/>
                <a:cs typeface="Arial Unicode MS" panose="020B0604020202020204" pitchFamily="34" charset="-128"/>
              </a:rPr>
              <a:t>Gás </a:t>
            </a: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/>
                <a:ea typeface="Arial Unicode MS" panose="020B0604020202020204" pitchFamily="34" charset="-128"/>
                <a:cs typeface="Arial Unicode MS" panose="020B0604020202020204" pitchFamily="34" charset="-128"/>
              </a:rPr>
              <a:t>canalizado</a:t>
            </a:r>
            <a:endParaRPr lang="pt-BR" dirty="0">
              <a:solidFill>
                <a:schemeClr val="tx1">
                  <a:lumMod val="65000"/>
                  <a:lumOff val="35000"/>
                </a:schemeClr>
              </a:solidFill>
              <a:latin typeface="Lato" panose="020F0502020204030203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9" name="Retângulo 48"/>
          <p:cNvSpPr/>
          <p:nvPr/>
        </p:nvSpPr>
        <p:spPr>
          <a:xfrm>
            <a:off x="4869561" y="3523596"/>
            <a:ext cx="265386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50000"/>
              </a:lnSpc>
              <a:spcAft>
                <a:spcPts val="800"/>
              </a:spcAft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/>
                <a:ea typeface="Arial Unicode MS" panose="020B0604020202020204" pitchFamily="34" charset="-128"/>
                <a:cs typeface="Arial Unicode MS" panose="020B0604020202020204" pitchFamily="34" charset="-128"/>
              </a:rPr>
              <a:t>Uso do solo </a:t>
            </a: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/>
                <a:ea typeface="Arial Unicode MS" panose="020B0604020202020204" pitchFamily="34" charset="-128"/>
                <a:cs typeface="Arial Unicode MS" panose="020B0604020202020204" pitchFamily="34" charset="-128"/>
              </a:rPr>
              <a:t>metropolitano</a:t>
            </a:r>
            <a:endParaRPr lang="pt-BR" dirty="0">
              <a:solidFill>
                <a:schemeClr val="tx1">
                  <a:lumMod val="65000"/>
                  <a:lumOff val="35000"/>
                </a:schemeClr>
              </a:solidFill>
              <a:latin typeface="Lato" panose="020F0502020204030203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0" name="Retângulo 49"/>
          <p:cNvSpPr/>
          <p:nvPr/>
        </p:nvSpPr>
        <p:spPr>
          <a:xfrm>
            <a:off x="4869563" y="3091548"/>
            <a:ext cx="332349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Aft>
                <a:spcPts val="800"/>
              </a:spcAft>
            </a:pPr>
            <a:r>
              <a:rPr lang="pt-BR" b="1" dirty="0">
                <a:latin typeface="Lato" panose="020F0502020204030203"/>
                <a:ea typeface="Arial Unicode MS" panose="020B0604020202020204" pitchFamily="34" charset="-128"/>
                <a:cs typeface="Arial Unicode MS" panose="020B0604020202020204" pitchFamily="34" charset="-128"/>
              </a:rPr>
              <a:t>Saneamento </a:t>
            </a:r>
            <a:r>
              <a:rPr lang="pt-BR" b="1" dirty="0" smtClean="0">
                <a:latin typeface="Lato" panose="020F0502020204030203"/>
                <a:ea typeface="Arial Unicode MS" panose="020B0604020202020204" pitchFamily="34" charset="-128"/>
                <a:cs typeface="Arial Unicode MS" panose="020B0604020202020204" pitchFamily="34" charset="-128"/>
              </a:rPr>
              <a:t>básico</a:t>
            </a:r>
            <a:endParaRPr lang="pt-BR" b="1" dirty="0">
              <a:latin typeface="Lato" panose="020F0502020204030203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1" name="Retângulo 50"/>
          <p:cNvSpPr/>
          <p:nvPr/>
        </p:nvSpPr>
        <p:spPr>
          <a:xfrm>
            <a:off x="4847863" y="4743957"/>
            <a:ext cx="669039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Aft>
                <a:spcPts val="800"/>
              </a:spcAft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/>
                <a:ea typeface="Arial Unicode MS" panose="020B0604020202020204" pitchFamily="34" charset="-128"/>
                <a:cs typeface="Arial Unicode MS" panose="020B0604020202020204" pitchFamily="34" charset="-128"/>
              </a:rPr>
              <a:t>Transporte intermunicipal e sistema viário</a:t>
            </a:r>
          </a:p>
        </p:txBody>
      </p:sp>
      <p:sp>
        <p:nvSpPr>
          <p:cNvPr id="52" name="Retângulo 51"/>
          <p:cNvSpPr/>
          <p:nvPr/>
        </p:nvSpPr>
        <p:spPr>
          <a:xfrm>
            <a:off x="4878221" y="2227452"/>
            <a:ext cx="341253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lnSpc>
                <a:spcPct val="150000"/>
              </a:lnSpc>
              <a:spcAft>
                <a:spcPts val="800"/>
              </a:spcAft>
            </a:pP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/>
                <a:ea typeface="Arial Unicode MS" panose="020B0604020202020204" pitchFamily="34" charset="-128"/>
                <a:cs typeface="Arial Unicode MS" panose="020B0604020202020204" pitchFamily="34" charset="-128"/>
              </a:rPr>
              <a:t>Defesa contra sinistro e defesa </a:t>
            </a: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ato" panose="020F0502020204030203"/>
                <a:ea typeface="Arial Unicode MS" panose="020B0604020202020204" pitchFamily="34" charset="-128"/>
                <a:cs typeface="Arial Unicode MS" panose="020B0604020202020204" pitchFamily="34" charset="-128"/>
              </a:rPr>
              <a:t>civil</a:t>
            </a:r>
            <a:endParaRPr lang="pt-BR" dirty="0">
              <a:solidFill>
                <a:schemeClr val="tx1">
                  <a:lumMod val="65000"/>
                  <a:lumOff val="35000"/>
                </a:schemeClr>
              </a:solidFill>
              <a:latin typeface="Lato" panose="020F0502020204030203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53" name="Conector reto 52"/>
          <p:cNvCxnSpPr/>
          <p:nvPr/>
        </p:nvCxnSpPr>
        <p:spPr>
          <a:xfrm flipH="1">
            <a:off x="4327216" y="5036930"/>
            <a:ext cx="576061" cy="0"/>
          </a:xfrm>
          <a:prstGeom prst="line">
            <a:avLst/>
          </a:prstGeom>
          <a:ln w="38100">
            <a:solidFill>
              <a:srgbClr val="E751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to 53"/>
          <p:cNvCxnSpPr/>
          <p:nvPr/>
        </p:nvCxnSpPr>
        <p:spPr>
          <a:xfrm flipH="1" flipV="1">
            <a:off x="4357569" y="3424824"/>
            <a:ext cx="526896" cy="5882"/>
          </a:xfrm>
          <a:prstGeom prst="line">
            <a:avLst/>
          </a:prstGeom>
          <a:ln w="38100">
            <a:solidFill>
              <a:srgbClr val="E751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to 54"/>
          <p:cNvCxnSpPr/>
          <p:nvPr/>
        </p:nvCxnSpPr>
        <p:spPr>
          <a:xfrm flipH="1">
            <a:off x="4348916" y="3816569"/>
            <a:ext cx="576061" cy="0"/>
          </a:xfrm>
          <a:prstGeom prst="line">
            <a:avLst/>
          </a:prstGeom>
          <a:ln w="38100">
            <a:solidFill>
              <a:srgbClr val="E751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to 55"/>
          <p:cNvCxnSpPr/>
          <p:nvPr/>
        </p:nvCxnSpPr>
        <p:spPr>
          <a:xfrm flipH="1">
            <a:off x="4340257" y="4231215"/>
            <a:ext cx="584720" cy="0"/>
          </a:xfrm>
          <a:prstGeom prst="line">
            <a:avLst/>
          </a:prstGeom>
          <a:ln w="38100">
            <a:solidFill>
              <a:srgbClr val="E751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to 56"/>
          <p:cNvCxnSpPr/>
          <p:nvPr/>
        </p:nvCxnSpPr>
        <p:spPr>
          <a:xfrm flipH="1" flipV="1">
            <a:off x="4348913" y="4598600"/>
            <a:ext cx="593379" cy="4944"/>
          </a:xfrm>
          <a:prstGeom prst="line">
            <a:avLst/>
          </a:prstGeom>
          <a:ln w="38100">
            <a:solidFill>
              <a:srgbClr val="E751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to 57"/>
          <p:cNvCxnSpPr/>
          <p:nvPr/>
        </p:nvCxnSpPr>
        <p:spPr>
          <a:xfrm flipH="1">
            <a:off x="4340254" y="2943775"/>
            <a:ext cx="603620" cy="7745"/>
          </a:xfrm>
          <a:prstGeom prst="line">
            <a:avLst/>
          </a:prstGeom>
          <a:ln w="38100">
            <a:solidFill>
              <a:srgbClr val="E751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ctor reto 58"/>
          <p:cNvCxnSpPr/>
          <p:nvPr/>
        </p:nvCxnSpPr>
        <p:spPr>
          <a:xfrm flipH="1" flipV="1">
            <a:off x="4357572" y="5347064"/>
            <a:ext cx="576065" cy="784"/>
          </a:xfrm>
          <a:prstGeom prst="line">
            <a:avLst/>
          </a:prstGeom>
          <a:ln w="38100">
            <a:solidFill>
              <a:srgbClr val="E751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to 59"/>
          <p:cNvCxnSpPr/>
          <p:nvPr/>
        </p:nvCxnSpPr>
        <p:spPr>
          <a:xfrm flipH="1" flipV="1">
            <a:off x="4357575" y="5749273"/>
            <a:ext cx="576061" cy="1"/>
          </a:xfrm>
          <a:prstGeom prst="line">
            <a:avLst/>
          </a:prstGeom>
          <a:ln w="38100">
            <a:solidFill>
              <a:srgbClr val="E751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reto 60"/>
          <p:cNvCxnSpPr/>
          <p:nvPr/>
        </p:nvCxnSpPr>
        <p:spPr>
          <a:xfrm flipH="1">
            <a:off x="4322941" y="6141016"/>
            <a:ext cx="610697" cy="2952"/>
          </a:xfrm>
          <a:prstGeom prst="line">
            <a:avLst/>
          </a:prstGeom>
          <a:ln w="38100">
            <a:solidFill>
              <a:srgbClr val="E751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Imagem 61"/>
          <p:cNvPicPr>
            <a:picLocks noChangeAspect="1"/>
          </p:cNvPicPr>
          <p:nvPr/>
        </p:nvPicPr>
        <p:blipFill rotWithShape="1">
          <a:blip r:embed="rId4">
            <a:grayscl/>
          </a:blip>
          <a:srcRect r="63441"/>
          <a:stretch/>
        </p:blipFill>
        <p:spPr>
          <a:xfrm>
            <a:off x="108885" y="2227452"/>
            <a:ext cx="4086752" cy="3982369"/>
          </a:xfrm>
          <a:prstGeom prst="rect">
            <a:avLst/>
          </a:prstGeom>
        </p:spPr>
      </p:pic>
      <p:sp>
        <p:nvSpPr>
          <p:cNvPr id="63" name="Texto explicativo em seta para a direita 62"/>
          <p:cNvSpPr/>
          <p:nvPr/>
        </p:nvSpPr>
        <p:spPr>
          <a:xfrm>
            <a:off x="4956088" y="3221086"/>
            <a:ext cx="5730059" cy="345632"/>
          </a:xfrm>
          <a:prstGeom prst="rightArrowCallout">
            <a:avLst>
              <a:gd name="adj1" fmla="val 0"/>
              <a:gd name="adj2" fmla="val 25000"/>
              <a:gd name="adj3" fmla="val 25000"/>
              <a:gd name="adj4" fmla="val 53724"/>
            </a:avLst>
          </a:prstGeom>
          <a:noFill/>
          <a:ln>
            <a:solidFill>
              <a:srgbClr val="E751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64" name="Retângulo 63"/>
          <p:cNvSpPr/>
          <p:nvPr/>
        </p:nvSpPr>
        <p:spPr>
          <a:xfrm>
            <a:off x="8958477" y="3049275"/>
            <a:ext cx="3059359" cy="761747"/>
          </a:xfrm>
          <a:prstGeom prst="rect">
            <a:avLst/>
          </a:prstGeom>
          <a:solidFill>
            <a:srgbClr val="8A1C01"/>
          </a:solidFill>
        </p:spPr>
        <p:txBody>
          <a:bodyPr wrap="square">
            <a:spAutoFit/>
          </a:bodyPr>
          <a:lstStyle/>
          <a:p>
            <a:pPr algn="ctr"/>
            <a:r>
              <a:rPr lang="pt-BR" sz="1450" dirty="0">
                <a:solidFill>
                  <a:schemeClr val="bg1"/>
                </a:solidFill>
                <a:latin typeface="Lato" panose="020F0502020204030203" pitchFamily="34" charset="0"/>
              </a:rPr>
              <a:t>Plano Metropolitano de Gestão Integrada </a:t>
            </a:r>
            <a:r>
              <a:rPr lang="pt-BR" sz="1450" dirty="0" smtClean="0">
                <a:solidFill>
                  <a:schemeClr val="bg1"/>
                </a:solidFill>
                <a:latin typeface="Lato" panose="020F0502020204030203" pitchFamily="34" charset="0"/>
              </a:rPr>
              <a:t>de Resíduos com foco em </a:t>
            </a:r>
            <a:r>
              <a:rPr lang="pt-BR" sz="1450" b="1" dirty="0" smtClean="0">
                <a:solidFill>
                  <a:schemeClr val="bg1"/>
                </a:solidFill>
                <a:latin typeface="Lato" panose="020F0502020204030203" pitchFamily="34" charset="0"/>
              </a:rPr>
              <a:t>RSS </a:t>
            </a:r>
            <a:r>
              <a:rPr lang="pt-BR" sz="1450" b="1" dirty="0">
                <a:solidFill>
                  <a:schemeClr val="bg1"/>
                </a:solidFill>
                <a:latin typeface="Lato" panose="020F0502020204030203" pitchFamily="34" charset="0"/>
              </a:rPr>
              <a:t>e RCCV</a:t>
            </a:r>
            <a:endParaRPr lang="pt-BR" sz="14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13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0" grpId="0"/>
      <p:bldP spid="63" grpId="0" animBg="1"/>
      <p:bldP spid="6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4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7" y="-14568"/>
            <a:ext cx="3246975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20"/>
          <p:cNvSpPr txBox="1"/>
          <p:nvPr/>
        </p:nvSpPr>
        <p:spPr>
          <a:xfrm>
            <a:off x="0" y="1362385"/>
            <a:ext cx="655974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b="1" dirty="0" smtClean="0">
                <a:solidFill>
                  <a:schemeClr val="accent3">
                    <a:lumMod val="50000"/>
                  </a:schemeClr>
                </a:solidFill>
                <a:latin typeface="Lato" panose="020F0502020204030203"/>
              </a:rPr>
              <a:t>Gestão e Gerenciamento de Resíduos Sólidos</a:t>
            </a:r>
            <a:endParaRPr lang="pt-BR" sz="2800" b="1" dirty="0">
              <a:solidFill>
                <a:schemeClr val="accent3">
                  <a:lumMod val="50000"/>
                </a:schemeClr>
              </a:solidFill>
              <a:latin typeface="Lato" panose="020F0502020204030203"/>
            </a:endParaRPr>
          </a:p>
        </p:txBody>
      </p:sp>
      <p:sp>
        <p:nvSpPr>
          <p:cNvPr id="27" name="Retângulo 26"/>
          <p:cNvSpPr/>
          <p:nvPr/>
        </p:nvSpPr>
        <p:spPr>
          <a:xfrm>
            <a:off x="63895" y="2276545"/>
            <a:ext cx="4736707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Política Nacional de Resíduos Sólidos Lei </a:t>
            </a:r>
            <a:r>
              <a:rPr lang="pt-B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12.305/2010</a:t>
            </a:r>
            <a:endParaRPr lang="pt-BR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lnSpc>
                <a:spcPct val="115000"/>
              </a:lnSpc>
            </a:pPr>
            <a:r>
              <a:rPr lang="pt-BR" sz="1600" dirty="0" smtClean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Responsabilidades</a:t>
            </a:r>
            <a:endParaRPr lang="pt-BR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Seta para baixo 27"/>
          <p:cNvSpPr/>
          <p:nvPr/>
        </p:nvSpPr>
        <p:spPr>
          <a:xfrm rot="1542353">
            <a:off x="2817879" y="3181497"/>
            <a:ext cx="1896547" cy="1293137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9900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CaixaDeTexto 28"/>
          <p:cNvSpPr txBox="1"/>
          <p:nvPr/>
        </p:nvSpPr>
        <p:spPr>
          <a:xfrm>
            <a:off x="6362753" y="2558879"/>
            <a:ext cx="2149923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700" b="1" dirty="0" smtClean="0">
                <a:solidFill>
                  <a:srgbClr val="F95A1B"/>
                </a:solidFill>
              </a:rPr>
              <a:t>GESTÃO</a:t>
            </a:r>
            <a:endParaRPr lang="pt-BR" sz="1700" b="1" dirty="0">
              <a:solidFill>
                <a:srgbClr val="F95A1B"/>
              </a:solidFill>
            </a:endParaRPr>
          </a:p>
          <a:p>
            <a:r>
              <a:rPr lang="pt-BR" sz="1700" dirty="0" smtClean="0"/>
              <a:t>Responsabilidade do poder público</a:t>
            </a:r>
            <a:endParaRPr lang="pt-BR" sz="1700" dirty="0"/>
          </a:p>
        </p:txBody>
      </p:sp>
      <p:sp>
        <p:nvSpPr>
          <p:cNvPr id="30" name="Menos 29"/>
          <p:cNvSpPr/>
          <p:nvPr/>
        </p:nvSpPr>
        <p:spPr>
          <a:xfrm rot="20742182">
            <a:off x="2537356" y="3836183"/>
            <a:ext cx="6596781" cy="584561"/>
          </a:xfrm>
          <a:prstGeom prst="mathMinus">
            <a:avLst/>
          </a:prstGeom>
          <a:solidFill>
            <a:srgbClr val="D3BAA3"/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Seta para baixo 30"/>
          <p:cNvSpPr/>
          <p:nvPr/>
        </p:nvSpPr>
        <p:spPr>
          <a:xfrm rot="12394640">
            <a:off x="6961673" y="3844890"/>
            <a:ext cx="1896547" cy="1316856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9900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CaixaDeTexto 31"/>
          <p:cNvSpPr txBox="1"/>
          <p:nvPr/>
        </p:nvSpPr>
        <p:spPr>
          <a:xfrm>
            <a:off x="2798903" y="5028794"/>
            <a:ext cx="207379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700" b="1" dirty="0" smtClean="0">
                <a:solidFill>
                  <a:srgbClr val="F95A1B"/>
                </a:solidFill>
              </a:rPr>
              <a:t>GERENCIAMENTO</a:t>
            </a:r>
          </a:p>
          <a:p>
            <a:pPr algn="r"/>
            <a:r>
              <a:rPr lang="pt-BR" sz="1700" dirty="0" smtClean="0"/>
              <a:t>Responsabilidade do gerador</a:t>
            </a:r>
            <a:endParaRPr lang="pt-BR" sz="1700" dirty="0"/>
          </a:p>
        </p:txBody>
      </p:sp>
      <p:sp>
        <p:nvSpPr>
          <p:cNvPr id="33" name="Texto Explicativo 3 (Ênfase) 32"/>
          <p:cNvSpPr/>
          <p:nvPr/>
        </p:nvSpPr>
        <p:spPr>
          <a:xfrm>
            <a:off x="9507364" y="2301058"/>
            <a:ext cx="2325429" cy="1352434"/>
          </a:xfrm>
          <a:prstGeom prst="accentCallout3">
            <a:avLst>
              <a:gd name="adj1" fmla="val 18750"/>
              <a:gd name="adj2" fmla="val -8333"/>
              <a:gd name="adj3" fmla="val 18750"/>
              <a:gd name="adj4" fmla="val -16667"/>
              <a:gd name="adj5" fmla="val 55411"/>
              <a:gd name="adj6" fmla="val -16151"/>
              <a:gd name="adj7" fmla="val 55828"/>
              <a:gd name="adj8" fmla="val -48930"/>
            </a:avLst>
          </a:prstGeom>
          <a:noFill/>
          <a:ln w="3175">
            <a:solidFill>
              <a:srgbClr val="990000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50" dirty="0" smtClean="0">
                <a:solidFill>
                  <a:schemeClr val="tx1"/>
                </a:solidFill>
              </a:rPr>
              <a:t>Poder </a:t>
            </a:r>
            <a:r>
              <a:rPr lang="pt-BR" sz="1450" dirty="0">
                <a:solidFill>
                  <a:schemeClr val="tx1"/>
                </a:solidFill>
              </a:rPr>
              <a:t>Público: definir normas  do </a:t>
            </a:r>
            <a:r>
              <a:rPr lang="pt-BR" sz="1450" dirty="0" smtClean="0">
                <a:solidFill>
                  <a:schemeClr val="tx1"/>
                </a:solidFill>
              </a:rPr>
              <a:t>sistema </a:t>
            </a:r>
            <a:r>
              <a:rPr lang="pt-BR" sz="1450" dirty="0">
                <a:solidFill>
                  <a:schemeClr val="tx1"/>
                </a:solidFill>
              </a:rPr>
              <a:t>de gestão – formas de fiscalização, monitoramento e instrumentos econômicos.</a:t>
            </a:r>
          </a:p>
        </p:txBody>
      </p:sp>
      <p:sp>
        <p:nvSpPr>
          <p:cNvPr id="34" name="Texto Explicativo 2 (Ênfase) 33"/>
          <p:cNvSpPr/>
          <p:nvPr/>
        </p:nvSpPr>
        <p:spPr>
          <a:xfrm>
            <a:off x="772900" y="5579306"/>
            <a:ext cx="1991741" cy="1126296"/>
          </a:xfrm>
          <a:prstGeom prst="accentCallout2">
            <a:avLst>
              <a:gd name="adj1" fmla="val 51203"/>
              <a:gd name="adj2" fmla="val 105328"/>
              <a:gd name="adj3" fmla="val 51030"/>
              <a:gd name="adj4" fmla="val 149928"/>
              <a:gd name="adj5" fmla="val 11893"/>
              <a:gd name="adj6" fmla="val 149973"/>
            </a:avLst>
          </a:prstGeom>
          <a:noFill/>
          <a:ln w="3175">
            <a:solidFill>
              <a:srgbClr val="990000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50" dirty="0">
                <a:solidFill>
                  <a:schemeClr val="tx1"/>
                </a:solidFill>
                <a:effectLst/>
              </a:rPr>
              <a:t>Cidadão, a empresa, órgão público: observar normas e o gerenciamento </a:t>
            </a:r>
            <a:r>
              <a:rPr lang="pt-BR" sz="1450" dirty="0" smtClean="0">
                <a:solidFill>
                  <a:schemeClr val="tx1"/>
                </a:solidFill>
                <a:effectLst/>
              </a:rPr>
              <a:t>estabelecido. </a:t>
            </a:r>
            <a:endParaRPr lang="pt-BR" sz="145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2204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7" grpId="0"/>
      <p:bldP spid="28" grpId="0" animBg="1"/>
      <p:bldP spid="29" grpId="0"/>
      <p:bldP spid="30" grpId="0" animBg="1"/>
      <p:bldP spid="31" grpId="0" animBg="1"/>
      <p:bldP spid="32" grpId="0"/>
      <p:bldP spid="33" grpId="0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4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7" y="-14568"/>
            <a:ext cx="3246975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4054762090"/>
              </p:ext>
            </p:extLst>
          </p:nvPr>
        </p:nvGraphicFramePr>
        <p:xfrm>
          <a:off x="6245358" y="1311570"/>
          <a:ext cx="491249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2898424352"/>
              </p:ext>
            </p:extLst>
          </p:nvPr>
        </p:nvGraphicFramePr>
        <p:xfrm>
          <a:off x="562429" y="2090057"/>
          <a:ext cx="5087257" cy="4533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0" name="CaixaDeTexto 20"/>
          <p:cNvSpPr txBox="1"/>
          <p:nvPr/>
        </p:nvSpPr>
        <p:spPr>
          <a:xfrm>
            <a:off x="3" y="1362385"/>
            <a:ext cx="6038063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b="1" dirty="0" smtClean="0">
                <a:solidFill>
                  <a:schemeClr val="accent3">
                    <a:lumMod val="50000"/>
                  </a:schemeClr>
                </a:solidFill>
                <a:latin typeface="Lato" panose="020F0502020204030203"/>
              </a:rPr>
              <a:t>Plano Metropolitano de Gestão Integrada</a:t>
            </a:r>
            <a:endParaRPr lang="pt-BR" sz="2800" b="1" dirty="0">
              <a:solidFill>
                <a:schemeClr val="accent3">
                  <a:lumMod val="50000"/>
                </a:schemeClr>
              </a:solidFill>
              <a:latin typeface="Lato" panose="020F0502020204030203"/>
            </a:endParaRPr>
          </a:p>
        </p:txBody>
      </p:sp>
    </p:spTree>
    <p:extLst>
      <p:ext uri="{BB962C8B-B14F-4D97-AF65-F5344CB8AC3E}">
        <p14:creationId xmlns:p14="http://schemas.microsoft.com/office/powerpoint/2010/main" val="45418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9" grpId="0">
        <p:bldAsOne/>
      </p:bldGraphic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4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7" y="-14568"/>
            <a:ext cx="3246975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20"/>
          <p:cNvSpPr txBox="1"/>
          <p:nvPr/>
        </p:nvSpPr>
        <p:spPr>
          <a:xfrm>
            <a:off x="1" y="1362385"/>
            <a:ext cx="5205849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b="1" dirty="0" smtClean="0">
                <a:solidFill>
                  <a:schemeClr val="accent3">
                    <a:lumMod val="50000"/>
                  </a:schemeClr>
                </a:solidFill>
                <a:latin typeface="Lato" panose="020F0502020204030203"/>
              </a:rPr>
              <a:t>Metodologia e Elaboração do Plano</a:t>
            </a:r>
            <a:endParaRPr lang="pt-BR" sz="2800" b="1" dirty="0">
              <a:solidFill>
                <a:schemeClr val="accent3">
                  <a:lumMod val="50000"/>
                </a:schemeClr>
              </a:solidFill>
              <a:latin typeface="Lato" panose="020F0502020204030203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1301535" y="2803105"/>
            <a:ext cx="9476956" cy="236720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1709512097"/>
              </p:ext>
            </p:extLst>
          </p:nvPr>
        </p:nvGraphicFramePr>
        <p:xfrm>
          <a:off x="1680213" y="3091036"/>
          <a:ext cx="8613667" cy="18968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CaixaDeTexto 57"/>
          <p:cNvSpPr txBox="1"/>
          <p:nvPr/>
        </p:nvSpPr>
        <p:spPr>
          <a:xfrm>
            <a:off x="1731991" y="2577688"/>
            <a:ext cx="1560515" cy="33613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Fase I</a:t>
            </a:r>
          </a:p>
        </p:txBody>
      </p:sp>
      <p:sp>
        <p:nvSpPr>
          <p:cNvPr id="11" name="CaixaDeTexto 58"/>
          <p:cNvSpPr txBox="1"/>
          <p:nvPr/>
        </p:nvSpPr>
        <p:spPr>
          <a:xfrm>
            <a:off x="4075196" y="2586980"/>
            <a:ext cx="1560515" cy="33613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Fase </a:t>
            </a:r>
            <a:r>
              <a:rPr lang="pt-BR" b="1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II</a:t>
            </a:r>
            <a:endParaRPr lang="pt-BR" b="1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2" name="CaixaDeTexto 59"/>
          <p:cNvSpPr txBox="1"/>
          <p:nvPr/>
        </p:nvSpPr>
        <p:spPr>
          <a:xfrm>
            <a:off x="6427189" y="2586980"/>
            <a:ext cx="1560515" cy="33613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b="1" dirty="0">
                <a:solidFill>
                  <a:srgbClr val="000000">
                    <a:lumMod val="75000"/>
                    <a:lumOff val="25000"/>
                  </a:srgbClr>
                </a:solidFill>
              </a:rPr>
              <a:t>Fase </a:t>
            </a:r>
            <a:r>
              <a:rPr lang="pt-BR" b="1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III</a:t>
            </a:r>
            <a:endParaRPr lang="pt-BR" b="1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  <p:sp>
        <p:nvSpPr>
          <p:cNvPr id="14" name="CaixaDeTexto 65"/>
          <p:cNvSpPr txBox="1"/>
          <p:nvPr/>
        </p:nvSpPr>
        <p:spPr>
          <a:xfrm>
            <a:off x="8764104" y="2586980"/>
            <a:ext cx="1560515" cy="33613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b="1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Final</a:t>
            </a:r>
            <a:endParaRPr lang="pt-BR" b="1" dirty="0">
              <a:solidFill>
                <a:srgbClr val="000000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54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Graphic spid="9" grpId="0">
        <p:bldAsOne/>
      </p:bldGraphic>
      <p:bldP spid="10" grpId="0" animBg="1"/>
      <p:bldP spid="11" grpId="0" animBg="1"/>
      <p:bldP spid="12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4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7" y="-14568"/>
            <a:ext cx="3246975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" name="Retângulo 117"/>
          <p:cNvSpPr/>
          <p:nvPr/>
        </p:nvSpPr>
        <p:spPr>
          <a:xfrm>
            <a:off x="1776482" y="1471667"/>
            <a:ext cx="4123265" cy="666574"/>
          </a:xfrm>
          <a:prstGeom prst="rect">
            <a:avLst/>
          </a:prstGeom>
          <a:solidFill>
            <a:srgbClr val="E6E6E6"/>
          </a:solidFill>
          <a:ln w="254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Planejamento Técnico e Conteúdo Introdutório</a:t>
            </a:r>
          </a:p>
        </p:txBody>
      </p:sp>
      <p:sp>
        <p:nvSpPr>
          <p:cNvPr id="119" name="Retângulo 118"/>
          <p:cNvSpPr/>
          <p:nvPr/>
        </p:nvSpPr>
        <p:spPr>
          <a:xfrm>
            <a:off x="1780716" y="2357193"/>
            <a:ext cx="4123265" cy="664778"/>
          </a:xfrm>
          <a:prstGeom prst="rect">
            <a:avLst/>
          </a:prstGeom>
          <a:solidFill>
            <a:srgbClr val="E6E6E6"/>
          </a:solidFill>
          <a:ln w="254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171450" marR="0" lvl="0" indent="-1714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2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Tipologia/Atividade, Geração, </a:t>
            </a:r>
            <a:r>
              <a:rPr kumimoji="0" lang="pt-BR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Custo</a:t>
            </a:r>
            <a:endParaRPr kumimoji="0" lang="pt-BR" sz="12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71450" marR="0" lvl="0" indent="-1714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2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Geração, Fontes Geradoras e </a:t>
            </a:r>
            <a:r>
              <a:rPr kumimoji="0" lang="pt-BR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Custos</a:t>
            </a:r>
          </a:p>
          <a:p>
            <a:pPr marL="171450" marR="0" lvl="0" indent="-1714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1200" b="1" kern="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</a:rPr>
              <a:t>Levantamento de Dados Primários e Secundários</a:t>
            </a:r>
            <a:endParaRPr kumimoji="0" lang="pt-BR" sz="12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0" name="Retângulo 119"/>
          <p:cNvSpPr/>
          <p:nvPr/>
        </p:nvSpPr>
        <p:spPr>
          <a:xfrm>
            <a:off x="1776482" y="3220478"/>
            <a:ext cx="4123265" cy="666575"/>
          </a:xfrm>
          <a:prstGeom prst="rect">
            <a:avLst/>
          </a:prstGeom>
          <a:solidFill>
            <a:srgbClr val="E6E6E6"/>
          </a:solidFill>
          <a:ln w="254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Plano, Programas, Projetos Atuais</a:t>
            </a:r>
          </a:p>
        </p:txBody>
      </p:sp>
      <p:sp>
        <p:nvSpPr>
          <p:cNvPr id="121" name="Retângulo 120"/>
          <p:cNvSpPr/>
          <p:nvPr/>
        </p:nvSpPr>
        <p:spPr>
          <a:xfrm>
            <a:off x="1776482" y="4168965"/>
            <a:ext cx="4123265" cy="664778"/>
          </a:xfrm>
          <a:prstGeom prst="rect">
            <a:avLst/>
          </a:prstGeom>
          <a:solidFill>
            <a:srgbClr val="E6E6E6"/>
          </a:solidFill>
          <a:ln w="254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171450" marR="0" lvl="0" indent="-1714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2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Benchmarking de Gerenciamento  de RCCV</a:t>
            </a:r>
          </a:p>
          <a:p>
            <a:pPr marL="171450" marR="0" lvl="0" indent="-1714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2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Benchmarking de Gestão e Gerenciamento de RSS</a:t>
            </a:r>
          </a:p>
        </p:txBody>
      </p:sp>
      <p:sp>
        <p:nvSpPr>
          <p:cNvPr id="122" name="Retângulo 121"/>
          <p:cNvSpPr/>
          <p:nvPr/>
        </p:nvSpPr>
        <p:spPr>
          <a:xfrm>
            <a:off x="1780716" y="5064905"/>
            <a:ext cx="4123265" cy="666574"/>
          </a:xfrm>
          <a:prstGeom prst="rect">
            <a:avLst/>
          </a:prstGeom>
          <a:solidFill>
            <a:srgbClr val="E6E6E6"/>
          </a:solidFill>
          <a:ln w="254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Alternativa de Gestão e Gerenciamento  de RCCV/RSS Recomendada</a:t>
            </a:r>
          </a:p>
        </p:txBody>
      </p:sp>
      <p:sp>
        <p:nvSpPr>
          <p:cNvPr id="123" name="Retângulo 122"/>
          <p:cNvSpPr/>
          <p:nvPr/>
        </p:nvSpPr>
        <p:spPr>
          <a:xfrm>
            <a:off x="1780716" y="5939046"/>
            <a:ext cx="4123265" cy="664778"/>
          </a:xfrm>
          <a:prstGeom prst="rect">
            <a:avLst/>
          </a:prstGeom>
          <a:solidFill>
            <a:srgbClr val="E6E6E6"/>
          </a:solidFill>
          <a:ln w="254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Alternativas para o Transbordo, Tratamento, Destinação e Disposição Final</a:t>
            </a:r>
          </a:p>
        </p:txBody>
      </p:sp>
      <p:sp>
        <p:nvSpPr>
          <p:cNvPr id="124" name="Retângulo de cantos arredondados 123"/>
          <p:cNvSpPr/>
          <p:nvPr/>
        </p:nvSpPr>
        <p:spPr>
          <a:xfrm>
            <a:off x="95333" y="5035414"/>
            <a:ext cx="1728000" cy="733392"/>
          </a:xfrm>
          <a:prstGeom prst="roundRect">
            <a:avLst/>
          </a:prstGeom>
          <a:solidFill>
            <a:srgbClr val="08A1D9">
              <a:lumMod val="75000"/>
            </a:srgb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Produto </a:t>
            </a:r>
            <a:r>
              <a:rPr kumimoji="0" lang="pt-BR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04</a:t>
            </a:r>
            <a:endParaRPr kumimoji="0" lang="pt-BR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5" name="Retângulo de cantos arredondados 124"/>
          <p:cNvSpPr/>
          <p:nvPr/>
        </p:nvSpPr>
        <p:spPr>
          <a:xfrm>
            <a:off x="95333" y="1442095"/>
            <a:ext cx="1728000" cy="733392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Produto </a:t>
            </a:r>
            <a:r>
              <a:rPr kumimoji="0" lang="pt-BR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00</a:t>
            </a:r>
            <a:endParaRPr kumimoji="0" lang="pt-BR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6" name="Retângulo de cantos arredondados 125"/>
          <p:cNvSpPr/>
          <p:nvPr/>
        </p:nvSpPr>
        <p:spPr>
          <a:xfrm>
            <a:off x="95333" y="2326848"/>
            <a:ext cx="1728000" cy="733392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Produto </a:t>
            </a:r>
            <a:r>
              <a:rPr kumimoji="0" lang="pt-BR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</a:t>
            </a:r>
            <a:endParaRPr kumimoji="0" lang="pt-BR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Retângulo de cantos arredondados 126"/>
          <p:cNvSpPr/>
          <p:nvPr/>
        </p:nvSpPr>
        <p:spPr>
          <a:xfrm>
            <a:off x="95333" y="3190944"/>
            <a:ext cx="1728000" cy="733392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Produto </a:t>
            </a:r>
            <a:r>
              <a:rPr kumimoji="0" lang="pt-BR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02</a:t>
            </a:r>
            <a:endParaRPr kumimoji="0" lang="pt-BR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Retângulo de cantos arredondados 127"/>
          <p:cNvSpPr/>
          <p:nvPr/>
        </p:nvSpPr>
        <p:spPr>
          <a:xfrm>
            <a:off x="95333" y="4138660"/>
            <a:ext cx="1728000" cy="733392"/>
          </a:xfrm>
          <a:prstGeom prst="roundRect">
            <a:avLst/>
          </a:prstGeom>
          <a:solidFill>
            <a:srgbClr val="08A1D9">
              <a:lumMod val="75000"/>
            </a:srgb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Produto </a:t>
            </a:r>
            <a:r>
              <a:rPr kumimoji="0" lang="pt-BR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03</a:t>
            </a:r>
            <a:endParaRPr kumimoji="0" lang="pt-BR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Retângulo de cantos arredondados 128"/>
          <p:cNvSpPr/>
          <p:nvPr/>
        </p:nvSpPr>
        <p:spPr>
          <a:xfrm>
            <a:off x="95333" y="5908784"/>
            <a:ext cx="1728000" cy="733392"/>
          </a:xfrm>
          <a:prstGeom prst="roundRect">
            <a:avLst/>
          </a:prstGeom>
          <a:solidFill>
            <a:srgbClr val="08A1D9">
              <a:lumMod val="75000"/>
            </a:srgb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Produto </a:t>
            </a:r>
            <a:r>
              <a:rPr kumimoji="0" lang="pt-BR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</a:t>
            </a:r>
            <a:endParaRPr kumimoji="0" lang="pt-BR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Retângulo 129"/>
          <p:cNvSpPr/>
          <p:nvPr/>
        </p:nvSpPr>
        <p:spPr>
          <a:xfrm>
            <a:off x="7969171" y="1436534"/>
            <a:ext cx="4031487" cy="666574"/>
          </a:xfrm>
          <a:prstGeom prst="rect">
            <a:avLst/>
          </a:prstGeom>
          <a:solidFill>
            <a:srgbClr val="E6E6E6"/>
          </a:solidFill>
          <a:ln w="254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Áreas Favoráveis para Instalação de Infraestrutura de RCCV/RSS</a:t>
            </a:r>
          </a:p>
        </p:txBody>
      </p:sp>
      <p:sp>
        <p:nvSpPr>
          <p:cNvPr id="131" name="Retângulo 130"/>
          <p:cNvSpPr/>
          <p:nvPr/>
        </p:nvSpPr>
        <p:spPr>
          <a:xfrm>
            <a:off x="7973405" y="2322060"/>
            <a:ext cx="4031487" cy="664778"/>
          </a:xfrm>
          <a:prstGeom prst="rect">
            <a:avLst/>
          </a:prstGeom>
          <a:solidFill>
            <a:srgbClr val="E6E6E6"/>
          </a:solidFill>
          <a:ln w="254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Possibilidade de Implantação de Soluções Integradas</a:t>
            </a:r>
          </a:p>
        </p:txBody>
      </p:sp>
      <p:sp>
        <p:nvSpPr>
          <p:cNvPr id="132" name="Retângulo 131"/>
          <p:cNvSpPr/>
          <p:nvPr/>
        </p:nvSpPr>
        <p:spPr>
          <a:xfrm>
            <a:off x="7969171" y="3185345"/>
            <a:ext cx="4031487" cy="666575"/>
          </a:xfrm>
          <a:prstGeom prst="rect">
            <a:avLst/>
          </a:prstGeom>
          <a:solidFill>
            <a:srgbClr val="E6E6E6"/>
          </a:solidFill>
          <a:ln w="254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Sistemas de Gerenciamento Proposto</a:t>
            </a:r>
          </a:p>
        </p:txBody>
      </p:sp>
      <p:sp>
        <p:nvSpPr>
          <p:cNvPr id="133" name="Retângulo 132"/>
          <p:cNvSpPr/>
          <p:nvPr/>
        </p:nvSpPr>
        <p:spPr>
          <a:xfrm>
            <a:off x="7969171" y="4167699"/>
            <a:ext cx="4031487" cy="664778"/>
          </a:xfrm>
          <a:prstGeom prst="rect">
            <a:avLst/>
          </a:prstGeom>
          <a:solidFill>
            <a:srgbClr val="E6E6E6"/>
          </a:solidFill>
          <a:ln w="254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Preparação para Execução da Proposta de Gestão Integrada</a:t>
            </a:r>
          </a:p>
        </p:txBody>
      </p:sp>
      <p:sp>
        <p:nvSpPr>
          <p:cNvPr id="134" name="Retângulo de cantos arredondados 133"/>
          <p:cNvSpPr/>
          <p:nvPr/>
        </p:nvSpPr>
        <p:spPr>
          <a:xfrm>
            <a:off x="6288021" y="1406962"/>
            <a:ext cx="1728000" cy="733392"/>
          </a:xfrm>
          <a:prstGeom prst="roundRect">
            <a:avLst/>
          </a:prstGeom>
          <a:solidFill>
            <a:srgbClr val="08A1D9">
              <a:lumMod val="75000"/>
            </a:srgb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Produto </a:t>
            </a:r>
            <a:r>
              <a:rPr kumimoji="0" lang="pt-BR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06</a:t>
            </a:r>
            <a:endParaRPr kumimoji="0" lang="pt-BR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Retângulo de cantos arredondados 134"/>
          <p:cNvSpPr/>
          <p:nvPr/>
        </p:nvSpPr>
        <p:spPr>
          <a:xfrm>
            <a:off x="6288021" y="2291715"/>
            <a:ext cx="1728000" cy="733392"/>
          </a:xfrm>
          <a:prstGeom prst="roundRect">
            <a:avLst/>
          </a:prstGeom>
          <a:solidFill>
            <a:srgbClr val="08A1D9">
              <a:lumMod val="75000"/>
            </a:srgb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Produto </a:t>
            </a:r>
            <a:r>
              <a:rPr kumimoji="0" lang="pt-BR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07</a:t>
            </a:r>
            <a:endParaRPr kumimoji="0" lang="pt-BR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" name="Retângulo de cantos arredondados 135"/>
          <p:cNvSpPr/>
          <p:nvPr/>
        </p:nvSpPr>
        <p:spPr>
          <a:xfrm>
            <a:off x="6288021" y="3155811"/>
            <a:ext cx="1728000" cy="733392"/>
          </a:xfrm>
          <a:prstGeom prst="roundRect">
            <a:avLst/>
          </a:prstGeom>
          <a:solidFill>
            <a:srgbClr val="08A1D9">
              <a:lumMod val="75000"/>
            </a:srgb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Produto </a:t>
            </a:r>
            <a:r>
              <a:rPr kumimoji="0" lang="pt-BR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08</a:t>
            </a:r>
            <a:endParaRPr kumimoji="0" lang="pt-BR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7" name="Retângulo de cantos arredondados 136"/>
          <p:cNvSpPr/>
          <p:nvPr/>
        </p:nvSpPr>
        <p:spPr>
          <a:xfrm>
            <a:off x="6288021" y="4137394"/>
            <a:ext cx="1728000" cy="733392"/>
          </a:xfrm>
          <a:prstGeom prst="roundRect">
            <a:avLst/>
          </a:prstGeom>
          <a:solidFill>
            <a:srgbClr val="7C984A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algn="ctr"/>
            <a:r>
              <a:rPr lang="pt-BR" sz="1400" b="1" kern="0" dirty="0">
                <a:solidFill>
                  <a:srgbClr val="FFFFFF"/>
                </a:solidFill>
                <a:latin typeface="Calibri"/>
              </a:rPr>
              <a:t>Produto 09</a:t>
            </a:r>
          </a:p>
        </p:txBody>
      </p:sp>
      <p:sp>
        <p:nvSpPr>
          <p:cNvPr id="138" name="Retângulo 137"/>
          <p:cNvSpPr/>
          <p:nvPr/>
        </p:nvSpPr>
        <p:spPr>
          <a:xfrm>
            <a:off x="7969171" y="4993229"/>
            <a:ext cx="4031487" cy="664778"/>
          </a:xfrm>
          <a:prstGeom prst="rect">
            <a:avLst/>
          </a:prstGeom>
          <a:solidFill>
            <a:srgbClr val="E6E6E6"/>
          </a:solidFill>
          <a:ln w="254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lvl="0" algn="just">
              <a:defRPr/>
            </a:pPr>
            <a:r>
              <a:rPr lang="pt-BR" sz="1200" b="1" kern="0" dirty="0">
                <a:solidFill>
                  <a:srgbClr val="000000">
                    <a:lumMod val="75000"/>
                    <a:lumOff val="25000"/>
                  </a:srgbClr>
                </a:solidFill>
              </a:rPr>
              <a:t>Relatório R</a:t>
            </a:r>
            <a:r>
              <a:rPr lang="pt-BR" sz="1200" b="1" kern="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eferencial sobre </a:t>
            </a:r>
            <a:r>
              <a:rPr lang="pt-BR" sz="1200" b="1" kern="0" dirty="0">
                <a:solidFill>
                  <a:srgbClr val="000000">
                    <a:lumMod val="75000"/>
                    <a:lumOff val="25000"/>
                  </a:srgbClr>
                </a:solidFill>
              </a:rPr>
              <a:t>a </a:t>
            </a:r>
            <a:r>
              <a:rPr lang="pt-BR" sz="1200" b="1" kern="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constituição </a:t>
            </a:r>
            <a:r>
              <a:rPr lang="pt-BR" sz="1200" b="1" kern="0" dirty="0">
                <a:solidFill>
                  <a:srgbClr val="000000">
                    <a:lumMod val="75000"/>
                    <a:lumOff val="25000"/>
                  </a:srgbClr>
                </a:solidFill>
              </a:rPr>
              <a:t>e </a:t>
            </a:r>
            <a:r>
              <a:rPr lang="pt-BR" sz="1200" b="1" kern="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condução </a:t>
            </a:r>
            <a:r>
              <a:rPr lang="pt-BR" sz="1200" b="1" kern="0" dirty="0">
                <a:solidFill>
                  <a:srgbClr val="000000">
                    <a:lumMod val="75000"/>
                    <a:lumOff val="25000"/>
                  </a:srgbClr>
                </a:solidFill>
              </a:rPr>
              <a:t>de um </a:t>
            </a:r>
            <a:r>
              <a:rPr lang="pt-BR" sz="1200" b="1" kern="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consórcio intermunicipal </a:t>
            </a:r>
            <a:r>
              <a:rPr lang="pt-BR" sz="1200" b="1" kern="0" dirty="0">
                <a:solidFill>
                  <a:srgbClr val="000000">
                    <a:lumMod val="75000"/>
                    <a:lumOff val="25000"/>
                  </a:srgbClr>
                </a:solidFill>
              </a:rPr>
              <a:t>para a g</a:t>
            </a:r>
            <a:r>
              <a:rPr lang="pt-BR" sz="1200" b="1" kern="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estão </a:t>
            </a:r>
            <a:r>
              <a:rPr lang="pt-BR" sz="1200" b="1" kern="0" dirty="0">
                <a:solidFill>
                  <a:srgbClr val="000000">
                    <a:lumMod val="75000"/>
                    <a:lumOff val="25000"/>
                  </a:srgbClr>
                </a:solidFill>
              </a:rPr>
              <a:t>de RSS e RCCV</a:t>
            </a:r>
            <a:endParaRPr kumimoji="0" lang="pt-BR" sz="12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Retângulo de cantos arredondados 138"/>
          <p:cNvSpPr/>
          <p:nvPr/>
        </p:nvSpPr>
        <p:spPr>
          <a:xfrm>
            <a:off x="6288021" y="4962924"/>
            <a:ext cx="1728000" cy="733392"/>
          </a:xfrm>
          <a:prstGeom prst="roundRect">
            <a:avLst/>
          </a:prstGeom>
          <a:solidFill>
            <a:srgbClr val="7C984A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Plano de</a:t>
            </a:r>
            <a:r>
              <a:rPr kumimoji="0" lang="pt-BR" sz="1400" b="1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Negócios</a:t>
            </a:r>
            <a:endParaRPr kumimoji="0" lang="pt-BR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" name="CaixaDeTexto 139"/>
          <p:cNvSpPr txBox="1"/>
          <p:nvPr/>
        </p:nvSpPr>
        <p:spPr>
          <a:xfrm>
            <a:off x="6146856" y="2420556"/>
            <a:ext cx="2112235" cy="369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>
                <a:lumMod val="75000"/>
              </a:srgbClr>
            </a:solidFill>
            <a:prstDash val="sysDash"/>
          </a:ln>
          <a:effectLst/>
        </p:spPr>
        <p:txBody>
          <a:bodyPr anchor="ctr"/>
          <a:lstStyle>
            <a:defPPr>
              <a:defRPr lang="pt-BR"/>
            </a:defPPr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Fase I</a:t>
            </a:r>
          </a:p>
        </p:txBody>
      </p:sp>
      <p:sp>
        <p:nvSpPr>
          <p:cNvPr id="141" name="Retângulo 140"/>
          <p:cNvSpPr/>
          <p:nvPr/>
        </p:nvSpPr>
        <p:spPr>
          <a:xfrm>
            <a:off x="47329" y="1340436"/>
            <a:ext cx="6000667" cy="2707912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2" name="CaixaDeTexto 141"/>
          <p:cNvSpPr txBox="1"/>
          <p:nvPr/>
        </p:nvSpPr>
        <p:spPr>
          <a:xfrm>
            <a:off x="6158145" y="4105128"/>
            <a:ext cx="2112235" cy="362105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>
                <a:lumMod val="75000"/>
              </a:srgbClr>
            </a:solidFill>
            <a:prstDash val="sysDash"/>
          </a:ln>
          <a:effectLst/>
        </p:spPr>
        <p:txBody>
          <a:bodyPr anchor="ctr"/>
          <a:lstStyle>
            <a:defPPr>
              <a:defRPr lang="pt-BR"/>
            </a:defPPr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Fase </a:t>
            </a:r>
            <a:r>
              <a:rPr kumimoji="0" lang="pt-B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II</a:t>
            </a:r>
            <a:endParaRPr kumimoji="0" lang="pt-BR" sz="18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" name="Retângulo 142"/>
          <p:cNvSpPr/>
          <p:nvPr/>
        </p:nvSpPr>
        <p:spPr>
          <a:xfrm>
            <a:off x="47329" y="4016021"/>
            <a:ext cx="6000667" cy="2746024"/>
          </a:xfrm>
          <a:prstGeom prst="rect">
            <a:avLst/>
          </a:prstGeom>
          <a:noFill/>
          <a:ln w="28575" cap="flat" cmpd="sng" algn="ctr">
            <a:solidFill>
              <a:srgbClr val="08A1D9">
                <a:lumMod val="75000"/>
              </a:srgbClr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4" name="Retângulo 143"/>
          <p:cNvSpPr/>
          <p:nvPr/>
        </p:nvSpPr>
        <p:spPr>
          <a:xfrm>
            <a:off x="6144005" y="1333249"/>
            <a:ext cx="6000667" cy="2715099"/>
          </a:xfrm>
          <a:prstGeom prst="rect">
            <a:avLst/>
          </a:prstGeom>
          <a:noFill/>
          <a:ln w="28575" cap="flat" cmpd="sng" algn="ctr">
            <a:solidFill>
              <a:srgbClr val="08A1D9">
                <a:lumMod val="75000"/>
              </a:srgbClr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5" name="CaixaDeTexto 144"/>
          <p:cNvSpPr txBox="1"/>
          <p:nvPr/>
        </p:nvSpPr>
        <p:spPr>
          <a:xfrm>
            <a:off x="10021148" y="3597874"/>
            <a:ext cx="2112235" cy="362105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>
                <a:lumMod val="75000"/>
              </a:srgbClr>
            </a:solidFill>
            <a:prstDash val="sysDash"/>
          </a:ln>
          <a:effectLst/>
        </p:spPr>
        <p:txBody>
          <a:bodyPr anchor="ctr"/>
          <a:lstStyle>
            <a:defPPr>
              <a:defRPr lang="pt-BR"/>
            </a:defPPr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Fase </a:t>
            </a:r>
            <a:r>
              <a:rPr kumimoji="0" lang="pt-B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III</a:t>
            </a:r>
            <a:endParaRPr kumimoji="0" lang="pt-BR" sz="18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6" name="Retângulo 145"/>
          <p:cNvSpPr/>
          <p:nvPr/>
        </p:nvSpPr>
        <p:spPr>
          <a:xfrm>
            <a:off x="6164905" y="4004733"/>
            <a:ext cx="6000667" cy="2746023"/>
          </a:xfrm>
          <a:prstGeom prst="rect">
            <a:avLst/>
          </a:prstGeom>
          <a:noFill/>
          <a:ln w="28575" cap="flat" cmpd="sng" algn="ctr">
            <a:solidFill>
              <a:schemeClr val="accent6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7" name="Retângulo 146"/>
          <p:cNvSpPr/>
          <p:nvPr/>
        </p:nvSpPr>
        <p:spPr>
          <a:xfrm>
            <a:off x="7969170" y="5841424"/>
            <a:ext cx="4031487" cy="728516"/>
          </a:xfrm>
          <a:prstGeom prst="rect">
            <a:avLst/>
          </a:prstGeom>
          <a:solidFill>
            <a:srgbClr val="E6E6E6"/>
          </a:solidFill>
          <a:ln w="254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171450" lvl="0" indent="-171450" algn="just">
              <a:buFont typeface="Arial" panose="020B0604020202020204" pitchFamily="34" charset="0"/>
              <a:buChar char="•"/>
              <a:defRPr/>
            </a:pPr>
            <a:r>
              <a:rPr lang="pt-BR" sz="1200" b="1" kern="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Relatório planejado para garantir </a:t>
            </a:r>
            <a:r>
              <a:rPr lang="pt-BR" sz="1200" b="1" kern="0" dirty="0">
                <a:solidFill>
                  <a:srgbClr val="000000">
                    <a:lumMod val="75000"/>
                    <a:lumOff val="25000"/>
                  </a:srgbClr>
                </a:solidFill>
              </a:rPr>
              <a:t>o </a:t>
            </a:r>
            <a:r>
              <a:rPr lang="pt-BR" sz="1200" b="1" kern="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fluxo de </a:t>
            </a:r>
            <a:r>
              <a:rPr lang="pt-BR" sz="1200" b="1" kern="0" dirty="0">
                <a:solidFill>
                  <a:srgbClr val="000000">
                    <a:lumMod val="75000"/>
                    <a:lumOff val="25000"/>
                  </a:srgbClr>
                </a:solidFill>
              </a:rPr>
              <a:t>informação com as partes </a:t>
            </a:r>
            <a:r>
              <a:rPr lang="pt-BR" sz="1200" b="1" kern="0" dirty="0" smtClean="0">
                <a:solidFill>
                  <a:srgbClr val="000000">
                    <a:lumMod val="75000"/>
                    <a:lumOff val="25000"/>
                  </a:srgbClr>
                </a:solidFill>
              </a:rPr>
              <a:t>interessadas</a:t>
            </a:r>
            <a:endParaRPr lang="pt-BR" sz="1200" b="1" kern="0" dirty="0">
              <a:solidFill>
                <a:srgbClr val="000000">
                  <a:lumMod val="75000"/>
                  <a:lumOff val="25000"/>
                </a:srgbClr>
              </a:solidFill>
            </a:endParaRPr>
          </a:p>
          <a:p>
            <a:pPr marL="171450" lvl="0" indent="-171450" algn="just">
              <a:buFont typeface="Arial" panose="020B0604020202020204" pitchFamily="34" charset="0"/>
              <a:buChar char="•"/>
              <a:defRPr/>
            </a:pPr>
            <a:r>
              <a:rPr kumimoji="0" lang="pt-BR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Fortalecimento do processo de</a:t>
            </a:r>
            <a:r>
              <a:rPr kumimoji="0" lang="pt-BR" sz="1200" b="1" i="0" u="none" strike="noStrike" kern="0" cap="none" spc="0" normalizeH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</a:t>
            </a:r>
            <a:r>
              <a:rPr kumimoji="0" lang="pt-BR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onstrução coletiva</a:t>
            </a:r>
            <a:endParaRPr kumimoji="0" lang="pt-BR" sz="1200" b="1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8" name="Retângulo de cantos arredondados 147"/>
          <p:cNvSpPr/>
          <p:nvPr/>
        </p:nvSpPr>
        <p:spPr>
          <a:xfrm>
            <a:off x="6288020" y="5804539"/>
            <a:ext cx="1728000" cy="803709"/>
          </a:xfrm>
          <a:prstGeom prst="roundRect">
            <a:avLst/>
          </a:prstGeom>
          <a:solidFill>
            <a:srgbClr val="7C984A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Plano de Comunicação / Consulta Pública</a:t>
            </a:r>
            <a:endParaRPr kumimoji="0" lang="pt-BR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00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4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7" y="-14568"/>
            <a:ext cx="3246975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20"/>
          <p:cNvSpPr txBox="1"/>
          <p:nvPr/>
        </p:nvSpPr>
        <p:spPr>
          <a:xfrm>
            <a:off x="1" y="1362385"/>
            <a:ext cx="484575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b="1" dirty="0" smtClean="0">
                <a:solidFill>
                  <a:schemeClr val="accent3">
                    <a:lumMod val="50000"/>
                  </a:schemeClr>
                </a:solidFill>
                <a:latin typeface="Lato" panose="020F0502020204030203"/>
              </a:rPr>
              <a:t>Mobilização e Participação Social</a:t>
            </a:r>
            <a:endParaRPr lang="pt-BR" sz="2800" b="1" dirty="0">
              <a:solidFill>
                <a:schemeClr val="accent3">
                  <a:lumMod val="50000"/>
                </a:schemeClr>
              </a:solidFill>
              <a:latin typeface="Lato" panose="020F0502020204030203"/>
            </a:endParaRPr>
          </a:p>
        </p:txBody>
      </p:sp>
      <p:sp>
        <p:nvSpPr>
          <p:cNvPr id="8" name="Hexágono 7"/>
          <p:cNvSpPr/>
          <p:nvPr/>
        </p:nvSpPr>
        <p:spPr>
          <a:xfrm>
            <a:off x="514278" y="3583997"/>
            <a:ext cx="1837308" cy="1333541"/>
          </a:xfrm>
          <a:prstGeom prst="hexagon">
            <a:avLst/>
          </a:prstGeom>
          <a:solidFill>
            <a:srgbClr val="D7C0AA"/>
          </a:solidFill>
          <a:ln>
            <a:solidFill>
              <a:srgbClr val="DDA4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rgbClr val="000000"/>
                </a:solidFill>
              </a:rPr>
              <a:t>Consulta </a:t>
            </a:r>
            <a:r>
              <a:rPr lang="pt-BR" sz="1600" b="1" dirty="0" smtClean="0">
                <a:solidFill>
                  <a:srgbClr val="000000"/>
                </a:solidFill>
              </a:rPr>
              <a:t>Publica</a:t>
            </a:r>
            <a:endParaRPr lang="pt-BR" sz="1600" b="1" dirty="0">
              <a:solidFill>
                <a:srgbClr val="000000"/>
              </a:solidFill>
            </a:endParaRPr>
          </a:p>
        </p:txBody>
      </p:sp>
      <p:sp>
        <p:nvSpPr>
          <p:cNvPr id="9" name="Hexágono 8"/>
          <p:cNvSpPr/>
          <p:nvPr/>
        </p:nvSpPr>
        <p:spPr>
          <a:xfrm>
            <a:off x="2093991" y="2870063"/>
            <a:ext cx="1837308" cy="1333541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>
                <a:solidFill>
                  <a:srgbClr val="000000"/>
                </a:solidFill>
              </a:rPr>
              <a:t>Oficinas e processos de </a:t>
            </a:r>
          </a:p>
          <a:p>
            <a:pPr algn="ctr"/>
            <a:r>
              <a:rPr lang="pt-BR" sz="1400" b="1" dirty="0" smtClean="0">
                <a:solidFill>
                  <a:srgbClr val="000000"/>
                </a:solidFill>
              </a:rPr>
              <a:t>Discussão</a:t>
            </a:r>
            <a:endParaRPr lang="pt-BR" sz="1400" b="1" dirty="0">
              <a:solidFill>
                <a:srgbClr val="000000"/>
              </a:solidFill>
            </a:endParaRPr>
          </a:p>
        </p:txBody>
      </p:sp>
      <p:sp>
        <p:nvSpPr>
          <p:cNvPr id="10" name="Texto Explicativo 1 (Borda e Ênfase) 9"/>
          <p:cNvSpPr/>
          <p:nvPr/>
        </p:nvSpPr>
        <p:spPr>
          <a:xfrm>
            <a:off x="4923711" y="2095336"/>
            <a:ext cx="6870304" cy="2041779"/>
          </a:xfrm>
          <a:prstGeom prst="accentBorderCallout1">
            <a:avLst>
              <a:gd name="adj1" fmla="val 19700"/>
              <a:gd name="adj2" fmla="val -3053"/>
              <a:gd name="adj3" fmla="val 38515"/>
              <a:gd name="adj4" fmla="val -19502"/>
            </a:avLst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 indent="180000" algn="just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0000"/>
                </a:solidFill>
                <a:latin typeface="Lato" panose="020F0502020204030203"/>
              </a:rPr>
              <a:t>Reuniões especificas com entidades e </a:t>
            </a:r>
            <a:r>
              <a:rPr lang="pt-BR" dirty="0" smtClean="0">
                <a:solidFill>
                  <a:srgbClr val="000000"/>
                </a:solidFill>
                <a:latin typeface="Lato" panose="020F0502020204030203"/>
              </a:rPr>
              <a:t>sindicatos;</a:t>
            </a:r>
            <a:endParaRPr lang="pt-BR" dirty="0">
              <a:solidFill>
                <a:srgbClr val="000000"/>
              </a:solidFill>
              <a:latin typeface="Lato" panose="020F0502020204030203"/>
            </a:endParaRPr>
          </a:p>
          <a:p>
            <a:pPr marL="180000" indent="180000" algn="just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0000"/>
                </a:solidFill>
                <a:latin typeface="Lato" panose="020F0502020204030203"/>
              </a:rPr>
              <a:t>Questionários encaminhados a todos os setores da gestão e do </a:t>
            </a:r>
            <a:r>
              <a:rPr lang="pt-BR" dirty="0" smtClean="0">
                <a:solidFill>
                  <a:srgbClr val="000000"/>
                </a:solidFill>
                <a:latin typeface="Lato" panose="020F0502020204030203"/>
              </a:rPr>
              <a:t>gerenciamento;</a:t>
            </a:r>
            <a:endParaRPr lang="pt-BR" dirty="0">
              <a:solidFill>
                <a:srgbClr val="000000"/>
              </a:solidFill>
              <a:latin typeface="Lato" panose="020F0502020204030203"/>
            </a:endParaRPr>
          </a:p>
          <a:p>
            <a:pPr marL="180000" indent="180000" algn="just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0000"/>
                </a:solidFill>
                <a:latin typeface="Lato" panose="020F0502020204030203"/>
              </a:rPr>
              <a:t>5 oficinas e workshops </a:t>
            </a:r>
            <a:r>
              <a:rPr lang="pt-BR" dirty="0" smtClean="0">
                <a:solidFill>
                  <a:srgbClr val="000000"/>
                </a:solidFill>
                <a:latin typeface="Lato" panose="020F0502020204030203"/>
              </a:rPr>
              <a:t>intermediários;</a:t>
            </a:r>
            <a:endParaRPr lang="pt-BR" dirty="0">
              <a:solidFill>
                <a:srgbClr val="000000"/>
              </a:solidFill>
              <a:latin typeface="Lato" panose="020F0502020204030203"/>
            </a:endParaRPr>
          </a:p>
          <a:p>
            <a:pPr marL="180000" indent="180000" algn="just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0000"/>
                </a:solidFill>
                <a:latin typeface="Lato" panose="020F0502020204030203"/>
              </a:rPr>
              <a:t>Debate e interlocução com </a:t>
            </a:r>
            <a:r>
              <a:rPr lang="pt-BR" dirty="0" smtClean="0">
                <a:solidFill>
                  <a:srgbClr val="000000"/>
                </a:solidFill>
                <a:latin typeface="Lato" panose="020F0502020204030203"/>
              </a:rPr>
              <a:t>municípios, iniciativa </a:t>
            </a:r>
            <a:r>
              <a:rPr lang="pt-BR" dirty="0">
                <a:solidFill>
                  <a:srgbClr val="000000"/>
                </a:solidFill>
                <a:latin typeface="Lato" panose="020F0502020204030203"/>
              </a:rPr>
              <a:t>privada e academia. </a:t>
            </a:r>
          </a:p>
        </p:txBody>
      </p:sp>
      <p:sp>
        <p:nvSpPr>
          <p:cNvPr id="11" name="Hexágono 10"/>
          <p:cNvSpPr/>
          <p:nvPr/>
        </p:nvSpPr>
        <p:spPr>
          <a:xfrm>
            <a:off x="514278" y="2145319"/>
            <a:ext cx="1837308" cy="1333541"/>
          </a:xfrm>
          <a:prstGeom prst="hexagon">
            <a:avLst/>
          </a:prstGeom>
          <a:solidFill>
            <a:srgbClr val="990000"/>
          </a:solidFill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 smtClean="0">
                <a:solidFill>
                  <a:srgbClr val="FFFFFF"/>
                </a:solidFill>
              </a:rPr>
              <a:t>Controle Social</a:t>
            </a:r>
            <a:endParaRPr lang="pt-BR" sz="1600" b="1" dirty="0">
              <a:solidFill>
                <a:srgbClr val="FFFFFF"/>
              </a:solidFill>
            </a:endParaRPr>
          </a:p>
        </p:txBody>
      </p:sp>
      <p:sp>
        <p:nvSpPr>
          <p:cNvPr id="12" name="Texto Explicativo 1 (Borda e Ênfase) 11"/>
          <p:cNvSpPr/>
          <p:nvPr/>
        </p:nvSpPr>
        <p:spPr>
          <a:xfrm>
            <a:off x="1391479" y="5061859"/>
            <a:ext cx="5664629" cy="1459413"/>
          </a:xfrm>
          <a:prstGeom prst="accentBorderCallout1">
            <a:avLst>
              <a:gd name="adj1" fmla="val -970"/>
              <a:gd name="adj2" fmla="val -2408"/>
              <a:gd name="adj3" fmla="val -17802"/>
              <a:gd name="adj4" fmla="val -7259"/>
            </a:avLst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000" indent="180000" algn="just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0000"/>
                </a:solidFill>
                <a:latin typeface="Lato" panose="020F0502020204030203"/>
              </a:rPr>
              <a:t>Plataforma digital para </a:t>
            </a:r>
            <a:r>
              <a:rPr lang="pt-BR" dirty="0" smtClean="0">
                <a:solidFill>
                  <a:srgbClr val="000000"/>
                </a:solidFill>
                <a:latin typeface="Lato" panose="020F0502020204030203"/>
              </a:rPr>
              <a:t>Consulta Pública;</a:t>
            </a:r>
            <a:endParaRPr lang="pt-BR" dirty="0">
              <a:solidFill>
                <a:srgbClr val="000000"/>
              </a:solidFill>
              <a:latin typeface="Lato" panose="020F0502020204030203"/>
            </a:endParaRPr>
          </a:p>
          <a:p>
            <a:pPr marL="180000" indent="180000" algn="just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0000"/>
                </a:solidFill>
                <a:latin typeface="Lato" panose="020F0502020204030203"/>
              </a:rPr>
              <a:t>Mais de 300 cadastros para acesso aos </a:t>
            </a:r>
            <a:r>
              <a:rPr lang="pt-BR" dirty="0" smtClean="0">
                <a:solidFill>
                  <a:srgbClr val="000000"/>
                </a:solidFill>
                <a:latin typeface="Lato" panose="020F0502020204030203"/>
              </a:rPr>
              <a:t>Planos;</a:t>
            </a:r>
            <a:endParaRPr lang="pt-BR" dirty="0">
              <a:solidFill>
                <a:srgbClr val="000000"/>
              </a:solidFill>
              <a:latin typeface="Lato" panose="020F0502020204030203"/>
            </a:endParaRPr>
          </a:p>
          <a:p>
            <a:pPr marL="180000" indent="180000" algn="just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0000"/>
                </a:solidFill>
                <a:latin typeface="Lato" panose="020F0502020204030203"/>
              </a:rPr>
              <a:t>50 contribuições </a:t>
            </a:r>
            <a:r>
              <a:rPr lang="pt-BR" dirty="0" smtClean="0">
                <a:solidFill>
                  <a:srgbClr val="000000"/>
                </a:solidFill>
                <a:latin typeface="Lato" panose="020F0502020204030203"/>
              </a:rPr>
              <a:t>recebidas.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4"/>
          <a:srcRect t="8380" r="1627" b="30747"/>
          <a:stretch/>
        </p:blipFill>
        <p:spPr>
          <a:xfrm>
            <a:off x="7171927" y="5061858"/>
            <a:ext cx="4622088" cy="145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38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1346</TotalTime>
  <Words>2364</Words>
  <Application>Microsoft Office PowerPoint</Application>
  <PresentationFormat>Personalizar</PresentationFormat>
  <Paragraphs>549</Paragraphs>
  <Slides>26</Slides>
  <Notes>7</Notes>
  <HiddenSlides>1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27" baseType="lpstr">
      <vt:lpstr>Tema do Office</vt:lpstr>
      <vt:lpstr>Plano Metropolitano de Gestão Integrada de Resíduos com foco em Resíduos de Serviços de Saúde (RSS) e Resíduos da Construção Civil e Volumosos (RCCV)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do trabalho</dc:title>
  <dc:creator>Paulo Scalize</dc:creator>
  <cp:lastModifiedBy>graphix</cp:lastModifiedBy>
  <cp:revision>199</cp:revision>
  <dcterms:created xsi:type="dcterms:W3CDTF">2017-05-30T09:26:55Z</dcterms:created>
  <dcterms:modified xsi:type="dcterms:W3CDTF">2017-06-21T11:45:46Z</dcterms:modified>
</cp:coreProperties>
</file>