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10" r:id="rId2"/>
  </p:sldMasterIdLst>
  <p:handoutMasterIdLst>
    <p:handoutMasterId r:id="rId23"/>
  </p:handoutMasterIdLst>
  <p:sldIdLst>
    <p:sldId id="272" r:id="rId3"/>
    <p:sldId id="368" r:id="rId4"/>
    <p:sldId id="325" r:id="rId5"/>
    <p:sldId id="369" r:id="rId6"/>
    <p:sldId id="328" r:id="rId7"/>
    <p:sldId id="329" r:id="rId8"/>
    <p:sldId id="367" r:id="rId9"/>
    <p:sldId id="330" r:id="rId10"/>
    <p:sldId id="370" r:id="rId11"/>
    <p:sldId id="371" r:id="rId12"/>
    <p:sldId id="372" r:id="rId13"/>
    <p:sldId id="312" r:id="rId14"/>
    <p:sldId id="373" r:id="rId15"/>
    <p:sldId id="374" r:id="rId16"/>
    <p:sldId id="375" r:id="rId17"/>
    <p:sldId id="377" r:id="rId18"/>
    <p:sldId id="381" r:id="rId19"/>
    <p:sldId id="378" r:id="rId20"/>
    <p:sldId id="382" r:id="rId21"/>
    <p:sldId id="281" r:id="rId2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notesViewPr>
    <p:cSldViewPr>
      <p:cViewPr varScale="1">
        <p:scale>
          <a:sx n="69" d="100"/>
          <a:sy n="69" d="100"/>
        </p:scale>
        <p:origin x="-331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891609-3A53-49A6-B8CB-DDAAB1A695E0}" type="datetimeFigureOut">
              <a:rPr lang="pt-BR" smtClean="0"/>
              <a:pPr/>
              <a:t>21/05/2015</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24E3BF-0BFB-4E0B-9C43-AB27E59F316D}"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21/05/2015</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1AA16485-A851-4EFC-963E-C14BCD31A42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21/05/2015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21/05/2015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Rodapé 2"/>
          <p:cNvSpPr>
            <a:spLocks noGrp="1"/>
          </p:cNvSpPr>
          <p:nvPr>
            <p:ph type="ftr" sz="quarter" idx="10"/>
          </p:nvPr>
        </p:nvSpPr>
        <p:spPr/>
        <p:txBody>
          <a:bodyPr/>
          <a:lstStyle/>
          <a:p>
            <a:r>
              <a:rPr lang="pt-BR" smtClean="0"/>
              <a:t>Fortaleza, 19 a 23 de agosto de 2013 – Centro de Eventos do Ceará</a:t>
            </a:r>
            <a:endParaRPr lang="pt-BR" dirty="0"/>
          </a:p>
        </p:txBody>
      </p:sp>
      <p:sp>
        <p:nvSpPr>
          <p:cNvPr id="4" name="Espaço Reservado para Número de Slide 3"/>
          <p:cNvSpPr>
            <a:spLocks noGrp="1"/>
          </p:cNvSpPr>
          <p:nvPr>
            <p:ph type="sldNum" sz="quarter" idx="11"/>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Rodapé 2"/>
          <p:cNvSpPr>
            <a:spLocks noGrp="1"/>
          </p:cNvSpPr>
          <p:nvPr>
            <p:ph type="ftr" sz="quarter" idx="10"/>
          </p:nvPr>
        </p:nvSpPr>
        <p:spPr/>
        <p:txBody>
          <a:bodyPr/>
          <a:lstStyle/>
          <a:p>
            <a:r>
              <a:rPr lang="pt-BR" smtClean="0"/>
              <a:t>Fortaleza, 19 a 23 de agosto de 2013 – Centro de Eventos do Ceará</a:t>
            </a:r>
            <a:endParaRPr lang="pt-BR" dirty="0"/>
          </a:p>
        </p:txBody>
      </p:sp>
      <p:sp>
        <p:nvSpPr>
          <p:cNvPr id="4" name="Espaço Reservado para Número de Slide 3"/>
          <p:cNvSpPr>
            <a:spLocks noGrp="1"/>
          </p:cNvSpPr>
          <p:nvPr>
            <p:ph type="sldNum" sz="quarter" idx="11"/>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9464A615-1BF6-4F8C-99BA-70C62F0C6594}" type="datetimeFigureOut">
              <a:rPr lang="pt-BR" smtClean="0"/>
              <a:pPr/>
              <a:t>21/05/2015</a:t>
            </a:fld>
            <a:endParaRPr lang="pt-BR"/>
          </a:p>
        </p:txBody>
      </p:sp>
      <p:sp>
        <p:nvSpPr>
          <p:cNvPr id="19" name="Espaço Reservado para Rodapé 18"/>
          <p:cNvSpPr>
            <a:spLocks noGrp="1"/>
          </p:cNvSpPr>
          <p:nvPr>
            <p:ph type="ftr" sz="quarter" idx="11"/>
          </p:nvPr>
        </p:nvSpPr>
        <p:spPr/>
        <p:txBody>
          <a:bodyPr/>
          <a:lstStyle/>
          <a:p>
            <a:endParaRPr lang="pt-BR"/>
          </a:p>
        </p:txBody>
      </p:sp>
      <p:sp>
        <p:nvSpPr>
          <p:cNvPr id="27" name="Espaço Reservado para Número de Slide 26"/>
          <p:cNvSpPr>
            <a:spLocks noGrp="1"/>
          </p:cNvSpPr>
          <p:nvPr>
            <p:ph type="sldNum" sz="quarter" idx="12"/>
          </p:nvPr>
        </p:nvSpPr>
        <p:spPr/>
        <p:txBody>
          <a:bodyPr/>
          <a:lstStyle/>
          <a:p>
            <a:fld id="{1AA16485-A851-4EFC-963E-C14BCD31A42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dirty="0" smtClean="0"/>
              <a:t>Clique para editar o estilo do título mestre</a:t>
            </a:r>
            <a:endParaRPr kumimoji="0" lang="en-US" dirty="0"/>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47C9B81F-C347-4BEF-BFDF-29C42F48304A}" type="datetimeFigureOut">
              <a:rPr lang="en-US" smtClean="0"/>
              <a:pPr/>
              <a:t>5/21/2015</a:t>
            </a:fld>
            <a:endParaRPr lang="en-US"/>
          </a:p>
        </p:txBody>
      </p:sp>
      <p:sp>
        <p:nvSpPr>
          <p:cNvPr id="5" name="Espaço Reservado para Rodapé 4"/>
          <p:cNvSpPr>
            <a:spLocks noGrp="1"/>
          </p:cNvSpPr>
          <p:nvPr>
            <p:ph type="ftr" sz="quarter" idx="11"/>
          </p:nvPr>
        </p:nvSpPr>
        <p:spPr/>
        <p:txBody>
          <a:bodyPr/>
          <a:lstStyle/>
          <a:p>
            <a:r>
              <a:rPr lang="pt-BR" smtClean="0"/>
              <a:t>Fortaleza, 19 a 23 de agosto de 2013 – Centro de Eventos do Ceará</a:t>
            </a:r>
            <a:endParaRPr lang="pt-BR" dirty="0"/>
          </a:p>
        </p:txBody>
      </p:sp>
      <p:sp>
        <p:nvSpPr>
          <p:cNvPr id="6" name="Espaço Reservado para Número de Slide 5"/>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9464A615-1BF6-4F8C-99BA-70C62F0C6594}" type="datetimeFigureOut">
              <a:rPr lang="pt-BR" smtClean="0"/>
              <a:pPr/>
              <a:t>21/05/2015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9464A615-1BF6-4F8C-99BA-70C62F0C6594}" type="datetimeFigureOut">
              <a:rPr lang="pt-BR" smtClean="0"/>
              <a:pPr/>
              <a:t>21/05/2015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9464A615-1BF6-4F8C-99BA-70C62F0C6594}" type="datetimeFigureOut">
              <a:rPr lang="pt-BR" smtClean="0"/>
              <a:pPr/>
              <a:t>21/05/2015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9464A615-1BF6-4F8C-99BA-70C62F0C6594}" type="datetimeFigureOut">
              <a:rPr lang="pt-BR" smtClean="0"/>
              <a:pPr/>
              <a:t>21/05/2015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Rodapé 4"/>
          <p:cNvSpPr>
            <a:spLocks noGrp="1"/>
          </p:cNvSpPr>
          <p:nvPr>
            <p:ph type="ftr" sz="quarter" idx="11"/>
          </p:nvPr>
        </p:nvSpPr>
        <p:spPr/>
        <p:txBody>
          <a:bodyPr/>
          <a:lstStyle/>
          <a:p>
            <a:r>
              <a:rPr lang="pt-BR" dirty="0" smtClean="0"/>
              <a:t>Fortaleza, 19 a 23 de agosto de 2013 – Centro de Eventos do Ceará</a:t>
            </a:r>
            <a:endParaRPr lang="pt-B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464A615-1BF6-4F8C-99BA-70C62F0C6594}" type="datetimeFigureOut">
              <a:rPr lang="pt-BR" smtClean="0"/>
              <a:pPr/>
              <a:t>21/05/2015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9464A615-1BF6-4F8C-99BA-70C62F0C6594}" type="datetimeFigureOut">
              <a:rPr lang="pt-BR" smtClean="0"/>
              <a:pPr/>
              <a:t>21/05/2015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9464A615-1BF6-4F8C-99BA-70C62F0C6594}" type="datetimeFigureOut">
              <a:rPr lang="pt-BR" smtClean="0"/>
              <a:pPr/>
              <a:t>21/05/2015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1AA16485-A851-4EFC-963E-C14BCD31A426}"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464A615-1BF6-4F8C-99BA-70C62F0C6594}" type="datetimeFigureOut">
              <a:rPr lang="pt-BR" smtClean="0"/>
              <a:pPr/>
              <a:t>21/05/2015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9464A615-1BF6-4F8C-99BA-70C62F0C6594}" type="datetimeFigureOut">
              <a:rPr lang="pt-BR" smtClean="0"/>
              <a:pPr/>
              <a:t>21/05/2015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21/05/2015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AA16485-A851-4EFC-963E-C14BCD31A426}"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21/05/2015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21/05/2015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21/05/2015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21/05/2015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21/05/2015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AA16485-A851-4EFC-963E-C14BCD31A42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9464A615-1BF6-4F8C-99BA-70C62F0C6594}" type="datetimeFigureOut">
              <a:rPr lang="pt-BR" smtClean="0"/>
              <a:pPr/>
              <a:t>21/05/2015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1AA16485-A851-4EFC-963E-C14BCD31A426}"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2" name="Espaço Reservado para Rodapé 21"/>
          <p:cNvSpPr>
            <a:spLocks noGrp="1"/>
          </p:cNvSpPr>
          <p:nvPr>
            <p:ph type="ftr" sz="quarter" idx="3"/>
          </p:nvPr>
        </p:nvSpPr>
        <p:spPr>
          <a:xfrm>
            <a:off x="2123728" y="6356350"/>
            <a:ext cx="5328592" cy="365125"/>
          </a:xfrm>
          <a:prstGeom prst="rect">
            <a:avLst/>
          </a:prstGeom>
        </p:spPr>
        <p:txBody>
          <a:bodyPr vert="horz" lIns="0" tIns="0" rIns="0" bIns="0" anchor="ctr"/>
          <a:lstStyle>
            <a:lvl1pPr algn="ctr" eaLnBrk="1" latinLnBrk="0" hangingPunct="1">
              <a:defRPr kumimoji="0" sz="1400">
                <a:solidFill>
                  <a:schemeClr val="tx2">
                    <a:shade val="90000"/>
                  </a:schemeClr>
                </a:solidFill>
                <a:latin typeface="+mj-lt"/>
              </a:defRPr>
            </a:lvl1pPr>
          </a:lstStyle>
          <a:p>
            <a:r>
              <a:rPr lang="pt-BR" dirty="0" smtClean="0"/>
              <a:t>Fortaleza, 19 a 23 de agosto de 2013 – Centro de Eventos do Ceará</a:t>
            </a:r>
            <a:endParaRPr lang="pt-BR" dirty="0"/>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A16485-A851-4EFC-963E-C14BCD31A426}" type="slidenum">
              <a:rPr lang="pt-BR" smtClean="0"/>
              <a:pPr/>
              <a:t>‹nº›</a:t>
            </a:fld>
            <a:endParaRPr lang="pt-BR"/>
          </a:p>
        </p:txBody>
      </p:sp>
      <p:pic>
        <p:nvPicPr>
          <p:cNvPr id="14" name="Imagem 13" descr="logo ares.jpg"/>
          <p:cNvPicPr>
            <a:picLocks noChangeAspect="1"/>
          </p:cNvPicPr>
          <p:nvPr userDrawn="1"/>
        </p:nvPicPr>
        <p:blipFill>
          <a:blip r:embed="rId15" cstate="print">
            <a:lum bright="76000" contrast="-52000"/>
          </a:blip>
          <a:stretch>
            <a:fillRect/>
          </a:stretch>
        </p:blipFill>
        <p:spPr>
          <a:xfrm>
            <a:off x="3131840" y="1028027"/>
            <a:ext cx="6012160" cy="5829973"/>
          </a:xfrm>
          <a:prstGeom prst="rect">
            <a:avLst/>
          </a:prstGeom>
          <a:noFill/>
        </p:spPr>
      </p:pic>
      <p:pic>
        <p:nvPicPr>
          <p:cNvPr id="16" name="Imagem 15" descr="ARES-PCJ - sem borda.jpg"/>
          <p:cNvPicPr>
            <a:picLocks noChangeAspect="1"/>
          </p:cNvPicPr>
          <p:nvPr userDrawn="1"/>
        </p:nvPicPr>
        <p:blipFill>
          <a:blip r:embed="rId16" cstate="print"/>
          <a:stretch>
            <a:fillRect/>
          </a:stretch>
        </p:blipFill>
        <p:spPr>
          <a:xfrm>
            <a:off x="7668345" y="0"/>
            <a:ext cx="1475655" cy="1101041"/>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96"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5" name="Imagem 14" descr="logo ares.jpg"/>
          <p:cNvPicPr>
            <a:picLocks noChangeAspect="1"/>
          </p:cNvPicPr>
          <p:nvPr userDrawn="1"/>
        </p:nvPicPr>
        <p:blipFill>
          <a:blip r:embed="rId13" cstate="print">
            <a:lum bright="70000" contrast="-70000"/>
          </a:blip>
          <a:stretch>
            <a:fillRect/>
          </a:stretch>
        </p:blipFill>
        <p:spPr>
          <a:xfrm>
            <a:off x="3131840" y="1028026"/>
            <a:ext cx="6012160" cy="5829973"/>
          </a:xfrm>
          <a:prstGeom prst="rect">
            <a:avLst/>
          </a:prstGeom>
          <a:noFill/>
          <a:ln>
            <a:noFill/>
          </a:ln>
        </p:spPr>
      </p:pic>
      <p:pic>
        <p:nvPicPr>
          <p:cNvPr id="16" name="Imagem 15" descr="ARES-PCJ - sem borda.jpg"/>
          <p:cNvPicPr>
            <a:picLocks noChangeAspect="1"/>
          </p:cNvPicPr>
          <p:nvPr userDrawn="1"/>
        </p:nvPicPr>
        <p:blipFill>
          <a:blip r:embed="rId14" cstate="print"/>
          <a:stretch>
            <a:fillRect/>
          </a:stretch>
        </p:blipFill>
        <p:spPr>
          <a:xfrm>
            <a:off x="7668345" y="0"/>
            <a:ext cx="1475655" cy="1101041"/>
          </a:xfrm>
          <a:prstGeom prst="rect">
            <a:avLst/>
          </a:prstGeom>
        </p:spPr>
      </p:pic>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5/21/2015</a:t>
            </a:fld>
            <a:endParaRPr lang="en-US" dirty="0">
              <a:solidFill>
                <a:schemeClr val="tx2">
                  <a:shade val="90000"/>
                </a:schemeClr>
              </a:solidFill>
            </a:endParaRPr>
          </a:p>
        </p:txBody>
      </p:sp>
      <p:sp>
        <p:nvSpPr>
          <p:cNvPr id="22" name="Espaço Reservado para Rodapé 21"/>
          <p:cNvSpPr>
            <a:spLocks noGrp="1"/>
          </p:cNvSpPr>
          <p:nvPr>
            <p:ph type="ftr" sz="quarter" idx="3"/>
          </p:nvPr>
        </p:nvSpPr>
        <p:spPr>
          <a:xfrm>
            <a:off x="2667000" y="6356350"/>
            <a:ext cx="6009456" cy="365125"/>
          </a:xfrm>
          <a:prstGeom prst="rect">
            <a:avLst/>
          </a:prstGeom>
        </p:spPr>
        <p:txBody>
          <a:bodyPr vert="horz" lIns="0" tIns="0" rIns="0" bIns="0" anchor="ctr"/>
          <a:lstStyle>
            <a:lvl1pPr algn="ctr" eaLnBrk="1" latinLnBrk="0" hangingPunct="1">
              <a:defRPr kumimoji="0" sz="1400" b="1">
                <a:solidFill>
                  <a:schemeClr val="tx2">
                    <a:shade val="90000"/>
                  </a:schemeClr>
                </a:solidFill>
                <a:latin typeface="+mj-lt"/>
              </a:defRPr>
            </a:lvl1pPr>
          </a:lstStyle>
          <a:p>
            <a:r>
              <a:rPr lang="pt-BR" dirty="0" smtClean="0"/>
              <a:t>Fortaleza, 19 a 23 de agosto de 2013 – Centro de Eventos do Ceará</a:t>
            </a:r>
            <a:endParaRPr lang="pt-BR" dirty="0"/>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AA16485-A851-4EFC-963E-C14BCD31A42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0" y="1124744"/>
            <a:ext cx="9144000" cy="5733256"/>
          </a:xfrm>
          <a:prstGeom prst="rect">
            <a:avLst/>
          </a:prstGeom>
        </p:spPr>
        <p:txBody>
          <a:bodyPr vert="horz">
            <a:normAutofit fontScale="85000" lnSpcReduction="20000"/>
          </a:bodyPr>
          <a:lstStyle/>
          <a:p>
            <a:pPr algn="ctr"/>
            <a:r>
              <a:rPr lang="pt-BR" sz="4000" b="1" dirty="0" smtClean="0">
                <a:latin typeface="+mj-lt"/>
              </a:rPr>
              <a:t>EMPREGO DA PRESSÃO NA REDE DE DISTRIBUIÇÃO ENQUANTO INDICADOR DA QUALIDADE DA PRESTAÇÃO DO SERVIÇO DE SANEAMENTO</a:t>
            </a:r>
            <a:endParaRPr lang="pt-BR" sz="4000" dirty="0" smtClean="0">
              <a:latin typeface="+mj-lt"/>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kumimoji="0" lang="pt-BR" sz="4000" b="1" i="0" u="none" strike="noStrike" kern="1200" cap="none" spc="0" normalizeH="0" baseline="0" noProof="0" dirty="0" smtClean="0">
              <a:ln>
                <a:noFill/>
              </a:ln>
              <a:solidFill>
                <a:schemeClr val="tx1"/>
              </a:solidFill>
              <a:effectLst/>
              <a:uLnTx/>
              <a:uFillTx/>
              <a:latin typeface="+mj-lt"/>
              <a:ea typeface="+mn-ea"/>
              <a:cs typeface="+mn-cs"/>
            </a:endParaRPr>
          </a:p>
          <a:p>
            <a:pPr marL="274320" lvl="0" indent="-274320" algn="ctr">
              <a:spcBef>
                <a:spcPct val="20000"/>
              </a:spcBef>
              <a:buClr>
                <a:schemeClr val="accent3"/>
              </a:buClr>
              <a:buSzPct val="95000"/>
              <a:defRPr/>
            </a:pPr>
            <a:endParaRPr lang="pt-BR" sz="2600" b="1" dirty="0" smtClean="0">
              <a:latin typeface="+mj-lt"/>
            </a:endParaRPr>
          </a:p>
          <a:p>
            <a:pPr marL="274320" lvl="0" indent="-274320" algn="ctr">
              <a:spcBef>
                <a:spcPct val="20000"/>
              </a:spcBef>
              <a:buClr>
                <a:schemeClr val="accent3"/>
              </a:buClr>
              <a:buSzPct val="95000"/>
              <a:defRPr/>
            </a:pPr>
            <a:endParaRPr lang="pt-BR" sz="2600" b="1" dirty="0" smtClean="0">
              <a:latin typeface="+mj-lt"/>
            </a:endParaRPr>
          </a:p>
          <a:p>
            <a:pPr marL="274320" lvl="0" indent="-274320" algn="ctr">
              <a:spcBef>
                <a:spcPct val="20000"/>
              </a:spcBef>
              <a:buClr>
                <a:schemeClr val="accent3"/>
              </a:buClr>
              <a:buSzPct val="95000"/>
              <a:defRPr/>
            </a:pPr>
            <a:endParaRPr lang="pt-BR" sz="2600" b="1" dirty="0" smtClean="0">
              <a:latin typeface="+mj-lt"/>
            </a:endParaRPr>
          </a:p>
          <a:p>
            <a:pPr marL="274320" lvl="0" indent="-274320" algn="ctr">
              <a:spcBef>
                <a:spcPct val="20000"/>
              </a:spcBef>
              <a:buClr>
                <a:schemeClr val="accent3"/>
              </a:buClr>
              <a:buSzPct val="95000"/>
              <a:defRPr/>
            </a:pPr>
            <a:r>
              <a:rPr lang="pt-BR" sz="2600" b="1" dirty="0" smtClean="0">
                <a:latin typeface="+mj-lt"/>
              </a:rPr>
              <a:t>XIX Exposição de Experiências Municipais em Saneamento</a:t>
            </a:r>
          </a:p>
          <a:p>
            <a:pPr marL="274320" indent="-274320" algn="ctr">
              <a:spcBef>
                <a:spcPct val="20000"/>
              </a:spcBef>
              <a:buClr>
                <a:schemeClr val="accent3"/>
              </a:buClr>
              <a:buSzPct val="95000"/>
              <a:defRPr/>
            </a:pPr>
            <a:r>
              <a:rPr lang="pt-BR" sz="2200" dirty="0" smtClean="0">
                <a:latin typeface="+mj-lt"/>
              </a:rPr>
              <a:t>27 de maio de 2015 – Poços de Caldas – MG </a:t>
            </a:r>
            <a:endParaRPr lang="pt-BR" sz="2200" dirty="0" smtClean="0"/>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kumimoji="0" lang="pt-BR" sz="26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lang="pt-BR" sz="2600" b="1" dirty="0" err="1" smtClean="0">
                <a:latin typeface="+mj-lt"/>
              </a:rPr>
              <a:t>Engº</a:t>
            </a:r>
            <a:r>
              <a:rPr lang="pt-BR" sz="2600" b="1" dirty="0" smtClean="0">
                <a:latin typeface="+mj-lt"/>
              </a:rPr>
              <a:t> Daniel </a:t>
            </a:r>
            <a:r>
              <a:rPr lang="pt-BR" sz="2600" b="1" dirty="0" err="1" smtClean="0">
                <a:latin typeface="+mj-lt"/>
              </a:rPr>
              <a:t>Manzi</a:t>
            </a:r>
            <a:endParaRPr kumimoji="0" lang="pt-BR" sz="2600" b="1"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lang="pt-BR" sz="2000" dirty="0" smtClean="0">
                <a:latin typeface="+mj-lt"/>
              </a:rPr>
              <a:t>Coordenador de Fiscalização</a:t>
            </a:r>
            <a:endParaRPr kumimoji="0" lang="pt-BR" sz="20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endParaRPr kumimoji="0" lang="pt-BR" sz="20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pt-BR" b="0" i="0" u="none" strike="noStrike" kern="1200" cap="none" spc="0" normalizeH="0" baseline="0" noProof="0" dirty="0" smtClean="0">
                <a:ln>
                  <a:noFill/>
                </a:ln>
                <a:solidFill>
                  <a:schemeClr val="tx1"/>
                </a:solidFill>
                <a:effectLst/>
                <a:uLnTx/>
                <a:uFillTx/>
                <a:latin typeface="+mj-lt"/>
                <a:ea typeface="+mn-ea"/>
                <a:cs typeface="+mn-cs"/>
              </a:rPr>
              <a:t>Agência Reguladora dos Serviços de Saneamento das Bacias dos Rios Piracicaba, Capivari e Jundiaí – ARES-PCJ</a:t>
            </a:r>
            <a:endParaRPr kumimoji="0" lang="pt-BR" sz="2600" b="0" i="0" u="none" strike="noStrike" kern="1200" cap="none" spc="0" normalizeH="0" baseline="0" noProof="0" dirty="0" smtClean="0">
              <a:ln>
                <a:noFill/>
              </a:ln>
              <a:solidFill>
                <a:schemeClr val="tx1"/>
              </a:solidFill>
              <a:effectLst/>
              <a:uLnTx/>
              <a:uFillTx/>
              <a:latin typeface="+mj-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pt-BR"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descr="S:\08_USUARIOS\Daniel\ARTIGO PRESSÃO ASSEMAE\logo-assembleia45.png"/>
          <p:cNvPicPr>
            <a:picLocks noChangeAspect="1" noChangeArrowheads="1"/>
          </p:cNvPicPr>
          <p:nvPr/>
        </p:nvPicPr>
        <p:blipFill>
          <a:blip r:embed="rId2" cstate="print"/>
          <a:srcRect/>
          <a:stretch>
            <a:fillRect/>
          </a:stretch>
        </p:blipFill>
        <p:spPr bwMode="auto">
          <a:xfrm>
            <a:off x="2771800" y="3068960"/>
            <a:ext cx="3524250" cy="11811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normAutofit/>
          </a:bodyPr>
          <a:lstStyle/>
          <a:p>
            <a:r>
              <a:rPr lang="pt-BR" sz="4000" dirty="0" smtClean="0"/>
              <a:t>Introdução</a:t>
            </a:r>
            <a:endParaRPr lang="pt-BR" sz="4000" dirty="0"/>
          </a:p>
        </p:txBody>
      </p:sp>
      <p:sp>
        <p:nvSpPr>
          <p:cNvPr id="3" name="Espaço Reservado para Conteúdo 2"/>
          <p:cNvSpPr>
            <a:spLocks noGrp="1"/>
          </p:cNvSpPr>
          <p:nvPr>
            <p:ph idx="1"/>
          </p:nvPr>
        </p:nvSpPr>
        <p:spPr>
          <a:xfrm>
            <a:off x="0" y="1412776"/>
            <a:ext cx="9144000" cy="5445224"/>
          </a:xfrm>
        </p:spPr>
        <p:txBody>
          <a:bodyPr>
            <a:normAutofit/>
          </a:bodyPr>
          <a:lstStyle/>
          <a:p>
            <a:r>
              <a:rPr lang="pt-BR" sz="2800" dirty="0" smtClean="0">
                <a:latin typeface="+mj-lt"/>
              </a:rPr>
              <a:t>NBR 12.218/1994:</a:t>
            </a:r>
          </a:p>
          <a:p>
            <a:pPr lvl="1"/>
            <a:r>
              <a:rPr lang="pt-BR" sz="2800" dirty="0" smtClean="0">
                <a:latin typeface="+mj-lt"/>
              </a:rPr>
              <a:t>Pressão mínima dinâmica de 100 </a:t>
            </a:r>
            <a:r>
              <a:rPr lang="pt-BR" sz="2800" dirty="0" err="1" smtClean="0">
                <a:latin typeface="+mj-lt"/>
              </a:rPr>
              <a:t>kPa</a:t>
            </a:r>
            <a:r>
              <a:rPr lang="pt-BR" sz="2800" dirty="0" smtClean="0">
                <a:latin typeface="+mj-lt"/>
              </a:rPr>
              <a:t> (10 </a:t>
            </a:r>
            <a:r>
              <a:rPr lang="pt-BR" sz="2800" dirty="0" err="1" smtClean="0">
                <a:latin typeface="+mj-lt"/>
              </a:rPr>
              <a:t>mca</a:t>
            </a:r>
            <a:r>
              <a:rPr lang="pt-BR" sz="2800" dirty="0" smtClean="0">
                <a:latin typeface="+mj-lt"/>
              </a:rPr>
              <a:t>)</a:t>
            </a:r>
          </a:p>
          <a:p>
            <a:pPr lvl="1"/>
            <a:r>
              <a:rPr lang="pt-BR" sz="2800" dirty="0" smtClean="0">
                <a:latin typeface="+mj-lt"/>
              </a:rPr>
              <a:t>Pressão máxima estática de 500 </a:t>
            </a:r>
            <a:r>
              <a:rPr lang="pt-BR" sz="2800" dirty="0" err="1" smtClean="0">
                <a:latin typeface="+mj-lt"/>
              </a:rPr>
              <a:t>kPa</a:t>
            </a:r>
            <a:r>
              <a:rPr lang="pt-BR" sz="2800" dirty="0" smtClean="0">
                <a:latin typeface="+mj-lt"/>
              </a:rPr>
              <a:t> (50 </a:t>
            </a:r>
            <a:r>
              <a:rPr lang="pt-BR" sz="2800" dirty="0" err="1" smtClean="0">
                <a:latin typeface="+mj-lt"/>
              </a:rPr>
              <a:t>mca</a:t>
            </a:r>
            <a:r>
              <a:rPr lang="pt-BR" sz="2800" dirty="0" smtClean="0">
                <a:latin typeface="+mj-lt"/>
              </a:rPr>
              <a:t>)</a:t>
            </a:r>
          </a:p>
          <a:p>
            <a:pPr lvl="1"/>
            <a:r>
              <a:rPr lang="pt-BR" sz="2800" dirty="0" smtClean="0">
                <a:latin typeface="+mj-lt"/>
              </a:rPr>
              <a:t>Para </a:t>
            </a:r>
            <a:r>
              <a:rPr lang="pt-BR" sz="2800" b="1" u="sng" dirty="0" smtClean="0">
                <a:latin typeface="+mj-lt"/>
              </a:rPr>
              <a:t>PROJETOS</a:t>
            </a:r>
            <a:r>
              <a:rPr lang="pt-BR" sz="2800" dirty="0" smtClean="0">
                <a:latin typeface="+mj-lt"/>
              </a:rPr>
              <a:t> de redes de distribuição de água</a:t>
            </a:r>
          </a:p>
          <a:p>
            <a:r>
              <a:rPr lang="pt-BR" sz="2800" dirty="0" smtClean="0">
                <a:latin typeface="+mj-lt"/>
              </a:rPr>
              <a:t>Ausência de texto normativo para as pressões mínimas e máximas ou ideais para </a:t>
            </a:r>
            <a:r>
              <a:rPr lang="pt-BR" sz="2800" b="1" u="sng" dirty="0" smtClean="0">
                <a:latin typeface="+mj-lt"/>
              </a:rPr>
              <a:t>OPERAÇÃO</a:t>
            </a:r>
            <a:r>
              <a:rPr lang="pt-BR" sz="2800" dirty="0" smtClean="0">
                <a:latin typeface="+mj-lt"/>
              </a:rPr>
              <a:t> de sistemas existentes, para garantir simultaneamente:</a:t>
            </a:r>
          </a:p>
          <a:p>
            <a:pPr lvl="1"/>
            <a:r>
              <a:rPr lang="pt-BR" sz="2800" dirty="0" smtClean="0">
                <a:latin typeface="+mj-lt"/>
              </a:rPr>
              <a:t>Redução de </a:t>
            </a:r>
            <a:r>
              <a:rPr lang="pt-BR" sz="2800" b="1" u="sng" dirty="0" smtClean="0">
                <a:latin typeface="+mj-lt"/>
              </a:rPr>
              <a:t>perdas</a:t>
            </a:r>
          </a:p>
          <a:p>
            <a:pPr lvl="1"/>
            <a:r>
              <a:rPr lang="pt-BR" sz="2800" dirty="0" smtClean="0">
                <a:latin typeface="+mj-lt"/>
              </a:rPr>
              <a:t>Níveis confortáveis de </a:t>
            </a:r>
            <a:r>
              <a:rPr lang="pt-BR" sz="2800" b="1" u="sng" dirty="0" smtClean="0">
                <a:latin typeface="+mj-lt"/>
              </a:rPr>
              <a:t>abastecimento</a:t>
            </a:r>
            <a:r>
              <a:rPr lang="pt-BR" sz="2800" dirty="0" smtClean="0">
                <a:latin typeface="+mj-lt"/>
              </a:rPr>
              <a:t> aos usuários</a:t>
            </a:r>
            <a:endParaRPr lang="pt-BR" sz="2800"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normAutofit/>
          </a:bodyPr>
          <a:lstStyle/>
          <a:p>
            <a:r>
              <a:rPr lang="pt-BR" sz="4000" dirty="0" smtClean="0"/>
              <a:t>Introdução</a:t>
            </a:r>
            <a:endParaRPr lang="pt-BR" sz="4000" dirty="0"/>
          </a:p>
        </p:txBody>
      </p:sp>
      <p:sp>
        <p:nvSpPr>
          <p:cNvPr id="3" name="Espaço Reservado para Conteúdo 2"/>
          <p:cNvSpPr>
            <a:spLocks noGrp="1"/>
          </p:cNvSpPr>
          <p:nvPr>
            <p:ph idx="1"/>
          </p:nvPr>
        </p:nvSpPr>
        <p:spPr>
          <a:xfrm>
            <a:off x="0" y="1412776"/>
            <a:ext cx="9144000" cy="5445224"/>
          </a:xfrm>
        </p:spPr>
        <p:txBody>
          <a:bodyPr>
            <a:normAutofit/>
          </a:bodyPr>
          <a:lstStyle/>
          <a:p>
            <a:r>
              <a:rPr lang="pt-BR" sz="2800" dirty="0" smtClean="0">
                <a:latin typeface="+mj-lt"/>
              </a:rPr>
              <a:t>Art. 23 da Lei federal nº 11.445/2007: </a:t>
            </a:r>
            <a:r>
              <a:rPr lang="pt-BR" sz="2800" b="1" u="sng" dirty="0" smtClean="0">
                <a:latin typeface="+mj-lt"/>
              </a:rPr>
              <a:t>cabe às entidades reguladoras a criação de normas, inclusive de caráter técnico</a:t>
            </a:r>
            <a:r>
              <a:rPr lang="pt-BR" sz="2800" dirty="0" smtClean="0">
                <a:latin typeface="+mj-lt"/>
              </a:rPr>
              <a:t>, com objetivo de disciplinar a prestação dos serviços de saneamento</a:t>
            </a:r>
          </a:p>
          <a:p>
            <a:r>
              <a:rPr lang="pt-BR" sz="2800" dirty="0" smtClean="0">
                <a:latin typeface="+mj-lt"/>
              </a:rPr>
              <a:t>Resolução ARES-PCJ nº 50: estabelece as </a:t>
            </a:r>
            <a:r>
              <a:rPr lang="pt-BR" sz="2800" b="1" u="sng" dirty="0" smtClean="0">
                <a:latin typeface="+mj-lt"/>
              </a:rPr>
              <a:t>Condições Gerais de Prestação dos Serviços de Água e Esgoto</a:t>
            </a:r>
            <a:r>
              <a:rPr lang="pt-BR" sz="2800" b="1" dirty="0" smtClean="0">
                <a:latin typeface="+mj-lt"/>
              </a:rPr>
              <a:t> </a:t>
            </a:r>
            <a:r>
              <a:rPr lang="pt-BR" sz="2800" dirty="0" smtClean="0">
                <a:latin typeface="+mj-lt"/>
              </a:rPr>
              <a:t>nos municípios associados à Agência Reguladora PCJ</a:t>
            </a:r>
          </a:p>
          <a:p>
            <a:pPr lvl="1"/>
            <a:r>
              <a:rPr lang="pt-BR" sz="2800" dirty="0" smtClean="0">
                <a:latin typeface="+mj-lt"/>
              </a:rPr>
              <a:t>Art. 17: fixa em 10 e 50 </a:t>
            </a:r>
            <a:r>
              <a:rPr lang="pt-BR" sz="2800" dirty="0" err="1" smtClean="0">
                <a:latin typeface="+mj-lt"/>
              </a:rPr>
              <a:t>mca</a:t>
            </a:r>
            <a:r>
              <a:rPr lang="pt-BR" sz="2800" dirty="0" smtClean="0">
                <a:latin typeface="+mj-lt"/>
              </a:rPr>
              <a:t> os limites mínimo e máximo, respectivamente, para as pressões no ponto de fornecimento de água</a:t>
            </a:r>
            <a:endParaRPr lang="pt-BR" sz="2800" dirty="0">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normAutofit/>
          </a:bodyPr>
          <a:lstStyle/>
          <a:p>
            <a:r>
              <a:rPr lang="pt-BR" sz="4000" dirty="0" smtClean="0"/>
              <a:t>Programas de Fiscalização</a:t>
            </a:r>
            <a:endParaRPr lang="pt-BR" sz="4000" dirty="0"/>
          </a:p>
        </p:txBody>
      </p:sp>
      <p:sp>
        <p:nvSpPr>
          <p:cNvPr id="3" name="Espaço Reservado para Conteúdo 2"/>
          <p:cNvSpPr>
            <a:spLocks noGrp="1"/>
          </p:cNvSpPr>
          <p:nvPr>
            <p:ph idx="1"/>
          </p:nvPr>
        </p:nvSpPr>
        <p:spPr>
          <a:xfrm>
            <a:off x="0" y="1412776"/>
            <a:ext cx="9144000" cy="5445224"/>
          </a:xfrm>
        </p:spPr>
        <p:txBody>
          <a:bodyPr>
            <a:normAutofit/>
          </a:bodyPr>
          <a:lstStyle/>
          <a:p>
            <a:pPr>
              <a:buNone/>
            </a:pPr>
            <a:r>
              <a:rPr lang="pt-BR" dirty="0" smtClean="0">
                <a:latin typeface="+mj-lt"/>
              </a:rPr>
              <a:t>1) </a:t>
            </a:r>
            <a:r>
              <a:rPr lang="pt-BR" b="1" u="sng" dirty="0" smtClean="0">
                <a:latin typeface="+mj-lt"/>
              </a:rPr>
              <a:t>Fiscalizações Programadas e Não Programadas</a:t>
            </a:r>
            <a:r>
              <a:rPr lang="pt-BR" b="1" dirty="0" smtClean="0">
                <a:latin typeface="+mj-lt"/>
              </a:rPr>
              <a:t> </a:t>
            </a:r>
            <a:r>
              <a:rPr lang="pt-BR" dirty="0" smtClean="0">
                <a:latin typeface="+mj-lt"/>
              </a:rPr>
              <a:t>nos Sistemas de Água e Esgoto</a:t>
            </a:r>
          </a:p>
          <a:p>
            <a:pPr lvl="1"/>
            <a:r>
              <a:rPr lang="pt-BR" dirty="0" smtClean="0">
                <a:latin typeface="+mj-lt"/>
              </a:rPr>
              <a:t>Diagnósticos</a:t>
            </a:r>
          </a:p>
          <a:p>
            <a:pPr lvl="1"/>
            <a:r>
              <a:rPr lang="pt-BR" dirty="0" smtClean="0">
                <a:latin typeface="+mj-lt"/>
              </a:rPr>
              <a:t>Verificação de Não Conformidades (Resolução nº 48 de 28/02/14)</a:t>
            </a:r>
          </a:p>
          <a:p>
            <a:pPr lvl="1"/>
            <a:r>
              <a:rPr lang="pt-BR" dirty="0" smtClean="0">
                <a:latin typeface="+mj-lt"/>
              </a:rPr>
              <a:t>Reconhecimento de Ativos e Investimentos (</a:t>
            </a:r>
            <a:r>
              <a:rPr lang="pt-BR" dirty="0" err="1" smtClean="0">
                <a:latin typeface="+mj-lt"/>
              </a:rPr>
              <a:t>PPPs</a:t>
            </a:r>
            <a:r>
              <a:rPr lang="pt-BR" dirty="0" smtClean="0">
                <a:latin typeface="+mj-lt"/>
              </a:rPr>
              <a:t> e Concessões)</a:t>
            </a:r>
          </a:p>
          <a:p>
            <a:pPr>
              <a:buNone/>
            </a:pPr>
            <a:r>
              <a:rPr lang="pt-BR" dirty="0" smtClean="0">
                <a:latin typeface="+mj-lt"/>
              </a:rPr>
              <a:t>2) Acompanhamento da </a:t>
            </a:r>
            <a:r>
              <a:rPr lang="pt-BR" b="1" u="sng" dirty="0" smtClean="0">
                <a:latin typeface="+mj-lt"/>
              </a:rPr>
              <a:t>Qualidade da Água</a:t>
            </a:r>
          </a:p>
          <a:p>
            <a:pPr>
              <a:buNone/>
            </a:pPr>
            <a:r>
              <a:rPr lang="pt-BR" dirty="0" smtClean="0">
                <a:latin typeface="+mj-lt"/>
              </a:rPr>
              <a:t>3) Monitoramento de </a:t>
            </a:r>
            <a:r>
              <a:rPr lang="pt-BR" b="1" u="sng" dirty="0" smtClean="0">
                <a:latin typeface="+mj-lt"/>
              </a:rPr>
              <a:t>Pressões</a:t>
            </a:r>
            <a:r>
              <a:rPr lang="pt-BR" dirty="0" smtClean="0">
                <a:latin typeface="+mj-lt"/>
              </a:rPr>
              <a:t> no Sistema de Distribuição de Água</a:t>
            </a:r>
          </a:p>
          <a:p>
            <a:pPr>
              <a:buNone/>
            </a:pPr>
            <a:r>
              <a:rPr lang="pt-BR" dirty="0" smtClean="0">
                <a:latin typeface="+mj-lt"/>
              </a:rPr>
              <a:t>4) Verificação da </a:t>
            </a:r>
            <a:r>
              <a:rPr lang="pt-BR" b="1" u="sng" dirty="0" smtClean="0">
                <a:latin typeface="+mj-lt"/>
              </a:rPr>
              <a:t>Eficiência Energética</a:t>
            </a:r>
            <a:r>
              <a:rPr lang="pt-BR" b="1" dirty="0" smtClean="0">
                <a:latin typeface="+mj-lt"/>
              </a:rPr>
              <a:t> </a:t>
            </a:r>
            <a:r>
              <a:rPr lang="pt-BR" dirty="0" smtClean="0">
                <a:latin typeface="+mj-lt"/>
              </a:rPr>
              <a:t>dos Sistemas de Bombeamento de Água e </a:t>
            </a:r>
            <a:r>
              <a:rPr lang="pt-BR" dirty="0" smtClean="0">
                <a:latin typeface="+mj-lt"/>
              </a:rPr>
              <a:t>Esgoto</a:t>
            </a:r>
            <a:endParaRPr lang="pt-BR"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oAutofit/>
          </a:bodyPr>
          <a:lstStyle/>
          <a:p>
            <a:r>
              <a:rPr lang="pt-BR" sz="4000" dirty="0" smtClean="0"/>
              <a:t>Programa de Monitoramento de Pressões </a:t>
            </a:r>
            <a:endParaRPr lang="pt-BR" sz="4000" dirty="0"/>
          </a:p>
        </p:txBody>
      </p:sp>
      <p:sp>
        <p:nvSpPr>
          <p:cNvPr id="3" name="Espaço Reservado para Conteúdo 2"/>
          <p:cNvSpPr>
            <a:spLocks noGrp="1"/>
          </p:cNvSpPr>
          <p:nvPr>
            <p:ph idx="1"/>
          </p:nvPr>
        </p:nvSpPr>
        <p:spPr>
          <a:xfrm>
            <a:off x="0" y="1412776"/>
            <a:ext cx="9144000" cy="5445224"/>
          </a:xfrm>
        </p:spPr>
        <p:txBody>
          <a:bodyPr>
            <a:normAutofit/>
          </a:bodyPr>
          <a:lstStyle/>
          <a:p>
            <a:r>
              <a:rPr lang="pt-BR" sz="2800" dirty="0" smtClean="0">
                <a:latin typeface="+mj-lt"/>
              </a:rPr>
              <a:t>Instalação de equipamentos para coleta, registro e transmissão remota de dados de pressão (</a:t>
            </a:r>
            <a:r>
              <a:rPr lang="pt-BR" sz="2800" i="1" dirty="0" smtClean="0">
                <a:latin typeface="+mj-lt"/>
              </a:rPr>
              <a:t>data </a:t>
            </a:r>
            <a:r>
              <a:rPr lang="pt-BR" sz="2800" i="1" dirty="0" err="1" smtClean="0">
                <a:latin typeface="+mj-lt"/>
              </a:rPr>
              <a:t>loggers</a:t>
            </a:r>
            <a:r>
              <a:rPr lang="pt-BR" sz="2800" dirty="0" smtClean="0">
                <a:latin typeface="+mj-lt"/>
              </a:rPr>
              <a:t>) em </a:t>
            </a:r>
            <a:r>
              <a:rPr lang="pt-BR" sz="2800" b="1" u="sng" dirty="0" smtClean="0">
                <a:latin typeface="+mj-lt"/>
              </a:rPr>
              <a:t>todos os municípios associados</a:t>
            </a:r>
          </a:p>
          <a:p>
            <a:r>
              <a:rPr lang="pt-BR" sz="2800" b="1" u="sng" dirty="0" smtClean="0">
                <a:latin typeface="+mj-lt"/>
              </a:rPr>
              <a:t>Período</a:t>
            </a:r>
            <a:r>
              <a:rPr lang="pt-BR" sz="2800" dirty="0" smtClean="0">
                <a:latin typeface="+mj-lt"/>
              </a:rPr>
              <a:t>: um mês/ano em cada município</a:t>
            </a:r>
          </a:p>
          <a:p>
            <a:r>
              <a:rPr lang="pt-BR" sz="2800" dirty="0" smtClean="0">
                <a:latin typeface="+mj-lt"/>
              </a:rPr>
              <a:t>Número de equipamentos/município: </a:t>
            </a:r>
            <a:r>
              <a:rPr lang="pt-BR" sz="2800" b="1" u="sng" dirty="0" smtClean="0">
                <a:latin typeface="+mj-lt"/>
              </a:rPr>
              <a:t>proporcional à extensão total das redes</a:t>
            </a:r>
            <a:r>
              <a:rPr lang="pt-BR" sz="2800" b="1" dirty="0" smtClean="0">
                <a:latin typeface="+mj-lt"/>
              </a:rPr>
              <a:t> </a:t>
            </a:r>
            <a:r>
              <a:rPr lang="pt-BR" sz="2800" dirty="0" smtClean="0">
                <a:latin typeface="+mj-lt"/>
              </a:rPr>
              <a:t>de água, mas sempre </a:t>
            </a:r>
            <a:r>
              <a:rPr lang="pt-BR" sz="2800" b="1" u="sng" dirty="0" smtClean="0">
                <a:latin typeface="+mj-lt"/>
              </a:rPr>
              <a:t>igual ou superior a dois</a:t>
            </a:r>
            <a:r>
              <a:rPr lang="pt-BR" sz="2800" dirty="0" smtClean="0">
                <a:latin typeface="+mj-lt"/>
              </a:rPr>
              <a:t> equipamentos por município</a:t>
            </a:r>
          </a:p>
          <a:p>
            <a:r>
              <a:rPr lang="pt-BR" sz="2800" dirty="0" smtClean="0">
                <a:latin typeface="+mj-lt"/>
              </a:rPr>
              <a:t>Os equipamentos são instalados nos pontos de fornecimento de água (cavalete), em derivação que </a:t>
            </a:r>
            <a:r>
              <a:rPr lang="pt-BR" sz="2800" b="1" u="sng" dirty="0" smtClean="0">
                <a:latin typeface="+mj-lt"/>
              </a:rPr>
              <a:t>não afeta ou interfere nos hábitos de consumo da unidade usuária</a:t>
            </a:r>
          </a:p>
          <a:p>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normAutofit/>
          </a:bodyPr>
          <a:lstStyle/>
          <a:p>
            <a:r>
              <a:rPr lang="pt-BR" sz="4000" dirty="0" smtClean="0"/>
              <a:t>Instalação típica</a:t>
            </a:r>
            <a:endParaRPr lang="pt-BR" sz="4000" dirty="0"/>
          </a:p>
        </p:txBody>
      </p:sp>
      <p:pic>
        <p:nvPicPr>
          <p:cNvPr id="1026" name="Imagem 4"/>
          <p:cNvPicPr>
            <a:picLocks noChangeAspect="1" noChangeArrowheads="1"/>
          </p:cNvPicPr>
          <p:nvPr/>
        </p:nvPicPr>
        <p:blipFill>
          <a:blip r:embed="rId2" cstate="print"/>
          <a:srcRect/>
          <a:stretch>
            <a:fillRect/>
          </a:stretch>
        </p:blipFill>
        <p:spPr bwMode="auto">
          <a:xfrm>
            <a:off x="1259632" y="1123675"/>
            <a:ext cx="6768752" cy="57343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oAutofit/>
          </a:bodyPr>
          <a:lstStyle/>
          <a:p>
            <a:r>
              <a:rPr lang="pt-BR" sz="4000" dirty="0" smtClean="0"/>
              <a:t>Programa de Monitoramento de Pressões</a:t>
            </a:r>
            <a:endParaRPr lang="pt-BR" sz="4000" dirty="0"/>
          </a:p>
        </p:txBody>
      </p:sp>
      <p:sp>
        <p:nvSpPr>
          <p:cNvPr id="3" name="Espaço Reservado para Conteúdo 2"/>
          <p:cNvSpPr>
            <a:spLocks noGrp="1"/>
          </p:cNvSpPr>
          <p:nvPr>
            <p:ph idx="1"/>
          </p:nvPr>
        </p:nvSpPr>
        <p:spPr>
          <a:xfrm>
            <a:off x="0" y="1412776"/>
            <a:ext cx="9144000" cy="5445224"/>
          </a:xfrm>
        </p:spPr>
        <p:txBody>
          <a:bodyPr>
            <a:normAutofit lnSpcReduction="10000"/>
          </a:bodyPr>
          <a:lstStyle/>
          <a:p>
            <a:r>
              <a:rPr lang="pt-BR" b="1" u="sng" dirty="0" smtClean="0">
                <a:latin typeface="+mj-lt"/>
              </a:rPr>
              <a:t>Coleta de dados</a:t>
            </a:r>
            <a:r>
              <a:rPr lang="pt-BR" dirty="0" smtClean="0">
                <a:latin typeface="+mj-lt"/>
              </a:rPr>
              <a:t>: a cada 15 minutos</a:t>
            </a:r>
          </a:p>
          <a:p>
            <a:r>
              <a:rPr lang="pt-BR" b="1" u="sng" dirty="0" smtClean="0">
                <a:latin typeface="+mj-lt"/>
              </a:rPr>
              <a:t>Transmissão de dados</a:t>
            </a:r>
            <a:r>
              <a:rPr lang="pt-BR" dirty="0" smtClean="0">
                <a:latin typeface="+mj-lt"/>
              </a:rPr>
              <a:t>: a cada 12 horas a um servidor remoto (via GPRS)</a:t>
            </a:r>
          </a:p>
          <a:p>
            <a:r>
              <a:rPr lang="pt-BR" b="1" u="sng" dirty="0" smtClean="0">
                <a:latin typeface="+mj-lt"/>
              </a:rPr>
              <a:t>Disponibilização dos dados</a:t>
            </a:r>
            <a:r>
              <a:rPr lang="pt-BR" dirty="0" smtClean="0">
                <a:latin typeface="+mj-lt"/>
              </a:rPr>
              <a:t>: aos técnicos da ARES-PCJ e aos Prestadores de Serviço em tempo real </a:t>
            </a:r>
            <a:r>
              <a:rPr lang="pt-BR" b="1" u="sng" dirty="0" smtClean="0">
                <a:latin typeface="+mj-lt"/>
              </a:rPr>
              <a:t>via </a:t>
            </a:r>
            <a:r>
              <a:rPr lang="pt-BR" b="1" i="1" u="sng" dirty="0" smtClean="0">
                <a:latin typeface="+mj-lt"/>
              </a:rPr>
              <a:t>web</a:t>
            </a:r>
            <a:r>
              <a:rPr lang="pt-BR" b="1" i="1" dirty="0" smtClean="0">
                <a:latin typeface="+mj-lt"/>
              </a:rPr>
              <a:t> </a:t>
            </a:r>
            <a:r>
              <a:rPr lang="pt-BR" dirty="0" smtClean="0">
                <a:latin typeface="+mj-lt"/>
              </a:rPr>
              <a:t>mediante </a:t>
            </a:r>
            <a:r>
              <a:rPr lang="pt-BR" dirty="0" err="1" smtClean="0">
                <a:latin typeface="+mj-lt"/>
              </a:rPr>
              <a:t>login</a:t>
            </a:r>
            <a:r>
              <a:rPr lang="pt-BR" dirty="0" smtClean="0">
                <a:latin typeface="+mj-lt"/>
              </a:rPr>
              <a:t> e senha de acesso personalizados</a:t>
            </a:r>
            <a:endParaRPr lang="pt-BR" dirty="0" smtClean="0">
              <a:latin typeface="+mj-lt"/>
            </a:endParaRPr>
          </a:p>
          <a:p>
            <a:r>
              <a:rPr lang="pt-BR" b="1" u="sng" dirty="0" smtClean="0">
                <a:latin typeface="+mj-lt"/>
              </a:rPr>
              <a:t>Publicidade</a:t>
            </a:r>
            <a:r>
              <a:rPr lang="pt-BR" dirty="0" smtClean="0">
                <a:latin typeface="+mj-lt"/>
              </a:rPr>
              <a:t>: relatórios completos publicados no site da ARES-PCJ</a:t>
            </a:r>
          </a:p>
          <a:p>
            <a:r>
              <a:rPr lang="pt-BR" b="1" u="sng" dirty="0" smtClean="0">
                <a:latin typeface="+mj-lt"/>
              </a:rPr>
              <a:t>Utilidade prática</a:t>
            </a:r>
            <a:r>
              <a:rPr lang="pt-BR" dirty="0" smtClean="0">
                <a:latin typeface="+mj-lt"/>
              </a:rPr>
              <a:t>: excede às atividades de fiscalização e regulação, auxiliando </a:t>
            </a:r>
            <a:r>
              <a:rPr lang="pt-BR" dirty="0" smtClean="0">
                <a:latin typeface="+mj-lt"/>
              </a:rPr>
              <a:t>os Prestadores </a:t>
            </a:r>
            <a:r>
              <a:rPr lang="pt-BR" dirty="0" smtClean="0">
                <a:latin typeface="+mj-lt"/>
              </a:rPr>
              <a:t>de Serviço a:</a:t>
            </a:r>
          </a:p>
          <a:p>
            <a:pPr lvl="1"/>
            <a:r>
              <a:rPr lang="pt-BR" dirty="0" smtClean="0">
                <a:latin typeface="+mj-lt"/>
              </a:rPr>
              <a:t>Conhecer melhor as características de seu </a:t>
            </a:r>
            <a:r>
              <a:rPr lang="pt-BR" dirty="0" smtClean="0">
                <a:latin typeface="+mj-lt"/>
              </a:rPr>
              <a:t>SAA</a:t>
            </a:r>
            <a:endParaRPr lang="pt-BR" dirty="0" smtClean="0">
              <a:latin typeface="+mj-lt"/>
            </a:endParaRPr>
          </a:p>
          <a:p>
            <a:pPr lvl="1"/>
            <a:r>
              <a:rPr lang="pt-BR" dirty="0" smtClean="0">
                <a:latin typeface="+mj-lt"/>
              </a:rPr>
              <a:t>Planejar intervenções</a:t>
            </a:r>
          </a:p>
          <a:p>
            <a:pPr lvl="1"/>
            <a:r>
              <a:rPr lang="pt-BR" dirty="0" smtClean="0">
                <a:latin typeface="+mj-lt"/>
              </a:rPr>
              <a:t>Otimizar a sua operação</a:t>
            </a:r>
            <a:endParaRPr lang="pt-BR"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normAutofit/>
          </a:bodyPr>
          <a:lstStyle/>
          <a:p>
            <a:r>
              <a:rPr lang="pt-BR" sz="4000" dirty="0" smtClean="0"/>
              <a:t>Resultados (parciais)</a:t>
            </a:r>
            <a:endParaRPr lang="pt-BR" sz="4000" dirty="0"/>
          </a:p>
        </p:txBody>
      </p:sp>
      <p:sp>
        <p:nvSpPr>
          <p:cNvPr id="3" name="Espaço Reservado para Conteúdo 2"/>
          <p:cNvSpPr>
            <a:spLocks noGrp="1"/>
          </p:cNvSpPr>
          <p:nvPr>
            <p:ph idx="1"/>
          </p:nvPr>
        </p:nvSpPr>
        <p:spPr>
          <a:xfrm>
            <a:off x="0" y="1340768"/>
            <a:ext cx="9144000" cy="5517232"/>
          </a:xfrm>
        </p:spPr>
        <p:txBody>
          <a:bodyPr/>
          <a:lstStyle/>
          <a:p>
            <a:r>
              <a:rPr lang="pt-BR" dirty="0" smtClean="0">
                <a:latin typeface="+mj-lt"/>
              </a:rPr>
              <a:t>Até abril/2015:</a:t>
            </a:r>
          </a:p>
          <a:p>
            <a:pPr lvl="1"/>
            <a:r>
              <a:rPr lang="pt-BR" dirty="0" smtClean="0">
                <a:latin typeface="+mj-lt"/>
              </a:rPr>
              <a:t>98 pontos</a:t>
            </a:r>
          </a:p>
          <a:p>
            <a:pPr lvl="1"/>
            <a:r>
              <a:rPr lang="pt-BR" dirty="0" smtClean="0">
                <a:latin typeface="+mj-lt"/>
              </a:rPr>
              <a:t>31 municípios</a:t>
            </a:r>
          </a:p>
          <a:p>
            <a:pPr lvl="1"/>
            <a:r>
              <a:rPr lang="pt-BR" dirty="0" smtClean="0">
                <a:latin typeface="+mj-lt"/>
              </a:rPr>
              <a:t>Mais de 70.220 </a:t>
            </a:r>
            <a:r>
              <a:rPr lang="pt-BR" dirty="0" smtClean="0">
                <a:latin typeface="+mj-lt"/>
              </a:rPr>
              <a:t>horas</a:t>
            </a:r>
          </a:p>
          <a:p>
            <a:pPr lvl="1">
              <a:buNone/>
            </a:pPr>
            <a:r>
              <a:rPr lang="pt-BR" dirty="0" smtClean="0">
                <a:latin typeface="+mj-lt"/>
              </a:rPr>
              <a:t>	</a:t>
            </a:r>
            <a:r>
              <a:rPr lang="pt-BR" dirty="0" smtClean="0">
                <a:latin typeface="+mj-lt"/>
              </a:rPr>
              <a:t>de monitoramento</a:t>
            </a:r>
            <a:endParaRPr lang="pt-BR" dirty="0">
              <a:latin typeface="+mj-lt"/>
            </a:endParaRPr>
          </a:p>
        </p:txBody>
      </p:sp>
      <p:pic>
        <p:nvPicPr>
          <p:cNvPr id="4" name="Imagem 3"/>
          <p:cNvPicPr>
            <a:picLocks noChangeAspect="1" noChangeArrowheads="1"/>
          </p:cNvPicPr>
          <p:nvPr/>
        </p:nvPicPr>
        <p:blipFill>
          <a:blip r:embed="rId2" cstate="print"/>
          <a:srcRect/>
          <a:stretch>
            <a:fillRect/>
          </a:stretch>
        </p:blipFill>
        <p:spPr bwMode="auto">
          <a:xfrm>
            <a:off x="1835696" y="1412776"/>
            <a:ext cx="8283634" cy="515578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normAutofit/>
          </a:bodyPr>
          <a:lstStyle/>
          <a:p>
            <a:r>
              <a:rPr lang="pt-BR" sz="4000" dirty="0" smtClean="0"/>
              <a:t>Resultados (parciais)</a:t>
            </a:r>
            <a:endParaRPr lang="pt-BR" sz="4000" dirty="0"/>
          </a:p>
        </p:txBody>
      </p:sp>
      <p:pic>
        <p:nvPicPr>
          <p:cNvPr id="3074" name="Imagem 1"/>
          <p:cNvPicPr>
            <a:picLocks noChangeAspect="1" noChangeArrowheads="1"/>
          </p:cNvPicPr>
          <p:nvPr/>
        </p:nvPicPr>
        <p:blipFill>
          <a:blip r:embed="rId2" cstate="print"/>
          <a:srcRect/>
          <a:stretch>
            <a:fillRect/>
          </a:stretch>
        </p:blipFill>
        <p:spPr bwMode="auto">
          <a:xfrm>
            <a:off x="-10965" y="1196752"/>
            <a:ext cx="9154964" cy="566124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normAutofit/>
          </a:bodyPr>
          <a:lstStyle/>
          <a:p>
            <a:r>
              <a:rPr lang="pt-BR" sz="4000" dirty="0" smtClean="0"/>
              <a:t>Conclusões</a:t>
            </a:r>
            <a:endParaRPr lang="pt-BR" sz="4000" dirty="0"/>
          </a:p>
        </p:txBody>
      </p:sp>
      <p:sp>
        <p:nvSpPr>
          <p:cNvPr id="3" name="Espaço Reservado para Conteúdo 2"/>
          <p:cNvSpPr>
            <a:spLocks noGrp="1"/>
          </p:cNvSpPr>
          <p:nvPr>
            <p:ph idx="1"/>
          </p:nvPr>
        </p:nvSpPr>
        <p:spPr>
          <a:xfrm>
            <a:off x="0" y="1412776"/>
            <a:ext cx="9144000" cy="5445224"/>
          </a:xfrm>
        </p:spPr>
        <p:txBody>
          <a:bodyPr>
            <a:normAutofit/>
          </a:bodyPr>
          <a:lstStyle/>
          <a:p>
            <a:r>
              <a:rPr lang="pt-BR" dirty="0" smtClean="0">
                <a:latin typeface="+mj-lt"/>
              </a:rPr>
              <a:t>O controle das pressões na rede de distribuição de água é um importante </a:t>
            </a:r>
            <a:r>
              <a:rPr lang="pt-BR" u="sng" dirty="0" smtClean="0">
                <a:latin typeface="+mj-lt"/>
              </a:rPr>
              <a:t>instrumento de avaliação da qualidade geral da prestação dos serviços</a:t>
            </a:r>
            <a:r>
              <a:rPr lang="pt-BR" dirty="0" smtClean="0">
                <a:latin typeface="+mj-lt"/>
              </a:rPr>
              <a:t> de saneamento por </a:t>
            </a:r>
            <a:r>
              <a:rPr lang="pt-BR" dirty="0" smtClean="0">
                <a:latin typeface="+mj-lt"/>
              </a:rPr>
              <a:t>indicar:</a:t>
            </a:r>
            <a:endParaRPr lang="pt-BR" dirty="0" smtClean="0">
              <a:latin typeface="+mj-lt"/>
            </a:endParaRPr>
          </a:p>
          <a:p>
            <a:pPr lvl="1"/>
            <a:r>
              <a:rPr lang="pt-BR" dirty="0" smtClean="0">
                <a:latin typeface="+mj-lt"/>
              </a:rPr>
              <a:t>O </a:t>
            </a:r>
            <a:r>
              <a:rPr lang="pt-BR" b="1" u="sng" dirty="0" smtClean="0">
                <a:latin typeface="+mj-lt"/>
              </a:rPr>
              <a:t>potencial de perdas</a:t>
            </a:r>
            <a:r>
              <a:rPr lang="pt-BR" b="1" dirty="0" smtClean="0">
                <a:latin typeface="+mj-lt"/>
              </a:rPr>
              <a:t> </a:t>
            </a:r>
            <a:r>
              <a:rPr lang="pt-BR" dirty="0" smtClean="0">
                <a:latin typeface="+mj-lt"/>
              </a:rPr>
              <a:t>no sistema pela operação com </a:t>
            </a:r>
            <a:r>
              <a:rPr lang="pt-BR" b="1" u="sng" dirty="0" smtClean="0">
                <a:latin typeface="+mj-lt"/>
              </a:rPr>
              <a:t>pressões elevadas</a:t>
            </a:r>
            <a:r>
              <a:rPr lang="pt-BR" b="1" dirty="0" smtClean="0">
                <a:latin typeface="+mj-lt"/>
              </a:rPr>
              <a:t> </a:t>
            </a:r>
            <a:r>
              <a:rPr lang="pt-BR" dirty="0" smtClean="0">
                <a:latin typeface="+mj-lt"/>
              </a:rPr>
              <a:t>ou com </a:t>
            </a:r>
            <a:r>
              <a:rPr lang="pt-BR" b="1" u="sng" dirty="0" smtClean="0">
                <a:latin typeface="+mj-lt"/>
              </a:rPr>
              <a:t>grande amplitude de variação</a:t>
            </a:r>
            <a:r>
              <a:rPr lang="pt-BR" dirty="0" smtClean="0">
                <a:latin typeface="+mj-lt"/>
              </a:rPr>
              <a:t>, que podem contribuir para o surgimento de novos vazamentos ou agravamento dos existentes</a:t>
            </a:r>
          </a:p>
          <a:p>
            <a:pPr lvl="1"/>
            <a:r>
              <a:rPr lang="pt-BR" dirty="0" smtClean="0">
                <a:latin typeface="+mj-lt"/>
              </a:rPr>
              <a:t>A </a:t>
            </a:r>
            <a:r>
              <a:rPr lang="pt-BR" b="1" u="sng" dirty="0" smtClean="0">
                <a:latin typeface="+mj-lt"/>
              </a:rPr>
              <a:t>vulnerabilidade da segurança da água</a:t>
            </a:r>
            <a:r>
              <a:rPr lang="pt-BR" b="1" dirty="0" smtClean="0">
                <a:latin typeface="+mj-lt"/>
              </a:rPr>
              <a:t> </a:t>
            </a:r>
            <a:r>
              <a:rPr lang="pt-BR" dirty="0" smtClean="0">
                <a:latin typeface="+mj-lt"/>
              </a:rPr>
              <a:t>pela ocorrência de </a:t>
            </a:r>
            <a:r>
              <a:rPr lang="pt-BR" b="1" u="sng" dirty="0" smtClean="0">
                <a:latin typeface="+mj-lt"/>
              </a:rPr>
              <a:t>pressões negativas</a:t>
            </a:r>
            <a:r>
              <a:rPr lang="pt-BR" b="1" dirty="0" smtClean="0">
                <a:latin typeface="+mj-lt"/>
              </a:rPr>
              <a:t> </a:t>
            </a:r>
            <a:r>
              <a:rPr lang="pt-BR" dirty="0" smtClean="0">
                <a:latin typeface="+mj-lt"/>
              </a:rPr>
              <a:t>que podem afetar a qualidade final da água distribuída pela intrusão de contaminantes</a:t>
            </a:r>
          </a:p>
          <a:p>
            <a:pPr lvl="1"/>
            <a:r>
              <a:rPr lang="pt-BR" dirty="0" smtClean="0">
                <a:latin typeface="+mj-lt"/>
              </a:rPr>
              <a:t>O </a:t>
            </a:r>
            <a:r>
              <a:rPr lang="pt-BR" b="1" u="sng" dirty="0" smtClean="0">
                <a:latin typeface="+mj-lt"/>
              </a:rPr>
              <a:t>conforto (ou </a:t>
            </a:r>
            <a:r>
              <a:rPr lang="pt-BR" b="1" u="sng" dirty="0" smtClean="0">
                <a:latin typeface="+mj-lt"/>
              </a:rPr>
              <a:t>desconforto...) </a:t>
            </a:r>
            <a:r>
              <a:rPr lang="pt-BR" b="1" u="sng" dirty="0" smtClean="0">
                <a:latin typeface="+mj-lt"/>
              </a:rPr>
              <a:t>final ao usuário</a:t>
            </a:r>
            <a:r>
              <a:rPr lang="pt-BR" b="1" dirty="0" smtClean="0">
                <a:latin typeface="+mj-lt"/>
              </a:rPr>
              <a:t> </a:t>
            </a:r>
            <a:r>
              <a:rPr lang="pt-BR" dirty="0" smtClean="0">
                <a:latin typeface="+mj-lt"/>
              </a:rPr>
              <a:t>em casos de pressões positivas </a:t>
            </a:r>
            <a:r>
              <a:rPr lang="pt-BR" b="1" u="sng" dirty="0" smtClean="0">
                <a:latin typeface="+mj-lt"/>
              </a:rPr>
              <a:t>abaixo do limite </a:t>
            </a:r>
            <a:r>
              <a:rPr lang="pt-BR" b="1" u="sng" dirty="0" smtClean="0">
                <a:latin typeface="+mj-lt"/>
              </a:rPr>
              <a:t>dinâmico mínimo</a:t>
            </a:r>
            <a:endParaRPr lang="pt-BR" b="1" u="sng"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normAutofit/>
          </a:bodyPr>
          <a:lstStyle/>
          <a:p>
            <a:r>
              <a:rPr lang="pt-BR" sz="4000" dirty="0" smtClean="0"/>
              <a:t>Referências Bibliográficas</a:t>
            </a:r>
            <a:endParaRPr lang="pt-BR" sz="4000" dirty="0"/>
          </a:p>
        </p:txBody>
      </p:sp>
      <p:sp>
        <p:nvSpPr>
          <p:cNvPr id="3" name="Espaço Reservado para Conteúdo 2"/>
          <p:cNvSpPr>
            <a:spLocks noGrp="1"/>
          </p:cNvSpPr>
          <p:nvPr>
            <p:ph idx="1"/>
          </p:nvPr>
        </p:nvSpPr>
        <p:spPr>
          <a:xfrm>
            <a:off x="0" y="1340768"/>
            <a:ext cx="9144000" cy="5517232"/>
          </a:xfrm>
        </p:spPr>
        <p:txBody>
          <a:bodyPr>
            <a:normAutofit fontScale="85000" lnSpcReduction="20000"/>
          </a:bodyPr>
          <a:lstStyle/>
          <a:p>
            <a:r>
              <a:rPr lang="pt-BR" dirty="0" smtClean="0">
                <a:latin typeface="+mj-lt"/>
              </a:rPr>
              <a:t>AGÊNCIA REGULADORA DOS SERVIÇOS DE SANEAMENTO DAS BACIAS DOS RIOS PIRACICABA, CAPIVARI E JUNDIAÍ (2014). Resolução nº 50 de 28 de fevereiro de 2014. Estabelece as Condições Gerais de Prestação dos Serviços Públicos de Abastecimento de Água Tratada e de Esgotamento Sanitário, no âmbito dos municípios associados à Agência Reguladora PCJ. Americana, SP. 35p. </a:t>
            </a:r>
          </a:p>
          <a:p>
            <a:r>
              <a:rPr lang="pt-BR" dirty="0" smtClean="0">
                <a:latin typeface="+mj-lt"/>
              </a:rPr>
              <a:t>ASSOCIAÇÃO BRASILEIRA DE NORMAS TÉCNICAS (1994). NBR 12218 – Projeto de rede de distribuição de água para abastecimento público. Rio de Janeiro. 4p. </a:t>
            </a:r>
          </a:p>
          <a:p>
            <a:r>
              <a:rPr lang="pt-BR" dirty="0" smtClean="0">
                <a:latin typeface="+mj-lt"/>
              </a:rPr>
              <a:t>BRASIL (2007). Lei nº 11.445, de 5 de janeiro de 2007. Estabelece diretrizes nacionais para o saneamento básico; altera as Leis nº 6.766, de 19 de dezembro de 1979, 8.036, de 11 de maio de 1990, 8.666, de 21 de junho de 1993, 8.987, de 13 de fevereiro de 1995; revoga a Lei nº 6.528, de 11 de maio de 1978; e dá outras providências. Diário Oficial da República Federativa do Brasil. Brasília, 2007. </a:t>
            </a:r>
          </a:p>
          <a:p>
            <a:r>
              <a:rPr lang="pt-BR" dirty="0" smtClean="0">
                <a:latin typeface="+mj-lt"/>
              </a:rPr>
              <a:t>BRASIL (2010). Decreto nº 7.217, de 21 de junho de 2010. Regulamenta a Lei n</a:t>
            </a:r>
            <a:r>
              <a:rPr lang="pt-BR" u="sng" baseline="30000" dirty="0" smtClean="0">
                <a:latin typeface="+mj-lt"/>
              </a:rPr>
              <a:t>o</a:t>
            </a:r>
            <a:r>
              <a:rPr lang="pt-BR" dirty="0" smtClean="0">
                <a:latin typeface="+mj-lt"/>
              </a:rPr>
              <a:t> 11.445, de 5 de janeiro de 2007, que estabelece diretrizes nacionais para o saneamento básico, e dá outras providências. Diário Oficial da República federativa do Brasil. Brasília, 2010.</a:t>
            </a:r>
          </a:p>
          <a:p>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noAutofit/>
          </a:bodyPr>
          <a:lstStyle/>
          <a:p>
            <a:r>
              <a:rPr lang="pt-BR" sz="4000" dirty="0" smtClean="0"/>
              <a:t>Marco Regulatório do Saneamento:</a:t>
            </a:r>
            <a:r>
              <a:rPr lang="pt-BR" sz="4400" dirty="0" smtClean="0"/>
              <a:t/>
            </a:r>
            <a:br>
              <a:rPr lang="pt-BR" sz="4400" dirty="0" smtClean="0"/>
            </a:br>
            <a:r>
              <a:rPr lang="pt-BR" sz="3200" dirty="0" smtClean="0"/>
              <a:t>Lei Federal nº 11.445/2007</a:t>
            </a:r>
            <a:endParaRPr lang="pt-BR" sz="4000" dirty="0"/>
          </a:p>
        </p:txBody>
      </p:sp>
      <p:sp>
        <p:nvSpPr>
          <p:cNvPr id="3" name="Espaço Reservado para Conteúdo 2"/>
          <p:cNvSpPr>
            <a:spLocks noGrp="1"/>
          </p:cNvSpPr>
          <p:nvPr>
            <p:ph idx="1"/>
          </p:nvPr>
        </p:nvSpPr>
        <p:spPr>
          <a:xfrm>
            <a:off x="0" y="1340768"/>
            <a:ext cx="9144000" cy="5517232"/>
          </a:xfrm>
        </p:spPr>
        <p:txBody>
          <a:bodyPr>
            <a:normAutofit/>
          </a:bodyPr>
          <a:lstStyle/>
          <a:p>
            <a:r>
              <a:rPr lang="pt-BR" sz="2800" dirty="0" smtClean="0">
                <a:latin typeface="+mj-lt"/>
              </a:rPr>
              <a:t>Princípios básicos:</a:t>
            </a:r>
          </a:p>
          <a:p>
            <a:pPr lvl="1"/>
            <a:r>
              <a:rPr lang="pt-BR" sz="2800" dirty="0" smtClean="0">
                <a:latin typeface="+mj-lt"/>
              </a:rPr>
              <a:t>Universalização do acesso</a:t>
            </a:r>
          </a:p>
          <a:p>
            <a:pPr lvl="1"/>
            <a:r>
              <a:rPr lang="pt-BR" sz="2800" dirty="0" smtClean="0">
                <a:latin typeface="+mj-lt"/>
              </a:rPr>
              <a:t>Eficiência e sustentabilidade econômica</a:t>
            </a:r>
          </a:p>
          <a:p>
            <a:pPr lvl="1"/>
            <a:r>
              <a:rPr lang="pt-BR" sz="2800" dirty="0" smtClean="0">
                <a:latin typeface="+mj-lt"/>
              </a:rPr>
              <a:t>Controle social</a:t>
            </a:r>
          </a:p>
          <a:p>
            <a:pPr lvl="1"/>
            <a:r>
              <a:rPr lang="pt-BR" sz="2800" dirty="0" smtClean="0">
                <a:latin typeface="+mj-lt"/>
              </a:rPr>
              <a:t>Fiscalização</a:t>
            </a:r>
          </a:p>
          <a:p>
            <a:pPr lvl="1"/>
            <a:r>
              <a:rPr lang="pt-BR" sz="2800" dirty="0" smtClean="0">
                <a:latin typeface="+mj-lt"/>
              </a:rPr>
              <a:t>Regulação</a:t>
            </a:r>
          </a:p>
          <a:p>
            <a:pPr lvl="1"/>
            <a:r>
              <a:rPr lang="pt-BR" sz="2800" dirty="0" smtClean="0">
                <a:latin typeface="+mj-lt"/>
              </a:rPr>
              <a:t>Integralidade entre os serviços de saneamento básico</a:t>
            </a:r>
          </a:p>
          <a:p>
            <a:pPr lvl="2"/>
            <a:r>
              <a:rPr lang="pt-BR" sz="2400" dirty="0" smtClean="0">
                <a:latin typeface="+mj-lt"/>
              </a:rPr>
              <a:t>Abastecimento de água</a:t>
            </a:r>
          </a:p>
          <a:p>
            <a:pPr lvl="2"/>
            <a:r>
              <a:rPr lang="pt-BR" sz="2400" dirty="0" smtClean="0">
                <a:latin typeface="+mj-lt"/>
              </a:rPr>
              <a:t>Esgotamento sanitário</a:t>
            </a:r>
          </a:p>
          <a:p>
            <a:pPr lvl="2"/>
            <a:r>
              <a:rPr lang="pt-BR" sz="2400" dirty="0" smtClean="0">
                <a:latin typeface="+mj-lt"/>
              </a:rPr>
              <a:t>Limpeza urbana e manejo dos resíduos sólidos</a:t>
            </a:r>
          </a:p>
          <a:p>
            <a:pPr lvl="2"/>
            <a:r>
              <a:rPr lang="pt-BR" sz="2400" dirty="0" smtClean="0">
                <a:latin typeface="+mj-lt"/>
              </a:rPr>
              <a:t>Drenagem urbana</a:t>
            </a:r>
            <a:endParaRPr lang="pt-BR" sz="24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1268760"/>
            <a:ext cx="9144000" cy="5589240"/>
          </a:xfrm>
        </p:spPr>
        <p:txBody>
          <a:bodyPr>
            <a:normAutofit fontScale="92500" lnSpcReduction="20000"/>
          </a:bodyPr>
          <a:lstStyle/>
          <a:p>
            <a:pPr algn="ctr">
              <a:buNone/>
            </a:pPr>
            <a:endParaRPr lang="pt-BR" sz="4000" dirty="0" smtClean="0">
              <a:latin typeface="+mj-lt"/>
            </a:endParaRPr>
          </a:p>
          <a:p>
            <a:pPr algn="ctr">
              <a:buNone/>
            </a:pPr>
            <a:r>
              <a:rPr lang="pt-BR" sz="5200" dirty="0" smtClean="0">
                <a:latin typeface="+mj-lt"/>
              </a:rPr>
              <a:t>Obrigado!</a:t>
            </a:r>
          </a:p>
          <a:p>
            <a:pPr algn="ctr">
              <a:buNone/>
            </a:pPr>
            <a:endParaRPr lang="pt-BR" sz="4000" dirty="0" smtClean="0">
              <a:latin typeface="+mj-lt"/>
            </a:endParaRPr>
          </a:p>
          <a:p>
            <a:pPr algn="ctr">
              <a:buNone/>
            </a:pPr>
            <a:r>
              <a:rPr lang="pt-BR" sz="3000" b="1" dirty="0" smtClean="0">
                <a:latin typeface="+mj-lt"/>
              </a:rPr>
              <a:t>Daniel </a:t>
            </a:r>
            <a:r>
              <a:rPr lang="pt-BR" sz="3000" b="1" dirty="0" err="1" smtClean="0">
                <a:latin typeface="+mj-lt"/>
              </a:rPr>
              <a:t>Manzi</a:t>
            </a:r>
            <a:endParaRPr lang="pt-BR" sz="3000" b="1" dirty="0" smtClean="0">
              <a:latin typeface="+mj-lt"/>
            </a:endParaRPr>
          </a:p>
          <a:p>
            <a:pPr algn="ctr">
              <a:buNone/>
            </a:pPr>
            <a:r>
              <a:rPr lang="pt-BR" dirty="0" smtClean="0">
                <a:latin typeface="+mj-lt"/>
              </a:rPr>
              <a:t>Coordenador de Fiscalização</a:t>
            </a:r>
          </a:p>
          <a:p>
            <a:pPr algn="ctr">
              <a:buNone/>
            </a:pPr>
            <a:r>
              <a:rPr lang="pt-BR" u="sng" dirty="0" smtClean="0">
                <a:solidFill>
                  <a:schemeClr val="accent1"/>
                </a:solidFill>
                <a:latin typeface="+mj-lt"/>
              </a:rPr>
              <a:t>daniel@arespcj.com.br</a:t>
            </a:r>
          </a:p>
          <a:p>
            <a:pPr algn="ctr">
              <a:buNone/>
            </a:pPr>
            <a:endParaRPr lang="pt-BR" u="sng" dirty="0" smtClean="0">
              <a:solidFill>
                <a:schemeClr val="accent1"/>
              </a:solidFill>
              <a:latin typeface="+mj-lt"/>
            </a:endParaRPr>
          </a:p>
          <a:p>
            <a:pPr algn="ctr">
              <a:buNone/>
            </a:pPr>
            <a:r>
              <a:rPr lang="pt-BR" sz="4000" u="sng" dirty="0" smtClean="0">
                <a:solidFill>
                  <a:schemeClr val="tx2"/>
                </a:solidFill>
                <a:latin typeface="+mj-lt"/>
              </a:rPr>
              <a:t>www.arespcj.com.br</a:t>
            </a:r>
          </a:p>
          <a:p>
            <a:pPr algn="ctr">
              <a:buNone/>
            </a:pPr>
            <a:endParaRPr lang="pt-BR" sz="4000" u="sng" dirty="0" smtClean="0">
              <a:solidFill>
                <a:schemeClr val="tx2"/>
              </a:solidFill>
              <a:latin typeface="+mj-lt"/>
            </a:endParaRPr>
          </a:p>
          <a:p>
            <a:pPr algn="ctr">
              <a:buNone/>
            </a:pPr>
            <a:r>
              <a:rPr lang="pt-BR" dirty="0" smtClean="0">
                <a:latin typeface="+mj-lt"/>
              </a:rPr>
              <a:t>Rua Sete de Setembro, 751 – Centro</a:t>
            </a:r>
          </a:p>
          <a:p>
            <a:pPr algn="ctr">
              <a:buNone/>
            </a:pPr>
            <a:r>
              <a:rPr lang="pt-BR" dirty="0" smtClean="0">
                <a:latin typeface="+mj-lt"/>
              </a:rPr>
              <a:t>Americana – SP</a:t>
            </a:r>
          </a:p>
          <a:p>
            <a:pPr algn="ctr">
              <a:buNone/>
            </a:pPr>
            <a:r>
              <a:rPr lang="pt-BR" dirty="0" smtClean="0">
                <a:latin typeface="+mj-lt"/>
              </a:rPr>
              <a:t>(19) 3601-8962 – 0800-77-11445</a:t>
            </a:r>
            <a:endParaRPr lang="pt-BR"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ítulo 1"/>
          <p:cNvSpPr>
            <a:spLocks noGrp="1"/>
          </p:cNvSpPr>
          <p:nvPr>
            <p:ph type="title"/>
          </p:nvPr>
        </p:nvSpPr>
        <p:spPr>
          <a:xfrm>
            <a:off x="0" y="0"/>
            <a:ext cx="8229600" cy="1143000"/>
          </a:xfrm>
        </p:spPr>
        <p:txBody>
          <a:bodyPr/>
          <a:lstStyle/>
          <a:p>
            <a:pPr eaLnBrk="1" hangingPunct="1"/>
            <a:r>
              <a:rPr lang="pt-BR" sz="4000" dirty="0" smtClean="0"/>
              <a:t>Marco Regulatório do Saneamento:</a:t>
            </a:r>
            <a:br>
              <a:rPr lang="pt-BR" sz="4000" dirty="0" smtClean="0"/>
            </a:br>
            <a:r>
              <a:rPr lang="pt-BR" sz="3200" dirty="0" smtClean="0"/>
              <a:t>Lei Federal nº 11.445/2007</a:t>
            </a:r>
            <a:endParaRPr lang="pt-BR" sz="4000" dirty="0" smtClean="0"/>
          </a:p>
        </p:txBody>
      </p:sp>
      <p:sp>
        <p:nvSpPr>
          <p:cNvPr id="3" name="Espaço Reservado para Conteúdo 2"/>
          <p:cNvSpPr>
            <a:spLocks noGrp="1"/>
          </p:cNvSpPr>
          <p:nvPr>
            <p:ph idx="1"/>
          </p:nvPr>
        </p:nvSpPr>
        <p:spPr>
          <a:xfrm>
            <a:off x="0" y="1557338"/>
            <a:ext cx="9144000" cy="5300662"/>
          </a:xfrm>
        </p:spPr>
        <p:txBody>
          <a:bodyPr rtlCol="0">
            <a:normAutofit fontScale="77500" lnSpcReduction="20000"/>
          </a:bodyPr>
          <a:lstStyle/>
          <a:p>
            <a:pPr eaLnBrk="1" fontAlgn="auto" hangingPunct="1">
              <a:spcAft>
                <a:spcPts val="0"/>
              </a:spcAft>
              <a:buFont typeface="Arial" pitchFamily="34" charset="0"/>
              <a:buNone/>
              <a:defRPr/>
            </a:pPr>
            <a:endParaRPr lang="pt-BR" dirty="0" smtClean="0">
              <a:latin typeface="+mj-lt"/>
            </a:endParaRPr>
          </a:p>
          <a:p>
            <a:pPr eaLnBrk="1" fontAlgn="auto" hangingPunct="1">
              <a:spcAft>
                <a:spcPts val="0"/>
              </a:spcAft>
              <a:buFont typeface="Arial" pitchFamily="34" charset="0"/>
              <a:buNone/>
              <a:defRPr/>
            </a:pPr>
            <a:endParaRPr lang="pt-BR" dirty="0" smtClean="0">
              <a:latin typeface="+mj-lt"/>
            </a:endParaRPr>
          </a:p>
          <a:p>
            <a:pPr eaLnBrk="1" fontAlgn="auto" hangingPunct="1">
              <a:spcAft>
                <a:spcPts val="0"/>
              </a:spcAft>
              <a:buFont typeface="Arial" pitchFamily="34" charset="0"/>
              <a:buNone/>
              <a:defRPr/>
            </a:pPr>
            <a:endParaRPr lang="pt-BR" dirty="0" smtClean="0">
              <a:latin typeface="+mj-lt"/>
            </a:endParaRPr>
          </a:p>
          <a:p>
            <a:pPr eaLnBrk="1" fontAlgn="auto" hangingPunct="1">
              <a:spcAft>
                <a:spcPts val="0"/>
              </a:spcAft>
              <a:buFont typeface="Arial" pitchFamily="34" charset="0"/>
              <a:buChar char="•"/>
              <a:defRPr/>
            </a:pPr>
            <a:endParaRPr lang="pt-BR" dirty="0" smtClean="0">
              <a:latin typeface="+mj-lt"/>
            </a:endParaRPr>
          </a:p>
          <a:p>
            <a:pPr eaLnBrk="1" fontAlgn="auto" hangingPunct="1">
              <a:spcAft>
                <a:spcPts val="0"/>
              </a:spcAft>
              <a:buFont typeface="Arial" pitchFamily="34" charset="0"/>
              <a:buChar char="•"/>
              <a:defRPr/>
            </a:pPr>
            <a:endParaRPr lang="pt-BR" dirty="0" smtClean="0">
              <a:latin typeface="+mj-lt"/>
            </a:endParaRPr>
          </a:p>
          <a:p>
            <a:pPr eaLnBrk="1" fontAlgn="auto" hangingPunct="1">
              <a:spcAft>
                <a:spcPts val="0"/>
              </a:spcAft>
              <a:buFont typeface="Arial" pitchFamily="34" charset="0"/>
              <a:buChar char="•"/>
              <a:defRPr/>
            </a:pPr>
            <a:r>
              <a:rPr lang="pt-BR" sz="3400" dirty="0" smtClean="0">
                <a:latin typeface="+mj-lt"/>
              </a:rPr>
              <a:t>Municípios: </a:t>
            </a:r>
          </a:p>
          <a:p>
            <a:pPr lvl="1">
              <a:buFont typeface="Arial" pitchFamily="34" charset="0"/>
              <a:buChar char="–"/>
              <a:defRPr/>
            </a:pPr>
            <a:r>
              <a:rPr lang="pt-BR" sz="3400" dirty="0" smtClean="0">
                <a:latin typeface="+mj-lt"/>
              </a:rPr>
              <a:t>São responsáveis pela </a:t>
            </a:r>
            <a:r>
              <a:rPr lang="pt-BR" sz="3400" dirty="0" smtClean="0">
                <a:latin typeface="+mj-lt"/>
              </a:rPr>
              <a:t>prestação </a:t>
            </a:r>
            <a:r>
              <a:rPr lang="pt-BR" sz="3400" dirty="0" smtClean="0">
                <a:latin typeface="+mj-lt"/>
              </a:rPr>
              <a:t>– por meios próprios ou através da contratação de </a:t>
            </a:r>
            <a:r>
              <a:rPr lang="pt-BR" sz="3400" dirty="0" smtClean="0">
                <a:latin typeface="+mj-lt"/>
              </a:rPr>
              <a:t>terceiros</a:t>
            </a:r>
          </a:p>
          <a:p>
            <a:pPr lvl="1">
              <a:buFont typeface="Arial" pitchFamily="34" charset="0"/>
              <a:buChar char="–"/>
              <a:defRPr/>
            </a:pPr>
            <a:r>
              <a:rPr lang="pt-BR" sz="3400" dirty="0" smtClean="0">
                <a:latin typeface="+mj-lt"/>
              </a:rPr>
              <a:t>Respondem </a:t>
            </a:r>
            <a:r>
              <a:rPr lang="pt-BR" sz="3400" dirty="0" smtClean="0">
                <a:latin typeface="+mj-lt"/>
              </a:rPr>
              <a:t>pelo planejamento, regulação e fiscalização destes serviços</a:t>
            </a:r>
          </a:p>
          <a:p>
            <a:pPr eaLnBrk="1" fontAlgn="auto" hangingPunct="1">
              <a:spcAft>
                <a:spcPts val="0"/>
              </a:spcAft>
              <a:buFont typeface="Arial" pitchFamily="34" charset="0"/>
              <a:buChar char="•"/>
              <a:defRPr/>
            </a:pPr>
            <a:r>
              <a:rPr lang="pt-BR" sz="3400" dirty="0" smtClean="0">
                <a:latin typeface="+mj-lt"/>
              </a:rPr>
              <a:t>Regulação </a:t>
            </a:r>
            <a:r>
              <a:rPr lang="pt-BR" sz="3400" dirty="0" smtClean="0">
                <a:latin typeface="+mj-lt"/>
              </a:rPr>
              <a:t>e fiscalização: </a:t>
            </a:r>
          </a:p>
          <a:p>
            <a:pPr lvl="1" eaLnBrk="1" fontAlgn="auto" hangingPunct="1">
              <a:spcAft>
                <a:spcPts val="0"/>
              </a:spcAft>
              <a:buFont typeface="Arial" pitchFamily="34" charset="0"/>
              <a:buChar char="–"/>
              <a:defRPr/>
            </a:pPr>
            <a:r>
              <a:rPr lang="pt-BR" sz="3400" dirty="0" smtClean="0">
                <a:latin typeface="+mj-lt"/>
              </a:rPr>
              <a:t>Deve ser exercida de forma autônoma, ou seja, por quem não acumula a função de prestador dos serviços</a:t>
            </a:r>
          </a:p>
          <a:p>
            <a:pPr lvl="1" eaLnBrk="1" fontAlgn="auto" hangingPunct="1">
              <a:spcAft>
                <a:spcPts val="0"/>
              </a:spcAft>
              <a:buFont typeface="Arial" pitchFamily="34" charset="0"/>
              <a:buChar char="–"/>
              <a:defRPr/>
            </a:pPr>
            <a:r>
              <a:rPr lang="pt-BR" sz="3400" dirty="0" smtClean="0">
                <a:latin typeface="+mj-lt"/>
              </a:rPr>
              <a:t>Necessária designação de órgão específico, no âmbito da sua administração direta ou indireta.</a:t>
            </a:r>
            <a:endParaRPr lang="pt-BR" dirty="0" smtClean="0">
              <a:latin typeface="+mj-lt"/>
            </a:endParaRPr>
          </a:p>
          <a:p>
            <a:pPr eaLnBrk="1" fontAlgn="auto" hangingPunct="1">
              <a:spcAft>
                <a:spcPts val="0"/>
              </a:spcAft>
              <a:buFont typeface="Arial" pitchFamily="34" charset="0"/>
              <a:buChar char="•"/>
              <a:defRPr/>
            </a:pPr>
            <a:endParaRPr lang="pt-BR" dirty="0" smtClean="0">
              <a:latin typeface="+mj-lt"/>
            </a:endParaRPr>
          </a:p>
          <a:p>
            <a:pPr eaLnBrk="1" fontAlgn="auto" hangingPunct="1">
              <a:spcAft>
                <a:spcPts val="0"/>
              </a:spcAft>
              <a:buFont typeface="Arial" pitchFamily="34" charset="0"/>
              <a:buChar char="•"/>
              <a:defRPr/>
            </a:pPr>
            <a:endParaRPr lang="pt-BR" dirty="0"/>
          </a:p>
        </p:txBody>
      </p:sp>
      <p:sp>
        <p:nvSpPr>
          <p:cNvPr id="4" name="Retângulo de cantos arredondados 3"/>
          <p:cNvSpPr/>
          <p:nvPr/>
        </p:nvSpPr>
        <p:spPr>
          <a:xfrm>
            <a:off x="611188" y="1916832"/>
            <a:ext cx="1728787"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a:latin typeface="+mj-lt"/>
              </a:rPr>
              <a:t>Saneamento Básico</a:t>
            </a:r>
          </a:p>
        </p:txBody>
      </p:sp>
      <p:sp>
        <p:nvSpPr>
          <p:cNvPr id="5" name="Chave esquerda 4"/>
          <p:cNvSpPr/>
          <p:nvPr/>
        </p:nvSpPr>
        <p:spPr>
          <a:xfrm>
            <a:off x="2411413" y="1556792"/>
            <a:ext cx="215900" cy="12969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6" name="Retângulo de cantos arredondados 5"/>
          <p:cNvSpPr/>
          <p:nvPr/>
        </p:nvSpPr>
        <p:spPr>
          <a:xfrm>
            <a:off x="2700338" y="1484784"/>
            <a:ext cx="1871662"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a:latin typeface="+mj-lt"/>
              </a:rPr>
              <a:t>Serviços</a:t>
            </a:r>
          </a:p>
        </p:txBody>
      </p:sp>
      <p:sp>
        <p:nvSpPr>
          <p:cNvPr id="7" name="Retângulo de cantos arredondados 6"/>
          <p:cNvSpPr/>
          <p:nvPr/>
        </p:nvSpPr>
        <p:spPr>
          <a:xfrm>
            <a:off x="2700338" y="2060848"/>
            <a:ext cx="1871662" cy="287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a:latin typeface="+mj-lt"/>
              </a:rPr>
              <a:t>Infraestruturas</a:t>
            </a:r>
          </a:p>
        </p:txBody>
      </p:sp>
      <p:sp>
        <p:nvSpPr>
          <p:cNvPr id="8" name="Retângulo de cantos arredondados 7"/>
          <p:cNvSpPr/>
          <p:nvPr/>
        </p:nvSpPr>
        <p:spPr>
          <a:xfrm>
            <a:off x="2700338" y="2636912"/>
            <a:ext cx="1871662"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a:latin typeface="+mj-lt"/>
              </a:rPr>
              <a:t>Instalações</a:t>
            </a:r>
          </a:p>
        </p:txBody>
      </p:sp>
      <p:sp>
        <p:nvSpPr>
          <p:cNvPr id="10" name="Retângulo de cantos arredondados 9"/>
          <p:cNvSpPr/>
          <p:nvPr/>
        </p:nvSpPr>
        <p:spPr>
          <a:xfrm>
            <a:off x="5292725" y="1484784"/>
            <a:ext cx="3600450"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latin typeface="+mj-lt"/>
              </a:rPr>
              <a:t>Água Potável</a:t>
            </a:r>
          </a:p>
        </p:txBody>
      </p:sp>
      <p:sp>
        <p:nvSpPr>
          <p:cNvPr id="11" name="Retângulo de cantos arredondados 10"/>
          <p:cNvSpPr/>
          <p:nvPr/>
        </p:nvSpPr>
        <p:spPr>
          <a:xfrm>
            <a:off x="5292725" y="1844824"/>
            <a:ext cx="3600450" cy="287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latin typeface="+mj-lt"/>
              </a:rPr>
              <a:t>Esgotamento Sanitário</a:t>
            </a:r>
          </a:p>
        </p:txBody>
      </p:sp>
      <p:sp>
        <p:nvSpPr>
          <p:cNvPr id="12" name="Retângulo de cantos arredondados 11"/>
          <p:cNvSpPr/>
          <p:nvPr/>
        </p:nvSpPr>
        <p:spPr>
          <a:xfrm>
            <a:off x="5292725" y="2276872"/>
            <a:ext cx="3600450" cy="287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latin typeface="+mj-lt"/>
              </a:rPr>
              <a:t>Limpeza urbana e manejo de resíduos sólidos</a:t>
            </a:r>
          </a:p>
        </p:txBody>
      </p:sp>
      <p:sp>
        <p:nvSpPr>
          <p:cNvPr id="13" name="Retângulo de cantos arredondados 12"/>
          <p:cNvSpPr/>
          <p:nvPr/>
        </p:nvSpPr>
        <p:spPr>
          <a:xfrm>
            <a:off x="5292725" y="2636912"/>
            <a:ext cx="3600450" cy="2873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latin typeface="+mj-lt"/>
              </a:rPr>
              <a:t>Drenagem e manejo de águas pluviais urbanas</a:t>
            </a:r>
          </a:p>
        </p:txBody>
      </p:sp>
      <p:sp>
        <p:nvSpPr>
          <p:cNvPr id="14" name="Seta para a direita 13"/>
          <p:cNvSpPr/>
          <p:nvPr/>
        </p:nvSpPr>
        <p:spPr>
          <a:xfrm>
            <a:off x="4716463" y="1484784"/>
            <a:ext cx="503237" cy="1368425"/>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normAutofit/>
          </a:bodyPr>
          <a:lstStyle/>
          <a:p>
            <a:r>
              <a:rPr lang="pt-BR" sz="4000" dirty="0" smtClean="0"/>
              <a:t>Objetivos Básicos da ARES-PCJ</a:t>
            </a:r>
            <a:endParaRPr lang="pt-BR" sz="4000" dirty="0"/>
          </a:p>
        </p:txBody>
      </p:sp>
      <p:sp>
        <p:nvSpPr>
          <p:cNvPr id="3" name="Espaço Reservado para Conteúdo 2"/>
          <p:cNvSpPr>
            <a:spLocks noGrp="1"/>
          </p:cNvSpPr>
          <p:nvPr>
            <p:ph idx="1"/>
          </p:nvPr>
        </p:nvSpPr>
        <p:spPr>
          <a:xfrm>
            <a:off x="0" y="1412776"/>
            <a:ext cx="9144000" cy="5445224"/>
          </a:xfrm>
        </p:spPr>
        <p:txBody>
          <a:bodyPr>
            <a:normAutofit/>
          </a:bodyPr>
          <a:lstStyle/>
          <a:p>
            <a:r>
              <a:rPr lang="pt-BR" sz="2800" dirty="0" smtClean="0">
                <a:latin typeface="+mj-lt"/>
              </a:rPr>
              <a:t>Estabelecer </a:t>
            </a:r>
            <a:r>
              <a:rPr lang="pt-BR" sz="2800" u="sng" dirty="0" smtClean="0">
                <a:latin typeface="+mj-lt"/>
              </a:rPr>
              <a:t>padrões e normas</a:t>
            </a:r>
            <a:r>
              <a:rPr lang="pt-BR" sz="2800" dirty="0" smtClean="0">
                <a:latin typeface="+mj-lt"/>
              </a:rPr>
              <a:t> para prestação dos serviços públicos</a:t>
            </a:r>
          </a:p>
          <a:p>
            <a:r>
              <a:rPr lang="pt-BR" sz="2800" u="sng" dirty="0" smtClean="0">
                <a:latin typeface="+mj-lt"/>
              </a:rPr>
              <a:t>Garantir o cumprimento</a:t>
            </a:r>
            <a:r>
              <a:rPr lang="pt-BR" sz="2800" dirty="0" smtClean="0">
                <a:latin typeface="+mj-lt"/>
              </a:rPr>
              <a:t> dos Planos Municipais de Saneamento</a:t>
            </a:r>
          </a:p>
          <a:p>
            <a:r>
              <a:rPr lang="pt-BR" sz="2800" dirty="0" smtClean="0">
                <a:latin typeface="+mj-lt"/>
              </a:rPr>
              <a:t>Prevenir e reprimir o </a:t>
            </a:r>
            <a:r>
              <a:rPr lang="pt-BR" sz="2800" u="sng" dirty="0" smtClean="0">
                <a:latin typeface="+mj-lt"/>
              </a:rPr>
              <a:t>abuso do poder econômico</a:t>
            </a:r>
          </a:p>
          <a:p>
            <a:r>
              <a:rPr lang="pt-BR" sz="2800" u="sng" dirty="0" smtClean="0">
                <a:latin typeface="+mj-lt"/>
              </a:rPr>
              <a:t>Definir tarifas e outros preços</a:t>
            </a:r>
            <a:r>
              <a:rPr lang="pt-BR" sz="2800" dirty="0" smtClean="0">
                <a:latin typeface="+mj-lt"/>
              </a:rPr>
              <a:t> para equilíbrio econômico e financeiro do prestador</a:t>
            </a:r>
          </a:p>
          <a:p>
            <a:r>
              <a:rPr lang="pt-BR" sz="2800" dirty="0" smtClean="0">
                <a:latin typeface="+mj-lt"/>
              </a:rPr>
              <a:t>Garantir a </a:t>
            </a:r>
            <a:r>
              <a:rPr lang="pt-BR" sz="2800" u="sng" dirty="0" smtClean="0">
                <a:latin typeface="+mj-lt"/>
              </a:rPr>
              <a:t>eficiência e eficácia</a:t>
            </a:r>
            <a:r>
              <a:rPr lang="pt-BR" sz="2800" dirty="0" smtClean="0">
                <a:latin typeface="+mj-lt"/>
              </a:rPr>
              <a:t> da prestação dos serviços</a:t>
            </a:r>
            <a:endParaRPr lang="pt-BR" sz="28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332656"/>
            <a:ext cx="7236296" cy="707886"/>
          </a:xfrm>
          <a:prstGeom prst="rect">
            <a:avLst/>
          </a:prstGeom>
          <a:noFill/>
          <a:ln w="9525">
            <a:noFill/>
            <a:miter lim="800000"/>
            <a:headEnd/>
            <a:tailEnd/>
          </a:ln>
        </p:spPr>
        <p:txBody>
          <a:bodyPr wrap="square">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600"/>
              </a:spcBef>
              <a:spcAft>
                <a:spcPts val="600"/>
              </a:spcAft>
              <a:defRPr/>
            </a:pPr>
            <a:r>
              <a:rPr lang="pt-BR" sz="4000" dirty="0" smtClean="0">
                <a:solidFill>
                  <a:schemeClr val="tx2"/>
                </a:solidFill>
                <a:latin typeface="+mj-lt"/>
                <a:cs typeface="Times New Roman" pitchFamily="18" charset="0"/>
              </a:rPr>
              <a:t>O Papel da Agência Reguladora</a:t>
            </a:r>
            <a:endParaRPr lang="pt-BR" sz="3600" dirty="0">
              <a:solidFill>
                <a:schemeClr val="tx2"/>
              </a:solidFill>
              <a:latin typeface="+mj-lt"/>
              <a:cs typeface="Times New Roman" pitchFamily="18" charset="0"/>
            </a:endParaRPr>
          </a:p>
        </p:txBody>
      </p:sp>
      <p:sp>
        <p:nvSpPr>
          <p:cNvPr id="8195" name="Retângulo 2"/>
          <p:cNvSpPr>
            <a:spLocks noChangeArrowheads="1"/>
          </p:cNvSpPr>
          <p:nvPr/>
        </p:nvSpPr>
        <p:spPr bwMode="auto">
          <a:xfrm>
            <a:off x="2857500" y="3046413"/>
            <a:ext cx="3463925" cy="336550"/>
          </a:xfrm>
          <a:prstGeom prst="rect">
            <a:avLst/>
          </a:prstGeom>
          <a:noFill/>
          <a:ln w="9525">
            <a:noFill/>
            <a:miter lim="800000"/>
            <a:headEnd/>
            <a:tailEnd/>
          </a:ln>
        </p:spPr>
        <p:txBody>
          <a:bodyPr wrap="none">
            <a:spAutoFit/>
          </a:bodyPr>
          <a:lstStyle/>
          <a:p>
            <a:pPr algn="ctr"/>
            <a:r>
              <a:rPr lang="pt-BR" sz="1600" b="1">
                <a:solidFill>
                  <a:srgbClr val="000099"/>
                </a:solidFill>
                <a:latin typeface="Calibri" pitchFamily="34" charset="0"/>
              </a:rPr>
              <a:t>Qualidade dos Serviços e Tarifas Justas</a:t>
            </a:r>
          </a:p>
        </p:txBody>
      </p:sp>
      <p:sp>
        <p:nvSpPr>
          <p:cNvPr id="8196" name="Retângulo 3"/>
          <p:cNvSpPr>
            <a:spLocks noChangeArrowheads="1"/>
          </p:cNvSpPr>
          <p:nvPr/>
        </p:nvSpPr>
        <p:spPr bwMode="auto">
          <a:xfrm>
            <a:off x="1625600" y="6046788"/>
            <a:ext cx="185738" cy="368300"/>
          </a:xfrm>
          <a:prstGeom prst="rect">
            <a:avLst/>
          </a:prstGeom>
          <a:noFill/>
          <a:ln w="9525">
            <a:noFill/>
            <a:miter lim="800000"/>
            <a:headEnd/>
            <a:tailEnd/>
          </a:ln>
        </p:spPr>
        <p:txBody>
          <a:bodyPr wrap="none">
            <a:spAutoFit/>
          </a:bodyPr>
          <a:lstStyle/>
          <a:p>
            <a:pPr algn="ctr"/>
            <a:endParaRPr lang="pt-BR" b="1">
              <a:solidFill>
                <a:srgbClr val="000099"/>
              </a:solidFill>
              <a:latin typeface="Calibri" pitchFamily="34" charset="0"/>
            </a:endParaRPr>
          </a:p>
        </p:txBody>
      </p:sp>
      <p:sp>
        <p:nvSpPr>
          <p:cNvPr id="8197" name="Retângulo 4"/>
          <p:cNvSpPr>
            <a:spLocks noChangeArrowheads="1"/>
          </p:cNvSpPr>
          <p:nvPr/>
        </p:nvSpPr>
        <p:spPr bwMode="auto">
          <a:xfrm>
            <a:off x="6286500" y="6259513"/>
            <a:ext cx="2857500" cy="339725"/>
          </a:xfrm>
          <a:prstGeom prst="rect">
            <a:avLst/>
          </a:prstGeom>
          <a:noFill/>
          <a:ln w="9525">
            <a:noFill/>
            <a:miter lim="800000"/>
            <a:headEnd/>
            <a:tailEnd/>
          </a:ln>
        </p:spPr>
        <p:txBody>
          <a:bodyPr>
            <a:spAutoFit/>
          </a:bodyPr>
          <a:lstStyle/>
          <a:p>
            <a:pPr algn="ctr"/>
            <a:r>
              <a:rPr lang="pt-BR" sz="1600" b="1">
                <a:solidFill>
                  <a:srgbClr val="000099"/>
                </a:solidFill>
                <a:latin typeface="Calibri" pitchFamily="34" charset="0"/>
              </a:rPr>
              <a:t>Universalização dos Serviços</a:t>
            </a:r>
          </a:p>
        </p:txBody>
      </p:sp>
      <p:sp>
        <p:nvSpPr>
          <p:cNvPr id="8198" name="Text Box 43"/>
          <p:cNvSpPr txBox="1">
            <a:spLocks noChangeArrowheads="1"/>
          </p:cNvSpPr>
          <p:nvPr/>
        </p:nvSpPr>
        <p:spPr bwMode="auto">
          <a:xfrm>
            <a:off x="3214688" y="2401888"/>
            <a:ext cx="2644775" cy="644525"/>
          </a:xfrm>
          <a:prstGeom prst="rect">
            <a:avLst/>
          </a:prstGeom>
          <a:solidFill>
            <a:srgbClr val="0066FF"/>
          </a:solidFill>
          <a:ln w="38100" algn="in">
            <a:noFill/>
            <a:miter lim="800000"/>
            <a:headEnd/>
            <a:tailEnd/>
          </a:ln>
        </p:spPr>
        <p:txBody>
          <a:bodyPr lIns="36576" tIns="36576" rIns="36576" bIns="36576"/>
          <a:lstStyle/>
          <a:p>
            <a:pPr lvl="1" algn="r"/>
            <a:r>
              <a:rPr lang="pt-BR" sz="2000" b="1">
                <a:solidFill>
                  <a:srgbClr val="F8F8F8"/>
                </a:solidFill>
                <a:latin typeface="Calibri" pitchFamily="34" charset="0"/>
              </a:rPr>
              <a:t> </a:t>
            </a:r>
            <a:r>
              <a:rPr lang="pt-BR" sz="2000" b="1">
                <a:solidFill>
                  <a:srgbClr val="FFFF00"/>
                </a:solidFill>
                <a:latin typeface="Calibri" pitchFamily="34" charset="0"/>
              </a:rPr>
              <a:t>USUÁRIOS	  (Sociedade)</a:t>
            </a:r>
            <a:r>
              <a:rPr lang="pt-BR" sz="2000" b="1">
                <a:solidFill>
                  <a:srgbClr val="F8F8F8"/>
                </a:solidFill>
                <a:latin typeface="Calibri" pitchFamily="34" charset="0"/>
              </a:rPr>
              <a:t>	</a:t>
            </a:r>
            <a:r>
              <a:rPr lang="pt-BR" sz="2000">
                <a:solidFill>
                  <a:srgbClr val="F8F8F8"/>
                </a:solidFill>
                <a:latin typeface="Calibri" pitchFamily="34" charset="0"/>
              </a:rPr>
              <a:t>	</a:t>
            </a:r>
          </a:p>
          <a:p>
            <a:pPr algn="r"/>
            <a:endParaRPr lang="pt-BR" sz="2000">
              <a:latin typeface="Calibri" pitchFamily="34" charset="0"/>
            </a:endParaRPr>
          </a:p>
        </p:txBody>
      </p:sp>
      <p:pic>
        <p:nvPicPr>
          <p:cNvPr id="8199" name="Picture 53" descr="galer"/>
          <p:cNvPicPr>
            <a:picLocks noChangeAspect="1" noChangeArrowheads="1"/>
          </p:cNvPicPr>
          <p:nvPr/>
        </p:nvPicPr>
        <p:blipFill>
          <a:blip r:embed="rId2" cstate="print"/>
          <a:srcRect/>
          <a:stretch>
            <a:fillRect/>
          </a:stretch>
        </p:blipFill>
        <p:spPr bwMode="auto">
          <a:xfrm>
            <a:off x="3214688" y="2189163"/>
            <a:ext cx="857250" cy="784225"/>
          </a:xfrm>
          <a:prstGeom prst="rect">
            <a:avLst/>
          </a:prstGeom>
          <a:noFill/>
          <a:ln w="9525" algn="in">
            <a:noFill/>
            <a:miter lim="800000"/>
            <a:headEnd/>
            <a:tailEnd/>
          </a:ln>
        </p:spPr>
      </p:pic>
      <p:sp>
        <p:nvSpPr>
          <p:cNvPr id="8200" name="Text Box 47"/>
          <p:cNvSpPr txBox="1">
            <a:spLocks noChangeArrowheads="1"/>
          </p:cNvSpPr>
          <p:nvPr/>
        </p:nvSpPr>
        <p:spPr bwMode="auto">
          <a:xfrm>
            <a:off x="0" y="5634038"/>
            <a:ext cx="2771775" cy="625475"/>
          </a:xfrm>
          <a:prstGeom prst="rect">
            <a:avLst/>
          </a:prstGeom>
          <a:solidFill>
            <a:srgbClr val="0066FF"/>
          </a:solidFill>
          <a:ln w="9525" algn="in">
            <a:noFill/>
            <a:miter lim="800000"/>
            <a:headEnd/>
            <a:tailEnd/>
          </a:ln>
        </p:spPr>
        <p:txBody>
          <a:bodyPr lIns="36576" tIns="36576" rIns="36576" bIns="36576"/>
          <a:lstStyle/>
          <a:p>
            <a:pPr algn="r"/>
            <a:r>
              <a:rPr lang="pt-BR" sz="1600">
                <a:solidFill>
                  <a:srgbClr val="F8F8F8"/>
                </a:solidFill>
                <a:latin typeface="Century Gothic" pitchFamily="34" charset="0"/>
              </a:rPr>
              <a:t>  </a:t>
            </a:r>
            <a:r>
              <a:rPr lang="pt-BR" sz="2000" b="1">
                <a:solidFill>
                  <a:srgbClr val="FFFF00"/>
                </a:solidFill>
                <a:latin typeface="Calibri" pitchFamily="34" charset="0"/>
              </a:rPr>
              <a:t>PRESTADORES	</a:t>
            </a:r>
          </a:p>
          <a:p>
            <a:pPr algn="r"/>
            <a:r>
              <a:rPr lang="pt-BR" sz="2000" b="1">
                <a:solidFill>
                  <a:srgbClr val="FFFF00"/>
                </a:solidFill>
                <a:latin typeface="Calibri" pitchFamily="34" charset="0"/>
              </a:rPr>
              <a:t>(Entidades Reguladas)</a:t>
            </a:r>
          </a:p>
        </p:txBody>
      </p:sp>
      <p:pic>
        <p:nvPicPr>
          <p:cNvPr id="8201" name="Picture 54" descr="trabalhadores"/>
          <p:cNvPicPr>
            <a:picLocks noChangeAspect="1" noChangeArrowheads="1"/>
          </p:cNvPicPr>
          <p:nvPr/>
        </p:nvPicPr>
        <p:blipFill>
          <a:blip r:embed="rId3" cstate="print"/>
          <a:srcRect/>
          <a:stretch>
            <a:fillRect/>
          </a:stretch>
        </p:blipFill>
        <p:spPr bwMode="auto">
          <a:xfrm>
            <a:off x="0" y="5259388"/>
            <a:ext cx="731838" cy="787400"/>
          </a:xfrm>
          <a:prstGeom prst="rect">
            <a:avLst/>
          </a:prstGeom>
          <a:noFill/>
          <a:ln w="9525" algn="in">
            <a:noFill/>
            <a:miter lim="800000"/>
            <a:headEnd/>
            <a:tailEnd/>
          </a:ln>
        </p:spPr>
      </p:pic>
      <p:sp>
        <p:nvSpPr>
          <p:cNvPr id="8202" name="Retângulo 9"/>
          <p:cNvSpPr>
            <a:spLocks noChangeArrowheads="1"/>
          </p:cNvSpPr>
          <p:nvPr/>
        </p:nvSpPr>
        <p:spPr bwMode="auto">
          <a:xfrm>
            <a:off x="0" y="6259513"/>
            <a:ext cx="3214688" cy="339725"/>
          </a:xfrm>
          <a:prstGeom prst="rect">
            <a:avLst/>
          </a:prstGeom>
          <a:noFill/>
          <a:ln w="9525">
            <a:noFill/>
            <a:miter lim="800000"/>
            <a:headEnd/>
            <a:tailEnd/>
          </a:ln>
        </p:spPr>
        <p:txBody>
          <a:bodyPr>
            <a:spAutoFit/>
          </a:bodyPr>
          <a:lstStyle/>
          <a:p>
            <a:r>
              <a:rPr lang="pt-BR" sz="1600" b="1">
                <a:solidFill>
                  <a:srgbClr val="000099"/>
                </a:solidFill>
                <a:latin typeface="Calibri" pitchFamily="34" charset="0"/>
              </a:rPr>
              <a:t>Cumprimento dos Planos e Normas </a:t>
            </a:r>
          </a:p>
        </p:txBody>
      </p:sp>
      <p:sp>
        <p:nvSpPr>
          <p:cNvPr id="8203" name="Text Box 45"/>
          <p:cNvSpPr txBox="1">
            <a:spLocks noChangeArrowheads="1"/>
          </p:cNvSpPr>
          <p:nvPr/>
        </p:nvSpPr>
        <p:spPr bwMode="auto">
          <a:xfrm>
            <a:off x="6300788" y="5634038"/>
            <a:ext cx="2843212" cy="625475"/>
          </a:xfrm>
          <a:prstGeom prst="rect">
            <a:avLst/>
          </a:prstGeom>
          <a:solidFill>
            <a:srgbClr val="0066FF"/>
          </a:solidFill>
          <a:ln w="9525" algn="in">
            <a:noFill/>
            <a:miter lim="800000"/>
            <a:headEnd/>
            <a:tailEnd/>
          </a:ln>
        </p:spPr>
        <p:txBody>
          <a:bodyPr lIns="36576" tIns="36576" rIns="36576" bIns="36576"/>
          <a:lstStyle/>
          <a:p>
            <a:pPr algn="ctr"/>
            <a:r>
              <a:rPr lang="pt-BR" sz="2000" b="1">
                <a:solidFill>
                  <a:srgbClr val="FFFF00"/>
                </a:solidFill>
                <a:latin typeface="Calibri" pitchFamily="34" charset="0"/>
              </a:rPr>
              <a:t>PREFEITURAS</a:t>
            </a:r>
          </a:p>
          <a:p>
            <a:pPr algn="ctr"/>
            <a:r>
              <a:rPr lang="pt-BR" sz="2000" b="1">
                <a:solidFill>
                  <a:srgbClr val="FFFF00"/>
                </a:solidFill>
                <a:latin typeface="Calibri" pitchFamily="34" charset="0"/>
              </a:rPr>
              <a:t>(Titulares)</a:t>
            </a:r>
          </a:p>
          <a:p>
            <a:pPr algn="ctr"/>
            <a:endParaRPr lang="pt-BR" sz="1000" b="1">
              <a:solidFill>
                <a:srgbClr val="F8F8F8"/>
              </a:solidFill>
              <a:latin typeface="Century Gothic" pitchFamily="34" charset="0"/>
            </a:endParaRPr>
          </a:p>
        </p:txBody>
      </p:sp>
      <p:pic>
        <p:nvPicPr>
          <p:cNvPr id="8204" name="Picture 55" descr="boss2"/>
          <p:cNvPicPr>
            <a:picLocks noChangeAspect="1" noChangeArrowheads="1"/>
          </p:cNvPicPr>
          <p:nvPr/>
        </p:nvPicPr>
        <p:blipFill>
          <a:blip r:embed="rId4" cstate="print"/>
          <a:srcRect/>
          <a:stretch>
            <a:fillRect/>
          </a:stretch>
        </p:blipFill>
        <p:spPr bwMode="auto">
          <a:xfrm>
            <a:off x="8437563" y="5332413"/>
            <a:ext cx="706437" cy="784225"/>
          </a:xfrm>
          <a:prstGeom prst="rect">
            <a:avLst/>
          </a:prstGeom>
          <a:noFill/>
          <a:ln w="9525" algn="in">
            <a:noFill/>
            <a:miter lim="800000"/>
            <a:headEnd/>
            <a:tailEnd/>
          </a:ln>
        </p:spPr>
      </p:pic>
      <p:sp>
        <p:nvSpPr>
          <p:cNvPr id="8205" name="AutoShape 52"/>
          <p:cNvSpPr>
            <a:spLocks noChangeArrowheads="1"/>
          </p:cNvSpPr>
          <p:nvPr/>
        </p:nvSpPr>
        <p:spPr bwMode="auto">
          <a:xfrm rot="8090040">
            <a:off x="5892800" y="5373688"/>
            <a:ext cx="196850" cy="762000"/>
          </a:xfrm>
          <a:prstGeom prst="upArrow">
            <a:avLst>
              <a:gd name="adj1" fmla="val 50000"/>
              <a:gd name="adj2" fmla="val 156380"/>
            </a:avLst>
          </a:prstGeom>
          <a:solidFill>
            <a:srgbClr val="000099"/>
          </a:solidFill>
          <a:ln w="9525" algn="in">
            <a:noFill/>
            <a:miter lim="800000"/>
            <a:headEnd/>
            <a:tailEnd/>
          </a:ln>
        </p:spPr>
        <p:txBody>
          <a:bodyPr vert="eaVert" lIns="36576" tIns="36576" rIns="36576" bIns="36576"/>
          <a:lstStyle/>
          <a:p>
            <a:endParaRPr lang="pt-BR">
              <a:latin typeface="Arial" charset="0"/>
            </a:endParaRPr>
          </a:p>
        </p:txBody>
      </p:sp>
      <p:sp>
        <p:nvSpPr>
          <p:cNvPr id="8206" name="AutoShape 51"/>
          <p:cNvSpPr>
            <a:spLocks noChangeArrowheads="1"/>
          </p:cNvSpPr>
          <p:nvPr/>
        </p:nvSpPr>
        <p:spPr bwMode="auto">
          <a:xfrm rot="-8109968">
            <a:off x="2927350" y="5233988"/>
            <a:ext cx="188913" cy="723900"/>
          </a:xfrm>
          <a:prstGeom prst="upArrow">
            <a:avLst>
              <a:gd name="adj1" fmla="val 50000"/>
              <a:gd name="adj2" fmla="val 143023"/>
            </a:avLst>
          </a:prstGeom>
          <a:solidFill>
            <a:srgbClr val="000099"/>
          </a:solidFill>
          <a:ln w="9525" algn="in">
            <a:noFill/>
            <a:miter lim="800000"/>
            <a:headEnd/>
            <a:tailEnd/>
          </a:ln>
        </p:spPr>
        <p:txBody>
          <a:bodyPr vert="eaVert" lIns="36576" tIns="36576" rIns="36576" bIns="36576"/>
          <a:lstStyle/>
          <a:p>
            <a:endParaRPr lang="pt-BR">
              <a:latin typeface="Arial" charset="0"/>
            </a:endParaRPr>
          </a:p>
        </p:txBody>
      </p:sp>
      <p:sp>
        <p:nvSpPr>
          <p:cNvPr id="8207" name="AutoShape 50"/>
          <p:cNvSpPr>
            <a:spLocks noChangeArrowheads="1"/>
          </p:cNvSpPr>
          <p:nvPr/>
        </p:nvSpPr>
        <p:spPr bwMode="auto">
          <a:xfrm>
            <a:off x="4500563" y="3328988"/>
            <a:ext cx="214312" cy="641350"/>
          </a:xfrm>
          <a:prstGeom prst="upArrow">
            <a:avLst>
              <a:gd name="adj1" fmla="val 50000"/>
              <a:gd name="adj2" fmla="val 108191"/>
            </a:avLst>
          </a:prstGeom>
          <a:solidFill>
            <a:srgbClr val="000099"/>
          </a:solidFill>
          <a:ln w="9525" algn="in">
            <a:noFill/>
            <a:miter lim="800000"/>
            <a:headEnd/>
            <a:tailEnd/>
          </a:ln>
        </p:spPr>
        <p:txBody>
          <a:bodyPr vert="eaVert" lIns="36576" tIns="36576" rIns="36576" bIns="36576"/>
          <a:lstStyle/>
          <a:p>
            <a:endParaRPr lang="pt-BR">
              <a:solidFill>
                <a:srgbClr val="000099"/>
              </a:solidFill>
              <a:latin typeface="Arial" charset="0"/>
            </a:endParaRPr>
          </a:p>
        </p:txBody>
      </p:sp>
      <p:sp>
        <p:nvSpPr>
          <p:cNvPr id="8208" name="Elipse 15"/>
          <p:cNvSpPr>
            <a:spLocks noChangeArrowheads="1"/>
          </p:cNvSpPr>
          <p:nvPr/>
        </p:nvSpPr>
        <p:spPr bwMode="auto">
          <a:xfrm>
            <a:off x="3143250" y="3976688"/>
            <a:ext cx="2857500" cy="1800225"/>
          </a:xfrm>
          <a:prstGeom prst="ellipse">
            <a:avLst/>
          </a:prstGeom>
          <a:solidFill>
            <a:srgbClr val="0066FF"/>
          </a:solidFill>
          <a:ln w="9525" algn="ctr">
            <a:solidFill>
              <a:srgbClr val="000066"/>
            </a:solidFill>
            <a:round/>
            <a:headEnd/>
            <a:tailEnd/>
          </a:ln>
        </p:spPr>
        <p:txBody>
          <a:bodyPr lIns="90000" tIns="46800" rIns="90000" bIns="46800"/>
          <a:lstStyle/>
          <a:p>
            <a:endParaRPr lang="pt-BR">
              <a:latin typeface="Arial" charset="0"/>
            </a:endParaRPr>
          </a:p>
        </p:txBody>
      </p:sp>
      <p:sp>
        <p:nvSpPr>
          <p:cNvPr id="8209" name="Retângulo 16"/>
          <p:cNvSpPr>
            <a:spLocks noChangeArrowheads="1"/>
          </p:cNvSpPr>
          <p:nvPr/>
        </p:nvSpPr>
        <p:spPr bwMode="auto">
          <a:xfrm>
            <a:off x="3348038" y="4983163"/>
            <a:ext cx="2592387" cy="403225"/>
          </a:xfrm>
          <a:prstGeom prst="rect">
            <a:avLst/>
          </a:prstGeom>
          <a:noFill/>
          <a:ln w="9525">
            <a:noFill/>
            <a:miter lim="800000"/>
            <a:headEnd/>
            <a:tailEnd/>
          </a:ln>
        </p:spPr>
        <p:txBody>
          <a:bodyPr>
            <a:spAutoFit/>
          </a:bodyPr>
          <a:lstStyle/>
          <a:p>
            <a:pPr algn="ctr"/>
            <a:r>
              <a:rPr lang="pt-BR" sz="2000" b="1">
                <a:solidFill>
                  <a:srgbClr val="FFFF00"/>
                </a:solidFill>
                <a:latin typeface="Calibri" pitchFamily="34" charset="0"/>
              </a:rPr>
              <a:t>(Árbitro / Moderador)</a:t>
            </a:r>
            <a:endParaRPr lang="es-ES_tradnl" sz="2000" b="1">
              <a:solidFill>
                <a:srgbClr val="FFFF00"/>
              </a:solidFill>
              <a:latin typeface="Calibri" pitchFamily="34" charset="0"/>
            </a:endParaRPr>
          </a:p>
        </p:txBody>
      </p:sp>
      <p:pic>
        <p:nvPicPr>
          <p:cNvPr id="8210" name="Imagem 20" descr="Logo - ARES.JPG"/>
          <p:cNvPicPr>
            <a:picLocks noChangeAspect="1"/>
          </p:cNvPicPr>
          <p:nvPr/>
        </p:nvPicPr>
        <p:blipFill>
          <a:blip r:embed="rId5" cstate="print"/>
          <a:srcRect/>
          <a:stretch>
            <a:fillRect/>
          </a:stretch>
        </p:blipFill>
        <p:spPr bwMode="auto">
          <a:xfrm>
            <a:off x="3924300" y="4119563"/>
            <a:ext cx="1270000" cy="908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1"/>
          <p:cNvSpPr>
            <a:spLocks noGrp="1"/>
          </p:cNvSpPr>
          <p:nvPr>
            <p:ph type="title"/>
          </p:nvPr>
        </p:nvSpPr>
        <p:spPr>
          <a:xfrm>
            <a:off x="0" y="0"/>
            <a:ext cx="8229600" cy="1143000"/>
          </a:xfrm>
        </p:spPr>
        <p:txBody>
          <a:bodyPr anchor="ctr"/>
          <a:lstStyle/>
          <a:p>
            <a:r>
              <a:rPr lang="pt-BR" sz="4000" dirty="0" smtClean="0"/>
              <a:t>Abrangência da ARES-PCJ</a:t>
            </a:r>
          </a:p>
        </p:txBody>
      </p:sp>
      <p:sp>
        <p:nvSpPr>
          <p:cNvPr id="3" name="Espaço Reservado para Conteúdo 2"/>
          <p:cNvSpPr>
            <a:spLocks noGrp="1"/>
          </p:cNvSpPr>
          <p:nvPr>
            <p:ph idx="1"/>
          </p:nvPr>
        </p:nvSpPr>
        <p:spPr>
          <a:xfrm>
            <a:off x="457200" y="1341438"/>
            <a:ext cx="8435975" cy="4983162"/>
          </a:xfrm>
        </p:spPr>
        <p:txBody>
          <a:bodyPr rtlCol="0">
            <a:normAutofit/>
          </a:bodyPr>
          <a:lstStyle/>
          <a:p>
            <a:pPr fontAlgn="auto">
              <a:spcAft>
                <a:spcPts val="0"/>
              </a:spcAft>
              <a:defRPr/>
            </a:pPr>
            <a:r>
              <a:rPr lang="pt-BR" dirty="0" smtClean="0">
                <a:latin typeface="+mj-lt"/>
              </a:rPr>
              <a:t>49 municípios no Estado de São Paulo</a:t>
            </a:r>
          </a:p>
          <a:p>
            <a:pPr lvl="1" fontAlgn="auto">
              <a:spcAft>
                <a:spcPts val="0"/>
              </a:spcAft>
              <a:buNone/>
              <a:defRPr/>
            </a:pPr>
            <a:endParaRPr lang="pt-BR" dirty="0" smtClean="0">
              <a:latin typeface="+mj-lt"/>
            </a:endParaRPr>
          </a:p>
          <a:p>
            <a:pPr fontAlgn="auto">
              <a:spcAft>
                <a:spcPts val="0"/>
              </a:spcAft>
              <a:defRPr/>
            </a:pPr>
            <a:endParaRPr lang="pt-BR"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60816" y="1988840"/>
            <a:ext cx="8975680" cy="4608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1"/>
          <p:cNvSpPr>
            <a:spLocks noGrp="1"/>
          </p:cNvSpPr>
          <p:nvPr>
            <p:ph type="title"/>
          </p:nvPr>
        </p:nvSpPr>
        <p:spPr>
          <a:xfrm>
            <a:off x="0" y="0"/>
            <a:ext cx="8229600" cy="1143000"/>
          </a:xfrm>
        </p:spPr>
        <p:txBody>
          <a:bodyPr anchor="ctr"/>
          <a:lstStyle/>
          <a:p>
            <a:r>
              <a:rPr lang="pt-BR" sz="4000" dirty="0" smtClean="0"/>
              <a:t>Abrangência da ARES-PCJ</a:t>
            </a:r>
          </a:p>
        </p:txBody>
      </p:sp>
      <p:pic>
        <p:nvPicPr>
          <p:cNvPr id="6" name="Picture 3" descr="S:\02_DIRETORIA GERAL (DGE)\02_01_Diretoria (DG)\Mapa - Bacia Hidrográfica - novas cor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1"/>
          <p:cNvSpPr>
            <a:spLocks noGrp="1"/>
          </p:cNvSpPr>
          <p:nvPr>
            <p:ph type="title"/>
          </p:nvPr>
        </p:nvSpPr>
        <p:spPr>
          <a:xfrm>
            <a:off x="0" y="0"/>
            <a:ext cx="8229600" cy="1143000"/>
          </a:xfrm>
        </p:spPr>
        <p:txBody>
          <a:bodyPr anchor="ctr"/>
          <a:lstStyle/>
          <a:p>
            <a:r>
              <a:rPr lang="pt-BR" sz="4000" dirty="0" smtClean="0"/>
              <a:t>Abrangência da ARES-PCJ</a:t>
            </a:r>
          </a:p>
        </p:txBody>
      </p:sp>
      <p:sp>
        <p:nvSpPr>
          <p:cNvPr id="3" name="Espaço Reservado para Conteúdo 2"/>
          <p:cNvSpPr>
            <a:spLocks noGrp="1"/>
          </p:cNvSpPr>
          <p:nvPr>
            <p:ph idx="1"/>
          </p:nvPr>
        </p:nvSpPr>
        <p:spPr>
          <a:xfrm>
            <a:off x="0" y="1341438"/>
            <a:ext cx="9144000" cy="5516562"/>
          </a:xfrm>
        </p:spPr>
        <p:txBody>
          <a:bodyPr rtlCol="0">
            <a:noAutofit/>
          </a:bodyPr>
          <a:lstStyle/>
          <a:p>
            <a:pPr fontAlgn="auto">
              <a:spcAft>
                <a:spcPts val="0"/>
              </a:spcAft>
              <a:defRPr/>
            </a:pPr>
            <a:r>
              <a:rPr lang="pt-BR" sz="2800" dirty="0" smtClean="0">
                <a:latin typeface="+mj-lt"/>
              </a:rPr>
              <a:t>População: superior a 5,2 milhões de habitantes</a:t>
            </a:r>
          </a:p>
          <a:p>
            <a:pPr fontAlgn="auto">
              <a:spcAft>
                <a:spcPts val="0"/>
              </a:spcAft>
              <a:defRPr/>
            </a:pPr>
            <a:r>
              <a:rPr lang="pt-BR" sz="2800" dirty="0" smtClean="0">
                <a:latin typeface="+mj-lt"/>
              </a:rPr>
              <a:t>3,1 milhões de ligações de água e esgoto</a:t>
            </a:r>
          </a:p>
          <a:p>
            <a:pPr fontAlgn="auto">
              <a:spcAft>
                <a:spcPts val="0"/>
              </a:spcAft>
              <a:defRPr/>
            </a:pPr>
            <a:r>
              <a:rPr lang="pt-BR" sz="2800" dirty="0" smtClean="0">
                <a:latin typeface="+mj-lt"/>
              </a:rPr>
              <a:t>Produção de água: 20.732 L/s </a:t>
            </a:r>
          </a:p>
          <a:p>
            <a:pPr fontAlgn="auto">
              <a:spcAft>
                <a:spcPts val="0"/>
              </a:spcAft>
              <a:defRPr/>
            </a:pPr>
            <a:r>
              <a:rPr lang="pt-BR" sz="2800" dirty="0" smtClean="0">
                <a:latin typeface="+mj-lt"/>
              </a:rPr>
              <a:t>Mais de 37,5 mil km de redes de água e esgoto</a:t>
            </a:r>
          </a:p>
          <a:p>
            <a:pPr fontAlgn="auto">
              <a:spcAft>
                <a:spcPts val="0"/>
              </a:spcAft>
              <a:defRPr/>
            </a:pPr>
            <a:r>
              <a:rPr lang="pt-BR" sz="2800" dirty="0" smtClean="0">
                <a:latin typeface="+mj-lt"/>
              </a:rPr>
              <a:t>358 Captações de água (subterrâneas e superficiais)</a:t>
            </a:r>
          </a:p>
          <a:p>
            <a:pPr fontAlgn="auto">
              <a:spcAft>
                <a:spcPts val="0"/>
              </a:spcAft>
              <a:defRPr/>
            </a:pPr>
            <a:r>
              <a:rPr lang="pt-BR" sz="2800" dirty="0" smtClean="0">
                <a:latin typeface="+mj-lt"/>
              </a:rPr>
              <a:t>82 Estações de Tratamento de Água (</a:t>
            </a:r>
            <a:r>
              <a:rPr lang="pt-BR" sz="2800" dirty="0" err="1" smtClean="0">
                <a:latin typeface="+mj-lt"/>
              </a:rPr>
              <a:t>ETAs</a:t>
            </a:r>
            <a:r>
              <a:rPr lang="pt-BR" sz="2800" dirty="0" smtClean="0">
                <a:latin typeface="+mj-lt"/>
              </a:rPr>
              <a:t>)</a:t>
            </a:r>
          </a:p>
          <a:p>
            <a:pPr fontAlgn="auto">
              <a:spcAft>
                <a:spcPts val="0"/>
              </a:spcAft>
              <a:defRPr/>
            </a:pPr>
            <a:r>
              <a:rPr lang="pt-BR" sz="2800" dirty="0" smtClean="0">
                <a:latin typeface="+mj-lt"/>
              </a:rPr>
              <a:t>1.050 reservatórios de água</a:t>
            </a:r>
          </a:p>
          <a:p>
            <a:pPr fontAlgn="auto">
              <a:spcAft>
                <a:spcPts val="0"/>
              </a:spcAft>
              <a:defRPr/>
            </a:pPr>
            <a:r>
              <a:rPr lang="pt-BR" sz="2800" dirty="0" smtClean="0">
                <a:latin typeface="+mj-lt"/>
              </a:rPr>
              <a:t>128 Estações de Tratamento de Esgoto (</a:t>
            </a:r>
            <a:r>
              <a:rPr lang="pt-BR" sz="2800" dirty="0" err="1" smtClean="0">
                <a:latin typeface="+mj-lt"/>
              </a:rPr>
              <a:t>ETEs</a:t>
            </a:r>
            <a:r>
              <a:rPr lang="pt-BR" sz="2800" dirty="0" smtClean="0">
                <a:latin typeface="+mj-lt"/>
              </a:rPr>
              <a:t>)</a:t>
            </a:r>
          </a:p>
          <a:p>
            <a:pPr fontAlgn="auto">
              <a:spcAft>
                <a:spcPts val="0"/>
              </a:spcAft>
              <a:defRPr/>
            </a:pPr>
            <a:r>
              <a:rPr lang="pt-BR" sz="2800" dirty="0" smtClean="0">
                <a:latin typeface="+mj-lt"/>
              </a:rPr>
              <a:t>417 Estações Elevatórias de Água (</a:t>
            </a:r>
            <a:r>
              <a:rPr lang="pt-BR" sz="2800" dirty="0" err="1" smtClean="0">
                <a:latin typeface="+mj-lt"/>
              </a:rPr>
              <a:t>EEAs</a:t>
            </a:r>
            <a:r>
              <a:rPr lang="pt-BR" sz="2800" dirty="0" smtClean="0">
                <a:latin typeface="+mj-lt"/>
              </a:rPr>
              <a:t>)</a:t>
            </a:r>
          </a:p>
          <a:p>
            <a:pPr fontAlgn="auto">
              <a:spcAft>
                <a:spcPts val="0"/>
              </a:spcAft>
              <a:defRPr/>
            </a:pPr>
            <a:r>
              <a:rPr lang="pt-BR" sz="2800" dirty="0" smtClean="0">
                <a:latin typeface="+mj-lt"/>
              </a:rPr>
              <a:t>328 Estações Elevatórias de Esgoto (</a:t>
            </a:r>
            <a:r>
              <a:rPr lang="pt-BR" sz="2800" dirty="0" err="1" smtClean="0">
                <a:latin typeface="+mj-lt"/>
              </a:rPr>
              <a:t>EEEs</a:t>
            </a:r>
            <a:r>
              <a:rPr lang="pt-BR" sz="2800" dirty="0" smtClean="0">
                <a:latin typeface="+mj-lt"/>
              </a:rPr>
              <a:t>)</a:t>
            </a:r>
            <a:endParaRPr lang="pt-BR" sz="24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chor="ctr">
            <a:normAutofit/>
          </a:bodyPr>
          <a:lstStyle/>
          <a:p>
            <a:r>
              <a:rPr lang="pt-BR" sz="4000" dirty="0" smtClean="0"/>
              <a:t>Introdução</a:t>
            </a:r>
            <a:endParaRPr lang="pt-BR" sz="4000" dirty="0"/>
          </a:p>
        </p:txBody>
      </p:sp>
      <p:sp>
        <p:nvSpPr>
          <p:cNvPr id="3" name="Espaço Reservado para Conteúdo 2"/>
          <p:cNvSpPr>
            <a:spLocks noGrp="1"/>
          </p:cNvSpPr>
          <p:nvPr>
            <p:ph idx="1"/>
          </p:nvPr>
        </p:nvSpPr>
        <p:spPr>
          <a:xfrm>
            <a:off x="0" y="1412776"/>
            <a:ext cx="9144000" cy="5445224"/>
          </a:xfrm>
        </p:spPr>
        <p:txBody>
          <a:bodyPr>
            <a:normAutofit/>
          </a:bodyPr>
          <a:lstStyle/>
          <a:p>
            <a:r>
              <a:rPr lang="pt-BR" sz="2800" dirty="0" smtClean="0">
                <a:latin typeface="+mj-lt"/>
              </a:rPr>
              <a:t>Art. 2º, inciso XI da Lei federal nº 11.445/2007: garantia da </a:t>
            </a:r>
            <a:r>
              <a:rPr lang="pt-BR" sz="2800" b="1" u="sng" dirty="0" smtClean="0">
                <a:latin typeface="+mj-lt"/>
              </a:rPr>
              <a:t>segurança, qualidade e regularidade</a:t>
            </a:r>
            <a:r>
              <a:rPr lang="pt-BR" sz="2800" dirty="0" smtClean="0">
                <a:latin typeface="+mj-lt"/>
              </a:rPr>
              <a:t> = manutenção de sistemas de abastecimento de água com </a:t>
            </a:r>
            <a:r>
              <a:rPr lang="pt-BR" sz="2800" b="1" u="sng" dirty="0" smtClean="0">
                <a:latin typeface="+mj-lt"/>
              </a:rPr>
              <a:t>pressões adequadas e sem interrupções</a:t>
            </a:r>
            <a:r>
              <a:rPr lang="pt-BR" sz="2800" dirty="0" smtClean="0">
                <a:latin typeface="+mj-lt"/>
              </a:rPr>
              <a:t> no fornecimento</a:t>
            </a:r>
          </a:p>
          <a:p>
            <a:r>
              <a:rPr lang="pt-BR" sz="2800" b="1" u="sng" dirty="0" smtClean="0">
                <a:latin typeface="+mj-lt"/>
              </a:rPr>
              <a:t>Eficiência</a:t>
            </a:r>
            <a:r>
              <a:rPr lang="pt-BR" sz="2800" dirty="0" smtClean="0">
                <a:latin typeface="+mj-lt"/>
              </a:rPr>
              <a:t> do serviço: a relação entre a </a:t>
            </a:r>
            <a:r>
              <a:rPr lang="pt-BR" sz="2800" b="1" u="sng" dirty="0" smtClean="0">
                <a:latin typeface="+mj-lt"/>
              </a:rPr>
              <a:t>pressão da água e as perdas físicas</a:t>
            </a:r>
            <a:r>
              <a:rPr lang="pt-BR" sz="2800" dirty="0" smtClean="0">
                <a:latin typeface="+mj-lt"/>
              </a:rPr>
              <a:t> nas redes de distribuição é conhecidamente importante e seu controle desponta como uma das principais estratégias de controle destas fugas</a:t>
            </a:r>
            <a:endParaRPr lang="pt-BR" sz="2800" dirty="0">
              <a:latin typeface="+mj-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1131</TotalTime>
  <Words>1191</Words>
  <Application>Microsoft Office PowerPoint</Application>
  <PresentationFormat>Apresentação na tela (4:3)</PresentationFormat>
  <Paragraphs>141</Paragraphs>
  <Slides>20</Slides>
  <Notes>0</Notes>
  <HiddenSlides>0</HiddenSlides>
  <MMClips>0</MMClips>
  <ScaleCrop>false</ScaleCrop>
  <HeadingPairs>
    <vt:vector size="4" baseType="variant">
      <vt:variant>
        <vt:lpstr>Tema</vt:lpstr>
      </vt:variant>
      <vt:variant>
        <vt:i4>2</vt:i4>
      </vt:variant>
      <vt:variant>
        <vt:lpstr>Títulos de slides</vt:lpstr>
      </vt:variant>
      <vt:variant>
        <vt:i4>20</vt:i4>
      </vt:variant>
    </vt:vector>
  </HeadingPairs>
  <TitlesOfParts>
    <vt:vector size="22" baseType="lpstr">
      <vt:lpstr>1_Fluxo</vt:lpstr>
      <vt:lpstr>Fluxo</vt:lpstr>
      <vt:lpstr>Slide 1</vt:lpstr>
      <vt:lpstr>Marco Regulatório do Saneamento: Lei Federal nº 11.445/2007</vt:lpstr>
      <vt:lpstr>Marco Regulatório do Saneamento: Lei Federal nº 11.445/2007</vt:lpstr>
      <vt:lpstr>Objetivos Básicos da ARES-PCJ</vt:lpstr>
      <vt:lpstr>Slide 5</vt:lpstr>
      <vt:lpstr>Abrangência da ARES-PCJ</vt:lpstr>
      <vt:lpstr>Abrangência da ARES-PCJ</vt:lpstr>
      <vt:lpstr>Abrangência da ARES-PCJ</vt:lpstr>
      <vt:lpstr>Introdução</vt:lpstr>
      <vt:lpstr>Introdução</vt:lpstr>
      <vt:lpstr>Introdução</vt:lpstr>
      <vt:lpstr>Programas de Fiscalização</vt:lpstr>
      <vt:lpstr>Programa de Monitoramento de Pressões </vt:lpstr>
      <vt:lpstr>Instalação típica</vt:lpstr>
      <vt:lpstr>Programa de Monitoramento de Pressões</vt:lpstr>
      <vt:lpstr>Resultados (parciais)</vt:lpstr>
      <vt:lpstr>Resultados (parciais)</vt:lpstr>
      <vt:lpstr>Conclusões</vt:lpstr>
      <vt:lpstr>Referências Bibliográficas</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 Manzi</dc:creator>
  <cp:lastModifiedBy>Daniel</cp:lastModifiedBy>
  <cp:revision>186</cp:revision>
  <dcterms:created xsi:type="dcterms:W3CDTF">2013-07-23T16:56:47Z</dcterms:created>
  <dcterms:modified xsi:type="dcterms:W3CDTF">2015-05-21T12:11:15Z</dcterms:modified>
</cp:coreProperties>
</file>