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11" r:id="rId4"/>
    <p:sldId id="312" r:id="rId5"/>
    <p:sldId id="309" r:id="rId6"/>
    <p:sldId id="330" r:id="rId7"/>
    <p:sldId id="296" r:id="rId8"/>
    <p:sldId id="313" r:id="rId9"/>
    <p:sldId id="323" r:id="rId10"/>
    <p:sldId id="324" r:id="rId11"/>
    <p:sldId id="329" r:id="rId12"/>
    <p:sldId id="325" r:id="rId13"/>
    <p:sldId id="308" r:id="rId14"/>
    <p:sldId id="328" r:id="rId15"/>
    <p:sldId id="331" r:id="rId16"/>
    <p:sldId id="327" r:id="rId17"/>
    <p:sldId id="326" r:id="rId18"/>
    <p:sldId id="332" r:id="rId19"/>
    <p:sldId id="333" r:id="rId20"/>
    <p:sldId id="321" r:id="rId21"/>
    <p:sldId id="300" r:id="rId22"/>
    <p:sldId id="322" r:id="rId23"/>
    <p:sldId id="303" r:id="rId24"/>
    <p:sldId id="292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39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69" y="5118305"/>
            <a:ext cx="1942585" cy="19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forma.fbb.org.br/tecnologia-social/agua-limpa-desafio-para-o-desenvolvimento-consciente-e-sustentave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vdalbosco@samaecaxias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46461" y="2495299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latin typeface="+mn-lt"/>
              </a:rPr>
              <a:t>SANEAMENTO BÁSICO RURAL: PROGRAMA ÁGUA LIMPA</a:t>
            </a: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3" y="4290424"/>
            <a:ext cx="3574187" cy="1709782"/>
          </a:xfrm>
        </p:spPr>
        <p:txBody>
          <a:bodyPr>
            <a:normAutofit fontScale="92500"/>
          </a:bodyPr>
          <a:lstStyle/>
          <a:p>
            <a:pPr algn="l"/>
            <a:r>
              <a:rPr lang="pt-BR" dirty="0"/>
              <a:t>Autores</a:t>
            </a:r>
            <a:r>
              <a:rPr lang="pt-BR" dirty="0" smtClean="0"/>
              <a:t>:</a:t>
            </a:r>
          </a:p>
          <a:p>
            <a:pPr algn="l"/>
            <a:r>
              <a:rPr lang="pt-BR" dirty="0" smtClean="0"/>
              <a:t>	</a:t>
            </a:r>
            <a:r>
              <a:rPr lang="pt-BR" dirty="0"/>
              <a:t>Janaina </a:t>
            </a:r>
            <a:r>
              <a:rPr lang="pt-BR" dirty="0" smtClean="0"/>
              <a:t>Ribeiro Velho</a:t>
            </a:r>
            <a:endParaRPr lang="pt-BR" dirty="0" smtClean="0"/>
          </a:p>
          <a:p>
            <a:pPr algn="l"/>
            <a:r>
              <a:rPr lang="pt-BR" dirty="0" smtClean="0"/>
              <a:t>	</a:t>
            </a:r>
            <a:r>
              <a:rPr lang="pt-BR" dirty="0" smtClean="0"/>
              <a:t>Neiva Lourdes Rech</a:t>
            </a:r>
            <a:endParaRPr lang="pt-BR" dirty="0" smtClean="0"/>
          </a:p>
          <a:p>
            <a:pPr algn="l"/>
            <a:r>
              <a:rPr lang="pt-BR" dirty="0" smtClean="0"/>
              <a:t>	</a:t>
            </a:r>
            <a:r>
              <a:rPr lang="pt-BR" dirty="0" smtClean="0"/>
              <a:t>Volnei </a:t>
            </a:r>
            <a:r>
              <a:rPr lang="pt-BR" dirty="0"/>
              <a:t>Dal Bosco</a:t>
            </a:r>
            <a:endParaRPr lang="pt-BR" dirty="0"/>
          </a:p>
          <a:p>
            <a:pPr algn="l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69" y="5118305"/>
            <a:ext cx="1942585" cy="19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4096" y="1380226"/>
            <a:ext cx="7776864" cy="571848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  <a:endParaRPr lang="pt-PT" dirty="0" smtClean="0"/>
          </a:p>
          <a:p>
            <a:pPr algn="l">
              <a:spcBef>
                <a:spcPts val="0"/>
              </a:spcBef>
            </a:pPr>
            <a:endParaRPr lang="pt-PT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426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dirty="0" smtClean="0">
                <a:solidFill>
                  <a:srgbClr val="0070C0"/>
                </a:solidFill>
              </a:rPr>
              <a:t>Com relação à água</a:t>
            </a:r>
            <a:r>
              <a:rPr lang="pt-PT" dirty="0" smtClean="0"/>
              <a:t>, as ações foram direcionadas à recuperação de fontes utilizadas para o abastecimento humano, proteção de nascentes e cursos de água com o plantio de espécies nativas e isolamento do acesso dos animais.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25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4260" y="1142052"/>
            <a:ext cx="7776864" cy="571848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  <a:endParaRPr lang="pt-PT" dirty="0" smtClean="0"/>
          </a:p>
          <a:p>
            <a:pPr algn="l">
              <a:spcBef>
                <a:spcPts val="0"/>
              </a:spcBef>
            </a:pPr>
            <a:endParaRPr lang="pt-PT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426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064"/>
            <a:ext cx="2252325" cy="1687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36" y="2019064"/>
            <a:ext cx="2175975" cy="16206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918" y="2019064"/>
            <a:ext cx="2290500" cy="1687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025" y="2019064"/>
            <a:ext cx="2175975" cy="16206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334" y="3999815"/>
            <a:ext cx="2175975" cy="16111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01294"/>
            <a:ext cx="2175975" cy="16111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2768" y="4001294"/>
            <a:ext cx="2214150" cy="16492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5725" y="3999815"/>
            <a:ext cx="2175975" cy="161113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0535" y="4876723"/>
            <a:ext cx="2051565" cy="1510495"/>
          </a:xfrm>
          <a:prstGeom prst="rect">
            <a:avLst/>
          </a:prstGeom>
        </p:spPr>
      </p:pic>
      <p:sp>
        <p:nvSpPr>
          <p:cNvPr id="14" name="CustomShape 3"/>
          <p:cNvSpPr/>
          <p:nvPr/>
        </p:nvSpPr>
        <p:spPr>
          <a:xfrm>
            <a:off x="1481730" y="1615370"/>
            <a:ext cx="58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Água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9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4096" y="1380226"/>
            <a:ext cx="7776864" cy="571848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  <a:endParaRPr lang="pt-PT" dirty="0" smtClean="0"/>
          </a:p>
          <a:p>
            <a:pPr algn="l">
              <a:spcBef>
                <a:spcPts val="0"/>
              </a:spcBef>
            </a:pPr>
            <a:endParaRPr lang="pt-PT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426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pt-BR" dirty="0"/>
          </a:p>
        </p:txBody>
      </p:sp>
      <p:sp>
        <p:nvSpPr>
          <p:cNvPr id="6" name="CustomShape 3"/>
          <p:cNvSpPr/>
          <p:nvPr/>
        </p:nvSpPr>
        <p:spPr>
          <a:xfrm>
            <a:off x="1481730" y="1761157"/>
            <a:ext cx="58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Água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4" descr="E:\programa água limpa\Fontes protegidas\fontes atualizado\Alencar Machado\DSC_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60" y="2313360"/>
            <a:ext cx="3312368" cy="2592288"/>
          </a:xfrm>
          <a:prstGeom prst="rect">
            <a:avLst/>
          </a:prstGeom>
          <a:noFill/>
        </p:spPr>
      </p:pic>
      <p:pic>
        <p:nvPicPr>
          <p:cNvPr id="9" name="Picture 6" descr="E:\programa água limpa\Fontes protegidas\fontes atualizado\Orivaldo Ribeiro\Foto 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584" y="2313360"/>
            <a:ext cx="3384376" cy="2664296"/>
          </a:xfrm>
          <a:prstGeom prst="rect">
            <a:avLst/>
          </a:prstGeom>
          <a:noFill/>
        </p:spPr>
      </p:pic>
      <p:sp>
        <p:nvSpPr>
          <p:cNvPr id="2" name="Seta para a direita 1"/>
          <p:cNvSpPr/>
          <p:nvPr/>
        </p:nvSpPr>
        <p:spPr>
          <a:xfrm>
            <a:off x="3796628" y="3438525"/>
            <a:ext cx="927772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5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781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30941" y="222104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dirty="0" smtClean="0">
                <a:solidFill>
                  <a:srgbClr val="0070C0"/>
                </a:solidFill>
              </a:rPr>
              <a:t>Tratamento das águas servidas dos domicílios: </a:t>
            </a:r>
            <a:r>
              <a:rPr lang="pt-PT" dirty="0" smtClean="0"/>
              <a:t>através da instalação de caixa de gordura, fossa séptica, filtro anaeróbico e sumidouro, seguindo as diretrizes presentes na norma ABNT NBR 13.969:1997, constituindo estações de tratamento de esgoto unifamiliares (ETEs).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5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781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sp>
        <p:nvSpPr>
          <p:cNvPr id="5" name="CustomShape 3"/>
          <p:cNvSpPr/>
          <p:nvPr/>
        </p:nvSpPr>
        <p:spPr>
          <a:xfrm>
            <a:off x="1737124" y="1419360"/>
            <a:ext cx="58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Esgotamento Sanitário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9" y="2139143"/>
            <a:ext cx="3882737" cy="29567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003" y="2139143"/>
            <a:ext cx="4062135" cy="24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781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sp>
        <p:nvSpPr>
          <p:cNvPr id="5" name="CustomShape 3"/>
          <p:cNvSpPr/>
          <p:nvPr/>
        </p:nvSpPr>
        <p:spPr>
          <a:xfrm>
            <a:off x="1737124" y="1419360"/>
            <a:ext cx="58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Esgotamento Sanitário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29" y="2171700"/>
            <a:ext cx="4011064" cy="30305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032" y="2171700"/>
            <a:ext cx="4352477" cy="30467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3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781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43929" y="214690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dirty="0" smtClean="0">
                <a:solidFill>
                  <a:srgbClr val="0070C0"/>
                </a:solidFill>
              </a:rPr>
              <a:t>Para os dejetos animais</a:t>
            </a:r>
            <a:r>
              <a:rPr lang="pt-PT" dirty="0" smtClean="0"/>
              <a:t>, foram instaladas esterqueiras de concreto de 20 m3 para seu recolhimento e compostagem, onde, posteriormente o resíduo biodegradado era utilizado para adubação dos campos melhorados.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73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781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sp>
        <p:nvSpPr>
          <p:cNvPr id="5" name="CustomShape 3"/>
          <p:cNvSpPr/>
          <p:nvPr/>
        </p:nvSpPr>
        <p:spPr>
          <a:xfrm>
            <a:off x="1424580" y="1795648"/>
            <a:ext cx="58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Dejetos Animais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38" y="2456706"/>
            <a:ext cx="4104659" cy="3143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33" y="2805860"/>
            <a:ext cx="3820132" cy="24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781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sp>
        <p:nvSpPr>
          <p:cNvPr id="5" name="CustomShape 3"/>
          <p:cNvSpPr/>
          <p:nvPr/>
        </p:nvSpPr>
        <p:spPr>
          <a:xfrm>
            <a:off x="1415055" y="1832734"/>
            <a:ext cx="58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Dejetos Animais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28" y="2460140"/>
            <a:ext cx="4017929" cy="28929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456" y="2460140"/>
            <a:ext cx="4135093" cy="29188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9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781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77" y="2836760"/>
            <a:ext cx="2865480" cy="2192440"/>
          </a:xfrm>
          <a:prstGeom prst="rect">
            <a:avLst/>
          </a:prstGeom>
        </p:spPr>
      </p:pic>
      <p:sp>
        <p:nvSpPr>
          <p:cNvPr id="5" name="CustomShape 3"/>
          <p:cNvSpPr/>
          <p:nvPr/>
        </p:nvSpPr>
        <p:spPr>
          <a:xfrm>
            <a:off x="1440067" y="1926051"/>
            <a:ext cx="58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Dejetos Animais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65" y="2480997"/>
            <a:ext cx="3781282" cy="29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1903" y="1776650"/>
            <a:ext cx="81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9607" t="21144" r="32744" b="15811"/>
          <a:stretch/>
        </p:blipFill>
        <p:spPr>
          <a:xfrm>
            <a:off x="188951" y="2088649"/>
            <a:ext cx="3657648" cy="382794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899954" y="1604444"/>
            <a:ext cx="6069087" cy="4303682"/>
            <a:chOff x="2899954" y="1604444"/>
            <a:chExt cx="6069087" cy="430368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45" t="17511" r="33333" b="5991"/>
            <a:stretch>
              <a:fillRect/>
            </a:stretch>
          </p:blipFill>
          <p:spPr bwMode="auto">
            <a:xfrm>
              <a:off x="5176313" y="1604444"/>
              <a:ext cx="3792728" cy="43036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ector reto 9"/>
            <p:cNvCxnSpPr/>
            <p:nvPr/>
          </p:nvCxnSpPr>
          <p:spPr>
            <a:xfrm flipV="1">
              <a:off x="2987040" y="1604444"/>
              <a:ext cx="4641669" cy="1715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2899954" y="3544389"/>
              <a:ext cx="2908663" cy="2022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3932" y="1804513"/>
            <a:ext cx="8540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- O </a:t>
            </a:r>
            <a:r>
              <a:rPr lang="pt-PT" sz="2000" dirty="0"/>
              <a:t>Programa instalou 30 ETEs, realizou 30 proteções de fontes para a melhoria da qualidade da água de consumo, englobando também a recuperação do entorno com o plantio de espécies nativas e a instalação de 30 </a:t>
            </a:r>
            <a:r>
              <a:rPr lang="pt-PT" sz="2000" dirty="0" smtClean="0"/>
              <a:t>esterqueiras.</a:t>
            </a:r>
          </a:p>
          <a:p>
            <a:pPr algn="just"/>
            <a:r>
              <a:rPr lang="pt-PT" sz="2000" dirty="0" smtClean="0"/>
              <a:t>- A </a:t>
            </a:r>
            <a:r>
              <a:rPr lang="pt-PT" sz="2000" dirty="0"/>
              <a:t>instalação das estruturas de saneamento básico assegurou melhores condições de vida para os moradores, bem como possibilitou o controle de eventuais contaminações das águas superficiais e subterrâneas advindas das águas servidas do domicílio e dos dejetos dos animais. </a:t>
            </a:r>
            <a:endParaRPr lang="pt-PT" sz="2000" dirty="0" smtClean="0"/>
          </a:p>
          <a:p>
            <a:pPr algn="just"/>
            <a:r>
              <a:rPr lang="pt-PT" sz="2000" dirty="0" smtClean="0"/>
              <a:t>- Outro </a:t>
            </a:r>
            <a:r>
              <a:rPr lang="pt-PT" sz="2000" dirty="0"/>
              <a:t>resultado advém da operação das esterqueiras que maximizaram o uso do fertilizante natural produzido nas propriedades. </a:t>
            </a:r>
            <a:endParaRPr lang="pt-PT" sz="2000" dirty="0" smtClean="0"/>
          </a:p>
        </p:txBody>
      </p:sp>
    </p:spTree>
    <p:extLst>
      <p:ext uri="{BB962C8B-B14F-4D97-AF65-F5344CB8AC3E}">
        <p14:creationId xmlns:p14="http://schemas.microsoft.com/office/powerpoint/2010/main" val="7195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</a:t>
            </a:r>
            <a:r>
              <a:rPr lang="pt-BR" b="1" dirty="0" smtClean="0">
                <a:solidFill>
                  <a:schemeClr val="tx1"/>
                </a:solidFill>
              </a:rPr>
              <a:t>discussão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59" y="3127952"/>
            <a:ext cx="4285215" cy="33051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43932" y="1804513"/>
            <a:ext cx="8540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- Por </a:t>
            </a:r>
            <a:r>
              <a:rPr lang="pt-PT" sz="2000" dirty="0"/>
              <a:t>fim, relata-se que a iniciativa da municipalidade foi reconhecida em diversas premiações nesses últimos anos. </a:t>
            </a:r>
            <a:r>
              <a:rPr lang="pt-PT" sz="2000" dirty="0"/>
              <a:t>Destaca-se que Caxias do Sul foi vencedor do Prêmio Fundação Banco do Brasil de Tecnologia Social na Categoria Gestores Públicos, em 2015 (FUNDAÇÃO BANCO DO BRASIL, 2022).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104" y="1838949"/>
            <a:ext cx="7916825" cy="4447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/>
              <a:t>- É </a:t>
            </a:r>
            <a:r>
              <a:rPr lang="pt-BR" sz="2000" dirty="0"/>
              <a:t>fundamental estimular um olhar atento à realidade em que se vive, uma vez que para transformá-la é essencial que a população conheça os diferentes aspectos relacionados ao saneamento e conservação ambiental, que participe ativamente das tomadas de decisões e exerça controle social ao longo do processo, principalmente nos aspectos que envolvem à busca pela universalização do saneamento e em consonância com a importância da manutenção dos serviços </a:t>
            </a:r>
            <a:r>
              <a:rPr lang="pt-BR" sz="2000" dirty="0" smtClean="0"/>
              <a:t>ecossistêmicos.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/>
              <a:t>- As </a:t>
            </a:r>
            <a:r>
              <a:rPr lang="pt-BR" sz="2000" dirty="0"/>
              <a:t>30 propriedades participantes obtiveram melhoria da qualidade da água de consumo, redução da contaminação ambiental através do tratamento das águas servidas e dos dejetos animais, além da redução do custo com adubação das pastagens pela utilização dos dejetos animais como fertilizante orgânico.</a:t>
            </a:r>
          </a:p>
        </p:txBody>
      </p:sp>
    </p:spTree>
    <p:extLst>
      <p:ext uri="{BB962C8B-B14F-4D97-AF65-F5344CB8AC3E}">
        <p14:creationId xmlns:p14="http://schemas.microsoft.com/office/powerpoint/2010/main" val="11485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3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Recomendações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/>
              <a:t>Dar continuidade ao “Programa Água Limpa”, melhorando as condições sanitárias e ambientais do meio rural.</a:t>
            </a: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dirty="0"/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1200" dirty="0" smtClean="0"/>
              <a:t>Obs</a:t>
            </a:r>
            <a:r>
              <a:rPr lang="pt-BR" sz="1200" dirty="0" smtClean="0"/>
              <a:t>.: Esta foi a primeira etapa do programa. Foram adquiridos mais 32 </a:t>
            </a:r>
            <a:r>
              <a:rPr lang="pt-BR" sz="1200" dirty="0" err="1" smtClean="0"/>
              <a:t>ETEs</a:t>
            </a:r>
            <a:r>
              <a:rPr lang="pt-BR" sz="1200" dirty="0" smtClean="0"/>
              <a:t> que estão sendo instaladas e realizadas outras proteções de fontes de água.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7815996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Fundação Banco do Brasil. Desafio Transforma de reaplicação de Tecnologias Sociais. </a:t>
            </a:r>
            <a:r>
              <a:rPr lang="pt-BR" b="1" dirty="0"/>
              <a:t>Tecnologia Social</a:t>
            </a:r>
            <a:r>
              <a:rPr lang="pt-BR" dirty="0"/>
              <a:t>. Disponível em: </a:t>
            </a:r>
            <a:r>
              <a:rPr lang="pt-BR" dirty="0">
                <a:hlinkClick r:id="rId2"/>
              </a:rPr>
              <a:t>https://transforma.fbb.org.br/tecnologia-social/agua-limpa-desafio-para-o-desenvolvimento-consciente-e-sustentavel</a:t>
            </a:r>
            <a:r>
              <a:rPr lang="pt-BR" dirty="0"/>
              <a:t>. Acesso em: 26 mar. 2022.</a:t>
            </a:r>
          </a:p>
          <a:p>
            <a:pPr algn="just"/>
            <a:r>
              <a:rPr lang="pt-BR" dirty="0"/>
              <a:t>Prefeitura de Caxias do Sul. </a:t>
            </a:r>
            <a:r>
              <a:rPr lang="pt-BR" b="1" dirty="0"/>
              <a:t>Água Limpa</a:t>
            </a:r>
            <a:r>
              <a:rPr lang="pt-BR" dirty="0"/>
              <a:t>. Disponível em: https://caxias.rs.gov.br/servicos/agricultura/agua-limpa. Acesso em: 26 mar. 2022.</a:t>
            </a: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Volnei Dal Bosco</a:t>
            </a:r>
          </a:p>
          <a:p>
            <a:pPr algn="l"/>
            <a:r>
              <a:rPr lang="pt-BR" dirty="0" smtClean="0">
                <a:hlinkClick r:id="rId2"/>
              </a:rPr>
              <a:t>vdalbosco@samaecaxias.com.br</a:t>
            </a:r>
            <a:endParaRPr lang="pt-BR" dirty="0" smtClean="0"/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(54)99162-7535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1903" y="1776650"/>
            <a:ext cx="81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9" y="1776650"/>
            <a:ext cx="6142805" cy="46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1903" y="1776650"/>
            <a:ext cx="81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1776649"/>
            <a:ext cx="6170140" cy="46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1903" y="1776650"/>
            <a:ext cx="42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:</a:t>
            </a: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9" y="1776650"/>
            <a:ext cx="6106129" cy="45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5" y="1776650"/>
            <a:ext cx="6164539" cy="46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just"/>
            <a:r>
              <a:rPr lang="pt-BR" dirty="0" smtClean="0"/>
              <a:t>- O objetivo deste trabalho é avaliar e divulgar </a:t>
            </a:r>
            <a:r>
              <a:rPr lang="pt-BR" dirty="0"/>
              <a:t>o Programa Água Limpa, promovido pela Prefeitura Municipal de Caxias do Sul, em ação conjunta da Secretaria Municipal de Agricultura, Pecuária e Abastecimento (SMAPA), da Secretaria Municipal de Meio Ambiente e do Serviço Autônomo Municipal de Água e Esgoto (SAMAE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 O objetivo do </a:t>
            </a:r>
            <a:r>
              <a:rPr lang="pt-BR" dirty="0"/>
              <a:t>Programa Água </a:t>
            </a:r>
            <a:r>
              <a:rPr lang="pt-BR" dirty="0" smtClean="0"/>
              <a:t>Limpa visa implantar e conscientizar para a importância do saneamento básico nas propriedades rurais.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4096" y="1380226"/>
            <a:ext cx="7776864" cy="571848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pt-BR" dirty="0" smtClean="0"/>
              <a:t>P</a:t>
            </a:r>
            <a:r>
              <a:rPr lang="pt-PT" dirty="0" smtClean="0"/>
              <a:t>rojeto “Programa </a:t>
            </a:r>
            <a:r>
              <a:rPr lang="pt-PT" dirty="0"/>
              <a:t>Água Limpa” </a:t>
            </a:r>
            <a:r>
              <a:rPr lang="pt-PT" dirty="0" smtClean="0"/>
              <a:t>teve seu início em 2007;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pt-PT" dirty="0" smtClean="0"/>
              <a:t>Inicialmente foi trabalhado com a conscientização </a:t>
            </a:r>
            <a:r>
              <a:rPr lang="pt-PT" dirty="0" smtClean="0"/>
              <a:t>e adesão de produtores rurais de seis </a:t>
            </a:r>
            <a:r>
              <a:rPr lang="pt-PT" dirty="0" smtClean="0"/>
              <a:t>comunidades (Inseridas </a:t>
            </a:r>
            <a:r>
              <a:rPr lang="pt-PT" dirty="0" smtClean="0"/>
              <a:t>nas Zonas das </a:t>
            </a:r>
            <a:r>
              <a:rPr lang="pt-PT" dirty="0" smtClean="0"/>
              <a:t>Águas, nas Bacias </a:t>
            </a:r>
            <a:r>
              <a:rPr lang="pt-PT" dirty="0" smtClean="0"/>
              <a:t>dos Arroios Marrecas, </a:t>
            </a:r>
            <a:r>
              <a:rPr lang="pt-PT" dirty="0" smtClean="0"/>
              <a:t>Sepultura </a:t>
            </a:r>
            <a:r>
              <a:rPr lang="pt-PT" dirty="0" smtClean="0"/>
              <a:t>e </a:t>
            </a:r>
            <a:r>
              <a:rPr lang="pt-PT" dirty="0" smtClean="0"/>
              <a:t>Mulada);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pt-BR" dirty="0" smtClean="0"/>
              <a:t>Nesta etapa </a:t>
            </a:r>
            <a:r>
              <a:rPr lang="pt-BR" dirty="0"/>
              <a:t>do projeto foi </a:t>
            </a:r>
            <a:r>
              <a:rPr lang="pt-BR" dirty="0" smtClean="0"/>
              <a:t>realizada a </a:t>
            </a:r>
            <a:r>
              <a:rPr lang="pt-BR" dirty="0"/>
              <a:t>identificação das lideranças das comunidades por meio do serviço municipal de assistência técnica da SMAPA e a realização de reuniões para tornar público os objetivos do projeto, seus alcances, os benefícios e a forma de seleção das propriedades. Foram selecionadas 30 propriedades (10 de cada bacia) pelo processo de adesão voluntária dos produtores</a:t>
            </a:r>
            <a:r>
              <a:rPr lang="pt-BR" dirty="0" smtClean="0"/>
              <a:t>.</a:t>
            </a:r>
            <a:endParaRPr lang="pt-PT" dirty="0" smtClean="0"/>
          </a:p>
          <a:p>
            <a:pPr algn="l">
              <a:spcBef>
                <a:spcPts val="0"/>
              </a:spcBef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94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4096" y="1380226"/>
            <a:ext cx="7776864" cy="571848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</a:t>
            </a:r>
            <a:r>
              <a:rPr lang="pt-BR" b="1" dirty="0" smtClean="0">
                <a:solidFill>
                  <a:schemeClr val="tx1"/>
                </a:solidFill>
              </a:rPr>
              <a:t>métodos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pt-PT" dirty="0" smtClean="0"/>
              <a:t>Nestas </a:t>
            </a:r>
            <a:r>
              <a:rPr lang="pt-PT" dirty="0"/>
              <a:t>propriedades foram implementadas ações de Saneamento Básico Rural (SBR) envolvendo água, esgoto doméstico e dejetos de </a:t>
            </a:r>
            <a:r>
              <a:rPr lang="pt-PT" dirty="0" smtClean="0"/>
              <a:t>animais.</a:t>
            </a:r>
          </a:p>
          <a:p>
            <a:pPr algn="l">
              <a:spcBef>
                <a:spcPts val="0"/>
              </a:spcBef>
            </a:pPr>
            <a:endParaRPr lang="pt-PT" dirty="0" smtClean="0"/>
          </a:p>
          <a:p>
            <a:pPr algn="l">
              <a:spcBef>
                <a:spcPts val="0"/>
              </a:spcBef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40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781</Words>
  <Application>Microsoft Office PowerPoint</Application>
  <PresentationFormat>Apresentação na tela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SANEAMENTO BÁSICO RURAL: PROGRAMA ÁGUA LIMPA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Volnei Dal Bosco</cp:lastModifiedBy>
  <cp:revision>66</cp:revision>
  <dcterms:created xsi:type="dcterms:W3CDTF">2022-04-25T15:52:50Z</dcterms:created>
  <dcterms:modified xsi:type="dcterms:W3CDTF">2022-05-11T19:48:13Z</dcterms:modified>
</cp:coreProperties>
</file>