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20" r:id="rId3"/>
    <p:sldId id="256" r:id="rId4"/>
    <p:sldId id="257" r:id="rId5"/>
    <p:sldId id="259" r:id="rId6"/>
    <p:sldId id="260" r:id="rId7"/>
    <p:sldId id="298" r:id="rId8"/>
    <p:sldId id="299" r:id="rId9"/>
    <p:sldId id="301" r:id="rId10"/>
    <p:sldId id="302" r:id="rId11"/>
    <p:sldId id="305" r:id="rId12"/>
    <p:sldId id="306" r:id="rId13"/>
    <p:sldId id="307" r:id="rId14"/>
    <p:sldId id="309" r:id="rId15"/>
    <p:sldId id="286" r:id="rId16"/>
    <p:sldId id="287" r:id="rId17"/>
    <p:sldId id="289" r:id="rId18"/>
    <p:sldId id="290" r:id="rId19"/>
    <p:sldId id="292" r:id="rId20"/>
    <p:sldId id="293" r:id="rId21"/>
    <p:sldId id="294" r:id="rId22"/>
    <p:sldId id="296" r:id="rId23"/>
    <p:sldId id="266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72A41E-D1C3-5DFC-2B9F-A8EC17A5E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2EB55F-D56F-9A6A-E5FB-A92683920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D67BB6-C9CE-6A15-B2E4-792336151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1F36-2473-4AFB-BD79-FB26A49637D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A1B172-880C-1EB5-7748-9E8F65A49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C776BD-07F6-F561-8AA9-3212E2E37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602B-536A-40D1-98BD-8CE6443BFD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87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98FBD-AF04-EF33-BBFB-AA54B1E48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FC3A73-5E7C-CC01-7822-736A707C7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4125CE-7541-D1B8-941F-B58E91659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1F36-2473-4AFB-BD79-FB26A49637D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3180F9-CFED-C581-0F83-19452CD8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18B4D1-B38A-8BB7-3FE8-B77DFA74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602B-536A-40D1-98BD-8CE6443BFD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2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EB1D01-5CCF-E3EC-EC90-0B5A24369C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9E1227D-3052-5561-7C42-E34FED5D9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205C6C-B70A-CFDD-A83C-1889E812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1F36-2473-4AFB-BD79-FB26A49637D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1A2083-4637-4EC4-D599-2FB69A060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9169E-6E22-3400-F474-76B9A194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602B-536A-40D1-98BD-8CE6443BFD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23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2B7D8-182F-CB1B-457A-9E0EB668F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6F2F53-175A-7085-39DE-5B1E9BAB6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39D477-C79F-422B-42CF-0393455A7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1F36-2473-4AFB-BD79-FB26A49637D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9E1BBD-1BE3-9F71-CA8A-69E90E35F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0A8C29-074A-C680-41ED-A95C196CD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602B-536A-40D1-98BD-8CE6443BFD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465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B2A379-46F5-0F3B-1562-87892596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BAC038-774C-C28B-FC33-9B3F8AC45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A4EC4E-D52B-9FE4-18A4-491F0946F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1F36-2473-4AFB-BD79-FB26A49637D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D52A13-9B68-C61F-2449-4FAD75197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A3C548-4A51-97F6-B950-80CB039AD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602B-536A-40D1-98BD-8CE6443BFD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48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85B69-1089-E90D-6539-DB61264AC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BDA8AF-4704-168E-C1DE-732CCF922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75CE556-5812-0DC4-ED1B-07BB73538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83B806-98EA-F3D5-96A9-C7DA3CC8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1F36-2473-4AFB-BD79-FB26A49637D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A7EE21-7002-E794-31D8-48E635FA1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79DC57-4679-61B2-1867-B0440541F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602B-536A-40D1-98BD-8CE6443BFD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30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AEE14-5C66-AD2A-FAE6-18BE94F2E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E2105BE-F873-4B35-54F9-A65600948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289ABBD-3AC1-9A82-19B9-52BEFCB53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669329-BCC5-C956-31D5-5800FD2C8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0A4C905-4118-9877-F18D-6ADAF563F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D8A21BF-5F43-70B3-952B-2FAB3ECE6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1F36-2473-4AFB-BD79-FB26A49637D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5E91843-D4A7-AF38-D486-7696E4279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298A423-0320-4035-FA2A-F0941F36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602B-536A-40D1-98BD-8CE6443BFD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22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E55C4-0543-86C8-EDC3-B43760033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573C87A-C4FC-A97C-516D-31B3A6C21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1F36-2473-4AFB-BD79-FB26A49637D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EA94EE5-0639-921F-F05F-A0922EB9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5C0B3EA-FCA0-8E9E-8D3C-BD6D59F6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602B-536A-40D1-98BD-8CE6443BFD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165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C88D3E9-5014-3155-7A5D-76BE676F9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1F36-2473-4AFB-BD79-FB26A49637D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1CBB8D8-329D-D9C1-B92E-DC456E2C8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4AAC4C1-FB4E-FE7A-2E68-B22883A4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602B-536A-40D1-98BD-8CE6443BFD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10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1359B0-31F5-2D97-A0AA-5ACA8FCB0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D91E51-0744-9B5C-B0A5-2DB0E34A9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B3D8E7-CF66-6AE9-8E5C-5B583C866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53D4AFE-05A8-B55A-C4A2-1927830FC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1F36-2473-4AFB-BD79-FB26A49637D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B5B1F26-5183-118B-98D4-EC74292B5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18BC42-0B7F-3E5A-3E64-DA2EFB81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602B-536A-40D1-98BD-8CE6443BFD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43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23C1F-7CCC-1FCF-51D3-ADE8B89BF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2D5ECDD-5F08-AD09-C4CF-008A28EDF3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07F521-1026-D504-5AF5-859736B2F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E42259-DF46-3151-9FF2-7194B99EB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1F36-2473-4AFB-BD79-FB26A49637D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DA1AE7E-8941-3129-45CC-283E742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AD730CE-EFBB-E9BE-1B00-8E7BEBF65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602B-536A-40D1-98BD-8CE6443BFD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53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0923D7B-F7F3-374D-1780-31D2BFB8D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4802CF-E2B5-16DB-F351-AAF81B764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9B2A6C-D12D-CDB2-B77A-5918F19487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41F36-2473-4AFB-BD79-FB26A49637D7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18F7DD-6125-7397-EA0F-A1AE8CA7E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FBFB92-6D71-9F9C-4C39-88BC77E58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1602B-536A-40D1-98BD-8CE6443BFD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60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gua-esgoto.ogu@mdr.gov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2D94D3B-673E-D559-DEA6-844A33F5F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6" y="4543254"/>
            <a:ext cx="7678385" cy="19371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defTabSz="514350"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514350"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514350"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514350"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514350"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pt-BR" sz="4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  <a:ea typeface="+mj-ea"/>
                <a:cs typeface="Aharoni" panose="02010803020104030203" pitchFamily="2" charset="-79"/>
              </a:rPr>
              <a:t>SANEAMENTO BÁSICO</a:t>
            </a:r>
          </a:p>
        </p:txBody>
      </p:sp>
      <p:pic>
        <p:nvPicPr>
          <p:cNvPr id="10" name="Imagem 9" descr="Trem passando por baixo de ponte&#10;&#10;Descrição gerada automaticamente">
            <a:extLst>
              <a:ext uri="{FF2B5EF4-FFF2-40B4-BE49-F238E27FC236}">
                <a16:creationId xmlns:a16="http://schemas.microsoft.com/office/drawing/2014/main" id="{D667E368-6E89-443B-99E0-7976A05295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222" b="-4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</p:spPr>
      </p:pic>
      <p:pic>
        <p:nvPicPr>
          <p:cNvPr id="11" name="Imagem 10" descr="Imagem de jogo de vídeo game">
            <a:extLst>
              <a:ext uri="{FF2B5EF4-FFF2-40B4-BE49-F238E27FC236}">
                <a16:creationId xmlns:a16="http://schemas.microsoft.com/office/drawing/2014/main" id="{1ED2C884-CEFF-6A32-3283-1E8617A49B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16" b="1"/>
          <a:stretch/>
        </p:blipFill>
        <p:spPr>
          <a:xfrm rot="16200000">
            <a:off x="4043623" y="480657"/>
            <a:ext cx="4111323" cy="3793472"/>
          </a:xfrm>
          <a:prstGeom prst="rect">
            <a:avLst/>
          </a:prstGeom>
        </p:spPr>
      </p:pic>
      <p:pic>
        <p:nvPicPr>
          <p:cNvPr id="12" name="Imagem 11" descr="Campo de terra&#10;&#10;Descrição gerada automaticamente com confiança média">
            <a:extLst>
              <a:ext uri="{FF2B5EF4-FFF2-40B4-BE49-F238E27FC236}">
                <a16:creationId xmlns:a16="http://schemas.microsoft.com/office/drawing/2014/main" id="{24BBD6EF-FDB3-A7ED-4F08-FB4122CB67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5" b="24286"/>
          <a:stretch/>
        </p:blipFill>
        <p:spPr bwMode="auto">
          <a:xfrm>
            <a:off x="8086176" y="321732"/>
            <a:ext cx="3797984" cy="2100363"/>
          </a:xfrm>
          <a:prstGeom prst="rect">
            <a:avLst/>
          </a:prstGeom>
          <a:noFill/>
        </p:spPr>
      </p:pic>
      <p:pic>
        <p:nvPicPr>
          <p:cNvPr id="14" name="Imagem 13" descr="Sanepar investe mais R$ 38 milhões no sistema de esgoto de Campo Mourão |  Sanepar">
            <a:extLst>
              <a:ext uri="{FF2B5EF4-FFF2-40B4-BE49-F238E27FC236}">
                <a16:creationId xmlns:a16="http://schemas.microsoft.com/office/drawing/2014/main" id="{9EA5969F-DDBC-8DB7-989F-521AE87D5C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0" r="1" b="15334"/>
          <a:stretch/>
        </p:blipFill>
        <p:spPr bwMode="auto">
          <a:xfrm>
            <a:off x="8097710" y="2529080"/>
            <a:ext cx="3794760" cy="2935211"/>
          </a:xfrm>
          <a:prstGeom prst="rect">
            <a:avLst/>
          </a:prstGeom>
          <a:noFill/>
        </p:spPr>
      </p:pic>
      <p:pic>
        <p:nvPicPr>
          <p:cNvPr id="15" name="Imagem 14" descr="Uma imagem contendo Logotipo&#10;&#10;Descrição gerada automaticamente">
            <a:extLst>
              <a:ext uri="{FF2B5EF4-FFF2-40B4-BE49-F238E27FC236}">
                <a16:creationId xmlns:a16="http://schemas.microsoft.com/office/drawing/2014/main" id="{AE43C764-B2DB-B553-5BAC-250341CA9D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" b="3148"/>
          <a:stretch/>
        </p:blipFill>
        <p:spPr>
          <a:xfrm>
            <a:off x="8230859" y="5111292"/>
            <a:ext cx="3797983" cy="200135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1024F9BB-1A17-3689-18CF-57C7A5C62E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39" y="2824762"/>
            <a:ext cx="4134209" cy="1281891"/>
          </a:xfrm>
          <a:prstGeom prst="rect">
            <a:avLst/>
          </a:prstGeom>
        </p:spPr>
      </p:pic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623895F0-A062-4C9B-69BD-E88C68C0C905}"/>
              </a:ext>
            </a:extLst>
          </p:cNvPr>
          <p:cNvCxnSpPr/>
          <p:nvPr/>
        </p:nvCxnSpPr>
        <p:spPr>
          <a:xfrm>
            <a:off x="8184335" y="6608694"/>
            <a:ext cx="364550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F745AD27-7DFB-6CD4-E2DD-BE49F07237D7}"/>
              </a:ext>
            </a:extLst>
          </p:cNvPr>
          <p:cNvCxnSpPr>
            <a:cxnSpLocks/>
          </p:cNvCxnSpPr>
          <p:nvPr/>
        </p:nvCxnSpPr>
        <p:spPr>
          <a:xfrm>
            <a:off x="326689" y="6608694"/>
            <a:ext cx="767838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557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36BC2DEE-A36A-E2D2-3165-B8F762259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0" b="27545"/>
          <a:stretch/>
        </p:blipFill>
        <p:spPr>
          <a:xfrm>
            <a:off x="9255968" y="5878285"/>
            <a:ext cx="2770155" cy="7371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0B47301-E032-D149-0771-80A6B9280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167" y="5965407"/>
            <a:ext cx="1602339" cy="562873"/>
          </a:xfrm>
          <a:prstGeom prst="rect">
            <a:avLst/>
          </a:prstGeom>
        </p:spPr>
      </p:pic>
      <p:sp>
        <p:nvSpPr>
          <p:cNvPr id="2" name="object 9">
            <a:extLst>
              <a:ext uri="{FF2B5EF4-FFF2-40B4-BE49-F238E27FC236}">
                <a16:creationId xmlns:a16="http://schemas.microsoft.com/office/drawing/2014/main" id="{D2A0DCA9-BF4D-76C5-C31E-FD5D46F2BD29}"/>
              </a:ext>
            </a:extLst>
          </p:cNvPr>
          <p:cNvSpPr txBox="1"/>
          <p:nvPr/>
        </p:nvSpPr>
        <p:spPr>
          <a:xfrm>
            <a:off x="462754" y="0"/>
            <a:ext cx="5850294" cy="916918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30"/>
              </a:spcBef>
            </a:pPr>
            <a:r>
              <a:rPr lang="pt-BR" sz="360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Critérios de seleção</a:t>
            </a:r>
            <a:endParaRPr sz="3600" b="1" spc="-150" dirty="0">
              <a:solidFill>
                <a:srgbClr val="FFC000"/>
              </a:solidFill>
              <a:latin typeface="Rawline SemiBold" panose="00000700000000000000" pitchFamily="2" charset="0"/>
              <a:cs typeface="Arial MT"/>
            </a:endParaRP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33CE7388-9665-0510-3AAC-3157D7FEC5F6}"/>
              </a:ext>
            </a:extLst>
          </p:cNvPr>
          <p:cNvSpPr txBox="1"/>
          <p:nvPr/>
        </p:nvSpPr>
        <p:spPr>
          <a:xfrm>
            <a:off x="462754" y="916918"/>
            <a:ext cx="11266492" cy="4508670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469900" indent="-457200" algn="just">
              <a:lnSpc>
                <a:spcPct val="9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Municípios com maiores </a:t>
            </a: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déficits em abastecimento de água nas áreas urbanas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;</a:t>
            </a:r>
          </a:p>
          <a:p>
            <a:pPr marL="469900" indent="-457200" algn="just">
              <a:lnSpc>
                <a:spcPct val="9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Nível de detalhamento da proposta: estudo de concepção, estudo de viabilidade, anteprojeto, projeto básico, projeto executivo;</a:t>
            </a:r>
          </a:p>
          <a:p>
            <a:pPr marL="469900" indent="-457200" algn="just">
              <a:lnSpc>
                <a:spcPct val="9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Existência de licenças ambientais e titularidade de área, quando couber;</a:t>
            </a:r>
          </a:p>
          <a:p>
            <a:pPr marL="469900" indent="-457200" algn="just">
              <a:lnSpc>
                <a:spcPct val="9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Complementariedade com obras iniciadas nas etapas anteriores do PAC;</a:t>
            </a:r>
          </a:p>
          <a:p>
            <a:pPr marL="469900" indent="-457200" algn="just">
              <a:lnSpc>
                <a:spcPct val="9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Demandas para execução de obras cujos projetos de engenharia foram apoiados pela União; </a:t>
            </a:r>
          </a:p>
          <a:p>
            <a:pPr marL="469900" indent="-457200" algn="just">
              <a:lnSpc>
                <a:spcPct val="9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Propostas que promovam  a universalização do esgotamento sanitário urbano no município.</a:t>
            </a:r>
          </a:p>
        </p:txBody>
      </p:sp>
    </p:spTree>
    <p:extLst>
      <p:ext uri="{BB962C8B-B14F-4D97-AF65-F5344CB8AC3E}">
        <p14:creationId xmlns:p14="http://schemas.microsoft.com/office/powerpoint/2010/main" val="502896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36BC2DEE-A36A-E2D2-3165-B8F762259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0" b="27545"/>
          <a:stretch/>
        </p:blipFill>
        <p:spPr>
          <a:xfrm>
            <a:off x="9255968" y="5878285"/>
            <a:ext cx="2770155" cy="7371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0B47301-E032-D149-0771-80A6B9280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04" y="285265"/>
            <a:ext cx="2955278" cy="103813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FDAB920-A308-6B6D-5489-6C26DA82B4AE}"/>
              </a:ext>
            </a:extLst>
          </p:cNvPr>
          <p:cNvSpPr txBox="1"/>
          <p:nvPr/>
        </p:nvSpPr>
        <p:spPr>
          <a:xfrm>
            <a:off x="1259633" y="4557180"/>
            <a:ext cx="997479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rgbClr val="0C326F"/>
                </a:solidFill>
                <a:latin typeface="Rawline SemiBold" panose="00000700000000000000" pitchFamily="2" charset="0"/>
                <a:cs typeface="helvetica"/>
              </a:rPr>
              <a:t>Seleção Abastecimento de Água - Rural</a:t>
            </a:r>
            <a:endParaRPr lang="en-US" sz="2800" b="1" dirty="0">
              <a:solidFill>
                <a:srgbClr val="555555"/>
              </a:solidFill>
              <a:latin typeface="Rawline SemiBold" panose="00000700000000000000" pitchFamily="2" charset="0"/>
              <a:cs typeface="helvetica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D412009-168E-83D8-D4E3-068E85C69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252" y="2057315"/>
            <a:ext cx="12250252" cy="246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59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36BC2DEE-A36A-E2D2-3165-B8F762259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0" b="27545"/>
          <a:stretch/>
        </p:blipFill>
        <p:spPr>
          <a:xfrm>
            <a:off x="9255968" y="5878285"/>
            <a:ext cx="2770155" cy="7371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0B47301-E032-D149-0771-80A6B9280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629" y="5965407"/>
            <a:ext cx="1602339" cy="562873"/>
          </a:xfrm>
          <a:prstGeom prst="rect">
            <a:avLst/>
          </a:prstGeom>
        </p:spPr>
      </p:pic>
      <p:sp>
        <p:nvSpPr>
          <p:cNvPr id="3" name="object 9">
            <a:extLst>
              <a:ext uri="{FF2B5EF4-FFF2-40B4-BE49-F238E27FC236}">
                <a16:creationId xmlns:a16="http://schemas.microsoft.com/office/drawing/2014/main" id="{9F321BD9-E541-EAC4-93FE-1525DB078603}"/>
              </a:ext>
            </a:extLst>
          </p:cNvPr>
          <p:cNvSpPr txBox="1"/>
          <p:nvPr/>
        </p:nvSpPr>
        <p:spPr>
          <a:xfrm>
            <a:off x="755481" y="0"/>
            <a:ext cx="6143794" cy="855362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320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Objeto da Seleção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45E5508-C8D3-B2EE-A0DA-6543719B1F8D}"/>
              </a:ext>
            </a:extLst>
          </p:cNvPr>
          <p:cNvSpPr txBox="1"/>
          <p:nvPr/>
        </p:nvSpPr>
        <p:spPr>
          <a:xfrm>
            <a:off x="740701" y="858569"/>
            <a:ext cx="10805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ts val="1200"/>
              </a:spcBef>
              <a:spcAft>
                <a:spcPts val="1200"/>
              </a:spcAft>
            </a:pPr>
            <a:r>
              <a:rPr lang="pt-BR" sz="2000" b="1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Promover a ampliação do acesso aos serviços de abastecimento de água em domicílios rurais, por meio da implementação de tecnologias inovadoras, de baixo custo, sustentáveis e de forma participativa.</a:t>
            </a:r>
            <a:endParaRPr lang="pt-BR" sz="3200" b="1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6500E716-058C-F33A-C3E7-899058559869}"/>
              </a:ext>
            </a:extLst>
          </p:cNvPr>
          <p:cNvSpPr txBox="1"/>
          <p:nvPr/>
        </p:nvSpPr>
        <p:spPr>
          <a:xfrm>
            <a:off x="755481" y="1780806"/>
            <a:ext cx="3806059" cy="855362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320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Quem pode propor?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33CF680-CF53-89C5-78E0-4378F75B55A6}"/>
              </a:ext>
            </a:extLst>
          </p:cNvPr>
          <p:cNvSpPr txBox="1"/>
          <p:nvPr/>
        </p:nvSpPr>
        <p:spPr>
          <a:xfrm>
            <a:off x="693274" y="2575890"/>
            <a:ext cx="108054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2400" b="1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OGU</a:t>
            </a:r>
            <a:r>
              <a:rPr lang="pt-BR" sz="2000" b="1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:</a:t>
            </a:r>
            <a:r>
              <a:rPr lang="pt-BR" sz="20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 Estados e DF. </a:t>
            </a:r>
            <a:r>
              <a:rPr lang="pt-BR" sz="2000" dirty="0">
                <a:solidFill>
                  <a:srgbClr val="555555"/>
                </a:solidFill>
                <a:latin typeface="rawline" panose="020B0604020202020204" charset="0"/>
              </a:rPr>
              <a:t>(</a:t>
            </a:r>
            <a:r>
              <a:rPr lang="pt-BR" sz="2000" b="1" dirty="0">
                <a:solidFill>
                  <a:srgbClr val="555555"/>
                </a:solidFill>
                <a:latin typeface="rawline" panose="020B0604020202020204" charset="0"/>
              </a:rPr>
              <a:t>Programa 5600020230052</a:t>
            </a:r>
            <a:r>
              <a:rPr lang="pt-BR" sz="2000" dirty="0">
                <a:solidFill>
                  <a:srgbClr val="555555"/>
                </a:solidFill>
                <a:latin typeface="rawline" panose="020B0604020202020204" charset="0"/>
              </a:rPr>
              <a:t>)</a:t>
            </a:r>
            <a:endParaRPr lang="pt-BR" sz="2000" b="0" i="0" dirty="0">
              <a:solidFill>
                <a:srgbClr val="555555"/>
              </a:solidFill>
              <a:effectLst/>
              <a:latin typeface="rawline" panose="020B0604020202020204" charset="0"/>
            </a:endParaRPr>
          </a:p>
          <a:p>
            <a:pPr algn="just" fontAlgn="base"/>
            <a:endParaRPr lang="pt-BR" sz="900" b="0" i="0" dirty="0">
              <a:solidFill>
                <a:srgbClr val="555555"/>
              </a:solidFill>
              <a:effectLst/>
              <a:latin typeface="rawline" panose="020B0604020202020204" charset="0"/>
            </a:endParaRPr>
          </a:p>
        </p:txBody>
      </p:sp>
      <p:sp>
        <p:nvSpPr>
          <p:cNvPr id="2" name="object 9">
            <a:extLst>
              <a:ext uri="{FF2B5EF4-FFF2-40B4-BE49-F238E27FC236}">
                <a16:creationId xmlns:a16="http://schemas.microsoft.com/office/drawing/2014/main" id="{3C1F744A-BB9C-C4E8-2932-0274ACF59A21}"/>
              </a:ext>
            </a:extLst>
          </p:cNvPr>
          <p:cNvSpPr txBox="1"/>
          <p:nvPr/>
        </p:nvSpPr>
        <p:spPr>
          <a:xfrm>
            <a:off x="740701" y="3110566"/>
            <a:ext cx="11169884" cy="855362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320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Municípios que podem receber a intervenção: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DAB2219-F316-FC22-AAFF-878C700FD712}"/>
              </a:ext>
            </a:extLst>
          </p:cNvPr>
          <p:cNvSpPr txBox="1"/>
          <p:nvPr/>
        </p:nvSpPr>
        <p:spPr>
          <a:xfrm>
            <a:off x="693274" y="3948394"/>
            <a:ext cx="11057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220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Área rural de municípios com domicílios sem abastecimento adequado de água.</a:t>
            </a:r>
          </a:p>
        </p:txBody>
      </p:sp>
    </p:spTree>
    <p:extLst>
      <p:ext uri="{BB962C8B-B14F-4D97-AF65-F5344CB8AC3E}">
        <p14:creationId xmlns:p14="http://schemas.microsoft.com/office/powerpoint/2010/main" val="2868160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D3A37038-B59C-3ACC-EB2F-6B2C90897613}"/>
              </a:ext>
            </a:extLst>
          </p:cNvPr>
          <p:cNvSpPr txBox="1"/>
          <p:nvPr/>
        </p:nvSpPr>
        <p:spPr>
          <a:xfrm>
            <a:off x="664967" y="82893"/>
            <a:ext cx="10655559" cy="916918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>
            <a:defPPr>
              <a:defRPr lang="pt-BR"/>
            </a:defPPr>
            <a:lvl1pPr marL="12700">
              <a:lnSpc>
                <a:spcPct val="100000"/>
              </a:lnSpc>
              <a:spcBef>
                <a:spcPts val="2830"/>
              </a:spcBef>
              <a:defRPr sz="5450" b="1" spc="-15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defRPr>
            </a:lvl1pPr>
          </a:lstStyle>
          <a:p>
            <a:r>
              <a:rPr lang="pt-BR" sz="3600" dirty="0"/>
              <a:t>Requisitos  para Inscrição</a:t>
            </a: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5B3AC61B-8462-B02D-AA4C-07CC2D1E0322}"/>
              </a:ext>
            </a:extLst>
          </p:cNvPr>
          <p:cNvSpPr txBox="1"/>
          <p:nvPr/>
        </p:nvSpPr>
        <p:spPr>
          <a:xfrm>
            <a:off x="664967" y="781837"/>
            <a:ext cx="11106169" cy="2948243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Preenchimento de carta-consulta  eletrônica na plataforma </a:t>
            </a:r>
            <a:r>
              <a:rPr lang="pt-BR" sz="2400" b="0" i="0" dirty="0" err="1">
                <a:solidFill>
                  <a:srgbClr val="555555"/>
                </a:solidFill>
                <a:effectLst/>
                <a:latin typeface="rawline" panose="020B0604020202020204" charset="0"/>
              </a:rPr>
              <a:t>Transferegov</a:t>
            </a: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;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Anexar projeto ou anteprojeto ou estudo preliminar contendo a concepção da intervenção;  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Anexar Composição Básica do Investimento, conforme modelo disponível no </a:t>
            </a:r>
            <a:r>
              <a:rPr lang="pt-BR" sz="2400" b="0" i="0" dirty="0" err="1">
                <a:solidFill>
                  <a:srgbClr val="555555"/>
                </a:solidFill>
                <a:effectLst/>
                <a:latin typeface="rawline" panose="020B0604020202020204" charset="0"/>
              </a:rPr>
              <a:t>Transferegov</a:t>
            </a: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;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Município/Prestador ter preenchido o Sistema Nacional de Informações sobre Saneamento – SNIS.</a:t>
            </a:r>
          </a:p>
        </p:txBody>
      </p:sp>
      <p:pic>
        <p:nvPicPr>
          <p:cNvPr id="6" name="Imagem 5" descr="Uma imagem contendo Logotipo&#10;&#10;Descrição gerada automaticamente">
            <a:extLst>
              <a:ext uri="{FF2B5EF4-FFF2-40B4-BE49-F238E27FC236}">
                <a16:creationId xmlns:a16="http://schemas.microsoft.com/office/drawing/2014/main" id="{C9AF9379-2D17-21DB-094A-41EA3FAE00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0" b="27545"/>
          <a:stretch/>
        </p:blipFill>
        <p:spPr>
          <a:xfrm>
            <a:off x="9255968" y="5878285"/>
            <a:ext cx="2770155" cy="73711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CBCD387-834C-4FD8-1611-F4E62E353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777" y="6052531"/>
            <a:ext cx="1602339" cy="56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83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36BC2DEE-A36A-E2D2-3165-B8F762259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0" b="27545"/>
          <a:stretch/>
        </p:blipFill>
        <p:spPr>
          <a:xfrm>
            <a:off x="9255968" y="5878285"/>
            <a:ext cx="2770155" cy="7371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0B47301-E032-D149-0771-80A6B9280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629" y="6052531"/>
            <a:ext cx="1602339" cy="562873"/>
          </a:xfrm>
          <a:prstGeom prst="rect">
            <a:avLst/>
          </a:prstGeom>
        </p:spPr>
      </p:pic>
      <p:sp>
        <p:nvSpPr>
          <p:cNvPr id="2" name="object 9">
            <a:extLst>
              <a:ext uri="{FF2B5EF4-FFF2-40B4-BE49-F238E27FC236}">
                <a16:creationId xmlns:a16="http://schemas.microsoft.com/office/drawing/2014/main" id="{D2A0DCA9-BF4D-76C5-C31E-FD5D46F2BD29}"/>
              </a:ext>
            </a:extLst>
          </p:cNvPr>
          <p:cNvSpPr txBox="1"/>
          <p:nvPr/>
        </p:nvSpPr>
        <p:spPr>
          <a:xfrm>
            <a:off x="462754" y="0"/>
            <a:ext cx="5850294" cy="916918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30"/>
              </a:spcBef>
            </a:pPr>
            <a:r>
              <a:rPr lang="pt-BR" sz="360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Critérios de seleção</a:t>
            </a:r>
            <a:endParaRPr sz="3600" b="1" spc="-150" dirty="0">
              <a:solidFill>
                <a:srgbClr val="FFC000"/>
              </a:solidFill>
              <a:latin typeface="Rawline SemiBold" panose="00000700000000000000" pitchFamily="2" charset="0"/>
              <a:cs typeface="Arial MT"/>
            </a:endParaRP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33CE7388-9665-0510-3AAC-3157D7FEC5F6}"/>
              </a:ext>
            </a:extLst>
          </p:cNvPr>
          <p:cNvSpPr txBox="1"/>
          <p:nvPr/>
        </p:nvSpPr>
        <p:spPr>
          <a:xfrm>
            <a:off x="462754" y="690581"/>
            <a:ext cx="11266492" cy="4440959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342900" indent="-342900" algn="l" fontAlgn="base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Maior déficit de abastecimento de água em área rural;</a:t>
            </a:r>
          </a:p>
          <a:p>
            <a:pPr marL="342900" indent="-342900" algn="l" fontAlgn="base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Nível de detalhamento da proposta: estudo de concepção, estudo de viabilidade, anteprojeto, projeto básico, projeto executivo;</a:t>
            </a:r>
          </a:p>
          <a:p>
            <a:pPr marL="342900" indent="-342900" algn="l" fontAlgn="base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Existência de licenças ambientais e titularidade de área, quando couber ;</a:t>
            </a:r>
          </a:p>
          <a:p>
            <a:pPr marL="342900" indent="-342900" algn="l" fontAlgn="base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Existência de solução para a manutenção do sistema implantado;</a:t>
            </a:r>
          </a:p>
          <a:p>
            <a:pPr marL="342900" indent="-342900" algn="l" fontAlgn="base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Proposta que promovam a universalização do sistema de abastecimento de água na localidade;</a:t>
            </a:r>
          </a:p>
          <a:p>
            <a:pPr marL="342900" indent="-342900" algn="l" fontAlgn="base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Complementariedade com obras iniciadas nas etapas anteriores do PAC;</a:t>
            </a:r>
          </a:p>
          <a:p>
            <a:pPr marL="342900" indent="-342900" algn="l" fontAlgn="base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Demandas para execução de obras cujos projetos de engenharia foram apoiados pela União.</a:t>
            </a:r>
          </a:p>
        </p:txBody>
      </p:sp>
    </p:spTree>
    <p:extLst>
      <p:ext uri="{BB962C8B-B14F-4D97-AF65-F5344CB8AC3E}">
        <p14:creationId xmlns:p14="http://schemas.microsoft.com/office/powerpoint/2010/main" val="1408346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36BC2DEE-A36A-E2D2-3165-B8F762259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0" b="27545"/>
          <a:stretch/>
        </p:blipFill>
        <p:spPr>
          <a:xfrm>
            <a:off x="9255968" y="5878285"/>
            <a:ext cx="2770155" cy="7371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0B47301-E032-D149-0771-80A6B9280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04" y="285265"/>
            <a:ext cx="2955278" cy="103813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FDAB920-A308-6B6D-5489-6C26DA82B4AE}"/>
              </a:ext>
            </a:extLst>
          </p:cNvPr>
          <p:cNvSpPr txBox="1"/>
          <p:nvPr/>
        </p:nvSpPr>
        <p:spPr>
          <a:xfrm>
            <a:off x="1259633" y="4557180"/>
            <a:ext cx="997479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rgbClr val="0C326F"/>
                </a:solidFill>
                <a:latin typeface="Rawline SemiBold" panose="00000700000000000000" pitchFamily="2" charset="0"/>
                <a:cs typeface="helvetica"/>
              </a:rPr>
              <a:t>Seleção Drenagem Urbana</a:t>
            </a:r>
            <a:endParaRPr lang="en-US" sz="2800" b="1" dirty="0">
              <a:solidFill>
                <a:srgbClr val="555555"/>
              </a:solidFill>
              <a:latin typeface="Rawline SemiBold" panose="00000700000000000000" pitchFamily="2" charset="0"/>
              <a:cs typeface="helvetica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2683E27-915F-3CD6-171E-4D814A9DE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0" y="2052315"/>
            <a:ext cx="12155051" cy="248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85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36BC2DEE-A36A-E2D2-3165-B8F762259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0" b="27545"/>
          <a:stretch/>
        </p:blipFill>
        <p:spPr>
          <a:xfrm>
            <a:off x="9255968" y="5878285"/>
            <a:ext cx="2770155" cy="7371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0B47301-E032-D149-0771-80A6B9280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629" y="5965407"/>
            <a:ext cx="1602339" cy="562873"/>
          </a:xfrm>
          <a:prstGeom prst="rect">
            <a:avLst/>
          </a:prstGeom>
        </p:spPr>
      </p:pic>
      <p:sp>
        <p:nvSpPr>
          <p:cNvPr id="3" name="object 9">
            <a:extLst>
              <a:ext uri="{FF2B5EF4-FFF2-40B4-BE49-F238E27FC236}">
                <a16:creationId xmlns:a16="http://schemas.microsoft.com/office/drawing/2014/main" id="{9F321BD9-E541-EAC4-93FE-1525DB078603}"/>
              </a:ext>
            </a:extLst>
          </p:cNvPr>
          <p:cNvSpPr txBox="1"/>
          <p:nvPr/>
        </p:nvSpPr>
        <p:spPr>
          <a:xfrm>
            <a:off x="755481" y="0"/>
            <a:ext cx="6143794" cy="855362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320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Objeto da Seleção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45E5508-C8D3-B2EE-A0DA-6543719B1F8D}"/>
              </a:ext>
            </a:extLst>
          </p:cNvPr>
          <p:cNvSpPr txBox="1"/>
          <p:nvPr/>
        </p:nvSpPr>
        <p:spPr>
          <a:xfrm>
            <a:off x="693274" y="821346"/>
            <a:ext cx="10805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ts val="1200"/>
              </a:spcBef>
              <a:spcAft>
                <a:spcPts val="1200"/>
              </a:spcAft>
            </a:pPr>
            <a:r>
              <a:rPr lang="pt-BR" sz="2000" b="1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Obras de melhoria da infraestrutura de drenagem urbana, visando a redução do risco de alagamentos, enchentes e inundações urbanas e ribeirinhas em municípios críticos.</a:t>
            </a:r>
            <a:endParaRPr lang="pt-BR" sz="3200" b="1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6500E716-058C-F33A-C3E7-899058559869}"/>
              </a:ext>
            </a:extLst>
          </p:cNvPr>
          <p:cNvSpPr txBox="1"/>
          <p:nvPr/>
        </p:nvSpPr>
        <p:spPr>
          <a:xfrm>
            <a:off x="755481" y="1347741"/>
            <a:ext cx="3806059" cy="855362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320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Quem pode propor?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33CF680-CF53-89C5-78E0-4378F75B55A6}"/>
              </a:ext>
            </a:extLst>
          </p:cNvPr>
          <p:cNvSpPr txBox="1"/>
          <p:nvPr/>
        </p:nvSpPr>
        <p:spPr>
          <a:xfrm>
            <a:off x="693274" y="2203103"/>
            <a:ext cx="10805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2400" b="1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OGU e FIN</a:t>
            </a:r>
            <a:r>
              <a:rPr lang="pt-BR" sz="2000" b="1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:</a:t>
            </a:r>
            <a:r>
              <a:rPr lang="pt-BR" sz="20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 </a:t>
            </a:r>
            <a:r>
              <a:rPr lang="pt-BR" sz="2000" dirty="0">
                <a:solidFill>
                  <a:srgbClr val="555555"/>
                </a:solidFill>
                <a:latin typeface="rawline" panose="020B0604020202020204" charset="0"/>
              </a:rPr>
              <a:t>Estados, DF, consórcios e municípios críticos para ocorrência  de enxurradas ou inundações</a:t>
            </a:r>
            <a:r>
              <a:rPr lang="pt-BR" sz="20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. </a:t>
            </a:r>
            <a:r>
              <a:rPr lang="pt-BR" sz="2000" dirty="0">
                <a:solidFill>
                  <a:srgbClr val="555555"/>
                </a:solidFill>
                <a:latin typeface="rawline" panose="020B0604020202020204" charset="0"/>
              </a:rPr>
              <a:t>(</a:t>
            </a:r>
            <a:r>
              <a:rPr lang="pt-BR" sz="2000" b="1" dirty="0">
                <a:solidFill>
                  <a:srgbClr val="555555"/>
                </a:solidFill>
                <a:latin typeface="rawline" panose="020B0604020202020204" charset="0"/>
              </a:rPr>
              <a:t>Programas 5600020230048 - OGU e 5600020230049 - FIN</a:t>
            </a:r>
            <a:r>
              <a:rPr lang="pt-BR" sz="2000" dirty="0">
                <a:solidFill>
                  <a:srgbClr val="555555"/>
                </a:solidFill>
                <a:latin typeface="rawline" panose="020B0604020202020204" charset="0"/>
              </a:rPr>
              <a:t>)</a:t>
            </a:r>
            <a:endParaRPr lang="pt-BR" sz="2000" b="0" i="0" dirty="0">
              <a:solidFill>
                <a:srgbClr val="555555"/>
              </a:solidFill>
              <a:effectLst/>
              <a:latin typeface="rawline" panose="020B0604020202020204" charset="0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9A297D7A-BA28-EEF1-4E47-D4985BE3F092}"/>
              </a:ext>
            </a:extLst>
          </p:cNvPr>
          <p:cNvSpPr txBox="1"/>
          <p:nvPr/>
        </p:nvSpPr>
        <p:spPr>
          <a:xfrm>
            <a:off x="751999" y="2855086"/>
            <a:ext cx="11169884" cy="855362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320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Municípios que podem receber a intervenção: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8D58394-2B52-0E10-8782-23CDF4EE4338}"/>
              </a:ext>
            </a:extLst>
          </p:cNvPr>
          <p:cNvSpPr txBox="1"/>
          <p:nvPr/>
        </p:nvSpPr>
        <p:spPr>
          <a:xfrm>
            <a:off x="727250" y="3700324"/>
            <a:ext cx="11040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2000" b="1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961</a:t>
            </a:r>
            <a:r>
              <a:rPr lang="pt-BR" sz="200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 </a:t>
            </a:r>
            <a:r>
              <a:rPr lang="pt-BR" sz="2000" b="1" dirty="0">
                <a:solidFill>
                  <a:srgbClr val="555555"/>
                </a:solidFill>
                <a:latin typeface="rawline" panose="020B0604020202020204" charset="0"/>
              </a:rPr>
              <a:t>M</a:t>
            </a:r>
            <a:r>
              <a:rPr lang="pt-BR" sz="2000" b="1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unicípios</a:t>
            </a:r>
            <a:r>
              <a:rPr lang="pt-BR" sz="200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 críticos com recorrência de enxurradas ou inundações e mais de 500 pessoas em área de risco, conforme informações constantes da base unificada de gestão de riscos e de desastres do Governo Federal.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F91C063-9927-77F9-0945-DDEF48684878}"/>
              </a:ext>
            </a:extLst>
          </p:cNvPr>
          <p:cNvSpPr txBox="1"/>
          <p:nvPr/>
        </p:nvSpPr>
        <p:spPr>
          <a:xfrm>
            <a:off x="785975" y="4715987"/>
            <a:ext cx="10981858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i="1" dirty="0">
                <a:solidFill>
                  <a:srgbClr val="555555"/>
                </a:solidFill>
                <a:latin typeface="rawline" panose="020B0604020202020204" charset="0"/>
              </a:rPr>
              <a:t>Municípios que não constam na lista podem participar do processo seletivo, </a:t>
            </a:r>
            <a:r>
              <a:rPr lang="pt-BR" i="1" u="sng" dirty="0">
                <a:solidFill>
                  <a:srgbClr val="555555"/>
                </a:solidFill>
                <a:latin typeface="rawline" panose="020B0604020202020204" charset="0"/>
              </a:rPr>
              <a:t>desde que demonstrem a existência de setor(es) de risco</a:t>
            </a:r>
            <a:r>
              <a:rPr lang="pt-BR" i="1" dirty="0">
                <a:solidFill>
                  <a:srgbClr val="555555"/>
                </a:solidFill>
                <a:latin typeface="rawline" panose="020B0604020202020204" charset="0"/>
              </a:rPr>
              <a:t> atendendo aos critérios estabelecidos, devendo encaminhar a documentação comprobatória para o Ministério das Cidades no e-mail: </a:t>
            </a:r>
            <a:r>
              <a:rPr lang="pt-BR" i="1" u="sng" dirty="0">
                <a:solidFill>
                  <a:schemeClr val="accent1">
                    <a:lumMod val="75000"/>
                  </a:schemeClr>
                </a:solidFill>
                <a:latin typeface="rawline" panose="020B0604020202020204" charset="0"/>
              </a:rPr>
              <a:t>selecao.drenagem@mdr.gov.br</a:t>
            </a:r>
            <a:r>
              <a:rPr lang="pt-BR" i="1" dirty="0">
                <a:solidFill>
                  <a:srgbClr val="555555"/>
                </a:solidFill>
                <a:latin typeface="rawline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6677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6C51A2C7-232E-FEE0-115D-61B4788E0358}"/>
              </a:ext>
            </a:extLst>
          </p:cNvPr>
          <p:cNvSpPr txBox="1"/>
          <p:nvPr/>
        </p:nvSpPr>
        <p:spPr>
          <a:xfrm>
            <a:off x="512583" y="10050"/>
            <a:ext cx="10655559" cy="916918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>
            <a:defPPr>
              <a:defRPr lang="pt-BR"/>
            </a:defPPr>
            <a:lvl1pPr marL="12700">
              <a:lnSpc>
                <a:spcPct val="100000"/>
              </a:lnSpc>
              <a:spcBef>
                <a:spcPts val="2830"/>
              </a:spcBef>
              <a:defRPr sz="5450" b="1" spc="-15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defRPr>
            </a:lvl1pPr>
          </a:lstStyle>
          <a:p>
            <a:r>
              <a:rPr lang="pt-BR" sz="3600" dirty="0"/>
              <a:t>Requisitos  para Inscrição</a:t>
            </a: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0ADA6B6B-DF4B-EE95-E6AE-D46C893F1544}"/>
              </a:ext>
            </a:extLst>
          </p:cNvPr>
          <p:cNvSpPr txBox="1"/>
          <p:nvPr/>
        </p:nvSpPr>
        <p:spPr>
          <a:xfrm>
            <a:off x="512583" y="687980"/>
            <a:ext cx="11106169" cy="4746171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342900" indent="-342900" algn="l" fontAlgn="base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Preenchimento de carta-consulta  eletrônica na plataforma </a:t>
            </a:r>
            <a:r>
              <a:rPr lang="pt-BR" sz="2400" b="0" i="0" dirty="0" err="1">
                <a:solidFill>
                  <a:srgbClr val="555555"/>
                </a:solidFill>
                <a:effectLst/>
                <a:latin typeface="rawline" panose="020B0604020202020204" charset="0"/>
              </a:rPr>
              <a:t>Transferegov</a:t>
            </a: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;</a:t>
            </a:r>
          </a:p>
          <a:p>
            <a:pPr marL="342900" indent="-342900" algn="l" fontAlgn="base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Anexar instrumento válido de comprovação das áreas de risco;</a:t>
            </a:r>
          </a:p>
          <a:p>
            <a:pPr marL="342900" indent="-342900" algn="l" fontAlgn="base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Anexar arquivos com delimitação das áreas de risco, mancha de inundação e pontos de intervenção/obra: arquivos .</a:t>
            </a:r>
            <a:r>
              <a:rPr lang="pt-BR" sz="2400" b="0" i="0" dirty="0" err="1">
                <a:solidFill>
                  <a:srgbClr val="555555"/>
                </a:solidFill>
                <a:effectLst/>
                <a:latin typeface="rawline" panose="020B0604020202020204" charset="0"/>
              </a:rPr>
              <a:t>kmz</a:t>
            </a: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/.</a:t>
            </a:r>
            <a:r>
              <a:rPr lang="pt-BR" sz="2400" b="0" i="0" dirty="0" err="1">
                <a:solidFill>
                  <a:srgbClr val="555555"/>
                </a:solidFill>
                <a:effectLst/>
                <a:latin typeface="rawline" panose="020B0604020202020204" charset="0"/>
              </a:rPr>
              <a:t>kml</a:t>
            </a: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 ou, alternativamente, imagem de satélite;</a:t>
            </a:r>
          </a:p>
          <a:p>
            <a:pPr marL="342900" indent="-342900" algn="l" fontAlgn="base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Anexar projeto ou  anteprojeto  ou estudo preliminar contendo a concepção da intervenção;</a:t>
            </a:r>
          </a:p>
          <a:p>
            <a:pPr marL="342900" indent="-342900" algn="l" fontAlgn="base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Anexar Composição Básica do Investimento, conforme modelo disponível no </a:t>
            </a:r>
            <a:r>
              <a:rPr lang="pt-BR" sz="2400" b="0" i="0" dirty="0" err="1">
                <a:solidFill>
                  <a:srgbClr val="555555"/>
                </a:solidFill>
                <a:effectLst/>
                <a:latin typeface="rawline" panose="020B0604020202020204" charset="0"/>
              </a:rPr>
              <a:t>Transferegov</a:t>
            </a: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;</a:t>
            </a:r>
          </a:p>
          <a:p>
            <a:pPr marL="342900" indent="-342900" algn="l" fontAlgn="base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Município/Prestador ter preenchido o Sistema Nacional de Informações sobre Saneamento – SNIS.</a:t>
            </a:r>
          </a:p>
        </p:txBody>
      </p:sp>
      <p:pic>
        <p:nvPicPr>
          <p:cNvPr id="6" name="Imagem 5" descr="Uma imagem contendo Logotipo&#10;&#10;Descrição gerada automaticamente">
            <a:extLst>
              <a:ext uri="{FF2B5EF4-FFF2-40B4-BE49-F238E27FC236}">
                <a16:creationId xmlns:a16="http://schemas.microsoft.com/office/drawing/2014/main" id="{AAF6C7C6-CE88-EFBA-D5D4-ED5B22467A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0" b="27545"/>
          <a:stretch/>
        </p:blipFill>
        <p:spPr>
          <a:xfrm>
            <a:off x="9255968" y="5878285"/>
            <a:ext cx="2770155" cy="73711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B556A9E-736C-C51A-BCF9-DBE8500D4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629" y="5965407"/>
            <a:ext cx="1602339" cy="56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86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D2A0DCA9-BF4D-76C5-C31E-FD5D46F2BD29}"/>
              </a:ext>
            </a:extLst>
          </p:cNvPr>
          <p:cNvSpPr txBox="1"/>
          <p:nvPr/>
        </p:nvSpPr>
        <p:spPr>
          <a:xfrm>
            <a:off x="462754" y="0"/>
            <a:ext cx="5850294" cy="916918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30"/>
              </a:spcBef>
            </a:pPr>
            <a:r>
              <a:rPr lang="pt-BR" sz="360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Critérios de seleção</a:t>
            </a:r>
            <a:endParaRPr sz="3600" b="1" spc="-150" dirty="0">
              <a:solidFill>
                <a:srgbClr val="FFC000"/>
              </a:solidFill>
              <a:latin typeface="Rawline SemiBold" panose="00000700000000000000" pitchFamily="2" charset="0"/>
              <a:cs typeface="Arial MT"/>
            </a:endParaRP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33CE7388-9665-0510-3AAC-3157D7FEC5F6}"/>
              </a:ext>
            </a:extLst>
          </p:cNvPr>
          <p:cNvSpPr txBox="1"/>
          <p:nvPr/>
        </p:nvSpPr>
        <p:spPr>
          <a:xfrm>
            <a:off x="462754" y="622742"/>
            <a:ext cx="11181165" cy="5433539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342900" indent="-342900" algn="l" fontAlgn="base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Histórico de desastres no município;</a:t>
            </a:r>
          </a:p>
          <a:p>
            <a:pPr marL="342900" indent="-342900" algn="l" fontAlgn="base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Propostas que apresentem em seu escopo maior redução do número de pessoas em áreas de risco;</a:t>
            </a:r>
          </a:p>
          <a:p>
            <a:pPr marL="342900" indent="-342900" algn="l" fontAlgn="base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Proposta com implantação de soluções que privilegiem a retenção e infiltração e aquelas  baseadas na natureza (</a:t>
            </a:r>
            <a:r>
              <a:rPr lang="pt-BR" sz="2400" b="0" i="0" dirty="0" err="1">
                <a:solidFill>
                  <a:srgbClr val="555555"/>
                </a:solidFill>
                <a:effectLst/>
                <a:latin typeface="rawline" panose="020B0604020202020204" charset="0"/>
              </a:rPr>
              <a:t>SbN</a:t>
            </a: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);</a:t>
            </a:r>
          </a:p>
          <a:p>
            <a:pPr marL="342900" indent="-342900" algn="l" fontAlgn="base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Propostas com comprovação da função hidráulica e hidrológica da intervenção para toda bacia hidrográfica;</a:t>
            </a:r>
          </a:p>
          <a:p>
            <a:pPr marL="342900" indent="-342900" algn="l" fontAlgn="base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Nível de detalhamento da proposta: estudo e concepção, estudo de viabilidade, anteprojeto, projeto básico, projeto executivo;</a:t>
            </a:r>
          </a:p>
          <a:p>
            <a:pPr marL="342900" indent="-342900" algn="l" fontAlgn="base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Existência de licenças ambientais e titularidade de área, quando couber;</a:t>
            </a:r>
          </a:p>
          <a:p>
            <a:pPr marL="342900" indent="-342900" algn="l" fontAlgn="base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Complementariedade com obras iniciadas nas etapas anteriores do PAC;</a:t>
            </a:r>
          </a:p>
          <a:p>
            <a:pPr marL="342900" indent="-342900" algn="l" fontAlgn="base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Demandas para execução de obras cujos projetos de engenharia foram apoiados pela União.</a:t>
            </a:r>
          </a:p>
        </p:txBody>
      </p:sp>
      <p:pic>
        <p:nvPicPr>
          <p:cNvPr id="4" name="Imagem 3" descr="Uma imagem contendo Logotipo&#10;&#10;Descrição gerada automaticamente">
            <a:extLst>
              <a:ext uri="{FF2B5EF4-FFF2-40B4-BE49-F238E27FC236}">
                <a16:creationId xmlns:a16="http://schemas.microsoft.com/office/drawing/2014/main" id="{894BA975-1F02-AE8C-CE5F-49F9F6FDFE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0" b="27545"/>
          <a:stretch/>
        </p:blipFill>
        <p:spPr>
          <a:xfrm>
            <a:off x="9255968" y="5878285"/>
            <a:ext cx="2770155" cy="73711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B2578E9-4684-F5F4-725D-1E1DA8E00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629" y="5965407"/>
            <a:ext cx="1602339" cy="56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96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36BC2DEE-A36A-E2D2-3165-B8F762259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0" b="27545"/>
          <a:stretch/>
        </p:blipFill>
        <p:spPr>
          <a:xfrm>
            <a:off x="9255968" y="5878285"/>
            <a:ext cx="2770155" cy="7371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0B47301-E032-D149-0771-80A6B9280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04" y="285265"/>
            <a:ext cx="2955278" cy="103813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FDAB920-A308-6B6D-5489-6C26DA82B4AE}"/>
              </a:ext>
            </a:extLst>
          </p:cNvPr>
          <p:cNvSpPr txBox="1"/>
          <p:nvPr/>
        </p:nvSpPr>
        <p:spPr>
          <a:xfrm>
            <a:off x="1259633" y="4557180"/>
            <a:ext cx="997479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rgbClr val="0C326F"/>
                </a:solidFill>
                <a:latin typeface="Rawline SemiBold" panose="00000700000000000000" pitchFamily="2" charset="0"/>
                <a:cs typeface="helvetica"/>
              </a:rPr>
              <a:t>Seleção Resíduos Sólidos</a:t>
            </a:r>
            <a:endParaRPr lang="en-US" sz="2800" b="1" dirty="0">
              <a:solidFill>
                <a:srgbClr val="555555"/>
              </a:solidFill>
              <a:latin typeface="Rawline SemiBold" panose="00000700000000000000" pitchFamily="2" charset="0"/>
              <a:cs typeface="helvetica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6A7F716-8BCF-3B91-6CE6-05A1E6629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" y="2055326"/>
            <a:ext cx="12181971" cy="24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0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EEBED8C-2078-2F04-5487-27446596EC9A}"/>
              </a:ext>
            </a:extLst>
          </p:cNvPr>
          <p:cNvSpPr txBox="1"/>
          <p:nvPr/>
        </p:nvSpPr>
        <p:spPr>
          <a:xfrm>
            <a:off x="7660218" y="2240258"/>
            <a:ext cx="4288610" cy="201593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b="1" dirty="0"/>
              <a:t>Esgotamento Sanitário </a:t>
            </a:r>
          </a:p>
          <a:p>
            <a:r>
              <a:rPr lang="pt-BR" i="1" dirty="0"/>
              <a:t>R$ 26,8 bilhões</a:t>
            </a:r>
          </a:p>
          <a:p>
            <a:endParaRPr lang="pt-BR" sz="600" b="1" dirty="0"/>
          </a:p>
          <a:p>
            <a:r>
              <a:rPr lang="pt-BR" b="1" dirty="0"/>
              <a:t>Prevenção a Desastres – Drenagem Urbana</a:t>
            </a:r>
          </a:p>
          <a:p>
            <a:r>
              <a:rPr lang="pt-BR" i="1" dirty="0"/>
              <a:t>R$ 11,6 bilhões</a:t>
            </a:r>
          </a:p>
          <a:p>
            <a:endParaRPr lang="pt-BR" sz="600" b="1" dirty="0"/>
          </a:p>
          <a:p>
            <a:r>
              <a:rPr lang="pt-BR" b="1" dirty="0"/>
              <a:t>Gestão de Resíduos Sólidos</a:t>
            </a:r>
          </a:p>
          <a:p>
            <a:r>
              <a:rPr lang="pt-BR" i="1" dirty="0"/>
              <a:t>R$ 1,8 bilhão</a:t>
            </a:r>
            <a:endParaRPr lang="pt-BR" i="1" dirty="0">
              <a:cs typeface="Calibri"/>
            </a:endParaRPr>
          </a:p>
          <a:p>
            <a:endParaRPr lang="pt-BR" sz="600" b="1" i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92727B3-F39A-6D81-84F4-1D5A63C86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704" y="33046"/>
            <a:ext cx="3716050" cy="115223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3903236-FBA0-A7DE-9BCD-C22C1F4309FA}"/>
              </a:ext>
            </a:extLst>
          </p:cNvPr>
          <p:cNvSpPr txBox="1"/>
          <p:nvPr/>
        </p:nvSpPr>
        <p:spPr>
          <a:xfrm>
            <a:off x="371363" y="1293492"/>
            <a:ext cx="1144927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 fontAlgn="base"/>
            <a:r>
              <a:rPr lang="pt-BR" sz="2000" b="1" i="0" dirty="0">
                <a:effectLst/>
              </a:rPr>
              <a:t>A Secretaria Nacional de Saneamento Ambiental atuará em dois Eixos, com investimentos previstos de </a:t>
            </a:r>
          </a:p>
          <a:p>
            <a:pPr algn="ctr" fontAlgn="base"/>
            <a:r>
              <a:rPr lang="pt-BR" sz="2000" b="1" i="0" dirty="0">
                <a:effectLst/>
              </a:rPr>
              <a:t>R$ 52,6 bilhões </a:t>
            </a:r>
            <a:endParaRPr lang="pt-BR" sz="2000" dirty="0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660BD827-2C23-22F2-D0D7-5228F3ED2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57" y="2312724"/>
            <a:ext cx="1873372" cy="1893407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5FA113C2-0CB9-61D2-6206-350ECA55DAE6}"/>
              </a:ext>
            </a:extLst>
          </p:cNvPr>
          <p:cNvSpPr txBox="1"/>
          <p:nvPr/>
        </p:nvSpPr>
        <p:spPr>
          <a:xfrm>
            <a:off x="1965568" y="2482114"/>
            <a:ext cx="3396956" cy="138499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b="1" dirty="0"/>
              <a:t>Abastecimento de Água - Urbano </a:t>
            </a:r>
          </a:p>
          <a:p>
            <a:r>
              <a:rPr lang="pt-BR" i="1" dirty="0"/>
              <a:t>R$ 11,7 bilhões</a:t>
            </a:r>
          </a:p>
          <a:p>
            <a:endParaRPr lang="pt-BR" sz="600" b="1" dirty="0"/>
          </a:p>
          <a:p>
            <a:r>
              <a:rPr lang="pt-BR" b="1" dirty="0"/>
              <a:t>Abastecimento de Água - Rural </a:t>
            </a:r>
          </a:p>
          <a:p>
            <a:r>
              <a:rPr lang="pt-BR" i="1" dirty="0"/>
              <a:t>R$ 0,7 bilhão</a:t>
            </a:r>
            <a:endParaRPr lang="pt-BR" b="1" i="1" dirty="0"/>
          </a:p>
          <a:p>
            <a:endParaRPr lang="pt-BR" sz="600" b="1" i="1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08251C1-2016-B961-8F64-72ADAD686B72}"/>
              </a:ext>
            </a:extLst>
          </p:cNvPr>
          <p:cNvSpPr txBox="1"/>
          <p:nvPr/>
        </p:nvSpPr>
        <p:spPr>
          <a:xfrm>
            <a:off x="8647369" y="2067663"/>
            <a:ext cx="68929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4">
                    <a:lumMod val="75000"/>
                  </a:schemeClr>
                </a:solidFill>
              </a:rPr>
              <a:t>Subeixo</a:t>
            </a:r>
            <a:endParaRPr lang="pt-BR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B232A2C-9D8B-1B03-86B6-9B5587F59B72}"/>
              </a:ext>
            </a:extLst>
          </p:cNvPr>
          <p:cNvSpPr txBox="1"/>
          <p:nvPr/>
        </p:nvSpPr>
        <p:spPr>
          <a:xfrm>
            <a:off x="959265" y="2145907"/>
            <a:ext cx="42832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100" b="1" dirty="0">
                <a:solidFill>
                  <a:schemeClr val="accent1">
                    <a:lumMod val="75000"/>
                  </a:schemeClr>
                </a:solidFill>
              </a:rPr>
              <a:t>Eixo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3C732EBD-4E30-3B67-639E-CFB0487F1037}"/>
              </a:ext>
            </a:extLst>
          </p:cNvPr>
          <p:cNvSpPr txBox="1"/>
          <p:nvPr/>
        </p:nvSpPr>
        <p:spPr>
          <a:xfrm>
            <a:off x="3011591" y="2145907"/>
            <a:ext cx="68929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1">
                    <a:lumMod val="75000"/>
                  </a:schemeClr>
                </a:solidFill>
              </a:rPr>
              <a:t>Subeixo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F2564A5-850D-6C18-2D5D-9C3893AE6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759" y="2228447"/>
            <a:ext cx="1882375" cy="190250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D6C5161-4F72-94D2-EFF6-33C4095AF0C2}"/>
              </a:ext>
            </a:extLst>
          </p:cNvPr>
          <p:cNvSpPr txBox="1"/>
          <p:nvPr/>
        </p:nvSpPr>
        <p:spPr>
          <a:xfrm>
            <a:off x="6546525" y="2085918"/>
            <a:ext cx="44884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4">
                    <a:lumMod val="75000"/>
                  </a:schemeClr>
                </a:solidFill>
              </a:rPr>
              <a:t>Eixo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B761FC1-576C-D544-5DB1-D5297BC6E146}"/>
              </a:ext>
            </a:extLst>
          </p:cNvPr>
          <p:cNvSpPr txBox="1"/>
          <p:nvPr/>
        </p:nvSpPr>
        <p:spPr>
          <a:xfrm>
            <a:off x="371361" y="4411634"/>
            <a:ext cx="11449272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 fontAlgn="base"/>
            <a:r>
              <a:rPr lang="pt-BR" sz="2000" b="1" i="0" dirty="0">
                <a:effectLst/>
              </a:rPr>
              <a:t>Recursos Disponíveis – 1ª Etapa de Seleção </a:t>
            </a:r>
            <a:endParaRPr lang="pt-BR" sz="2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33DA742-6311-6DB4-044D-8E482A786CC5}"/>
              </a:ext>
            </a:extLst>
          </p:cNvPr>
          <p:cNvSpPr txBox="1"/>
          <p:nvPr/>
        </p:nvSpPr>
        <p:spPr>
          <a:xfrm>
            <a:off x="2469393" y="4941678"/>
            <a:ext cx="733513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OGU 			FIN			 TOTAL 	 </a:t>
            </a:r>
          </a:p>
          <a:p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R$ 7,7 bilhões</a:t>
            </a:r>
            <a:r>
              <a:rPr lang="pt-B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R$ 12,5 bilhões</a:t>
            </a:r>
            <a:r>
              <a:rPr lang="pt-B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R$ 20,2 bilhões </a:t>
            </a:r>
            <a:endParaRPr lang="pt-BR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7E6771A-670C-A817-E12D-0EC334701A95}"/>
              </a:ext>
            </a:extLst>
          </p:cNvPr>
          <p:cNvSpPr txBox="1"/>
          <p:nvPr/>
        </p:nvSpPr>
        <p:spPr>
          <a:xfrm>
            <a:off x="198961" y="5869561"/>
            <a:ext cx="11794071" cy="8156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OGU</a:t>
            </a:r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(Orçamento Geral da União) </a:t>
            </a:r>
            <a:r>
              <a:rPr lang="pt-BR" sz="1400" dirty="0"/>
              <a:t>– </a:t>
            </a:r>
            <a:r>
              <a:rPr lang="pt-BR" sz="1400" b="1" dirty="0"/>
              <a:t>recursos não onerosos, repassados </a:t>
            </a:r>
            <a:r>
              <a:rPr lang="pt-B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aos Estados e aos Municípios, a fundo perdido, sem necessidade de retorno à União.</a:t>
            </a:r>
          </a:p>
          <a:p>
            <a:pPr algn="just"/>
            <a:endParaRPr lang="pt-BR" sz="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FIN (Financiamento) </a:t>
            </a:r>
            <a:r>
              <a:rPr lang="pt-BR" sz="1400" dirty="0">
                <a:latin typeface="Calibri"/>
                <a:cs typeface="Calibri"/>
              </a:rPr>
              <a:t>– </a:t>
            </a:r>
            <a:r>
              <a:rPr lang="pt-BR" sz="1400" b="1" dirty="0">
                <a:latin typeface="Calibri"/>
                <a:cs typeface="Calibri"/>
              </a:rPr>
              <a:t>fonte onerosa</a:t>
            </a:r>
            <a:r>
              <a:rPr lang="pt-BR" sz="1400" dirty="0">
                <a:latin typeface="Calibri"/>
                <a:cs typeface="Calibri"/>
              </a:rPr>
              <a:t>, </a:t>
            </a:r>
            <a:r>
              <a:rPr lang="pt-BR" sz="1400" b="1" dirty="0">
                <a:latin typeface="Calibri"/>
                <a:cs typeface="Calibri"/>
              </a:rPr>
              <a:t>concedida por meio de empréstimos de recursos provenientes do FGTS a Estados, Municípios, Prestadores Públicos e Prestadores Privados dos serviços de saneamento.  </a:t>
            </a:r>
            <a:endParaRPr lang="pt-BR" sz="1400" b="1" dirty="0">
              <a:latin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7661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36BC2DEE-A36A-E2D2-3165-B8F762259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0" b="27545"/>
          <a:stretch/>
        </p:blipFill>
        <p:spPr>
          <a:xfrm>
            <a:off x="9255968" y="5878285"/>
            <a:ext cx="2770155" cy="7371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0B47301-E032-D149-0771-80A6B9280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629" y="5965407"/>
            <a:ext cx="1602339" cy="562873"/>
          </a:xfrm>
          <a:prstGeom prst="rect">
            <a:avLst/>
          </a:prstGeom>
        </p:spPr>
      </p:pic>
      <p:sp>
        <p:nvSpPr>
          <p:cNvPr id="3" name="object 9">
            <a:extLst>
              <a:ext uri="{FF2B5EF4-FFF2-40B4-BE49-F238E27FC236}">
                <a16:creationId xmlns:a16="http://schemas.microsoft.com/office/drawing/2014/main" id="{9F321BD9-E541-EAC4-93FE-1525DB078603}"/>
              </a:ext>
            </a:extLst>
          </p:cNvPr>
          <p:cNvSpPr txBox="1"/>
          <p:nvPr/>
        </p:nvSpPr>
        <p:spPr>
          <a:xfrm>
            <a:off x="366574" y="28161"/>
            <a:ext cx="6143794" cy="855362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320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Objeto da Seleção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45E5508-C8D3-B2EE-A0DA-6543719B1F8D}"/>
              </a:ext>
            </a:extLst>
          </p:cNvPr>
          <p:cNvSpPr txBox="1"/>
          <p:nvPr/>
        </p:nvSpPr>
        <p:spPr>
          <a:xfrm>
            <a:off x="366574" y="906849"/>
            <a:ext cx="11151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2000" b="1" i="0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wline" panose="020B0604020202020204" charset="0"/>
              </a:rPr>
              <a:t>OGU</a:t>
            </a:r>
            <a:r>
              <a:rPr lang="pt-BR" sz="2000" b="1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: Investir na ampliação da cobertura da coleta seletiva regular com a participação de catadoras e catadores de materiais recicláveis, por meio do apoio à execução de obras e aquisição de equipamentos, contribuindo para a melhoria da qualidade dos serviços prestados à população.</a:t>
            </a:r>
          </a:p>
          <a:p>
            <a:pPr algn="just" fontAlgn="base"/>
            <a:endParaRPr lang="pt-BR" sz="800" b="1" i="0" dirty="0">
              <a:solidFill>
                <a:srgbClr val="555555"/>
              </a:solidFill>
              <a:effectLst/>
              <a:latin typeface="rawline" panose="020B0604020202020204" charset="0"/>
            </a:endParaRPr>
          </a:p>
          <a:p>
            <a:pPr algn="just" fontAlgn="base"/>
            <a:r>
              <a:rPr lang="pt-BR" sz="2000" b="1" i="0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wline" panose="020B0604020202020204" charset="0"/>
              </a:rPr>
              <a:t>FIN</a:t>
            </a:r>
            <a:r>
              <a:rPr lang="pt-BR" sz="2000" b="1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: Investir na implantação de infraestrutura conjugada de tratamento e disposição final de resíduos sólidos urbanos, contribuindo para a melhoria da qualidade dos serviços prestados à população.</a:t>
            </a: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6500E716-058C-F33A-C3E7-899058559869}"/>
              </a:ext>
            </a:extLst>
          </p:cNvPr>
          <p:cNvSpPr txBox="1"/>
          <p:nvPr/>
        </p:nvSpPr>
        <p:spPr>
          <a:xfrm>
            <a:off x="433686" y="2470707"/>
            <a:ext cx="3806059" cy="855362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320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Quem pode propor?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33CF680-CF53-89C5-78E0-4378F75B55A6}"/>
              </a:ext>
            </a:extLst>
          </p:cNvPr>
          <p:cNvSpPr txBox="1"/>
          <p:nvPr/>
        </p:nvSpPr>
        <p:spPr>
          <a:xfrm>
            <a:off x="366573" y="3292485"/>
            <a:ext cx="11040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2000" b="1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OGU e FIN:</a:t>
            </a:r>
            <a:r>
              <a:rPr lang="pt-BR" sz="20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 </a:t>
            </a:r>
            <a:r>
              <a:rPr lang="pt-BR" sz="2000" dirty="0">
                <a:solidFill>
                  <a:srgbClr val="555555"/>
                </a:solidFill>
                <a:latin typeface="rawline" panose="020B0604020202020204" charset="0"/>
              </a:rPr>
              <a:t>Estados, DF, Consórcios e Municípios. (</a:t>
            </a:r>
            <a:r>
              <a:rPr lang="pt-BR" sz="2000" b="1" dirty="0">
                <a:solidFill>
                  <a:srgbClr val="555555"/>
                </a:solidFill>
                <a:latin typeface="rawline" panose="020B0604020202020204" charset="0"/>
              </a:rPr>
              <a:t>Programas 5600020230050 – OGU e 5600020230051 - FIN</a:t>
            </a:r>
            <a:r>
              <a:rPr lang="pt-BR" sz="2000" dirty="0">
                <a:solidFill>
                  <a:srgbClr val="555555"/>
                </a:solidFill>
                <a:latin typeface="rawline" panose="020B0604020202020204" charset="0"/>
              </a:rPr>
              <a:t>)</a:t>
            </a:r>
            <a:endParaRPr lang="pt-BR" sz="2000" b="0" i="0" dirty="0">
              <a:solidFill>
                <a:srgbClr val="555555"/>
              </a:solidFill>
              <a:effectLst/>
              <a:latin typeface="rawline" panose="020B0604020202020204" charset="0"/>
            </a:endParaRPr>
          </a:p>
        </p:txBody>
      </p:sp>
      <p:sp>
        <p:nvSpPr>
          <p:cNvPr id="2" name="object 9">
            <a:extLst>
              <a:ext uri="{FF2B5EF4-FFF2-40B4-BE49-F238E27FC236}">
                <a16:creationId xmlns:a16="http://schemas.microsoft.com/office/drawing/2014/main" id="{7DDF0F06-EC38-D57F-7FDB-75E4CA611056}"/>
              </a:ext>
            </a:extLst>
          </p:cNvPr>
          <p:cNvSpPr txBox="1"/>
          <p:nvPr/>
        </p:nvSpPr>
        <p:spPr>
          <a:xfrm>
            <a:off x="500798" y="3912037"/>
            <a:ext cx="11169884" cy="855362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320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Municípios que podem receber a intervenção: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4BDAA0A-B1B5-8612-A44D-9F40653B885F}"/>
              </a:ext>
            </a:extLst>
          </p:cNvPr>
          <p:cNvSpPr txBox="1"/>
          <p:nvPr/>
        </p:nvSpPr>
        <p:spPr>
          <a:xfrm>
            <a:off x="433686" y="4767399"/>
            <a:ext cx="11040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2000" b="1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2.108 Municípios </a:t>
            </a:r>
            <a:r>
              <a:rPr lang="pt-BR" sz="2000" i="0" dirty="0">
                <a:solidFill>
                  <a:srgbClr val="555555"/>
                </a:solidFill>
                <a:latin typeface="rawline" panose="020B0604020202020204" charset="0"/>
              </a:rPr>
              <a:t>com déficit na disposição final de resíduos sólidos ambientalmente adequada (SNIS).</a:t>
            </a:r>
          </a:p>
        </p:txBody>
      </p:sp>
    </p:spTree>
    <p:extLst>
      <p:ext uri="{BB962C8B-B14F-4D97-AF65-F5344CB8AC3E}">
        <p14:creationId xmlns:p14="http://schemas.microsoft.com/office/powerpoint/2010/main" val="3400419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9">
            <a:extLst>
              <a:ext uri="{FF2B5EF4-FFF2-40B4-BE49-F238E27FC236}">
                <a16:creationId xmlns:a16="http://schemas.microsoft.com/office/drawing/2014/main" id="{34C886E3-CF3B-F2E1-AE6C-4CFE93A532FC}"/>
              </a:ext>
            </a:extLst>
          </p:cNvPr>
          <p:cNvSpPr txBox="1"/>
          <p:nvPr/>
        </p:nvSpPr>
        <p:spPr>
          <a:xfrm>
            <a:off x="542915" y="144856"/>
            <a:ext cx="10655559" cy="916918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>
            <a:defPPr>
              <a:defRPr lang="pt-BR"/>
            </a:defPPr>
            <a:lvl1pPr marL="12700">
              <a:lnSpc>
                <a:spcPct val="100000"/>
              </a:lnSpc>
              <a:spcBef>
                <a:spcPts val="2830"/>
              </a:spcBef>
              <a:defRPr sz="5450" b="1" spc="-15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defRPr>
            </a:lvl1pPr>
          </a:lstStyle>
          <a:p>
            <a:r>
              <a:rPr lang="pt-BR" sz="3600" dirty="0"/>
              <a:t>Requisitos  para Inscrição</a:t>
            </a: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2453AAA3-2400-19C7-628A-C98F4DA6107E}"/>
              </a:ext>
            </a:extLst>
          </p:cNvPr>
          <p:cNvSpPr txBox="1"/>
          <p:nvPr/>
        </p:nvSpPr>
        <p:spPr>
          <a:xfrm>
            <a:off x="542915" y="807586"/>
            <a:ext cx="11106169" cy="2948243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342900" indent="-342900" algn="l" fontAlgn="base"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Preenchimento de carta-consulta  eletrônica na plataforma </a:t>
            </a:r>
            <a:r>
              <a:rPr lang="pt-BR" sz="2400" b="0" i="0" dirty="0" err="1">
                <a:solidFill>
                  <a:srgbClr val="555555"/>
                </a:solidFill>
                <a:effectLst/>
                <a:latin typeface="rawline" panose="020B0604020202020204" charset="0"/>
              </a:rPr>
              <a:t>Transferegov</a:t>
            </a: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;</a:t>
            </a:r>
          </a:p>
          <a:p>
            <a:pPr marL="342900" indent="-342900" algn="l" fontAlgn="base"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Anexar projeto ou anteprojeto ou estudo preliminar contendo a concepção da intervenção;  </a:t>
            </a:r>
          </a:p>
          <a:p>
            <a:pPr marL="342900" indent="-342900" algn="l" fontAlgn="base"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Anexar Composição Básica do Investimento, conforme modelo disponível no </a:t>
            </a:r>
            <a:r>
              <a:rPr lang="pt-BR" sz="2400" b="0" i="0" dirty="0" err="1">
                <a:solidFill>
                  <a:srgbClr val="555555"/>
                </a:solidFill>
                <a:effectLst/>
                <a:latin typeface="rawline" panose="020B0604020202020204" charset="0"/>
              </a:rPr>
              <a:t>Transferegov</a:t>
            </a: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;</a:t>
            </a:r>
          </a:p>
          <a:p>
            <a:pPr marL="342900" indent="-342900" algn="l" fontAlgn="base"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Município/Prestador ter preenchido o Sistema Nacional de Informações sobre Saneamento – SNIS.</a:t>
            </a:r>
          </a:p>
        </p:txBody>
      </p:sp>
      <p:pic>
        <p:nvPicPr>
          <p:cNvPr id="4" name="Imagem 3" descr="Uma imagem contendo Logotipo&#10;&#10;Descrição gerada automaticamente">
            <a:extLst>
              <a:ext uri="{FF2B5EF4-FFF2-40B4-BE49-F238E27FC236}">
                <a16:creationId xmlns:a16="http://schemas.microsoft.com/office/drawing/2014/main" id="{0E55478E-57AC-6603-CC05-25EFDE741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0" b="27545"/>
          <a:stretch/>
        </p:blipFill>
        <p:spPr>
          <a:xfrm>
            <a:off x="9255968" y="5878285"/>
            <a:ext cx="2770155" cy="73711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57A6342-551D-5AC6-9A82-B06FC1582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629" y="5965407"/>
            <a:ext cx="1602339" cy="56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50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D2A0DCA9-BF4D-76C5-C31E-FD5D46F2BD29}"/>
              </a:ext>
            </a:extLst>
          </p:cNvPr>
          <p:cNvSpPr txBox="1"/>
          <p:nvPr/>
        </p:nvSpPr>
        <p:spPr>
          <a:xfrm>
            <a:off x="462754" y="103442"/>
            <a:ext cx="5850294" cy="916918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30"/>
              </a:spcBef>
            </a:pPr>
            <a:r>
              <a:rPr lang="pt-BR" sz="360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Critérios de seleção</a:t>
            </a:r>
            <a:endParaRPr sz="3600" b="1" spc="-150" dirty="0">
              <a:solidFill>
                <a:srgbClr val="FFC000"/>
              </a:solidFill>
              <a:latin typeface="Rawline SemiBold" panose="00000700000000000000" pitchFamily="2" charset="0"/>
              <a:cs typeface="Arial MT"/>
            </a:endParaRP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33CE7388-9665-0510-3AAC-3157D7FEC5F6}"/>
              </a:ext>
            </a:extLst>
          </p:cNvPr>
          <p:cNvSpPr txBox="1"/>
          <p:nvPr/>
        </p:nvSpPr>
        <p:spPr>
          <a:xfrm>
            <a:off x="462754" y="813945"/>
            <a:ext cx="11181165" cy="4440959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342900" indent="-342900" algn="just" fontAlgn="base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Propostas cujo escopo integre associação ou cooperativa de catadores;</a:t>
            </a:r>
          </a:p>
          <a:p>
            <a:pPr marL="342900" indent="-342900" algn="just" fontAlgn="base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Propostas com solução regionalizada;</a:t>
            </a:r>
          </a:p>
          <a:p>
            <a:pPr marL="342900" indent="-342900" algn="just" fontAlgn="base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Nível de detalhamento da proposta: estudo de concepção, estudo de viabilidade, anteprojeto, projeto básico, projeto executivo;</a:t>
            </a:r>
          </a:p>
          <a:p>
            <a:pPr marL="342900" indent="-342900" algn="just" fontAlgn="base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Existência de licenças ambientais e titularidade de área, quando couber;</a:t>
            </a:r>
          </a:p>
          <a:p>
            <a:pPr marL="342900" indent="-342900" algn="just" fontAlgn="base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Complementam obras iniciadas nas etapas anteriores do PAC;</a:t>
            </a:r>
          </a:p>
          <a:p>
            <a:pPr marL="342900" indent="-342900" algn="just" fontAlgn="base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Demandas cujos projetos de engenharia foram apoiados pela União;</a:t>
            </a:r>
          </a:p>
          <a:p>
            <a:pPr marL="342900" indent="-342900" algn="just" fontAlgn="base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Propostas que envolvam iniciativas de tratamento e/ou disposição final; ambientalmente adequada de resíduos sólidos, reduzindo o déficit relacionado a estas ações (FIN).</a:t>
            </a:r>
          </a:p>
        </p:txBody>
      </p:sp>
      <p:pic>
        <p:nvPicPr>
          <p:cNvPr id="4" name="Imagem 3" descr="Uma imagem contendo Logotipo&#10;&#10;Descrição gerada automaticamente">
            <a:extLst>
              <a:ext uri="{FF2B5EF4-FFF2-40B4-BE49-F238E27FC236}">
                <a16:creationId xmlns:a16="http://schemas.microsoft.com/office/drawing/2014/main" id="{B5E78ADB-0264-D222-6166-278395D123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0" b="27545"/>
          <a:stretch/>
        </p:blipFill>
        <p:spPr>
          <a:xfrm>
            <a:off x="9255968" y="5878285"/>
            <a:ext cx="2770155" cy="73711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D943D09-52CF-151F-0F49-761D8605C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629" y="5965407"/>
            <a:ext cx="1602339" cy="56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36BC2DEE-A36A-E2D2-3165-B8F762259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0" b="27545"/>
          <a:stretch/>
        </p:blipFill>
        <p:spPr>
          <a:xfrm>
            <a:off x="9255968" y="5878285"/>
            <a:ext cx="2770155" cy="7371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0B47301-E032-D149-0771-80A6B9280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629" y="6052531"/>
            <a:ext cx="1602339" cy="562873"/>
          </a:xfrm>
          <a:prstGeom prst="rect">
            <a:avLst/>
          </a:prstGeom>
        </p:spPr>
      </p:pic>
      <p:sp>
        <p:nvSpPr>
          <p:cNvPr id="2" name="object 9">
            <a:extLst>
              <a:ext uri="{FF2B5EF4-FFF2-40B4-BE49-F238E27FC236}">
                <a16:creationId xmlns:a16="http://schemas.microsoft.com/office/drawing/2014/main" id="{D2A0DCA9-BF4D-76C5-C31E-FD5D46F2BD29}"/>
              </a:ext>
            </a:extLst>
          </p:cNvPr>
          <p:cNvSpPr txBox="1"/>
          <p:nvPr/>
        </p:nvSpPr>
        <p:spPr>
          <a:xfrm>
            <a:off x="4432600" y="1348015"/>
            <a:ext cx="4823368" cy="1193917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30"/>
              </a:spcBef>
            </a:pPr>
            <a:r>
              <a:rPr lang="pt-BR" sz="540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Obrigado!</a:t>
            </a:r>
            <a:endParaRPr sz="5400" b="1" spc="-150" dirty="0">
              <a:solidFill>
                <a:srgbClr val="FFC000"/>
              </a:solidFill>
              <a:latin typeface="Rawline SemiBold" panose="00000700000000000000" pitchFamily="2" charset="0"/>
              <a:cs typeface="Arial MT"/>
            </a:endParaRP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33CE7388-9665-0510-3AAC-3157D7FEC5F6}"/>
              </a:ext>
            </a:extLst>
          </p:cNvPr>
          <p:cNvSpPr txBox="1"/>
          <p:nvPr/>
        </p:nvSpPr>
        <p:spPr>
          <a:xfrm>
            <a:off x="389827" y="3301147"/>
            <a:ext cx="11201400" cy="2847318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12700" algn="ctr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400" dirty="0">
                <a:solidFill>
                  <a:srgbClr val="333333"/>
                </a:solidFill>
                <a:latin typeface="Rawline" panose="00000500000000000000"/>
              </a:rPr>
              <a:t>Em caso de dúvida ou necessidade de quaisquer esclarecimentos, entrar em contato pelo endereço eletrônico: </a:t>
            </a:r>
          </a:p>
          <a:p>
            <a:pPr marL="12700" algn="ctr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b="1" i="1" dirty="0">
                <a:solidFill>
                  <a:srgbClr val="FF0000"/>
                </a:solidFill>
                <a:latin typeface="Rawline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agua-esgoto.ogu@mdr.gov.br</a:t>
            </a:r>
            <a:endParaRPr lang="pt-BR" sz="3200" b="1" i="1" dirty="0">
              <a:solidFill>
                <a:srgbClr val="FF0000"/>
              </a:solidFill>
              <a:latin typeface="Rawline" panose="00000500000000000000" pitchFamily="2" charset="0"/>
            </a:endParaRPr>
          </a:p>
          <a:p>
            <a:pPr marL="12700" algn="ctr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b="1" i="1" dirty="0">
                <a:solidFill>
                  <a:srgbClr val="FF0000"/>
                </a:solidFill>
                <a:latin typeface="Rawline" panose="00000500000000000000" pitchFamily="2" charset="0"/>
              </a:rPr>
              <a:t>selecao.saneamento@mdr.gov.br</a:t>
            </a:r>
            <a:endParaRPr lang="pt-BR" sz="3200" dirty="0">
              <a:solidFill>
                <a:srgbClr val="FF0000"/>
              </a:solidFill>
              <a:latin typeface="Rawline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341294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36BC2DEE-A36A-E2D2-3165-B8F762259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0" b="27545"/>
          <a:stretch/>
        </p:blipFill>
        <p:spPr>
          <a:xfrm>
            <a:off x="9255968" y="5878285"/>
            <a:ext cx="2770155" cy="7371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0B47301-E032-D149-0771-80A6B9280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04" y="285265"/>
            <a:ext cx="2955278" cy="103813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FDAB920-A308-6B6D-5489-6C26DA82B4AE}"/>
              </a:ext>
            </a:extLst>
          </p:cNvPr>
          <p:cNvSpPr txBox="1"/>
          <p:nvPr/>
        </p:nvSpPr>
        <p:spPr>
          <a:xfrm>
            <a:off x="1259633" y="4557180"/>
            <a:ext cx="997479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rgbClr val="0C326F"/>
                </a:solidFill>
                <a:latin typeface="Rawline SemiBold" panose="00000700000000000000" pitchFamily="2" charset="0"/>
                <a:cs typeface="helvetica"/>
              </a:rPr>
              <a:t>Seleção Esgotamento Sanitário - Urbano</a:t>
            </a:r>
            <a:endParaRPr lang="en-US" sz="2800" b="1" dirty="0">
              <a:solidFill>
                <a:srgbClr val="555555"/>
              </a:solidFill>
              <a:latin typeface="Rawline SemiBold" panose="00000700000000000000" pitchFamily="2" charset="0"/>
              <a:cs typeface="helvetica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1D92587-4EB9-643F-5F54-D00130E38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635854"/>
            <a:ext cx="12327919" cy="28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36BC2DEE-A36A-E2D2-3165-B8F762259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0" b="27545"/>
          <a:stretch/>
        </p:blipFill>
        <p:spPr>
          <a:xfrm>
            <a:off x="9421845" y="6005964"/>
            <a:ext cx="2770155" cy="7371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0B47301-E032-D149-0771-80A6B9280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506" y="6093086"/>
            <a:ext cx="1602339" cy="562873"/>
          </a:xfrm>
          <a:prstGeom prst="rect">
            <a:avLst/>
          </a:prstGeom>
        </p:spPr>
      </p:pic>
      <p:sp>
        <p:nvSpPr>
          <p:cNvPr id="3" name="object 9">
            <a:extLst>
              <a:ext uri="{FF2B5EF4-FFF2-40B4-BE49-F238E27FC236}">
                <a16:creationId xmlns:a16="http://schemas.microsoft.com/office/drawing/2014/main" id="{9F321BD9-E541-EAC4-93FE-1525DB078603}"/>
              </a:ext>
            </a:extLst>
          </p:cNvPr>
          <p:cNvSpPr txBox="1"/>
          <p:nvPr/>
        </p:nvSpPr>
        <p:spPr>
          <a:xfrm>
            <a:off x="755481" y="0"/>
            <a:ext cx="6143794" cy="855362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320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Objeto da Seleção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45E5508-C8D3-B2EE-A0DA-6543719B1F8D}"/>
              </a:ext>
            </a:extLst>
          </p:cNvPr>
          <p:cNvSpPr txBox="1"/>
          <p:nvPr/>
        </p:nvSpPr>
        <p:spPr>
          <a:xfrm>
            <a:off x="740701" y="858569"/>
            <a:ext cx="10805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ts val="1200"/>
              </a:spcBef>
              <a:spcAft>
                <a:spcPts val="1200"/>
              </a:spcAft>
            </a:pPr>
            <a:r>
              <a:rPr lang="pt-BR" sz="2000" b="1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Investir na ampliação dos serviços de coleta e tratamento de esgoto sanitário, em áreas urbanas e melhorar a qualidade dos serviços prestados à população.</a:t>
            </a:r>
            <a:endParaRPr lang="pt-BR" sz="3200" b="1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6500E716-058C-F33A-C3E7-899058559869}"/>
              </a:ext>
            </a:extLst>
          </p:cNvPr>
          <p:cNvSpPr txBox="1"/>
          <p:nvPr/>
        </p:nvSpPr>
        <p:spPr>
          <a:xfrm>
            <a:off x="755481" y="1368966"/>
            <a:ext cx="3806059" cy="855362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320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Quem pode propor?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33CF680-CF53-89C5-78E0-4378F75B55A6}"/>
              </a:ext>
            </a:extLst>
          </p:cNvPr>
          <p:cNvSpPr txBox="1"/>
          <p:nvPr/>
        </p:nvSpPr>
        <p:spPr>
          <a:xfrm>
            <a:off x="740701" y="2265416"/>
            <a:ext cx="1080545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2400" b="1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OGU</a:t>
            </a:r>
            <a:r>
              <a:rPr lang="pt-BR" sz="2000" b="1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:</a:t>
            </a:r>
            <a:r>
              <a:rPr lang="pt-BR" sz="20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 Estados, DF, Consórcios e Municípios cujos serviços não estejam concedidos à iniciativa </a:t>
            </a:r>
            <a:r>
              <a:rPr lang="pt-BR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privada</a:t>
            </a:r>
            <a:r>
              <a:rPr lang="pt-BR" sz="20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. </a:t>
            </a:r>
            <a:r>
              <a:rPr lang="pt-BR" sz="2000" dirty="0">
                <a:solidFill>
                  <a:srgbClr val="555555"/>
                </a:solidFill>
                <a:latin typeface="rawline" panose="020B0604020202020204" charset="0"/>
              </a:rPr>
              <a:t>(</a:t>
            </a:r>
            <a:r>
              <a:rPr lang="pt-BR" sz="2000" b="1" dirty="0">
                <a:solidFill>
                  <a:srgbClr val="555555"/>
                </a:solidFill>
                <a:latin typeface="rawline" panose="020B0604020202020204" charset="0"/>
              </a:rPr>
              <a:t>Programa 5600020230045</a:t>
            </a:r>
            <a:r>
              <a:rPr lang="pt-BR" sz="2000" dirty="0">
                <a:solidFill>
                  <a:srgbClr val="555555"/>
                </a:solidFill>
                <a:latin typeface="rawline" panose="020B0604020202020204" charset="0"/>
              </a:rPr>
              <a:t>)</a:t>
            </a:r>
            <a:endParaRPr lang="pt-BR" sz="2000" b="0" i="0" dirty="0">
              <a:solidFill>
                <a:srgbClr val="555555"/>
              </a:solidFill>
              <a:effectLst/>
              <a:latin typeface="rawline" panose="020B0604020202020204" charset="0"/>
            </a:endParaRPr>
          </a:p>
          <a:p>
            <a:pPr algn="just" fontAlgn="base"/>
            <a:endParaRPr lang="pt-BR" sz="900" b="0" i="0" dirty="0">
              <a:solidFill>
                <a:srgbClr val="555555"/>
              </a:solidFill>
              <a:effectLst/>
              <a:latin typeface="rawline" panose="020B0604020202020204" charset="0"/>
            </a:endParaRPr>
          </a:p>
          <a:p>
            <a:pPr algn="just" fontAlgn="base"/>
            <a:r>
              <a:rPr lang="pt-BR" sz="2400" b="1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FIN</a:t>
            </a:r>
            <a:r>
              <a:rPr lang="pt-BR" sz="2000" b="1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:</a:t>
            </a:r>
            <a:r>
              <a:rPr lang="pt-BR" sz="20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 Estados, DF, Municípios e suas entidades da administração indireta, inclusive as Empresas Públicas e Sociedades de Economia Mista e Consórcios Públicos. </a:t>
            </a:r>
            <a:r>
              <a:rPr lang="pt-BR" sz="2000" dirty="0">
                <a:solidFill>
                  <a:srgbClr val="555555"/>
                </a:solidFill>
                <a:latin typeface="rawline" panose="020B0604020202020204" charset="0"/>
              </a:rPr>
              <a:t>(</a:t>
            </a:r>
            <a:r>
              <a:rPr lang="pt-BR" sz="2000" b="1" dirty="0">
                <a:solidFill>
                  <a:srgbClr val="555555"/>
                </a:solidFill>
                <a:latin typeface="rawline" panose="020B0604020202020204" charset="0"/>
              </a:rPr>
              <a:t>Programa 5600020230046</a:t>
            </a:r>
            <a:r>
              <a:rPr lang="pt-BR" sz="2000" dirty="0">
                <a:solidFill>
                  <a:srgbClr val="555555"/>
                </a:solidFill>
                <a:latin typeface="rawline" panose="020B0604020202020204" charset="0"/>
              </a:rPr>
              <a:t>)</a:t>
            </a:r>
            <a:endParaRPr lang="pt-BR" sz="2000" b="0" i="0" dirty="0">
              <a:solidFill>
                <a:srgbClr val="555555"/>
              </a:solidFill>
              <a:effectLst/>
              <a:latin typeface="rawline" panose="020B0604020202020204" charset="0"/>
            </a:endParaRPr>
          </a:p>
        </p:txBody>
      </p:sp>
      <p:sp>
        <p:nvSpPr>
          <p:cNvPr id="2" name="object 9">
            <a:extLst>
              <a:ext uri="{FF2B5EF4-FFF2-40B4-BE49-F238E27FC236}">
                <a16:creationId xmlns:a16="http://schemas.microsoft.com/office/drawing/2014/main" id="{A64D0F6E-5764-F964-A167-EE53DC0EBD98}"/>
              </a:ext>
            </a:extLst>
          </p:cNvPr>
          <p:cNvSpPr txBox="1"/>
          <p:nvPr/>
        </p:nvSpPr>
        <p:spPr>
          <a:xfrm>
            <a:off x="814205" y="3727088"/>
            <a:ext cx="11169884" cy="855362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320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Municípios que podem receber a intervenção: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2C8561A-BF73-3EBF-98C0-5798E3B21A75}"/>
              </a:ext>
            </a:extLst>
          </p:cNvPr>
          <p:cNvSpPr txBox="1"/>
          <p:nvPr/>
        </p:nvSpPr>
        <p:spPr>
          <a:xfrm>
            <a:off x="755481" y="4547525"/>
            <a:ext cx="1080545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2400" b="1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OGU:</a:t>
            </a: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 4.858 </a:t>
            </a:r>
            <a:r>
              <a:rPr lang="pt-BR" sz="2400" dirty="0">
                <a:solidFill>
                  <a:srgbClr val="555555"/>
                </a:solidFill>
                <a:latin typeface="rawline" panose="020B0604020202020204" charset="0"/>
              </a:rPr>
              <a:t>Municípios.</a:t>
            </a:r>
          </a:p>
          <a:p>
            <a:pPr algn="just" fontAlgn="base"/>
            <a:endParaRPr lang="pt-BR" sz="900" b="0" i="0" dirty="0">
              <a:solidFill>
                <a:srgbClr val="555555"/>
              </a:solidFill>
              <a:effectLst/>
              <a:latin typeface="rawline" panose="020B0604020202020204" charset="0"/>
            </a:endParaRPr>
          </a:p>
          <a:p>
            <a:pPr algn="just" fontAlgn="base"/>
            <a:r>
              <a:rPr lang="pt-BR" sz="2400" b="1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FIN:</a:t>
            </a: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 5.570 Municípios.</a:t>
            </a:r>
          </a:p>
        </p:txBody>
      </p:sp>
    </p:spTree>
    <p:extLst>
      <p:ext uri="{BB962C8B-B14F-4D97-AF65-F5344CB8AC3E}">
        <p14:creationId xmlns:p14="http://schemas.microsoft.com/office/powerpoint/2010/main" val="2718753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36BC2DEE-A36A-E2D2-3165-B8F762259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0" b="27545"/>
          <a:stretch/>
        </p:blipFill>
        <p:spPr>
          <a:xfrm>
            <a:off x="9255968" y="5878285"/>
            <a:ext cx="2770155" cy="7371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0B47301-E032-D149-0771-80A6B9280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499" y="5965407"/>
            <a:ext cx="1602339" cy="562873"/>
          </a:xfrm>
          <a:prstGeom prst="rect">
            <a:avLst/>
          </a:prstGeom>
        </p:spPr>
      </p:pic>
      <p:sp>
        <p:nvSpPr>
          <p:cNvPr id="2" name="object 9">
            <a:extLst>
              <a:ext uri="{FF2B5EF4-FFF2-40B4-BE49-F238E27FC236}">
                <a16:creationId xmlns:a16="http://schemas.microsoft.com/office/drawing/2014/main" id="{6C51A2C7-232E-FEE0-115D-61B4788E0358}"/>
              </a:ext>
            </a:extLst>
          </p:cNvPr>
          <p:cNvSpPr txBox="1"/>
          <p:nvPr/>
        </p:nvSpPr>
        <p:spPr>
          <a:xfrm>
            <a:off x="512583" y="-93136"/>
            <a:ext cx="10655559" cy="916918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>
            <a:defPPr>
              <a:defRPr lang="pt-BR"/>
            </a:defPPr>
            <a:lvl1pPr marL="12700">
              <a:lnSpc>
                <a:spcPct val="100000"/>
              </a:lnSpc>
              <a:spcBef>
                <a:spcPts val="2830"/>
              </a:spcBef>
              <a:defRPr sz="5450" b="1" spc="-15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defRPr>
            </a:lvl1pPr>
          </a:lstStyle>
          <a:p>
            <a:r>
              <a:rPr lang="pt-BR" sz="3600" dirty="0"/>
              <a:t>Requisitos  para Inscrição</a:t>
            </a: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0ADA6B6B-DF4B-EE95-E6AE-D46C893F1544}"/>
              </a:ext>
            </a:extLst>
          </p:cNvPr>
          <p:cNvSpPr txBox="1"/>
          <p:nvPr/>
        </p:nvSpPr>
        <p:spPr>
          <a:xfrm>
            <a:off x="512583" y="948383"/>
            <a:ext cx="10886536" cy="3871573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355600" lvl="1" indent="-342900" algn="just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Preenchimento de carta-consulta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 eletrônica na plataforma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Transferegov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;</a:t>
            </a:r>
            <a:endParaRPr lang="pt-BR" altLang="pt-BR" sz="24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  <a:p>
            <a:pPr marL="355600" lvl="1" indent="-342900" algn="just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Anexar projeto ou anteprojeto ou estudo preliminar contendo a concepção da intervenção; </a:t>
            </a:r>
          </a:p>
          <a:p>
            <a:pPr marL="355600" lvl="1" indent="-342900" algn="just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Anexar Composição Básica do Investimento, conforme modelo disponível no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Transferegov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;</a:t>
            </a:r>
          </a:p>
          <a:p>
            <a:pPr marL="355600" lvl="1" indent="-342900" algn="just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Município/Prestador ter preenchido o Sistema Nacional de Informações sobre Saneamento – SNIS.</a:t>
            </a:r>
          </a:p>
        </p:txBody>
      </p:sp>
    </p:spTree>
    <p:extLst>
      <p:ext uri="{BB962C8B-B14F-4D97-AF65-F5344CB8AC3E}">
        <p14:creationId xmlns:p14="http://schemas.microsoft.com/office/powerpoint/2010/main" val="341974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36BC2DEE-A36A-E2D2-3165-B8F762259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0" b="27545"/>
          <a:stretch/>
        </p:blipFill>
        <p:spPr>
          <a:xfrm>
            <a:off x="9255968" y="5878285"/>
            <a:ext cx="2770155" cy="7371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0B47301-E032-D149-0771-80A6B9280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167" y="5965407"/>
            <a:ext cx="1602339" cy="562873"/>
          </a:xfrm>
          <a:prstGeom prst="rect">
            <a:avLst/>
          </a:prstGeom>
        </p:spPr>
      </p:pic>
      <p:sp>
        <p:nvSpPr>
          <p:cNvPr id="2" name="object 9">
            <a:extLst>
              <a:ext uri="{FF2B5EF4-FFF2-40B4-BE49-F238E27FC236}">
                <a16:creationId xmlns:a16="http://schemas.microsoft.com/office/drawing/2014/main" id="{D2A0DCA9-BF4D-76C5-C31E-FD5D46F2BD29}"/>
              </a:ext>
            </a:extLst>
          </p:cNvPr>
          <p:cNvSpPr txBox="1"/>
          <p:nvPr/>
        </p:nvSpPr>
        <p:spPr>
          <a:xfrm>
            <a:off x="462754" y="0"/>
            <a:ext cx="5850294" cy="916918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30"/>
              </a:spcBef>
            </a:pPr>
            <a:r>
              <a:rPr lang="pt-BR" sz="360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Critérios de seleção</a:t>
            </a:r>
            <a:endParaRPr sz="3600" b="1" spc="-150" dirty="0">
              <a:solidFill>
                <a:srgbClr val="FFC000"/>
              </a:solidFill>
              <a:latin typeface="Rawline SemiBold" panose="00000700000000000000" pitchFamily="2" charset="0"/>
              <a:cs typeface="Arial MT"/>
            </a:endParaRP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33CE7388-9665-0510-3AAC-3157D7FEC5F6}"/>
              </a:ext>
            </a:extLst>
          </p:cNvPr>
          <p:cNvSpPr txBox="1"/>
          <p:nvPr/>
        </p:nvSpPr>
        <p:spPr>
          <a:xfrm>
            <a:off x="462754" y="916918"/>
            <a:ext cx="11080497" cy="4841069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469900" indent="-457200" algn="just">
              <a:lnSpc>
                <a:spcPct val="9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Municípios com maiores déficits em esgotamento sanitário nas áreas urbanas;</a:t>
            </a:r>
          </a:p>
          <a:p>
            <a:pPr marL="469900" indent="-457200" algn="just">
              <a:lnSpc>
                <a:spcPct val="9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Nível de detalhamento da proposta: estudo de concepção, estudo de viabilidade, anteprojeto, projeto básico, projeto executivo;</a:t>
            </a:r>
          </a:p>
          <a:p>
            <a:pPr marL="469900" indent="-457200" algn="just">
              <a:lnSpc>
                <a:spcPct val="9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Existência de licenças ambientais e titularidade de área, quando couber;</a:t>
            </a:r>
          </a:p>
          <a:p>
            <a:pPr marL="469900" indent="-457200" algn="just">
              <a:lnSpc>
                <a:spcPct val="9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Complementariedade com obras iniciadas nas etapas anteriores do PAC;</a:t>
            </a:r>
          </a:p>
          <a:p>
            <a:pPr marL="469900" indent="-457200" algn="just">
              <a:lnSpc>
                <a:spcPct val="9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Demandas para execução de obras cujos projetos de engenharia foram apoiados pela União; </a:t>
            </a:r>
          </a:p>
          <a:p>
            <a:pPr marL="469900" indent="-457200" algn="just">
              <a:lnSpc>
                <a:spcPct val="9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Propostas que promovam  a universalização do esgotamento sanitário urbano no município.</a:t>
            </a:r>
          </a:p>
        </p:txBody>
      </p:sp>
    </p:spTree>
    <p:extLst>
      <p:ext uri="{BB962C8B-B14F-4D97-AF65-F5344CB8AC3E}">
        <p14:creationId xmlns:p14="http://schemas.microsoft.com/office/powerpoint/2010/main" val="279100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36BC2DEE-A36A-E2D2-3165-B8F762259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0" b="27545"/>
          <a:stretch/>
        </p:blipFill>
        <p:spPr>
          <a:xfrm>
            <a:off x="9255968" y="5878285"/>
            <a:ext cx="2770155" cy="7371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0B47301-E032-D149-0771-80A6B9280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04" y="285265"/>
            <a:ext cx="2955278" cy="103813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FDAB920-A308-6B6D-5489-6C26DA82B4AE}"/>
              </a:ext>
            </a:extLst>
          </p:cNvPr>
          <p:cNvSpPr txBox="1"/>
          <p:nvPr/>
        </p:nvSpPr>
        <p:spPr>
          <a:xfrm>
            <a:off x="1259633" y="4557180"/>
            <a:ext cx="997479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rgbClr val="0C326F"/>
                </a:solidFill>
                <a:latin typeface="Rawline SemiBold" panose="00000700000000000000" pitchFamily="2" charset="0"/>
                <a:cs typeface="helvetica"/>
              </a:rPr>
              <a:t>Seleção Abastecimento de Água - Urbano</a:t>
            </a:r>
            <a:endParaRPr lang="en-US" sz="2800" b="1" dirty="0">
              <a:solidFill>
                <a:srgbClr val="555555"/>
              </a:solidFill>
              <a:latin typeface="Rawline SemiBold" panose="00000700000000000000" pitchFamily="2" charset="0"/>
              <a:cs typeface="helvetica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A353B41-23DF-C6DF-CEBC-C0952E6BB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13556"/>
            <a:ext cx="12192000" cy="253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36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36BC2DEE-A36A-E2D2-3165-B8F762259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0" b="27545"/>
          <a:stretch/>
        </p:blipFill>
        <p:spPr>
          <a:xfrm>
            <a:off x="9255968" y="5878285"/>
            <a:ext cx="2770155" cy="7371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0B47301-E032-D149-0771-80A6B9280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629" y="5965407"/>
            <a:ext cx="1602339" cy="562873"/>
          </a:xfrm>
          <a:prstGeom prst="rect">
            <a:avLst/>
          </a:prstGeom>
        </p:spPr>
      </p:pic>
      <p:sp>
        <p:nvSpPr>
          <p:cNvPr id="3" name="object 9">
            <a:extLst>
              <a:ext uri="{FF2B5EF4-FFF2-40B4-BE49-F238E27FC236}">
                <a16:creationId xmlns:a16="http://schemas.microsoft.com/office/drawing/2014/main" id="{9F321BD9-E541-EAC4-93FE-1525DB078603}"/>
              </a:ext>
            </a:extLst>
          </p:cNvPr>
          <p:cNvSpPr txBox="1"/>
          <p:nvPr/>
        </p:nvSpPr>
        <p:spPr>
          <a:xfrm>
            <a:off x="755481" y="0"/>
            <a:ext cx="6143794" cy="855362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320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Objeto da Seleção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45E5508-C8D3-B2EE-A0DA-6543719B1F8D}"/>
              </a:ext>
            </a:extLst>
          </p:cNvPr>
          <p:cNvSpPr txBox="1"/>
          <p:nvPr/>
        </p:nvSpPr>
        <p:spPr>
          <a:xfrm>
            <a:off x="740701" y="858569"/>
            <a:ext cx="10805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ts val="1200"/>
              </a:spcBef>
              <a:spcAft>
                <a:spcPts val="1200"/>
              </a:spcAft>
            </a:pPr>
            <a:r>
              <a:rPr lang="pt-BR" sz="2000" b="1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Investir na ampliação do acesso e na melhoria da qualidade dos serviços de abastecimento de água em áreas urbanas.</a:t>
            </a:r>
            <a:endParaRPr lang="pt-BR" sz="3200" b="1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6500E716-058C-F33A-C3E7-899058559869}"/>
              </a:ext>
            </a:extLst>
          </p:cNvPr>
          <p:cNvSpPr txBox="1"/>
          <p:nvPr/>
        </p:nvSpPr>
        <p:spPr>
          <a:xfrm>
            <a:off x="755481" y="1367313"/>
            <a:ext cx="3806059" cy="855362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320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Quem pode propor?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33CF680-CF53-89C5-78E0-4378F75B55A6}"/>
              </a:ext>
            </a:extLst>
          </p:cNvPr>
          <p:cNvSpPr txBox="1"/>
          <p:nvPr/>
        </p:nvSpPr>
        <p:spPr>
          <a:xfrm>
            <a:off x="740701" y="2263763"/>
            <a:ext cx="10805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2000" b="1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OGU:</a:t>
            </a:r>
            <a:r>
              <a:rPr lang="pt-BR" sz="20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 Estados, DF, Consórcios e Municípios cujos serviços não estejam concedidos à iniciativa privada. </a:t>
            </a:r>
            <a:r>
              <a:rPr lang="pt-BR" sz="2000" dirty="0">
                <a:solidFill>
                  <a:srgbClr val="555555"/>
                </a:solidFill>
                <a:latin typeface="rawline" panose="020B0604020202020204" charset="0"/>
              </a:rPr>
              <a:t>(</a:t>
            </a:r>
            <a:r>
              <a:rPr lang="pt-BR" sz="2000" b="1" dirty="0">
                <a:solidFill>
                  <a:srgbClr val="555555"/>
                </a:solidFill>
                <a:latin typeface="rawline" panose="020B0604020202020204" charset="0"/>
              </a:rPr>
              <a:t>Programa 5600020230043</a:t>
            </a:r>
            <a:r>
              <a:rPr lang="pt-BR" sz="2000" dirty="0">
                <a:solidFill>
                  <a:srgbClr val="555555"/>
                </a:solidFill>
                <a:latin typeface="rawline" panose="020B0604020202020204" charset="0"/>
              </a:rPr>
              <a:t>)</a:t>
            </a:r>
            <a:endParaRPr lang="pt-BR" sz="2000" b="0" i="0" dirty="0">
              <a:solidFill>
                <a:srgbClr val="555555"/>
              </a:solidFill>
              <a:effectLst/>
              <a:latin typeface="rawline" panose="020B0604020202020204" charset="0"/>
            </a:endParaRPr>
          </a:p>
          <a:p>
            <a:pPr algn="just" fontAlgn="base"/>
            <a:endParaRPr lang="pt-BR" sz="800" b="0" i="0" dirty="0">
              <a:solidFill>
                <a:srgbClr val="555555"/>
              </a:solidFill>
              <a:effectLst/>
              <a:latin typeface="rawline" panose="020B0604020202020204" charset="0"/>
            </a:endParaRPr>
          </a:p>
          <a:p>
            <a:pPr algn="just" fontAlgn="base"/>
            <a:r>
              <a:rPr lang="pt-BR" sz="2000" b="1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FIN:</a:t>
            </a:r>
            <a:r>
              <a:rPr lang="pt-BR" sz="20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 Estados, DF, Municípios e suas entidades da administração indireta, inclusive as Empresas Públicas e Sociedades de Economia Mista e, Consórcios Públicos. </a:t>
            </a:r>
          </a:p>
          <a:p>
            <a:pPr algn="just" fontAlgn="base"/>
            <a:r>
              <a:rPr lang="pt-BR" sz="2000" dirty="0">
                <a:solidFill>
                  <a:srgbClr val="555555"/>
                </a:solidFill>
                <a:latin typeface="rawline" panose="020B0604020202020204" charset="0"/>
              </a:rPr>
              <a:t>(</a:t>
            </a:r>
            <a:r>
              <a:rPr lang="pt-BR" sz="2000" b="1" dirty="0">
                <a:solidFill>
                  <a:srgbClr val="555555"/>
                </a:solidFill>
                <a:latin typeface="rawline" panose="020B0604020202020204" charset="0"/>
              </a:rPr>
              <a:t>Programa 5600020230044</a:t>
            </a:r>
            <a:r>
              <a:rPr lang="pt-BR" sz="2000" dirty="0">
                <a:solidFill>
                  <a:srgbClr val="555555"/>
                </a:solidFill>
                <a:latin typeface="rawline" panose="020B0604020202020204" charset="0"/>
              </a:rPr>
              <a:t>)</a:t>
            </a:r>
            <a:endParaRPr lang="pt-BR" sz="2000" b="0" i="0" dirty="0">
              <a:solidFill>
                <a:srgbClr val="555555"/>
              </a:solidFill>
              <a:effectLst/>
              <a:latin typeface="rawline" panose="020B0604020202020204" charset="0"/>
            </a:endParaRPr>
          </a:p>
        </p:txBody>
      </p:sp>
      <p:sp>
        <p:nvSpPr>
          <p:cNvPr id="2" name="object 9">
            <a:extLst>
              <a:ext uri="{FF2B5EF4-FFF2-40B4-BE49-F238E27FC236}">
                <a16:creationId xmlns:a16="http://schemas.microsoft.com/office/drawing/2014/main" id="{9E270541-1F2A-7BB7-E808-16FC15727C46}"/>
              </a:ext>
            </a:extLst>
          </p:cNvPr>
          <p:cNvSpPr txBox="1"/>
          <p:nvPr/>
        </p:nvSpPr>
        <p:spPr>
          <a:xfrm>
            <a:off x="755481" y="3865982"/>
            <a:ext cx="11169884" cy="855362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12700">
              <a:spcBef>
                <a:spcPts val="2830"/>
              </a:spcBef>
            </a:pPr>
            <a:r>
              <a:rPr lang="pt-BR" sz="3200" b="1" spc="-150" dirty="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rPr>
              <a:t>Municípios que podem receber a intervenção: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1B893EA-39CD-8384-3DE5-3F62D4EDF3E1}"/>
              </a:ext>
            </a:extLst>
          </p:cNvPr>
          <p:cNvSpPr txBox="1"/>
          <p:nvPr/>
        </p:nvSpPr>
        <p:spPr>
          <a:xfrm>
            <a:off x="693274" y="4715397"/>
            <a:ext cx="10805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2400" b="1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OGU:</a:t>
            </a: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 5.003 </a:t>
            </a:r>
            <a:r>
              <a:rPr lang="pt-BR" sz="2400" dirty="0">
                <a:solidFill>
                  <a:srgbClr val="555555"/>
                </a:solidFill>
                <a:latin typeface="rawline" panose="020B0604020202020204" charset="0"/>
              </a:rPr>
              <a:t>Municípios.</a:t>
            </a:r>
          </a:p>
          <a:p>
            <a:pPr algn="just" fontAlgn="base"/>
            <a:endParaRPr lang="pt-BR" sz="800" b="0" i="0" dirty="0">
              <a:solidFill>
                <a:srgbClr val="555555"/>
              </a:solidFill>
              <a:effectLst/>
              <a:latin typeface="rawline" panose="020B0604020202020204" charset="0"/>
            </a:endParaRPr>
          </a:p>
          <a:p>
            <a:pPr algn="just" fontAlgn="base"/>
            <a:r>
              <a:rPr lang="pt-BR" sz="2400" b="1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FIN:</a:t>
            </a:r>
            <a:r>
              <a:rPr lang="pt-BR" sz="2400" b="0" i="0" dirty="0">
                <a:solidFill>
                  <a:srgbClr val="555555"/>
                </a:solidFill>
                <a:effectLst/>
                <a:latin typeface="rawline" panose="020B0604020202020204" charset="0"/>
              </a:rPr>
              <a:t> 5.570 Municípios.</a:t>
            </a:r>
          </a:p>
        </p:txBody>
      </p:sp>
    </p:spTree>
    <p:extLst>
      <p:ext uri="{BB962C8B-B14F-4D97-AF65-F5344CB8AC3E}">
        <p14:creationId xmlns:p14="http://schemas.microsoft.com/office/powerpoint/2010/main" val="1648120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6C51A2C7-232E-FEE0-115D-61B4788E0358}"/>
              </a:ext>
            </a:extLst>
          </p:cNvPr>
          <p:cNvSpPr txBox="1"/>
          <p:nvPr/>
        </p:nvSpPr>
        <p:spPr>
          <a:xfrm>
            <a:off x="512583" y="-93136"/>
            <a:ext cx="10655559" cy="916918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>
            <a:defPPr>
              <a:defRPr lang="pt-BR"/>
            </a:defPPr>
            <a:lvl1pPr marL="12700">
              <a:lnSpc>
                <a:spcPct val="100000"/>
              </a:lnSpc>
              <a:spcBef>
                <a:spcPts val="2830"/>
              </a:spcBef>
              <a:defRPr sz="5450" b="1" spc="-150">
                <a:solidFill>
                  <a:srgbClr val="FFC000"/>
                </a:solidFill>
                <a:latin typeface="Rawline SemiBold" panose="00000700000000000000" pitchFamily="2" charset="0"/>
                <a:cs typeface="Arial MT"/>
              </a:defRPr>
            </a:lvl1pPr>
          </a:lstStyle>
          <a:p>
            <a:r>
              <a:rPr lang="pt-BR" sz="3600" dirty="0"/>
              <a:t>Requisitos  para Inscrição</a:t>
            </a: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0ADA6B6B-DF4B-EE95-E6AE-D46C893F1544}"/>
              </a:ext>
            </a:extLst>
          </p:cNvPr>
          <p:cNvSpPr txBox="1"/>
          <p:nvPr/>
        </p:nvSpPr>
        <p:spPr>
          <a:xfrm>
            <a:off x="512583" y="948383"/>
            <a:ext cx="10886536" cy="3871573"/>
          </a:xfrm>
          <a:prstGeom prst="rect">
            <a:avLst/>
          </a:prstGeom>
        </p:spPr>
        <p:txBody>
          <a:bodyPr vert="horz" wrap="square" lIns="0" tIns="359410" rIns="0" bIns="0" rtlCol="0" anchor="t">
            <a:spAutoFit/>
          </a:bodyPr>
          <a:lstStyle/>
          <a:p>
            <a:pPr marL="355600" lvl="1" indent="-342900" algn="just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Preenchimento de carta-consulta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 eletrônica na plataforma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Transferegov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;</a:t>
            </a:r>
            <a:endParaRPr lang="pt-BR" altLang="pt-BR" sz="2400" dirty="0">
              <a:solidFill>
                <a:schemeClr val="tx1">
                  <a:lumMod val="75000"/>
                  <a:lumOff val="25000"/>
                </a:schemeClr>
              </a:solidFill>
              <a:latin typeface="Rawline" panose="00000500000000000000" pitchFamily="2" charset="0"/>
            </a:endParaRPr>
          </a:p>
          <a:p>
            <a:pPr marL="355600" lvl="1" indent="-342900" algn="just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Anexar projeto ou anteprojeto ou estudo preliminar contendo a concepção da intervenção; </a:t>
            </a:r>
          </a:p>
          <a:p>
            <a:pPr marL="355600" lvl="1" indent="-342900" algn="just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Anexar Composição Básica do Investimento, conforme modelo disponível no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Transferegov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;</a:t>
            </a:r>
          </a:p>
          <a:p>
            <a:pPr marL="355600" lvl="1" indent="-342900" algn="just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awline" panose="00000500000000000000" pitchFamily="2" charset="0"/>
              </a:rPr>
              <a:t>Município/Prestador ter preenchido o Sistema Nacional de Informações sobre Saneamento – SNIS.</a:t>
            </a:r>
          </a:p>
        </p:txBody>
      </p:sp>
      <p:pic>
        <p:nvPicPr>
          <p:cNvPr id="4" name="Imagem 3" descr="Uma imagem contendo Logotipo&#10;&#10;Descrição gerada automaticamente">
            <a:extLst>
              <a:ext uri="{FF2B5EF4-FFF2-40B4-BE49-F238E27FC236}">
                <a16:creationId xmlns:a16="http://schemas.microsoft.com/office/drawing/2014/main" id="{A307A536-24B2-8C1A-184E-5234AACA1E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0" b="27545"/>
          <a:stretch/>
        </p:blipFill>
        <p:spPr>
          <a:xfrm>
            <a:off x="9255968" y="5878285"/>
            <a:ext cx="2770155" cy="73711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81B6317-6EF8-94C8-0653-39E6CD0C5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629" y="5965407"/>
            <a:ext cx="1602339" cy="56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581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1559</Words>
  <Application>Microsoft Office PowerPoint</Application>
  <PresentationFormat>Widescreen</PresentationFormat>
  <Paragraphs>143</Paragraphs>
  <Slides>23</Slides>
  <Notes>0</Notes>
  <HiddenSlides>4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2" baseType="lpstr">
      <vt:lpstr>Arial</vt:lpstr>
      <vt:lpstr>Arial Nova Light</vt:lpstr>
      <vt:lpstr>Calibri</vt:lpstr>
      <vt:lpstr>Calibri Light</vt:lpstr>
      <vt:lpstr>Rawline</vt:lpstr>
      <vt:lpstr>Rawline</vt:lpstr>
      <vt:lpstr>Rawline SemiBold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Eduardo Afonso Gonçalves</dc:creator>
  <cp:lastModifiedBy>Gilson</cp:lastModifiedBy>
  <cp:revision>22</cp:revision>
  <dcterms:created xsi:type="dcterms:W3CDTF">2023-10-11T11:39:13Z</dcterms:created>
  <dcterms:modified xsi:type="dcterms:W3CDTF">2023-10-25T17:35:03Z</dcterms:modified>
</cp:coreProperties>
</file>