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7" r:id="rId1"/>
    <p:sldMasterId id="2147484081" r:id="rId2"/>
    <p:sldMasterId id="2147484093" r:id="rId3"/>
  </p:sldMasterIdLst>
  <p:notesMasterIdLst>
    <p:notesMasterId r:id="rId41"/>
  </p:notesMasterIdLst>
  <p:handoutMasterIdLst>
    <p:handoutMasterId r:id="rId42"/>
  </p:handoutMasterIdLst>
  <p:sldIdLst>
    <p:sldId id="413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496" r:id="rId17"/>
    <p:sldId id="516" r:id="rId18"/>
    <p:sldId id="517" r:id="rId19"/>
    <p:sldId id="518" r:id="rId20"/>
    <p:sldId id="520" r:id="rId21"/>
    <p:sldId id="521" r:id="rId22"/>
    <p:sldId id="522" r:id="rId23"/>
    <p:sldId id="523" r:id="rId24"/>
    <p:sldId id="519" r:id="rId25"/>
    <p:sldId id="525" r:id="rId26"/>
    <p:sldId id="524" r:id="rId27"/>
    <p:sldId id="526" r:id="rId28"/>
    <p:sldId id="527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28" r:id="rId37"/>
    <p:sldId id="529" r:id="rId38"/>
    <p:sldId id="537" r:id="rId39"/>
    <p:sldId id="495" r:id="rId40"/>
  </p:sldIdLst>
  <p:sldSz cx="9144000" cy="6858000" type="screen4x3"/>
  <p:notesSz cx="6797675" cy="9926638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1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693"/>
    <a:srgbClr val="2C4EA5"/>
    <a:srgbClr val="799D1C"/>
    <a:srgbClr val="AFD40E"/>
    <a:srgbClr val="BFFF3F"/>
    <a:srgbClr val="2B72C3"/>
    <a:srgbClr val="AB1D1D"/>
    <a:srgbClr val="E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2" autoAdjust="0"/>
    <p:restoredTop sz="96405" autoAdjust="0"/>
  </p:normalViewPr>
  <p:slideViewPr>
    <p:cSldViewPr snapToObjects="1" showGuides="1">
      <p:cViewPr varScale="1">
        <p:scale>
          <a:sx n="70" d="100"/>
          <a:sy n="70" d="100"/>
        </p:scale>
        <p:origin x="1224" y="72"/>
      </p:cViewPr>
      <p:guideLst>
        <p:guide orient="horz" pos="75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6BC3D-77E9-43D0-825F-3A8FCD00F4E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DA53B-0012-4EDA-ACCB-9B257546A0D7}">
      <dgm:prSet phldrT="[Texto]"/>
      <dgm:spPr/>
      <dgm:t>
        <a:bodyPr/>
        <a:lstStyle/>
        <a:p>
          <a:r>
            <a:rPr lang="pt-BR" b="1" dirty="0" smtClean="0"/>
            <a:t>SNCC</a:t>
          </a:r>
          <a:endParaRPr lang="pt-BR" b="1" dirty="0"/>
        </a:p>
      </dgm:t>
    </dgm:pt>
    <dgm:pt modelId="{8CA12B14-BB8B-4181-9A16-222A8917F18F}" type="parTrans" cxnId="{F3ED9B3B-647E-4004-8DE1-6E354AC64B8F}">
      <dgm:prSet/>
      <dgm:spPr/>
      <dgm:t>
        <a:bodyPr/>
        <a:lstStyle/>
        <a:p>
          <a:endParaRPr lang="pt-BR"/>
        </a:p>
      </dgm:t>
    </dgm:pt>
    <dgm:pt modelId="{3CBE3D47-5F33-4F3F-9E94-CEB4AF5A3C3B}" type="sibTrans" cxnId="{F3ED9B3B-647E-4004-8DE1-6E354AC64B8F}">
      <dgm:prSet/>
      <dgm:spPr/>
      <dgm:t>
        <a:bodyPr/>
        <a:lstStyle/>
        <a:p>
          <a:endParaRPr lang="pt-BR"/>
        </a:p>
      </dgm:t>
    </dgm:pt>
    <dgm:pt modelId="{019D5107-2489-46B3-9988-51D4363B57EC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 smtClean="0"/>
            <a:t>Coordenações  Estaduais</a:t>
          </a:r>
          <a:endParaRPr lang="pt-BR" b="1" dirty="0"/>
        </a:p>
      </dgm:t>
    </dgm:pt>
    <dgm:pt modelId="{2343D7D3-2502-49E5-B985-ACDA02D0C181}" type="parTrans" cxnId="{01D66BCF-2C07-4218-8328-8177BB13232D}">
      <dgm:prSet/>
      <dgm:spPr/>
      <dgm:t>
        <a:bodyPr/>
        <a:lstStyle/>
        <a:p>
          <a:endParaRPr lang="pt-BR"/>
        </a:p>
      </dgm:t>
    </dgm:pt>
    <dgm:pt modelId="{0EFCF973-C37A-4351-9A32-55AF1ADB702C}" type="sibTrans" cxnId="{01D66BCF-2C07-4218-8328-8177BB13232D}">
      <dgm:prSet/>
      <dgm:spPr/>
      <dgm:t>
        <a:bodyPr/>
        <a:lstStyle/>
        <a:p>
          <a:endParaRPr lang="pt-BR"/>
        </a:p>
      </dgm:t>
    </dgm:pt>
    <dgm:pt modelId="{2697F837-3433-4113-81BB-4626E2991A2C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Coordenações Municipais  </a:t>
          </a:r>
          <a:endParaRPr lang="pt-BR" b="1" dirty="0"/>
        </a:p>
      </dgm:t>
    </dgm:pt>
    <dgm:pt modelId="{987D1421-75AE-4B49-9F98-F0C788FD16D8}" type="parTrans" cxnId="{B7B0F61D-0C0B-45D7-AC31-9B7C10AA4CD7}">
      <dgm:prSet/>
      <dgm:spPr/>
      <dgm:t>
        <a:bodyPr/>
        <a:lstStyle/>
        <a:p>
          <a:endParaRPr lang="pt-BR"/>
        </a:p>
      </dgm:t>
    </dgm:pt>
    <dgm:pt modelId="{79F4DA89-29D2-4E56-9A17-CE5B748C37D0}" type="sibTrans" cxnId="{B7B0F61D-0C0B-45D7-AC31-9B7C10AA4CD7}">
      <dgm:prSet/>
      <dgm:spPr/>
      <dgm:t>
        <a:bodyPr/>
        <a:lstStyle/>
        <a:p>
          <a:endParaRPr lang="pt-BR"/>
        </a:p>
      </dgm:t>
    </dgm:pt>
    <dgm:pt modelId="{D5432439-0D79-4B58-9CB2-E0C3A0F7C5FC}">
      <dgm:prSet phldrT="[Texto]" custT="1"/>
      <dgm:spPr/>
      <dgm:t>
        <a:bodyPr/>
        <a:lstStyle/>
        <a:p>
          <a:endParaRPr lang="pt-BR" sz="1600" dirty="0" smtClean="0"/>
        </a:p>
        <a:p>
          <a:endParaRPr lang="pt-BR" sz="1600" dirty="0" smtClean="0"/>
        </a:p>
        <a:p>
          <a:r>
            <a:rPr lang="pt-BR" sz="1600" b="1" dirty="0" smtClean="0"/>
            <a:t>Órgãos Participantes</a:t>
          </a:r>
        </a:p>
        <a:p>
          <a:r>
            <a:rPr lang="pt-BR" sz="1600" dirty="0" smtClean="0"/>
            <a:t>MS, MI, MD, MDS, MEC, CC/PR, SG/SAF e Outros participantes/setores</a:t>
          </a:r>
        </a:p>
        <a:p>
          <a:endParaRPr lang="pt-BR" sz="1600" dirty="0" smtClean="0"/>
        </a:p>
        <a:p>
          <a:endParaRPr lang="pt-BR" sz="1600" dirty="0"/>
        </a:p>
      </dgm:t>
    </dgm:pt>
    <dgm:pt modelId="{42F937C4-0504-4A40-A091-C9D9C54AC140}" type="parTrans" cxnId="{5CF10158-AAC7-4C7D-9CB1-7F0F4E4A540A}">
      <dgm:prSet/>
      <dgm:spPr/>
      <dgm:t>
        <a:bodyPr/>
        <a:lstStyle/>
        <a:p>
          <a:endParaRPr lang="pt-BR"/>
        </a:p>
      </dgm:t>
    </dgm:pt>
    <dgm:pt modelId="{B5D440B2-EFC5-4103-9FEB-71E0B71D6305}" type="sibTrans" cxnId="{5CF10158-AAC7-4C7D-9CB1-7F0F4E4A540A}">
      <dgm:prSet/>
      <dgm:spPr/>
      <dgm:t>
        <a:bodyPr/>
        <a:lstStyle/>
        <a:p>
          <a:endParaRPr lang="pt-BR"/>
        </a:p>
      </dgm:t>
    </dgm:pt>
    <dgm:pt modelId="{710C8BAD-981C-4AED-8651-8EE78B64E4CD}">
      <dgm:prSet phldrT="[Texto]" custT="1"/>
      <dgm:spPr/>
      <dgm:t>
        <a:bodyPr/>
        <a:lstStyle/>
        <a:p>
          <a:endParaRPr lang="pt-BR" sz="1400" dirty="0" smtClean="0"/>
        </a:p>
        <a:p>
          <a:endParaRPr lang="pt-BR" sz="1400" dirty="0" smtClean="0"/>
        </a:p>
        <a:p>
          <a:endParaRPr lang="pt-BR" sz="1600" b="1" dirty="0" smtClean="0"/>
        </a:p>
        <a:p>
          <a:r>
            <a:rPr lang="pt-BR" sz="1600" b="1" dirty="0" smtClean="0"/>
            <a:t>Órgãos Participantes</a:t>
          </a:r>
        </a:p>
        <a:p>
          <a:r>
            <a:rPr lang="pt-BR" sz="1600" dirty="0" smtClean="0"/>
            <a:t>Gabinete do Governador, Saúde (Federal, Estadual e Municipal), Defesa Civil Estadual, Segurança Pública, Assistência Social, Educação, Representante do MD e outros</a:t>
          </a:r>
        </a:p>
      </dgm:t>
    </dgm:pt>
    <dgm:pt modelId="{2E5FB24C-4E40-4DF3-A3ED-857F561244DA}" type="parTrans" cxnId="{7CCC40D7-1168-4BE3-851F-3779AC6B9BB2}">
      <dgm:prSet/>
      <dgm:spPr/>
      <dgm:t>
        <a:bodyPr/>
        <a:lstStyle/>
        <a:p>
          <a:endParaRPr lang="pt-BR"/>
        </a:p>
      </dgm:t>
    </dgm:pt>
    <dgm:pt modelId="{8A5A0F40-EE1A-404C-A272-8CC3986CCE4B}" type="sibTrans" cxnId="{7CCC40D7-1168-4BE3-851F-3779AC6B9BB2}">
      <dgm:prSet/>
      <dgm:spPr/>
      <dgm:t>
        <a:bodyPr/>
        <a:lstStyle/>
        <a:p>
          <a:endParaRPr lang="pt-BR"/>
        </a:p>
      </dgm:t>
    </dgm:pt>
    <dgm:pt modelId="{0B915BB8-270D-46F2-B019-665D61E72A51}">
      <dgm:prSet phldrT="[Texto]" custT="1"/>
      <dgm:spPr/>
      <dgm:t>
        <a:bodyPr/>
        <a:lstStyle/>
        <a:p>
          <a:r>
            <a:rPr lang="pt-BR" sz="1600" b="1" dirty="0" smtClean="0"/>
            <a:t>Órgãos Participantes</a:t>
          </a:r>
        </a:p>
        <a:p>
          <a:r>
            <a:rPr lang="pt-BR" sz="1600" dirty="0" smtClean="0"/>
            <a:t>Gabinete do Prefeito, Saúde, Defesa Civil Municipal, Assistência Social, Educação e outros</a:t>
          </a:r>
          <a:endParaRPr lang="pt-BR" sz="1600" dirty="0"/>
        </a:p>
      </dgm:t>
    </dgm:pt>
    <dgm:pt modelId="{CE40A138-E39A-482F-B791-6910DF2410D4}" type="parTrans" cxnId="{FC1E63E3-1035-47C3-926E-419D0EC9D807}">
      <dgm:prSet/>
      <dgm:spPr/>
      <dgm:t>
        <a:bodyPr/>
        <a:lstStyle/>
        <a:p>
          <a:endParaRPr lang="pt-BR"/>
        </a:p>
      </dgm:t>
    </dgm:pt>
    <dgm:pt modelId="{B3BC8223-30B6-47AC-9BD6-A12B942C73B4}" type="sibTrans" cxnId="{FC1E63E3-1035-47C3-926E-419D0EC9D807}">
      <dgm:prSet/>
      <dgm:spPr/>
      <dgm:t>
        <a:bodyPr/>
        <a:lstStyle/>
        <a:p>
          <a:endParaRPr lang="pt-BR"/>
        </a:p>
      </dgm:t>
    </dgm:pt>
    <dgm:pt modelId="{ED9455E3-843F-459B-82BE-D2808B2E750C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 smtClean="0"/>
            <a:t>Coordenações  Estaduais</a:t>
          </a:r>
          <a:endParaRPr lang="pt-BR" b="1" dirty="0"/>
        </a:p>
      </dgm:t>
    </dgm:pt>
    <dgm:pt modelId="{08CE4BD8-93D4-455A-BABD-23290EEECB28}" type="parTrans" cxnId="{EE32DD9B-3345-487E-8E2B-CE9B95FC90BD}">
      <dgm:prSet/>
      <dgm:spPr/>
      <dgm:t>
        <a:bodyPr/>
        <a:lstStyle/>
        <a:p>
          <a:endParaRPr lang="pt-BR"/>
        </a:p>
      </dgm:t>
    </dgm:pt>
    <dgm:pt modelId="{0F6DCFB9-E474-4A2E-8BEF-E702039D52AF}" type="sibTrans" cxnId="{EE32DD9B-3345-487E-8E2B-CE9B95FC90BD}">
      <dgm:prSet/>
      <dgm:spPr/>
      <dgm:t>
        <a:bodyPr/>
        <a:lstStyle/>
        <a:p>
          <a:endParaRPr lang="pt-BR"/>
        </a:p>
      </dgm:t>
    </dgm:pt>
    <dgm:pt modelId="{A2D683EF-5EC8-4449-82FC-94C2E1886403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 smtClean="0"/>
            <a:t>Coordenações  Estaduais</a:t>
          </a:r>
          <a:endParaRPr lang="pt-BR" b="1" dirty="0"/>
        </a:p>
      </dgm:t>
    </dgm:pt>
    <dgm:pt modelId="{F6599E10-7A5C-4816-9340-0A575FC2EC7A}" type="sibTrans" cxnId="{4A71B871-5F34-4790-8106-A2388ECBD92B}">
      <dgm:prSet/>
      <dgm:spPr/>
      <dgm:t>
        <a:bodyPr/>
        <a:lstStyle/>
        <a:p>
          <a:endParaRPr lang="pt-BR"/>
        </a:p>
      </dgm:t>
    </dgm:pt>
    <dgm:pt modelId="{5A25C58C-3790-4E87-8E92-1A5F81C4C4F4}" type="parTrans" cxnId="{4A71B871-5F34-4790-8106-A2388ECBD92B}">
      <dgm:prSet/>
      <dgm:spPr/>
      <dgm:t>
        <a:bodyPr/>
        <a:lstStyle/>
        <a:p>
          <a:endParaRPr lang="pt-BR"/>
        </a:p>
      </dgm:t>
    </dgm:pt>
    <dgm:pt modelId="{171AF882-2F95-4E86-B77A-FCF836FA69AB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Coordenações Municipais  </a:t>
          </a:r>
          <a:endParaRPr lang="pt-BR" b="1" dirty="0"/>
        </a:p>
      </dgm:t>
    </dgm:pt>
    <dgm:pt modelId="{70C03B2B-78D5-4CBF-80D8-82110C2E14BB}" type="parTrans" cxnId="{80DB6B40-0E9D-4286-B98A-CA76C4F6EFD2}">
      <dgm:prSet/>
      <dgm:spPr/>
      <dgm:t>
        <a:bodyPr/>
        <a:lstStyle/>
        <a:p>
          <a:endParaRPr lang="pt-BR"/>
        </a:p>
      </dgm:t>
    </dgm:pt>
    <dgm:pt modelId="{47786043-E3D5-4E64-8A43-7DDA48D7DE4C}" type="sibTrans" cxnId="{80DB6B40-0E9D-4286-B98A-CA76C4F6EFD2}">
      <dgm:prSet/>
      <dgm:spPr/>
      <dgm:t>
        <a:bodyPr/>
        <a:lstStyle/>
        <a:p>
          <a:endParaRPr lang="pt-BR"/>
        </a:p>
      </dgm:t>
    </dgm:pt>
    <dgm:pt modelId="{4B0DF513-33BB-44E8-B7A5-4B753A30AD28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Coordenações Municipais  </a:t>
          </a:r>
          <a:endParaRPr lang="pt-BR" b="1" dirty="0"/>
        </a:p>
      </dgm:t>
    </dgm:pt>
    <dgm:pt modelId="{FBA3E6DE-9464-4E4E-A5A6-880E95ABE0F1}" type="parTrans" cxnId="{83342805-58A4-45C2-AC5D-B7C12526CDD2}">
      <dgm:prSet/>
      <dgm:spPr/>
      <dgm:t>
        <a:bodyPr/>
        <a:lstStyle/>
        <a:p>
          <a:endParaRPr lang="pt-BR"/>
        </a:p>
      </dgm:t>
    </dgm:pt>
    <dgm:pt modelId="{7D0D389D-8B36-4D05-B738-2BE53626041E}" type="sibTrans" cxnId="{83342805-58A4-45C2-AC5D-B7C12526CDD2}">
      <dgm:prSet/>
      <dgm:spPr/>
      <dgm:t>
        <a:bodyPr/>
        <a:lstStyle/>
        <a:p>
          <a:endParaRPr lang="pt-BR"/>
        </a:p>
      </dgm:t>
    </dgm:pt>
    <dgm:pt modelId="{B259B44B-88EB-4377-8214-21C99B2C9246}" type="pres">
      <dgm:prSet presAssocID="{2246BC3D-77E9-43D0-825F-3A8FCD00F4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2AC206-AB7C-43E7-A11A-7127CBA5B743}" type="pres">
      <dgm:prSet presAssocID="{2246BC3D-77E9-43D0-825F-3A8FCD00F4EE}" presName="hierFlow" presStyleCnt="0"/>
      <dgm:spPr/>
    </dgm:pt>
    <dgm:pt modelId="{E0B1670C-1368-4C7A-A1AC-B5E1BB4EF603}" type="pres">
      <dgm:prSet presAssocID="{2246BC3D-77E9-43D0-825F-3A8FCD00F4EE}" presName="firstBuf" presStyleCnt="0"/>
      <dgm:spPr/>
    </dgm:pt>
    <dgm:pt modelId="{1FADA5E3-8CFD-4D04-8EF8-C65581897468}" type="pres">
      <dgm:prSet presAssocID="{2246BC3D-77E9-43D0-825F-3A8FCD00F4E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ACA6709-80F8-4AB6-8BF6-FD9DAC2173C9}" type="pres">
      <dgm:prSet presAssocID="{A1FDA53B-0012-4EDA-ACCB-9B257546A0D7}" presName="Name17" presStyleCnt="0"/>
      <dgm:spPr/>
    </dgm:pt>
    <dgm:pt modelId="{F23ADEAA-C711-40A2-93B2-BDE968B5A062}" type="pres">
      <dgm:prSet presAssocID="{A1FDA53B-0012-4EDA-ACCB-9B257546A0D7}" presName="level1Shape" presStyleLbl="node0" presStyleIdx="0" presStyleCnt="1" custScaleY="123658" custLinFactY="-35633" custLinFactNeighborX="1440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9C4A10-0E64-451E-864C-E22BF7598CED}" type="pres">
      <dgm:prSet presAssocID="{A1FDA53B-0012-4EDA-ACCB-9B257546A0D7}" presName="hierChild2" presStyleCnt="0"/>
      <dgm:spPr/>
    </dgm:pt>
    <dgm:pt modelId="{71C92904-18B7-4D1F-8CE8-13C499A3F2B5}" type="pres">
      <dgm:prSet presAssocID="{2343D7D3-2502-49E5-B985-ACDA02D0C181}" presName="Name25" presStyleLbl="parChTrans1D2" presStyleIdx="0" presStyleCnt="3"/>
      <dgm:spPr/>
      <dgm:t>
        <a:bodyPr/>
        <a:lstStyle/>
        <a:p>
          <a:endParaRPr lang="pt-BR"/>
        </a:p>
      </dgm:t>
    </dgm:pt>
    <dgm:pt modelId="{8EFDE1B8-DEBC-410F-9AEE-F527BA342FC0}" type="pres">
      <dgm:prSet presAssocID="{2343D7D3-2502-49E5-B985-ACDA02D0C181}" presName="connTx" presStyleLbl="parChTrans1D2" presStyleIdx="0" presStyleCnt="3"/>
      <dgm:spPr/>
      <dgm:t>
        <a:bodyPr/>
        <a:lstStyle/>
        <a:p>
          <a:endParaRPr lang="pt-BR"/>
        </a:p>
      </dgm:t>
    </dgm:pt>
    <dgm:pt modelId="{25043892-0F0C-4972-B895-52B96A0263BE}" type="pres">
      <dgm:prSet presAssocID="{019D5107-2489-46B3-9988-51D4363B57EC}" presName="Name30" presStyleCnt="0"/>
      <dgm:spPr/>
    </dgm:pt>
    <dgm:pt modelId="{4D6AB2CB-CAEC-4C78-9566-707FFB790933}" type="pres">
      <dgm:prSet presAssocID="{019D5107-2489-46B3-9988-51D4363B57EC}" presName="level2Shape" presStyleLbl="node2" presStyleIdx="0" presStyleCnt="3" custScaleX="98199" custScaleY="123658" custLinFactNeighborX="89692" custLinFactNeighborY="-32557"/>
      <dgm:spPr/>
      <dgm:t>
        <a:bodyPr/>
        <a:lstStyle/>
        <a:p>
          <a:endParaRPr lang="pt-BR"/>
        </a:p>
      </dgm:t>
    </dgm:pt>
    <dgm:pt modelId="{F8324B42-729E-493D-A51E-A0EAEBFEDFDC}" type="pres">
      <dgm:prSet presAssocID="{019D5107-2489-46B3-9988-51D4363B57EC}" presName="hierChild3" presStyleCnt="0"/>
      <dgm:spPr/>
    </dgm:pt>
    <dgm:pt modelId="{25166DDC-5D7F-484A-AB9C-828632B54007}" type="pres">
      <dgm:prSet presAssocID="{987D1421-75AE-4B49-9F98-F0C788FD16D8}" presName="Name25" presStyleLbl="parChTrans1D3" presStyleIdx="0" presStyleCnt="3"/>
      <dgm:spPr/>
      <dgm:t>
        <a:bodyPr/>
        <a:lstStyle/>
        <a:p>
          <a:endParaRPr lang="pt-BR"/>
        </a:p>
      </dgm:t>
    </dgm:pt>
    <dgm:pt modelId="{C7399EB9-16D4-46A6-96D3-6BD18D64ADE0}" type="pres">
      <dgm:prSet presAssocID="{987D1421-75AE-4B49-9F98-F0C788FD16D8}" presName="connTx" presStyleLbl="parChTrans1D3" presStyleIdx="0" presStyleCnt="3"/>
      <dgm:spPr/>
      <dgm:t>
        <a:bodyPr/>
        <a:lstStyle/>
        <a:p>
          <a:endParaRPr lang="pt-BR"/>
        </a:p>
      </dgm:t>
    </dgm:pt>
    <dgm:pt modelId="{DBD28307-706E-4FFB-AE44-DDCE4F389FAC}" type="pres">
      <dgm:prSet presAssocID="{2697F837-3433-4113-81BB-4626E2991A2C}" presName="Name30" presStyleCnt="0"/>
      <dgm:spPr/>
    </dgm:pt>
    <dgm:pt modelId="{AB16954B-1602-4645-9A61-50CEED617FDB}" type="pres">
      <dgm:prSet presAssocID="{2697F837-3433-4113-81BB-4626E2991A2C}" presName="level2Shape" presStyleLbl="node3" presStyleIdx="0" presStyleCnt="3" custScaleY="123658" custLinFactX="63183" custLinFactNeighborX="100000" custLinFactNeighborY="82380"/>
      <dgm:spPr/>
      <dgm:t>
        <a:bodyPr/>
        <a:lstStyle/>
        <a:p>
          <a:endParaRPr lang="pt-BR"/>
        </a:p>
      </dgm:t>
    </dgm:pt>
    <dgm:pt modelId="{A66A9D58-D56C-409C-A8CD-248E9EC64072}" type="pres">
      <dgm:prSet presAssocID="{2697F837-3433-4113-81BB-4626E2991A2C}" presName="hierChild3" presStyleCnt="0"/>
      <dgm:spPr/>
    </dgm:pt>
    <dgm:pt modelId="{FE19C240-9424-45D2-8ABF-B089AE5F239F}" type="pres">
      <dgm:prSet presAssocID="{70C03B2B-78D5-4CBF-80D8-82110C2E14BB}" presName="Name25" presStyleLbl="parChTrans1D3" presStyleIdx="1" presStyleCnt="3"/>
      <dgm:spPr/>
      <dgm:t>
        <a:bodyPr/>
        <a:lstStyle/>
        <a:p>
          <a:endParaRPr lang="pt-BR"/>
        </a:p>
      </dgm:t>
    </dgm:pt>
    <dgm:pt modelId="{9E994D9E-BE5A-4474-9995-26A804389E31}" type="pres">
      <dgm:prSet presAssocID="{70C03B2B-78D5-4CBF-80D8-82110C2E14BB}" presName="connTx" presStyleLbl="parChTrans1D3" presStyleIdx="1" presStyleCnt="3"/>
      <dgm:spPr/>
      <dgm:t>
        <a:bodyPr/>
        <a:lstStyle/>
        <a:p>
          <a:endParaRPr lang="pt-BR"/>
        </a:p>
      </dgm:t>
    </dgm:pt>
    <dgm:pt modelId="{9B7C0518-1881-4B25-86A2-19BD15D93CCA}" type="pres">
      <dgm:prSet presAssocID="{171AF882-2F95-4E86-B77A-FCF836FA69AB}" presName="Name30" presStyleCnt="0"/>
      <dgm:spPr/>
    </dgm:pt>
    <dgm:pt modelId="{57477521-AE93-4563-B3A0-6C05B2EB5D1F}" type="pres">
      <dgm:prSet presAssocID="{171AF882-2F95-4E86-B77A-FCF836FA69AB}" presName="level2Shape" presStyleLbl="node3" presStyleIdx="1" presStyleCnt="3" custScaleY="123658" custLinFactX="62371" custLinFactNeighborX="100000" custLinFactNeighborY="97910"/>
      <dgm:spPr/>
      <dgm:t>
        <a:bodyPr/>
        <a:lstStyle/>
        <a:p>
          <a:endParaRPr lang="pt-BR"/>
        </a:p>
      </dgm:t>
    </dgm:pt>
    <dgm:pt modelId="{DFFE0014-FDDD-4977-ACAF-489F8EFC439F}" type="pres">
      <dgm:prSet presAssocID="{171AF882-2F95-4E86-B77A-FCF836FA69AB}" presName="hierChild3" presStyleCnt="0"/>
      <dgm:spPr/>
    </dgm:pt>
    <dgm:pt modelId="{1A08F397-14E7-4216-BF85-8AB7F8B589FA}" type="pres">
      <dgm:prSet presAssocID="{FBA3E6DE-9464-4E4E-A5A6-880E95ABE0F1}" presName="Name25" presStyleLbl="parChTrans1D3" presStyleIdx="2" presStyleCnt="3"/>
      <dgm:spPr/>
      <dgm:t>
        <a:bodyPr/>
        <a:lstStyle/>
        <a:p>
          <a:endParaRPr lang="pt-BR"/>
        </a:p>
      </dgm:t>
    </dgm:pt>
    <dgm:pt modelId="{B9814C0A-AFF1-4E53-A622-E91FBF3D8C65}" type="pres">
      <dgm:prSet presAssocID="{FBA3E6DE-9464-4E4E-A5A6-880E95ABE0F1}" presName="connTx" presStyleLbl="parChTrans1D3" presStyleIdx="2" presStyleCnt="3"/>
      <dgm:spPr/>
      <dgm:t>
        <a:bodyPr/>
        <a:lstStyle/>
        <a:p>
          <a:endParaRPr lang="pt-BR"/>
        </a:p>
      </dgm:t>
    </dgm:pt>
    <dgm:pt modelId="{C486C351-2787-4168-B269-9B26D084C502}" type="pres">
      <dgm:prSet presAssocID="{4B0DF513-33BB-44E8-B7A5-4B753A30AD28}" presName="Name30" presStyleCnt="0"/>
      <dgm:spPr/>
    </dgm:pt>
    <dgm:pt modelId="{B200E374-381F-4EE9-A331-B9A86697B8CE}" type="pres">
      <dgm:prSet presAssocID="{4B0DF513-33BB-44E8-B7A5-4B753A30AD28}" presName="level2Shape" presStyleLbl="node3" presStyleIdx="2" presStyleCnt="3" custScaleY="123658" custLinFactX="62368" custLinFactY="8388" custLinFactNeighborX="100000" custLinFactNeighborY="100000"/>
      <dgm:spPr/>
      <dgm:t>
        <a:bodyPr/>
        <a:lstStyle/>
        <a:p>
          <a:endParaRPr lang="pt-BR"/>
        </a:p>
      </dgm:t>
    </dgm:pt>
    <dgm:pt modelId="{265B03B6-DC52-4ABA-9878-A24C8CE0619F}" type="pres">
      <dgm:prSet presAssocID="{4B0DF513-33BB-44E8-B7A5-4B753A30AD28}" presName="hierChild3" presStyleCnt="0"/>
      <dgm:spPr/>
    </dgm:pt>
    <dgm:pt modelId="{7CF4C0AC-2B86-48CC-AB90-7C1FA7CC1CEA}" type="pres">
      <dgm:prSet presAssocID="{08CE4BD8-93D4-455A-BABD-23290EEECB28}" presName="Name25" presStyleLbl="parChTrans1D2" presStyleIdx="1" presStyleCnt="3"/>
      <dgm:spPr/>
      <dgm:t>
        <a:bodyPr/>
        <a:lstStyle/>
        <a:p>
          <a:endParaRPr lang="pt-BR"/>
        </a:p>
      </dgm:t>
    </dgm:pt>
    <dgm:pt modelId="{A3F14271-1E25-494A-95E8-B77DBE1E9833}" type="pres">
      <dgm:prSet presAssocID="{08CE4BD8-93D4-455A-BABD-23290EEECB28}" presName="connTx" presStyleLbl="parChTrans1D2" presStyleIdx="1" presStyleCnt="3"/>
      <dgm:spPr/>
      <dgm:t>
        <a:bodyPr/>
        <a:lstStyle/>
        <a:p>
          <a:endParaRPr lang="pt-BR"/>
        </a:p>
      </dgm:t>
    </dgm:pt>
    <dgm:pt modelId="{4F842ADC-73A8-4581-B331-014CB99BA690}" type="pres">
      <dgm:prSet presAssocID="{ED9455E3-843F-459B-82BE-D2808B2E750C}" presName="Name30" presStyleCnt="0"/>
      <dgm:spPr/>
    </dgm:pt>
    <dgm:pt modelId="{BBF286B9-BAA7-4561-A573-6A48D1AD321F}" type="pres">
      <dgm:prSet presAssocID="{ED9455E3-843F-459B-82BE-D2808B2E750C}" presName="level2Shape" presStyleLbl="node2" presStyleIdx="1" presStyleCnt="3" custScaleX="98199" custScaleY="123658" custLinFactNeighborX="89692" custLinFactNeighborY="-32557"/>
      <dgm:spPr/>
      <dgm:t>
        <a:bodyPr/>
        <a:lstStyle/>
        <a:p>
          <a:endParaRPr lang="pt-BR"/>
        </a:p>
      </dgm:t>
    </dgm:pt>
    <dgm:pt modelId="{30D33CB0-4255-448F-90CD-115D5A806C55}" type="pres">
      <dgm:prSet presAssocID="{ED9455E3-843F-459B-82BE-D2808B2E750C}" presName="hierChild3" presStyleCnt="0"/>
      <dgm:spPr/>
    </dgm:pt>
    <dgm:pt modelId="{EE643DE1-6052-4C96-86F8-A9FE53AB810F}" type="pres">
      <dgm:prSet presAssocID="{5A25C58C-3790-4E87-8E92-1A5F81C4C4F4}" presName="Name25" presStyleLbl="parChTrans1D2" presStyleIdx="2" presStyleCnt="3"/>
      <dgm:spPr/>
      <dgm:t>
        <a:bodyPr/>
        <a:lstStyle/>
        <a:p>
          <a:endParaRPr lang="pt-BR"/>
        </a:p>
      </dgm:t>
    </dgm:pt>
    <dgm:pt modelId="{F414149F-AC78-4295-8D55-3399418543F3}" type="pres">
      <dgm:prSet presAssocID="{5A25C58C-3790-4E87-8E92-1A5F81C4C4F4}" presName="connTx" presStyleLbl="parChTrans1D2" presStyleIdx="2" presStyleCnt="3"/>
      <dgm:spPr/>
      <dgm:t>
        <a:bodyPr/>
        <a:lstStyle/>
        <a:p>
          <a:endParaRPr lang="pt-BR"/>
        </a:p>
      </dgm:t>
    </dgm:pt>
    <dgm:pt modelId="{DE60C8AF-9210-4C28-83E2-96A09C36EE42}" type="pres">
      <dgm:prSet presAssocID="{A2D683EF-5EC8-4449-82FC-94C2E1886403}" presName="Name30" presStyleCnt="0"/>
      <dgm:spPr/>
    </dgm:pt>
    <dgm:pt modelId="{F27584E2-1B61-4488-8ABD-2784106FC126}" type="pres">
      <dgm:prSet presAssocID="{A2D683EF-5EC8-4449-82FC-94C2E1886403}" presName="level2Shape" presStyleLbl="node2" presStyleIdx="2" presStyleCnt="3" custScaleX="98199" custScaleY="123658" custLinFactNeighborX="89692" custLinFactNeighborY="-32557"/>
      <dgm:spPr/>
      <dgm:t>
        <a:bodyPr/>
        <a:lstStyle/>
        <a:p>
          <a:endParaRPr lang="pt-BR"/>
        </a:p>
      </dgm:t>
    </dgm:pt>
    <dgm:pt modelId="{F7ECAC30-678A-4BB8-89AE-D37B18DA7A6A}" type="pres">
      <dgm:prSet presAssocID="{A2D683EF-5EC8-4449-82FC-94C2E1886403}" presName="hierChild3" presStyleCnt="0"/>
      <dgm:spPr/>
    </dgm:pt>
    <dgm:pt modelId="{7F094487-F11C-43FA-882B-216CF8185CBD}" type="pres">
      <dgm:prSet presAssocID="{2246BC3D-77E9-43D0-825F-3A8FCD00F4EE}" presName="bgShapesFlow" presStyleCnt="0"/>
      <dgm:spPr/>
    </dgm:pt>
    <dgm:pt modelId="{35EF8E92-109A-4FA8-9A1D-924D4FE20F50}" type="pres">
      <dgm:prSet presAssocID="{D5432439-0D79-4B58-9CB2-E0C3A0F7C5FC}" presName="rectComp" presStyleCnt="0"/>
      <dgm:spPr/>
    </dgm:pt>
    <dgm:pt modelId="{501FA9C3-2BB7-42F0-8F3E-A8EA296A86B1}" type="pres">
      <dgm:prSet presAssocID="{D5432439-0D79-4B58-9CB2-E0C3A0F7C5FC}" presName="bgRect" presStyleLbl="bgShp" presStyleIdx="0" presStyleCnt="3" custScaleX="138660" custScaleY="100000"/>
      <dgm:spPr/>
      <dgm:t>
        <a:bodyPr/>
        <a:lstStyle/>
        <a:p>
          <a:endParaRPr lang="pt-BR"/>
        </a:p>
      </dgm:t>
    </dgm:pt>
    <dgm:pt modelId="{1EE2395B-EE9B-4E08-9EB5-CE8C97208183}" type="pres">
      <dgm:prSet presAssocID="{D5432439-0D79-4B58-9CB2-E0C3A0F7C5FC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39C97D-E075-40AA-B899-9BB74FB381CC}" type="pres">
      <dgm:prSet presAssocID="{D5432439-0D79-4B58-9CB2-E0C3A0F7C5FC}" presName="spComp" presStyleCnt="0"/>
      <dgm:spPr/>
    </dgm:pt>
    <dgm:pt modelId="{2176F8E9-A9D6-44B9-B739-742E05E42405}" type="pres">
      <dgm:prSet presAssocID="{D5432439-0D79-4B58-9CB2-E0C3A0F7C5FC}" presName="hSp" presStyleCnt="0"/>
      <dgm:spPr/>
    </dgm:pt>
    <dgm:pt modelId="{4627B222-3CF4-437B-949E-0CC870C238C2}" type="pres">
      <dgm:prSet presAssocID="{710C8BAD-981C-4AED-8651-8EE78B64E4CD}" presName="rectComp" presStyleCnt="0"/>
      <dgm:spPr/>
    </dgm:pt>
    <dgm:pt modelId="{B00EEE85-1AE9-4DFA-A0EC-BB937733E459}" type="pres">
      <dgm:prSet presAssocID="{710C8BAD-981C-4AED-8651-8EE78B64E4CD}" presName="bgRect" presStyleLbl="bgShp" presStyleIdx="1" presStyleCnt="3" custScaleX="163652" custScaleY="100000"/>
      <dgm:spPr/>
      <dgm:t>
        <a:bodyPr/>
        <a:lstStyle/>
        <a:p>
          <a:endParaRPr lang="pt-BR"/>
        </a:p>
      </dgm:t>
    </dgm:pt>
    <dgm:pt modelId="{78BF5697-F858-4BCB-B0CB-1C26267D949F}" type="pres">
      <dgm:prSet presAssocID="{710C8BAD-981C-4AED-8651-8EE78B64E4C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80CE25-CAB7-47ED-AA1F-A914B364519E}" type="pres">
      <dgm:prSet presAssocID="{710C8BAD-981C-4AED-8651-8EE78B64E4CD}" presName="spComp" presStyleCnt="0"/>
      <dgm:spPr/>
    </dgm:pt>
    <dgm:pt modelId="{873F4069-814C-4112-BCE3-DCE0B48C4503}" type="pres">
      <dgm:prSet presAssocID="{710C8BAD-981C-4AED-8651-8EE78B64E4CD}" presName="hSp" presStyleCnt="0"/>
      <dgm:spPr/>
    </dgm:pt>
    <dgm:pt modelId="{6100356B-B509-4786-A7B8-DBB069CB20A0}" type="pres">
      <dgm:prSet presAssocID="{0B915BB8-270D-46F2-B019-665D61E72A51}" presName="rectComp" presStyleCnt="0"/>
      <dgm:spPr/>
    </dgm:pt>
    <dgm:pt modelId="{3A312178-AF04-4598-94BF-EE1DAB29DC97}" type="pres">
      <dgm:prSet presAssocID="{0B915BB8-270D-46F2-B019-665D61E72A51}" presName="bgRect" presStyleLbl="bgShp" presStyleIdx="2" presStyleCnt="3" custScaleX="158372" custScaleY="100000" custLinFactNeighborX="1872" custLinFactNeighborY="-1449"/>
      <dgm:spPr/>
      <dgm:t>
        <a:bodyPr/>
        <a:lstStyle/>
        <a:p>
          <a:endParaRPr lang="pt-BR"/>
        </a:p>
      </dgm:t>
    </dgm:pt>
    <dgm:pt modelId="{3F316D4D-C92A-46FA-8A65-41AC550B7C1E}" type="pres">
      <dgm:prSet presAssocID="{0B915BB8-270D-46F2-B019-665D61E72A5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B0F61D-0C0B-45D7-AC31-9B7C10AA4CD7}" srcId="{019D5107-2489-46B3-9988-51D4363B57EC}" destId="{2697F837-3433-4113-81BB-4626E2991A2C}" srcOrd="0" destOrd="0" parTransId="{987D1421-75AE-4B49-9F98-F0C788FD16D8}" sibTransId="{79F4DA89-29D2-4E56-9A17-CE5B748C37D0}"/>
    <dgm:cxn modelId="{FC717858-53D3-4360-940F-CFF1A749EF08}" type="presOf" srcId="{70C03B2B-78D5-4CBF-80D8-82110C2E14BB}" destId="{9E994D9E-BE5A-4474-9995-26A804389E31}" srcOrd="1" destOrd="0" presId="urn:microsoft.com/office/officeart/2005/8/layout/hierarchy5"/>
    <dgm:cxn modelId="{E8A94900-BC7A-48AC-A1DD-588F0A18FA4B}" type="presOf" srcId="{A2D683EF-5EC8-4449-82FC-94C2E1886403}" destId="{F27584E2-1B61-4488-8ABD-2784106FC126}" srcOrd="0" destOrd="0" presId="urn:microsoft.com/office/officeart/2005/8/layout/hierarchy5"/>
    <dgm:cxn modelId="{BAF0EFB6-6E5C-4A76-A809-C55795841CC2}" type="presOf" srcId="{987D1421-75AE-4B49-9F98-F0C788FD16D8}" destId="{25166DDC-5D7F-484A-AB9C-828632B54007}" srcOrd="0" destOrd="0" presId="urn:microsoft.com/office/officeart/2005/8/layout/hierarchy5"/>
    <dgm:cxn modelId="{7AF89722-05BE-4A67-80E4-056A375C8BAD}" type="presOf" srcId="{A1FDA53B-0012-4EDA-ACCB-9B257546A0D7}" destId="{F23ADEAA-C711-40A2-93B2-BDE968B5A062}" srcOrd="0" destOrd="0" presId="urn:microsoft.com/office/officeart/2005/8/layout/hierarchy5"/>
    <dgm:cxn modelId="{E89B4E1B-2BC4-418C-B860-9FD6C431CBE8}" type="presOf" srcId="{D5432439-0D79-4B58-9CB2-E0C3A0F7C5FC}" destId="{501FA9C3-2BB7-42F0-8F3E-A8EA296A86B1}" srcOrd="0" destOrd="0" presId="urn:microsoft.com/office/officeart/2005/8/layout/hierarchy5"/>
    <dgm:cxn modelId="{F4A2ABAF-58A0-4B9B-8267-253EB0340DAE}" type="presOf" srcId="{987D1421-75AE-4B49-9F98-F0C788FD16D8}" destId="{C7399EB9-16D4-46A6-96D3-6BD18D64ADE0}" srcOrd="1" destOrd="0" presId="urn:microsoft.com/office/officeart/2005/8/layout/hierarchy5"/>
    <dgm:cxn modelId="{B20EBBE4-8322-4CE1-B3CE-A6D8F5CD8A47}" type="presOf" srcId="{08CE4BD8-93D4-455A-BABD-23290EEECB28}" destId="{A3F14271-1E25-494A-95E8-B77DBE1E9833}" srcOrd="1" destOrd="0" presId="urn:microsoft.com/office/officeart/2005/8/layout/hierarchy5"/>
    <dgm:cxn modelId="{F3ED9B3B-647E-4004-8DE1-6E354AC64B8F}" srcId="{2246BC3D-77E9-43D0-825F-3A8FCD00F4EE}" destId="{A1FDA53B-0012-4EDA-ACCB-9B257546A0D7}" srcOrd="0" destOrd="0" parTransId="{8CA12B14-BB8B-4181-9A16-222A8917F18F}" sibTransId="{3CBE3D47-5F33-4F3F-9E94-CEB4AF5A3C3B}"/>
    <dgm:cxn modelId="{D4DBD45F-675E-41D7-8571-D8D77B082DC3}" type="presOf" srcId="{FBA3E6DE-9464-4E4E-A5A6-880E95ABE0F1}" destId="{B9814C0A-AFF1-4E53-A622-E91FBF3D8C65}" srcOrd="1" destOrd="0" presId="urn:microsoft.com/office/officeart/2005/8/layout/hierarchy5"/>
    <dgm:cxn modelId="{4A71B871-5F34-4790-8106-A2388ECBD92B}" srcId="{A1FDA53B-0012-4EDA-ACCB-9B257546A0D7}" destId="{A2D683EF-5EC8-4449-82FC-94C2E1886403}" srcOrd="2" destOrd="0" parTransId="{5A25C58C-3790-4E87-8E92-1A5F81C4C4F4}" sibTransId="{F6599E10-7A5C-4816-9340-0A575FC2EC7A}"/>
    <dgm:cxn modelId="{80DB6B40-0E9D-4286-B98A-CA76C4F6EFD2}" srcId="{019D5107-2489-46B3-9988-51D4363B57EC}" destId="{171AF882-2F95-4E86-B77A-FCF836FA69AB}" srcOrd="1" destOrd="0" parTransId="{70C03B2B-78D5-4CBF-80D8-82110C2E14BB}" sibTransId="{47786043-E3D5-4E64-8A43-7DDA48D7DE4C}"/>
    <dgm:cxn modelId="{25C4E78B-18AD-43D2-83CF-E02439C639E1}" type="presOf" srcId="{08CE4BD8-93D4-455A-BABD-23290EEECB28}" destId="{7CF4C0AC-2B86-48CC-AB90-7C1FA7CC1CEA}" srcOrd="0" destOrd="0" presId="urn:microsoft.com/office/officeart/2005/8/layout/hierarchy5"/>
    <dgm:cxn modelId="{A8B8EA7F-9BF4-4688-A4F4-7B21EF9473B7}" type="presOf" srcId="{ED9455E3-843F-459B-82BE-D2808B2E750C}" destId="{BBF286B9-BAA7-4561-A573-6A48D1AD321F}" srcOrd="0" destOrd="0" presId="urn:microsoft.com/office/officeart/2005/8/layout/hierarchy5"/>
    <dgm:cxn modelId="{152E1E22-259B-4002-A1CA-4D4CD01F2E04}" type="presOf" srcId="{FBA3E6DE-9464-4E4E-A5A6-880E95ABE0F1}" destId="{1A08F397-14E7-4216-BF85-8AB7F8B589FA}" srcOrd="0" destOrd="0" presId="urn:microsoft.com/office/officeart/2005/8/layout/hierarchy5"/>
    <dgm:cxn modelId="{2ADF83EC-618E-4E43-BCEC-D5A5A565B2CF}" type="presOf" srcId="{0B915BB8-270D-46F2-B019-665D61E72A51}" destId="{3A312178-AF04-4598-94BF-EE1DAB29DC97}" srcOrd="0" destOrd="0" presId="urn:microsoft.com/office/officeart/2005/8/layout/hierarchy5"/>
    <dgm:cxn modelId="{A8BA10F1-87E3-4B11-9743-5138EA7E60B9}" type="presOf" srcId="{D5432439-0D79-4B58-9CB2-E0C3A0F7C5FC}" destId="{1EE2395B-EE9B-4E08-9EB5-CE8C97208183}" srcOrd="1" destOrd="0" presId="urn:microsoft.com/office/officeart/2005/8/layout/hierarchy5"/>
    <dgm:cxn modelId="{FCE0B5D5-5711-46EB-AA44-D640950EF74A}" type="presOf" srcId="{70C03B2B-78D5-4CBF-80D8-82110C2E14BB}" destId="{FE19C240-9424-45D2-8ABF-B089AE5F239F}" srcOrd="0" destOrd="0" presId="urn:microsoft.com/office/officeart/2005/8/layout/hierarchy5"/>
    <dgm:cxn modelId="{2A66329D-F324-4938-8BCA-2F5A2EA8ABFD}" type="presOf" srcId="{2343D7D3-2502-49E5-B985-ACDA02D0C181}" destId="{71C92904-18B7-4D1F-8CE8-13C499A3F2B5}" srcOrd="0" destOrd="0" presId="urn:microsoft.com/office/officeart/2005/8/layout/hierarchy5"/>
    <dgm:cxn modelId="{A7B2137F-E574-48BF-9A12-2A433B76B741}" type="presOf" srcId="{2246BC3D-77E9-43D0-825F-3A8FCD00F4EE}" destId="{B259B44B-88EB-4377-8214-21C99B2C9246}" srcOrd="0" destOrd="0" presId="urn:microsoft.com/office/officeart/2005/8/layout/hierarchy5"/>
    <dgm:cxn modelId="{EE32DD9B-3345-487E-8E2B-CE9B95FC90BD}" srcId="{A1FDA53B-0012-4EDA-ACCB-9B257546A0D7}" destId="{ED9455E3-843F-459B-82BE-D2808B2E750C}" srcOrd="1" destOrd="0" parTransId="{08CE4BD8-93D4-455A-BABD-23290EEECB28}" sibTransId="{0F6DCFB9-E474-4A2E-8BEF-E702039D52AF}"/>
    <dgm:cxn modelId="{7F101847-EC2A-4F71-9056-931B61C6F6CF}" type="presOf" srcId="{0B915BB8-270D-46F2-B019-665D61E72A51}" destId="{3F316D4D-C92A-46FA-8A65-41AC550B7C1E}" srcOrd="1" destOrd="0" presId="urn:microsoft.com/office/officeart/2005/8/layout/hierarchy5"/>
    <dgm:cxn modelId="{815F732F-D5C9-4646-A2D7-C283ADF2CD28}" type="presOf" srcId="{019D5107-2489-46B3-9988-51D4363B57EC}" destId="{4D6AB2CB-CAEC-4C78-9566-707FFB790933}" srcOrd="0" destOrd="0" presId="urn:microsoft.com/office/officeart/2005/8/layout/hierarchy5"/>
    <dgm:cxn modelId="{01D66BCF-2C07-4218-8328-8177BB13232D}" srcId="{A1FDA53B-0012-4EDA-ACCB-9B257546A0D7}" destId="{019D5107-2489-46B3-9988-51D4363B57EC}" srcOrd="0" destOrd="0" parTransId="{2343D7D3-2502-49E5-B985-ACDA02D0C181}" sibTransId="{0EFCF973-C37A-4351-9A32-55AF1ADB702C}"/>
    <dgm:cxn modelId="{FC1E63E3-1035-47C3-926E-419D0EC9D807}" srcId="{2246BC3D-77E9-43D0-825F-3A8FCD00F4EE}" destId="{0B915BB8-270D-46F2-B019-665D61E72A51}" srcOrd="3" destOrd="0" parTransId="{CE40A138-E39A-482F-B791-6910DF2410D4}" sibTransId="{B3BC8223-30B6-47AC-9BD6-A12B942C73B4}"/>
    <dgm:cxn modelId="{57900878-CD7C-428B-9435-142DE116C272}" type="presOf" srcId="{710C8BAD-981C-4AED-8651-8EE78B64E4CD}" destId="{B00EEE85-1AE9-4DFA-A0EC-BB937733E459}" srcOrd="0" destOrd="0" presId="urn:microsoft.com/office/officeart/2005/8/layout/hierarchy5"/>
    <dgm:cxn modelId="{83342805-58A4-45C2-AC5D-B7C12526CDD2}" srcId="{019D5107-2489-46B3-9988-51D4363B57EC}" destId="{4B0DF513-33BB-44E8-B7A5-4B753A30AD28}" srcOrd="2" destOrd="0" parTransId="{FBA3E6DE-9464-4E4E-A5A6-880E95ABE0F1}" sibTransId="{7D0D389D-8B36-4D05-B738-2BE53626041E}"/>
    <dgm:cxn modelId="{2072A1E1-4BC4-4A56-84C4-8BB315EE1F73}" type="presOf" srcId="{171AF882-2F95-4E86-B77A-FCF836FA69AB}" destId="{57477521-AE93-4563-B3A0-6C05B2EB5D1F}" srcOrd="0" destOrd="0" presId="urn:microsoft.com/office/officeart/2005/8/layout/hierarchy5"/>
    <dgm:cxn modelId="{371DD85C-11F3-4965-9C11-A851D6F585DC}" type="presOf" srcId="{5A25C58C-3790-4E87-8E92-1A5F81C4C4F4}" destId="{EE643DE1-6052-4C96-86F8-A9FE53AB810F}" srcOrd="0" destOrd="0" presId="urn:microsoft.com/office/officeart/2005/8/layout/hierarchy5"/>
    <dgm:cxn modelId="{5C4FA0C7-1154-497A-B2AE-244639E4B60E}" type="presOf" srcId="{4B0DF513-33BB-44E8-B7A5-4B753A30AD28}" destId="{B200E374-381F-4EE9-A331-B9A86697B8CE}" srcOrd="0" destOrd="0" presId="urn:microsoft.com/office/officeart/2005/8/layout/hierarchy5"/>
    <dgm:cxn modelId="{D524B7C0-9014-4DFB-8128-CEEEE0DAE718}" type="presOf" srcId="{5A25C58C-3790-4E87-8E92-1A5F81C4C4F4}" destId="{F414149F-AC78-4295-8D55-3399418543F3}" srcOrd="1" destOrd="0" presId="urn:microsoft.com/office/officeart/2005/8/layout/hierarchy5"/>
    <dgm:cxn modelId="{5CF10158-AAC7-4C7D-9CB1-7F0F4E4A540A}" srcId="{2246BC3D-77E9-43D0-825F-3A8FCD00F4EE}" destId="{D5432439-0D79-4B58-9CB2-E0C3A0F7C5FC}" srcOrd="1" destOrd="0" parTransId="{42F937C4-0504-4A40-A091-C9D9C54AC140}" sibTransId="{B5D440B2-EFC5-4103-9FEB-71E0B71D6305}"/>
    <dgm:cxn modelId="{5A672196-33CD-4109-BC3E-D77F64B7FD07}" type="presOf" srcId="{710C8BAD-981C-4AED-8651-8EE78B64E4CD}" destId="{78BF5697-F858-4BCB-B0CB-1C26267D949F}" srcOrd="1" destOrd="0" presId="urn:microsoft.com/office/officeart/2005/8/layout/hierarchy5"/>
    <dgm:cxn modelId="{591E3846-DB20-43EE-8A4B-49BAE09A231E}" type="presOf" srcId="{2343D7D3-2502-49E5-B985-ACDA02D0C181}" destId="{8EFDE1B8-DEBC-410F-9AEE-F527BA342FC0}" srcOrd="1" destOrd="0" presId="urn:microsoft.com/office/officeart/2005/8/layout/hierarchy5"/>
    <dgm:cxn modelId="{577A8676-37A4-44D5-9B7A-DD8BFE7B29AE}" type="presOf" srcId="{2697F837-3433-4113-81BB-4626E2991A2C}" destId="{AB16954B-1602-4645-9A61-50CEED617FDB}" srcOrd="0" destOrd="0" presId="urn:microsoft.com/office/officeart/2005/8/layout/hierarchy5"/>
    <dgm:cxn modelId="{7CCC40D7-1168-4BE3-851F-3779AC6B9BB2}" srcId="{2246BC3D-77E9-43D0-825F-3A8FCD00F4EE}" destId="{710C8BAD-981C-4AED-8651-8EE78B64E4CD}" srcOrd="2" destOrd="0" parTransId="{2E5FB24C-4E40-4DF3-A3ED-857F561244DA}" sibTransId="{8A5A0F40-EE1A-404C-A272-8CC3986CCE4B}"/>
    <dgm:cxn modelId="{8674BDF2-4BF3-4F3D-9376-32E27905070C}" type="presParOf" srcId="{B259B44B-88EB-4377-8214-21C99B2C9246}" destId="{CC2AC206-AB7C-43E7-A11A-7127CBA5B743}" srcOrd="0" destOrd="0" presId="urn:microsoft.com/office/officeart/2005/8/layout/hierarchy5"/>
    <dgm:cxn modelId="{08DBFF2C-1AEC-435D-B838-41021CB6CDD6}" type="presParOf" srcId="{CC2AC206-AB7C-43E7-A11A-7127CBA5B743}" destId="{E0B1670C-1368-4C7A-A1AC-B5E1BB4EF603}" srcOrd="0" destOrd="0" presId="urn:microsoft.com/office/officeart/2005/8/layout/hierarchy5"/>
    <dgm:cxn modelId="{2F74CF79-2C51-4F66-8913-A44829D26BE3}" type="presParOf" srcId="{CC2AC206-AB7C-43E7-A11A-7127CBA5B743}" destId="{1FADA5E3-8CFD-4D04-8EF8-C65581897468}" srcOrd="1" destOrd="0" presId="urn:microsoft.com/office/officeart/2005/8/layout/hierarchy5"/>
    <dgm:cxn modelId="{D9487629-3553-4CB2-A3C7-B3963F37BBF2}" type="presParOf" srcId="{1FADA5E3-8CFD-4D04-8EF8-C65581897468}" destId="{2ACA6709-80F8-4AB6-8BF6-FD9DAC2173C9}" srcOrd="0" destOrd="0" presId="urn:microsoft.com/office/officeart/2005/8/layout/hierarchy5"/>
    <dgm:cxn modelId="{541B7ADA-3000-496D-B4FE-941E848F964C}" type="presParOf" srcId="{2ACA6709-80F8-4AB6-8BF6-FD9DAC2173C9}" destId="{F23ADEAA-C711-40A2-93B2-BDE968B5A062}" srcOrd="0" destOrd="0" presId="urn:microsoft.com/office/officeart/2005/8/layout/hierarchy5"/>
    <dgm:cxn modelId="{BB4D364D-372E-447C-8902-6129C50411F4}" type="presParOf" srcId="{2ACA6709-80F8-4AB6-8BF6-FD9DAC2173C9}" destId="{1F9C4A10-0E64-451E-864C-E22BF7598CED}" srcOrd="1" destOrd="0" presId="urn:microsoft.com/office/officeart/2005/8/layout/hierarchy5"/>
    <dgm:cxn modelId="{FC8D75D2-C3DF-4033-802E-D55C488B0D47}" type="presParOf" srcId="{1F9C4A10-0E64-451E-864C-E22BF7598CED}" destId="{71C92904-18B7-4D1F-8CE8-13C499A3F2B5}" srcOrd="0" destOrd="0" presId="urn:microsoft.com/office/officeart/2005/8/layout/hierarchy5"/>
    <dgm:cxn modelId="{A891F249-D214-4FBA-8B74-F4BB9714DC40}" type="presParOf" srcId="{71C92904-18B7-4D1F-8CE8-13C499A3F2B5}" destId="{8EFDE1B8-DEBC-410F-9AEE-F527BA342FC0}" srcOrd="0" destOrd="0" presId="urn:microsoft.com/office/officeart/2005/8/layout/hierarchy5"/>
    <dgm:cxn modelId="{9BE8BD57-CB80-4E9A-AEA4-89E52AC29EF2}" type="presParOf" srcId="{1F9C4A10-0E64-451E-864C-E22BF7598CED}" destId="{25043892-0F0C-4972-B895-52B96A0263BE}" srcOrd="1" destOrd="0" presId="urn:microsoft.com/office/officeart/2005/8/layout/hierarchy5"/>
    <dgm:cxn modelId="{BF03EB03-3652-473B-A5AD-4F51FC94B9D0}" type="presParOf" srcId="{25043892-0F0C-4972-B895-52B96A0263BE}" destId="{4D6AB2CB-CAEC-4C78-9566-707FFB790933}" srcOrd="0" destOrd="0" presId="urn:microsoft.com/office/officeart/2005/8/layout/hierarchy5"/>
    <dgm:cxn modelId="{07BA8027-C74C-495E-922C-52C708370815}" type="presParOf" srcId="{25043892-0F0C-4972-B895-52B96A0263BE}" destId="{F8324B42-729E-493D-A51E-A0EAEBFEDFDC}" srcOrd="1" destOrd="0" presId="urn:microsoft.com/office/officeart/2005/8/layout/hierarchy5"/>
    <dgm:cxn modelId="{2F69C3C1-CBB7-4BA1-B6B5-51F2E7491463}" type="presParOf" srcId="{F8324B42-729E-493D-A51E-A0EAEBFEDFDC}" destId="{25166DDC-5D7F-484A-AB9C-828632B54007}" srcOrd="0" destOrd="0" presId="urn:microsoft.com/office/officeart/2005/8/layout/hierarchy5"/>
    <dgm:cxn modelId="{FEE24920-0B6F-464A-ADC8-4484E1ECBA8F}" type="presParOf" srcId="{25166DDC-5D7F-484A-AB9C-828632B54007}" destId="{C7399EB9-16D4-46A6-96D3-6BD18D64ADE0}" srcOrd="0" destOrd="0" presId="urn:microsoft.com/office/officeart/2005/8/layout/hierarchy5"/>
    <dgm:cxn modelId="{AE54D533-4AD7-48BD-8D09-FB8C53F284B5}" type="presParOf" srcId="{F8324B42-729E-493D-A51E-A0EAEBFEDFDC}" destId="{DBD28307-706E-4FFB-AE44-DDCE4F389FAC}" srcOrd="1" destOrd="0" presId="urn:microsoft.com/office/officeart/2005/8/layout/hierarchy5"/>
    <dgm:cxn modelId="{06337639-8628-47A8-BFE4-156AA54E71FE}" type="presParOf" srcId="{DBD28307-706E-4FFB-AE44-DDCE4F389FAC}" destId="{AB16954B-1602-4645-9A61-50CEED617FDB}" srcOrd="0" destOrd="0" presId="urn:microsoft.com/office/officeart/2005/8/layout/hierarchy5"/>
    <dgm:cxn modelId="{FEEA6EC8-72D6-47AA-9135-6E835F33A36C}" type="presParOf" srcId="{DBD28307-706E-4FFB-AE44-DDCE4F389FAC}" destId="{A66A9D58-D56C-409C-A8CD-248E9EC64072}" srcOrd="1" destOrd="0" presId="urn:microsoft.com/office/officeart/2005/8/layout/hierarchy5"/>
    <dgm:cxn modelId="{05B8302A-453B-4409-8498-30DE7B0CBE71}" type="presParOf" srcId="{F8324B42-729E-493D-A51E-A0EAEBFEDFDC}" destId="{FE19C240-9424-45D2-8ABF-B089AE5F239F}" srcOrd="2" destOrd="0" presId="urn:microsoft.com/office/officeart/2005/8/layout/hierarchy5"/>
    <dgm:cxn modelId="{FA1D83B2-9945-4B59-BAFA-DB06839E3B6E}" type="presParOf" srcId="{FE19C240-9424-45D2-8ABF-B089AE5F239F}" destId="{9E994D9E-BE5A-4474-9995-26A804389E31}" srcOrd="0" destOrd="0" presId="urn:microsoft.com/office/officeart/2005/8/layout/hierarchy5"/>
    <dgm:cxn modelId="{087C49D2-7D46-46B3-B112-21C8E4CFCE94}" type="presParOf" srcId="{F8324B42-729E-493D-A51E-A0EAEBFEDFDC}" destId="{9B7C0518-1881-4B25-86A2-19BD15D93CCA}" srcOrd="3" destOrd="0" presId="urn:microsoft.com/office/officeart/2005/8/layout/hierarchy5"/>
    <dgm:cxn modelId="{B93E1397-D2D4-4C60-A7DB-F5B15A536638}" type="presParOf" srcId="{9B7C0518-1881-4B25-86A2-19BD15D93CCA}" destId="{57477521-AE93-4563-B3A0-6C05B2EB5D1F}" srcOrd="0" destOrd="0" presId="urn:microsoft.com/office/officeart/2005/8/layout/hierarchy5"/>
    <dgm:cxn modelId="{D03128E6-EDEB-402E-A9AF-2CA622AF70C4}" type="presParOf" srcId="{9B7C0518-1881-4B25-86A2-19BD15D93CCA}" destId="{DFFE0014-FDDD-4977-ACAF-489F8EFC439F}" srcOrd="1" destOrd="0" presId="urn:microsoft.com/office/officeart/2005/8/layout/hierarchy5"/>
    <dgm:cxn modelId="{C6157FD3-FD4D-430A-B33D-F8F5DD1EA4A8}" type="presParOf" srcId="{F8324B42-729E-493D-A51E-A0EAEBFEDFDC}" destId="{1A08F397-14E7-4216-BF85-8AB7F8B589FA}" srcOrd="4" destOrd="0" presId="urn:microsoft.com/office/officeart/2005/8/layout/hierarchy5"/>
    <dgm:cxn modelId="{BBD078BF-C111-460A-88D4-8E9F8E5FF4C6}" type="presParOf" srcId="{1A08F397-14E7-4216-BF85-8AB7F8B589FA}" destId="{B9814C0A-AFF1-4E53-A622-E91FBF3D8C65}" srcOrd="0" destOrd="0" presId="urn:microsoft.com/office/officeart/2005/8/layout/hierarchy5"/>
    <dgm:cxn modelId="{96DB4D72-C0FA-45F8-8555-7043DA4EF42B}" type="presParOf" srcId="{F8324B42-729E-493D-A51E-A0EAEBFEDFDC}" destId="{C486C351-2787-4168-B269-9B26D084C502}" srcOrd="5" destOrd="0" presId="urn:microsoft.com/office/officeart/2005/8/layout/hierarchy5"/>
    <dgm:cxn modelId="{4748F1FC-EB9A-4861-AAB2-B93164BBF5B4}" type="presParOf" srcId="{C486C351-2787-4168-B269-9B26D084C502}" destId="{B200E374-381F-4EE9-A331-B9A86697B8CE}" srcOrd="0" destOrd="0" presId="urn:microsoft.com/office/officeart/2005/8/layout/hierarchy5"/>
    <dgm:cxn modelId="{E444345F-C5B1-477B-B90B-A1BF1DF9EB34}" type="presParOf" srcId="{C486C351-2787-4168-B269-9B26D084C502}" destId="{265B03B6-DC52-4ABA-9878-A24C8CE0619F}" srcOrd="1" destOrd="0" presId="urn:microsoft.com/office/officeart/2005/8/layout/hierarchy5"/>
    <dgm:cxn modelId="{D589B081-0D98-4667-8408-AFD9122C621A}" type="presParOf" srcId="{1F9C4A10-0E64-451E-864C-E22BF7598CED}" destId="{7CF4C0AC-2B86-48CC-AB90-7C1FA7CC1CEA}" srcOrd="2" destOrd="0" presId="urn:microsoft.com/office/officeart/2005/8/layout/hierarchy5"/>
    <dgm:cxn modelId="{FA7DC0AD-42E7-45C9-8035-31556FBE3A93}" type="presParOf" srcId="{7CF4C0AC-2B86-48CC-AB90-7C1FA7CC1CEA}" destId="{A3F14271-1E25-494A-95E8-B77DBE1E9833}" srcOrd="0" destOrd="0" presId="urn:microsoft.com/office/officeart/2005/8/layout/hierarchy5"/>
    <dgm:cxn modelId="{74B4254F-91FF-46F0-8D15-2C3EC1FAAC69}" type="presParOf" srcId="{1F9C4A10-0E64-451E-864C-E22BF7598CED}" destId="{4F842ADC-73A8-4581-B331-014CB99BA690}" srcOrd="3" destOrd="0" presId="urn:microsoft.com/office/officeart/2005/8/layout/hierarchy5"/>
    <dgm:cxn modelId="{7D0D5187-9C11-469F-8240-8260A4990B3B}" type="presParOf" srcId="{4F842ADC-73A8-4581-B331-014CB99BA690}" destId="{BBF286B9-BAA7-4561-A573-6A48D1AD321F}" srcOrd="0" destOrd="0" presId="urn:microsoft.com/office/officeart/2005/8/layout/hierarchy5"/>
    <dgm:cxn modelId="{E6DB7247-3E9F-4DBE-A2D3-FF0838319E18}" type="presParOf" srcId="{4F842ADC-73A8-4581-B331-014CB99BA690}" destId="{30D33CB0-4255-448F-90CD-115D5A806C55}" srcOrd="1" destOrd="0" presId="urn:microsoft.com/office/officeart/2005/8/layout/hierarchy5"/>
    <dgm:cxn modelId="{83C6EAA4-DEFC-475B-9F4C-069D5C31BAF3}" type="presParOf" srcId="{1F9C4A10-0E64-451E-864C-E22BF7598CED}" destId="{EE643DE1-6052-4C96-86F8-A9FE53AB810F}" srcOrd="4" destOrd="0" presId="urn:microsoft.com/office/officeart/2005/8/layout/hierarchy5"/>
    <dgm:cxn modelId="{C20290C8-8DF3-430C-8F75-92F82134854D}" type="presParOf" srcId="{EE643DE1-6052-4C96-86F8-A9FE53AB810F}" destId="{F414149F-AC78-4295-8D55-3399418543F3}" srcOrd="0" destOrd="0" presId="urn:microsoft.com/office/officeart/2005/8/layout/hierarchy5"/>
    <dgm:cxn modelId="{F86EDBAE-5350-4523-9040-2FD85DC6B4A5}" type="presParOf" srcId="{1F9C4A10-0E64-451E-864C-E22BF7598CED}" destId="{DE60C8AF-9210-4C28-83E2-96A09C36EE42}" srcOrd="5" destOrd="0" presId="urn:microsoft.com/office/officeart/2005/8/layout/hierarchy5"/>
    <dgm:cxn modelId="{FFBBDFE5-B8A6-4009-912A-2BC75FAACF0F}" type="presParOf" srcId="{DE60C8AF-9210-4C28-83E2-96A09C36EE42}" destId="{F27584E2-1B61-4488-8ABD-2784106FC126}" srcOrd="0" destOrd="0" presId="urn:microsoft.com/office/officeart/2005/8/layout/hierarchy5"/>
    <dgm:cxn modelId="{726E5880-3087-4BDA-B0B4-5C9EF46B855F}" type="presParOf" srcId="{DE60C8AF-9210-4C28-83E2-96A09C36EE42}" destId="{F7ECAC30-678A-4BB8-89AE-D37B18DA7A6A}" srcOrd="1" destOrd="0" presId="urn:microsoft.com/office/officeart/2005/8/layout/hierarchy5"/>
    <dgm:cxn modelId="{B31BBB2C-C437-4C0C-B472-15E2D0B60862}" type="presParOf" srcId="{B259B44B-88EB-4377-8214-21C99B2C9246}" destId="{7F094487-F11C-43FA-882B-216CF8185CBD}" srcOrd="1" destOrd="0" presId="urn:microsoft.com/office/officeart/2005/8/layout/hierarchy5"/>
    <dgm:cxn modelId="{B3374A97-0CFA-4972-B043-00F7AEFB1CDF}" type="presParOf" srcId="{7F094487-F11C-43FA-882B-216CF8185CBD}" destId="{35EF8E92-109A-4FA8-9A1D-924D4FE20F50}" srcOrd="0" destOrd="0" presId="urn:microsoft.com/office/officeart/2005/8/layout/hierarchy5"/>
    <dgm:cxn modelId="{7C9F062E-C283-46B0-9669-C564AF221E72}" type="presParOf" srcId="{35EF8E92-109A-4FA8-9A1D-924D4FE20F50}" destId="{501FA9C3-2BB7-42F0-8F3E-A8EA296A86B1}" srcOrd="0" destOrd="0" presId="urn:microsoft.com/office/officeart/2005/8/layout/hierarchy5"/>
    <dgm:cxn modelId="{2E1B1832-463A-4482-BEC7-4A58E22B874D}" type="presParOf" srcId="{35EF8E92-109A-4FA8-9A1D-924D4FE20F50}" destId="{1EE2395B-EE9B-4E08-9EB5-CE8C97208183}" srcOrd="1" destOrd="0" presId="urn:microsoft.com/office/officeart/2005/8/layout/hierarchy5"/>
    <dgm:cxn modelId="{8A419E71-DAB0-4E97-B703-6C6789EE58FD}" type="presParOf" srcId="{7F094487-F11C-43FA-882B-216CF8185CBD}" destId="{A139C97D-E075-40AA-B899-9BB74FB381CC}" srcOrd="1" destOrd="0" presId="urn:microsoft.com/office/officeart/2005/8/layout/hierarchy5"/>
    <dgm:cxn modelId="{F23CF423-7D23-4777-8AC5-5F2A0A2541D8}" type="presParOf" srcId="{A139C97D-E075-40AA-B899-9BB74FB381CC}" destId="{2176F8E9-A9D6-44B9-B739-742E05E42405}" srcOrd="0" destOrd="0" presId="urn:microsoft.com/office/officeart/2005/8/layout/hierarchy5"/>
    <dgm:cxn modelId="{07F61D26-2448-4343-93B9-A80E92DAF0DF}" type="presParOf" srcId="{7F094487-F11C-43FA-882B-216CF8185CBD}" destId="{4627B222-3CF4-437B-949E-0CC870C238C2}" srcOrd="2" destOrd="0" presId="urn:microsoft.com/office/officeart/2005/8/layout/hierarchy5"/>
    <dgm:cxn modelId="{7063A688-DFBA-48F9-8BE6-C060F78F4B16}" type="presParOf" srcId="{4627B222-3CF4-437B-949E-0CC870C238C2}" destId="{B00EEE85-1AE9-4DFA-A0EC-BB937733E459}" srcOrd="0" destOrd="0" presId="urn:microsoft.com/office/officeart/2005/8/layout/hierarchy5"/>
    <dgm:cxn modelId="{9D538C99-0A22-4EF6-BBDB-C31AACE5D6BA}" type="presParOf" srcId="{4627B222-3CF4-437B-949E-0CC870C238C2}" destId="{78BF5697-F858-4BCB-B0CB-1C26267D949F}" srcOrd="1" destOrd="0" presId="urn:microsoft.com/office/officeart/2005/8/layout/hierarchy5"/>
    <dgm:cxn modelId="{BB96A878-949B-4A4C-8B73-2BB94F8F97BB}" type="presParOf" srcId="{7F094487-F11C-43FA-882B-216CF8185CBD}" destId="{D980CE25-CAB7-47ED-AA1F-A914B364519E}" srcOrd="3" destOrd="0" presId="urn:microsoft.com/office/officeart/2005/8/layout/hierarchy5"/>
    <dgm:cxn modelId="{40C64BA0-4FBF-4127-B4B6-C305FB752013}" type="presParOf" srcId="{D980CE25-CAB7-47ED-AA1F-A914B364519E}" destId="{873F4069-814C-4112-BCE3-DCE0B48C4503}" srcOrd="0" destOrd="0" presId="urn:microsoft.com/office/officeart/2005/8/layout/hierarchy5"/>
    <dgm:cxn modelId="{8A91AFEE-0CBE-4640-80F1-6E7AF9007A26}" type="presParOf" srcId="{7F094487-F11C-43FA-882B-216CF8185CBD}" destId="{6100356B-B509-4786-A7B8-DBB069CB20A0}" srcOrd="4" destOrd="0" presId="urn:microsoft.com/office/officeart/2005/8/layout/hierarchy5"/>
    <dgm:cxn modelId="{D8E7A01E-0796-4AC2-9DF9-C13FF596475C}" type="presParOf" srcId="{6100356B-B509-4786-A7B8-DBB069CB20A0}" destId="{3A312178-AF04-4598-94BF-EE1DAB29DC97}" srcOrd="0" destOrd="0" presId="urn:microsoft.com/office/officeart/2005/8/layout/hierarchy5"/>
    <dgm:cxn modelId="{382A1419-1018-4651-9A5D-757024405C11}" type="presParOf" srcId="{6100356B-B509-4786-A7B8-DBB069CB20A0}" destId="{3F316D4D-C92A-46FA-8A65-41AC550B7C1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12178-AF04-4598-94BF-EE1DAB29DC97}">
      <dsp:nvSpPr>
        <dsp:cNvPr id="0" name=""/>
        <dsp:cNvSpPr/>
      </dsp:nvSpPr>
      <dsp:spPr>
        <a:xfrm>
          <a:off x="5350852" y="0"/>
          <a:ext cx="2307616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Órgãos Participantes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Gabinete do Prefeito, Saúde, Defesa Civil Municipal, Assistência Social, Educação e outros</a:t>
          </a:r>
          <a:endParaRPr lang="pt-BR" sz="1600" kern="1200" dirty="0"/>
        </a:p>
      </dsp:txBody>
      <dsp:txXfrm>
        <a:off x="5350852" y="0"/>
        <a:ext cx="2307616" cy="1490565"/>
      </dsp:txXfrm>
    </dsp:sp>
    <dsp:sp modelId="{B00EEE85-1AE9-4DFA-A0EC-BB937733E459}">
      <dsp:nvSpPr>
        <dsp:cNvPr id="0" name=""/>
        <dsp:cNvSpPr/>
      </dsp:nvSpPr>
      <dsp:spPr>
        <a:xfrm>
          <a:off x="2696177" y="0"/>
          <a:ext cx="2384550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Órgãos Participantes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Gabinete do Governador, Saúde (Federal, Estadual e Municipal), Defesa Civil Estadual, Segurança Pública, Assistência Social, Educação, Representante do MD e outros</a:t>
          </a:r>
        </a:p>
      </dsp:txBody>
      <dsp:txXfrm>
        <a:off x="2696177" y="0"/>
        <a:ext cx="2384550" cy="1490565"/>
      </dsp:txXfrm>
    </dsp:sp>
    <dsp:sp modelId="{501FA9C3-2BB7-42F0-8F3E-A8EA296A86B1}">
      <dsp:nvSpPr>
        <dsp:cNvPr id="0" name=""/>
        <dsp:cNvSpPr/>
      </dsp:nvSpPr>
      <dsp:spPr>
        <a:xfrm>
          <a:off x="432934" y="0"/>
          <a:ext cx="2020395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Órgãos Participantes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MS, MI, MD, MDS, MEC, CC/PR, SG/SAF e Outros participantes/setores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432934" y="0"/>
        <a:ext cx="2020395" cy="1490565"/>
      </dsp:txXfrm>
    </dsp:sp>
    <dsp:sp modelId="{F23ADEAA-C711-40A2-93B2-BDE968B5A062}">
      <dsp:nvSpPr>
        <dsp:cNvPr id="0" name=""/>
        <dsp:cNvSpPr/>
      </dsp:nvSpPr>
      <dsp:spPr>
        <a:xfrm>
          <a:off x="729220" y="2352267"/>
          <a:ext cx="1214238" cy="7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SNCC</a:t>
          </a:r>
          <a:endParaRPr lang="pt-BR" sz="1500" b="1" kern="1200" dirty="0"/>
        </a:p>
      </dsp:txBody>
      <dsp:txXfrm>
        <a:off x="751209" y="2374256"/>
        <a:ext cx="1170260" cy="706773"/>
      </dsp:txXfrm>
    </dsp:sp>
    <dsp:sp modelId="{71C92904-18B7-4D1F-8CE8-13C499A3F2B5}">
      <dsp:nvSpPr>
        <dsp:cNvPr id="0" name=""/>
        <dsp:cNvSpPr/>
      </dsp:nvSpPr>
      <dsp:spPr>
        <a:xfrm rot="21073660">
          <a:off x="1935174" y="2608633"/>
          <a:ext cx="1416477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1416477" y="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608001" y="2584218"/>
        <a:ext cx="70823" cy="70823"/>
      </dsp:txXfrm>
    </dsp:sp>
    <dsp:sp modelId="{4D6AB2CB-CAEC-4C78-9566-707FFB790933}">
      <dsp:nvSpPr>
        <dsp:cNvPr id="0" name=""/>
        <dsp:cNvSpPr/>
      </dsp:nvSpPr>
      <dsp:spPr>
        <a:xfrm>
          <a:off x="3343366" y="2136242"/>
          <a:ext cx="1192369" cy="7507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 Estaduais</a:t>
          </a:r>
          <a:endParaRPr lang="pt-BR" sz="1500" b="1" kern="1200" dirty="0"/>
        </a:p>
      </dsp:txBody>
      <dsp:txXfrm>
        <a:off x="3365355" y="2158231"/>
        <a:ext cx="1148391" cy="706773"/>
      </dsp:txXfrm>
    </dsp:sp>
    <dsp:sp modelId="{25166DDC-5D7F-484A-AB9C-828632B54007}">
      <dsp:nvSpPr>
        <dsp:cNvPr id="0" name=""/>
        <dsp:cNvSpPr/>
      </dsp:nvSpPr>
      <dsp:spPr>
        <a:xfrm rot="21242034">
          <a:off x="4531984" y="2428613"/>
          <a:ext cx="1385556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1385556" y="10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90123" y="2404972"/>
        <a:ext cx="69277" cy="69277"/>
      </dsp:txXfrm>
    </dsp:sp>
    <dsp:sp modelId="{AB16954B-1602-4645-9A61-50CEED617FDB}">
      <dsp:nvSpPr>
        <dsp:cNvPr id="0" name=""/>
        <dsp:cNvSpPr/>
      </dsp:nvSpPr>
      <dsp:spPr>
        <a:xfrm>
          <a:off x="5913788" y="1992227"/>
          <a:ext cx="1214238" cy="7507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Municipais  </a:t>
          </a:r>
          <a:endParaRPr lang="pt-BR" sz="1500" b="1" kern="1200" dirty="0"/>
        </a:p>
      </dsp:txBody>
      <dsp:txXfrm>
        <a:off x="5935777" y="2014216"/>
        <a:ext cx="1170260" cy="706773"/>
      </dsp:txXfrm>
    </dsp:sp>
    <dsp:sp modelId="{FE19C240-9424-45D2-8ABF-B089AE5F239F}">
      <dsp:nvSpPr>
        <dsp:cNvPr id="0" name=""/>
        <dsp:cNvSpPr/>
      </dsp:nvSpPr>
      <dsp:spPr>
        <a:xfrm rot="1804076">
          <a:off x="4429365" y="2896666"/>
          <a:ext cx="1580934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1580934" y="10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80309" y="2868140"/>
        <a:ext cx="79046" cy="79046"/>
      </dsp:txXfrm>
    </dsp:sp>
    <dsp:sp modelId="{57477521-AE93-4563-B3A0-6C05B2EB5D1F}">
      <dsp:nvSpPr>
        <dsp:cNvPr id="0" name=""/>
        <dsp:cNvSpPr/>
      </dsp:nvSpPr>
      <dsp:spPr>
        <a:xfrm>
          <a:off x="5903928" y="2928332"/>
          <a:ext cx="1214238" cy="7507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Municipais  </a:t>
          </a:r>
          <a:endParaRPr lang="pt-BR" sz="1500" b="1" kern="1200" dirty="0"/>
        </a:p>
      </dsp:txBody>
      <dsp:txXfrm>
        <a:off x="5925917" y="2950321"/>
        <a:ext cx="1170260" cy="706773"/>
      </dsp:txXfrm>
    </dsp:sp>
    <dsp:sp modelId="{1A08F397-14E7-4216-BF85-8AB7F8B589FA}">
      <dsp:nvSpPr>
        <dsp:cNvPr id="0" name=""/>
        <dsp:cNvSpPr/>
      </dsp:nvSpPr>
      <dsp:spPr>
        <a:xfrm rot="3067931">
          <a:off x="4129695" y="3349382"/>
          <a:ext cx="2180237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2180237" y="10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5165308" y="3305874"/>
        <a:ext cx="109011" cy="109011"/>
      </dsp:txXfrm>
    </dsp:sp>
    <dsp:sp modelId="{B200E374-381F-4EE9-A331-B9A86697B8CE}">
      <dsp:nvSpPr>
        <dsp:cNvPr id="0" name=""/>
        <dsp:cNvSpPr/>
      </dsp:nvSpPr>
      <dsp:spPr>
        <a:xfrm>
          <a:off x="5903892" y="3833766"/>
          <a:ext cx="1214238" cy="7507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Municipais  </a:t>
          </a:r>
          <a:endParaRPr lang="pt-BR" sz="1500" b="1" kern="1200" dirty="0"/>
        </a:p>
      </dsp:txBody>
      <dsp:txXfrm>
        <a:off x="5925881" y="3855755"/>
        <a:ext cx="1170260" cy="706773"/>
      </dsp:txXfrm>
    </dsp:sp>
    <dsp:sp modelId="{7CF4C0AC-2B86-48CC-AB90-7C1FA7CC1CEA}">
      <dsp:nvSpPr>
        <dsp:cNvPr id="0" name=""/>
        <dsp:cNvSpPr/>
      </dsp:nvSpPr>
      <dsp:spPr>
        <a:xfrm rot="1445151">
          <a:off x="1876705" y="3029543"/>
          <a:ext cx="1533414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1533414" y="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605077" y="3002205"/>
        <a:ext cx="76670" cy="76670"/>
      </dsp:txXfrm>
    </dsp:sp>
    <dsp:sp modelId="{BBF286B9-BAA7-4561-A573-6A48D1AD321F}">
      <dsp:nvSpPr>
        <dsp:cNvPr id="0" name=""/>
        <dsp:cNvSpPr/>
      </dsp:nvSpPr>
      <dsp:spPr>
        <a:xfrm>
          <a:off x="3343366" y="2978061"/>
          <a:ext cx="1192369" cy="7507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 Estaduais</a:t>
          </a:r>
          <a:endParaRPr lang="pt-BR" sz="1500" b="1" kern="1200" dirty="0"/>
        </a:p>
      </dsp:txBody>
      <dsp:txXfrm>
        <a:off x="3365355" y="3000050"/>
        <a:ext cx="1148391" cy="706773"/>
      </dsp:txXfrm>
    </dsp:sp>
    <dsp:sp modelId="{EE643DE1-6052-4C96-86F8-A9FE53AB810F}">
      <dsp:nvSpPr>
        <dsp:cNvPr id="0" name=""/>
        <dsp:cNvSpPr/>
      </dsp:nvSpPr>
      <dsp:spPr>
        <a:xfrm rot="2781155">
          <a:off x="1629308" y="3450452"/>
          <a:ext cx="2028208" cy="21994"/>
        </a:xfrm>
        <a:custGeom>
          <a:avLst/>
          <a:gdLst/>
          <a:ahLst/>
          <a:cxnLst/>
          <a:rect l="0" t="0" r="0" b="0"/>
          <a:pathLst>
            <a:path>
              <a:moveTo>
                <a:pt x="0" y="10997"/>
              </a:moveTo>
              <a:lnTo>
                <a:pt x="2028208" y="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2592707" y="3410744"/>
        <a:ext cx="101410" cy="101410"/>
      </dsp:txXfrm>
    </dsp:sp>
    <dsp:sp modelId="{F27584E2-1B61-4488-8ABD-2784106FC126}">
      <dsp:nvSpPr>
        <dsp:cNvPr id="0" name=""/>
        <dsp:cNvSpPr/>
      </dsp:nvSpPr>
      <dsp:spPr>
        <a:xfrm>
          <a:off x="3343366" y="3819881"/>
          <a:ext cx="1192369" cy="7507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Coordenações  Estaduais</a:t>
          </a:r>
          <a:endParaRPr lang="pt-BR" sz="1500" b="1" kern="1200" dirty="0"/>
        </a:p>
      </dsp:txBody>
      <dsp:txXfrm>
        <a:off x="3365355" y="3841870"/>
        <a:ext cx="1148391" cy="70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D6B425-0963-44B0-9EBC-6311B01C1251}" type="datetimeFigureOut">
              <a:rPr lang="en-US" altLang="pt-BR"/>
              <a:pPr>
                <a:defRPr/>
              </a:pPr>
              <a:t>5/18/2016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792456-9A40-4209-8770-8C7A333870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399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1561F7-8244-40B7-9FC9-11336E892E7B}" type="datetimeFigureOut">
              <a:rPr lang="pt-BR" altLang="pt-BR"/>
              <a:pPr>
                <a:defRPr/>
              </a:pPr>
              <a:t>18/05/2016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8B04DB-C31B-4DD6-BE05-F82B73654A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49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3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18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88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13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7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9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113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633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80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94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41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6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5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9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5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6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6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8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7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Users/fredlobo/Desktop/NUCOM%20AT%20THE%20MOMENT/GAB%20originais%20em%20foco/apresentacao%20SVS%20powerpoint%202016/apresentacao%202016%20svs1d%20Folder/fileto%20miolo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Users/fredlobo/Desktop/NUCOM%20AT%20THE%20MOMENT/GAB%20originais%20em%20foco/apresentacao%20SVS%20powerpoint%202016/apresentacao%202016%20svs1d%20Folder/testeira%20miolo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file://localhost/Users/fredlobo/Desktop/NUCOM%20AT%20THE%20MOMENT/GAB%20originais%20em%20foco/apresentacao%20SVS%20powerpoint%202016/apresentacao%202016%20svs1d%20Folder/fundo%20capa.jpg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localhost/Users/fredlobo/Desktop/NUCOM%20AT%20THE%20MOMENT/GAB%20originais%20em%20foco/apresentacao%20SVS%20powerpoint%202016/apresentacao%202016%20svs1d%20Folder/fundo%20pagina%20final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steira miolo.jpg" descr="/Users/fredlobo/Desktop/NUCOM AT THE MOMENT/GAB originais em foco/apresentacao SVS powerpoint 2016/apresentacao 2016 svs1d Folder/testeira miolo.jpg"/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0" y="0"/>
            <a:ext cx="9144000" cy="274320"/>
          </a:xfrm>
          <a:prstGeom prst="rect">
            <a:avLst/>
          </a:prstGeom>
        </p:spPr>
      </p:pic>
      <p:pic>
        <p:nvPicPr>
          <p:cNvPr id="3" name="fileto miolo.jpg" descr="/Users/fredlobo/Desktop/NUCOM AT THE MOMENT/GAB originais em foco/apresentacao SVS powerpoint 2016/apresentacao 2016 svs1d Folder/fileto miolo.jpg"/>
          <p:cNvPicPr>
            <a:picLocks noChangeAspect="1"/>
          </p:cNvPicPr>
          <p:nvPr userDrawn="1"/>
        </p:nvPicPr>
        <p:blipFill>
          <a:blip r:embed="rId17" r:link="rId18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1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ndo pagina final2.jpg" descr="/Users/fredlobo/Desktop/NUCOM AT THE MOMENT/GAB originais em foco/apresentacao SVS powerpoint 2016/apresentacao 2016 svs1d Folder/fundo pagina final2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\\localhost\Volumes\NO%20NAME\Apresentacao%20Balanc%25CC%25A7o%20Zica\abertura%20eixos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1.xls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Planilha_do_Microsoft_Excel_97-20032.xls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Planilha_do_Microsoft_Excel_97-20033.xls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Planilha_do_Microsoft_Excel_97-20034.xls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Planilha_do_Microsoft_Excel_97-20035.xls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ncc@integracao.gov.br" TargetMode="Externa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9700" y="3356992"/>
            <a:ext cx="6324600" cy="26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sz="1900" b="1" spc="50" dirty="0" smtClean="0">
                <a:solidFill>
                  <a:srgbClr val="FFFFFF"/>
                </a:solidFill>
              </a:rPr>
              <a:t>Ministério da Saúde</a:t>
            </a:r>
          </a:p>
          <a:p>
            <a:pPr algn="ctr" eaLnBrk="1" hangingPunct="1">
              <a:spcAft>
                <a:spcPts val="600"/>
              </a:spcAft>
            </a:pPr>
            <a:endParaRPr lang="pt-BR" sz="1600" spc="50" dirty="0" smtClean="0">
              <a:solidFill>
                <a:srgbClr val="FFFFFF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pt-BR" sz="1600" spc="50" dirty="0" smtClean="0">
                <a:solidFill>
                  <a:srgbClr val="FFFFFF"/>
                </a:solidFill>
              </a:rPr>
              <a:t>Sala </a:t>
            </a:r>
            <a:r>
              <a:rPr lang="pt-BR" sz="1600" spc="50" dirty="0">
                <a:solidFill>
                  <a:srgbClr val="FFFFFF"/>
                </a:solidFill>
              </a:rPr>
              <a:t>Nacional de Coordenação e </a:t>
            </a:r>
            <a:r>
              <a:rPr lang="pt-BR" sz="1600" spc="50" dirty="0" smtClean="0">
                <a:solidFill>
                  <a:srgbClr val="FFFFFF"/>
                </a:solidFill>
              </a:rPr>
              <a:t>Controle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600" spc="50" dirty="0">
                <a:solidFill>
                  <a:srgbClr val="FFFFFF"/>
                </a:solidFill>
              </a:rPr>
              <a:t>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altLang="pt-BR" sz="1600" spc="50" dirty="0" smtClean="0">
                <a:solidFill>
                  <a:srgbClr val="FFFFFF"/>
                </a:solidFill>
              </a:rPr>
              <a:t>Secretaria de Vigilância em Saúde </a:t>
            </a:r>
          </a:p>
          <a:p>
            <a:pPr algn="ctr" eaLnBrk="1" hangingPunct="1"/>
            <a:endParaRPr lang="pt-BR" altLang="pt-BR" sz="1200" spc="50" dirty="0" smtClean="0">
              <a:solidFill>
                <a:srgbClr val="FFFFFF"/>
              </a:solidFill>
            </a:endParaRPr>
          </a:p>
          <a:p>
            <a:pPr algn="ctr" eaLnBrk="1" hangingPunct="1"/>
            <a:endParaRPr lang="pt-BR" altLang="pt-BR" sz="1200" spc="50" dirty="0" smtClean="0">
              <a:solidFill>
                <a:srgbClr val="FFFFFF"/>
              </a:solidFill>
            </a:endParaRPr>
          </a:p>
          <a:p>
            <a:pPr algn="ctr" eaLnBrk="1" hangingPunct="1"/>
            <a:endParaRPr lang="pt-BR" altLang="pt-BR" sz="1200" spc="50" dirty="0">
              <a:solidFill>
                <a:srgbClr val="FFFFFF"/>
              </a:solidFill>
            </a:endParaRPr>
          </a:p>
          <a:p>
            <a:pPr algn="ctr" eaLnBrk="1" hangingPunct="1"/>
            <a:endParaRPr lang="pt-BR" altLang="pt-BR" sz="1200" spc="5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t-BR" altLang="pt-BR" sz="1200" spc="50" dirty="0" smtClean="0">
                <a:solidFill>
                  <a:srgbClr val="FFFFFF"/>
                </a:solidFill>
              </a:rPr>
              <a:t>19 de maio de 2016</a:t>
            </a:r>
            <a:endParaRPr lang="pt-BR" altLang="pt-BR" sz="1200" spc="50" dirty="0">
              <a:solidFill>
                <a:srgbClr val="FFFFFF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90600" y="1150293"/>
            <a:ext cx="716280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800" b="1" spc="100" dirty="0" smtClean="0">
                <a:solidFill>
                  <a:schemeClr val="bg1"/>
                </a:solidFill>
              </a:rPr>
              <a:t>Saneamento e a prevenção de doenças vetoriais relacionadas ao </a:t>
            </a:r>
            <a:r>
              <a:rPr lang="pt-BR" altLang="pt-BR" sz="3800" b="1" i="1" spc="100" dirty="0" smtClean="0">
                <a:solidFill>
                  <a:schemeClr val="bg1"/>
                </a:solidFill>
              </a:rPr>
              <a:t>Aedes aegypti</a:t>
            </a:r>
          </a:p>
        </p:txBody>
      </p:sp>
      <p:pic>
        <p:nvPicPr>
          <p:cNvPr id="1026" name="Picture 2" descr="logo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68" y="-20992"/>
            <a:ext cx="3203864" cy="10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6" name="Retângulo 5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8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2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Situação epidemiológica </a:t>
            </a:r>
            <a:r>
              <a:rPr lang="pt-BR" altLang="pt-BR" sz="2800" b="1" spc="100" dirty="0" err="1">
                <a:solidFill>
                  <a:srgbClr val="0070C0"/>
                </a:solidFill>
              </a:rPr>
              <a:t>zika</a:t>
            </a:r>
            <a:r>
              <a:rPr lang="pt-BR" altLang="pt-BR" sz="2800" b="1" spc="100" dirty="0">
                <a:solidFill>
                  <a:srgbClr val="0070C0"/>
                </a:solidFill>
              </a:rPr>
              <a:t>, SE 1 a 17, 2016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30" y="1196752"/>
            <a:ext cx="43243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231775" y="5651401"/>
            <a:ext cx="216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 dirty="0">
                <a:solidFill>
                  <a:srgbClr val="000000"/>
                </a:solidFill>
              </a:rPr>
              <a:t>Fonte: </a:t>
            </a:r>
            <a:r>
              <a:rPr lang="pt-BR" altLang="pt-BR" sz="900" b="1" dirty="0" err="1">
                <a:solidFill>
                  <a:srgbClr val="000000"/>
                </a:solidFill>
              </a:rPr>
              <a:t>Sinan</a:t>
            </a:r>
            <a:r>
              <a:rPr lang="pt-BR" altLang="pt-BR" sz="900" b="1" dirty="0">
                <a:solidFill>
                  <a:srgbClr val="000000"/>
                </a:solidFill>
              </a:rPr>
              <a:t>-NET (05/05/2016)</a:t>
            </a:r>
          </a:p>
          <a:p>
            <a:r>
              <a:rPr lang="pt-BR" altLang="pt-BR" sz="900" b="1" dirty="0">
                <a:solidFill>
                  <a:srgbClr val="000000"/>
                </a:solidFill>
              </a:rPr>
              <a:t>*2015: </a:t>
            </a:r>
            <a:r>
              <a:rPr lang="pt-BR" altLang="pt-BR" sz="900" b="1" dirty="0"/>
              <a:t>Fonte IEC</a:t>
            </a:r>
            <a:endParaRPr lang="pt-BR" altLang="pt-BR" sz="900" b="1" dirty="0">
              <a:solidFill>
                <a:srgbClr val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9614" y="4293096"/>
            <a:ext cx="4288411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1F449E"/>
                </a:solidFill>
              </a:rPr>
              <a:t>2016 – gestantes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Nº de casos prováveis: 10.627 (891 municípios)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Nº de casos confirmados: 3.874 (1.081 laboratório)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rgbClr val="1F449E"/>
              </a:solidFill>
            </a:endParaRPr>
          </a:p>
        </p:txBody>
      </p:sp>
      <p:sp>
        <p:nvSpPr>
          <p:cNvPr id="15" name="CaixaDeTexto 8"/>
          <p:cNvSpPr txBox="1">
            <a:spLocks noChangeArrowheads="1"/>
          </p:cNvSpPr>
          <p:nvPr/>
        </p:nvSpPr>
        <p:spPr bwMode="auto">
          <a:xfrm>
            <a:off x="4841875" y="5453063"/>
            <a:ext cx="405060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 dirty="0"/>
              <a:t>Coeficiente de incidência de </a:t>
            </a:r>
            <a:r>
              <a:rPr lang="pt-BR" altLang="pt-BR" sz="1500" dirty="0" err="1"/>
              <a:t>Zika</a:t>
            </a:r>
            <a:r>
              <a:rPr lang="pt-BR" altLang="pt-BR" sz="1500" dirty="0"/>
              <a:t>, segundo município de notificação, SE 1 a 17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17488" y="968871"/>
            <a:ext cx="4300537" cy="332422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1F449E"/>
                </a:solidFill>
              </a:rPr>
              <a:t>2016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Nº de casos prováveis: 127.822 (1.677 municípios)</a:t>
            </a:r>
            <a:endParaRPr lang="pt-BR" sz="1400" b="1" dirty="0"/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Nº de casos confirmados: 43.591 (566 municípios)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Óbitos 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defRPr/>
            </a:pPr>
            <a:r>
              <a:rPr lang="pt-BR" sz="1400" dirty="0"/>
              <a:t>2015*: 3 óbitos confirmados (MA, RN e PA)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defRPr/>
            </a:pPr>
            <a:r>
              <a:rPr lang="pt-BR" sz="1400" dirty="0"/>
              <a:t>2016: Confirmados: 3 óbitos (MG (2) e RJ (1))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defRPr/>
            </a:pPr>
            <a:r>
              <a:rPr lang="pt-BR" sz="1400" dirty="0"/>
              <a:t>          Investigação: 56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UF sem autoctonia -  SC</a:t>
            </a:r>
          </a:p>
        </p:txBody>
      </p:sp>
    </p:spTree>
    <p:extLst>
      <p:ext uri="{BB962C8B-B14F-4D97-AF65-F5344CB8AC3E}">
        <p14:creationId xmlns:p14="http://schemas.microsoft.com/office/powerpoint/2010/main" val="31843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Casos de </a:t>
            </a:r>
            <a:r>
              <a:rPr lang="pt-BR" altLang="pt-BR" sz="2800" b="1" spc="100" dirty="0" err="1">
                <a:solidFill>
                  <a:srgbClr val="0070C0"/>
                </a:solidFill>
              </a:rPr>
              <a:t>zika</a:t>
            </a:r>
            <a:r>
              <a:rPr lang="pt-BR" altLang="pt-BR" sz="2800" b="1" spc="100" dirty="0">
                <a:solidFill>
                  <a:srgbClr val="0070C0"/>
                </a:solidFill>
              </a:rPr>
              <a:t> por semana epidemiológica, SE 1 a 17, Brasil, 2016</a:t>
            </a:r>
          </a:p>
        </p:txBody>
      </p:sp>
      <p:sp>
        <p:nvSpPr>
          <p:cNvPr id="17" name="CaixaDeTexto 5"/>
          <p:cNvSpPr txBox="1">
            <a:spLocks noChangeArrowheads="1"/>
          </p:cNvSpPr>
          <p:nvPr/>
        </p:nvSpPr>
        <p:spPr bwMode="auto">
          <a:xfrm>
            <a:off x="395536" y="5722938"/>
            <a:ext cx="2162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 dirty="0">
                <a:solidFill>
                  <a:srgbClr val="000000"/>
                </a:solidFill>
              </a:rPr>
              <a:t>Fonte: </a:t>
            </a:r>
            <a:r>
              <a:rPr lang="pt-BR" altLang="pt-BR" sz="900" b="1" dirty="0" err="1">
                <a:solidFill>
                  <a:srgbClr val="000000"/>
                </a:solidFill>
              </a:rPr>
              <a:t>Sinan</a:t>
            </a:r>
            <a:r>
              <a:rPr lang="pt-BR" altLang="pt-BR" sz="900" b="1" dirty="0">
                <a:solidFill>
                  <a:srgbClr val="000000"/>
                </a:solidFill>
              </a:rPr>
              <a:t>-NET (05/05/2016)</a:t>
            </a:r>
          </a:p>
        </p:txBody>
      </p:sp>
      <p:pic>
        <p:nvPicPr>
          <p:cNvPr id="18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8025"/>
            <a:ext cx="7803902" cy="418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Distribuição espacial com casos confirmados de microcefalia e/ou alteração do SNC, Brasil, até a SE </a:t>
            </a:r>
            <a:r>
              <a:rPr lang="pt-BR" altLang="pt-BR" sz="2800" b="1" spc="100" dirty="0" smtClean="0">
                <a:solidFill>
                  <a:srgbClr val="0070C0"/>
                </a:solidFill>
              </a:rPr>
              <a:t>10/2016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3620" r="19733" b="7159"/>
          <a:stretch>
            <a:fillRect/>
          </a:stretch>
        </p:blipFill>
        <p:spPr bwMode="auto">
          <a:xfrm>
            <a:off x="467544" y="1762124"/>
            <a:ext cx="8230294" cy="4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4" descr="\\localhost\Volumes\NO NAME\Apresentacao Balanc%CC%A7o Zica\abertura eixo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723839" cy="23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Sala Nacional de Coordenação e </a:t>
            </a:r>
            <a:r>
              <a:rPr lang="pt-BR" altLang="pt-BR" sz="2800" b="1" spc="100" dirty="0" smtClean="0">
                <a:solidFill>
                  <a:srgbClr val="0070C0"/>
                </a:solidFill>
              </a:rPr>
              <a:t>Controle (SNCC)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8354" y="793735"/>
            <a:ext cx="81288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Objetivo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: </a:t>
            </a:r>
            <a:r>
              <a:rPr lang="pt-BR" sz="2200" b="1" i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gerenciar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e monitorar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 intensificação das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ações de mobilização e combate ao Aedes aegypti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em todo o país, bem como a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execução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 das ações do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Plano Nacional de Enfrentamento à </a:t>
            </a:r>
            <a:r>
              <a:rPr lang="pt-BR" sz="2200" b="1" i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Microcefalia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pt-BR" sz="2200" b="1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Composição: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Sala concentra os ministérios da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Saúde (Coordenador),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da Integração, da Defesa, do Desenvolvimento Social e da Educação, a Casa Civil e a Secretaria de Governo da Presidência da República, além de outros órgãos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convidados.</a:t>
            </a:r>
          </a:p>
        </p:txBody>
      </p:sp>
    </p:spTree>
    <p:extLst>
      <p:ext uri="{BB962C8B-B14F-4D97-AF65-F5344CB8AC3E}">
        <p14:creationId xmlns:p14="http://schemas.microsoft.com/office/powerpoint/2010/main" val="14666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260648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Sala Nacional de Coordenação e </a:t>
            </a:r>
            <a:r>
              <a:rPr lang="pt-BR" altLang="pt-BR" sz="2800" b="1" spc="100" dirty="0" smtClean="0">
                <a:solidFill>
                  <a:srgbClr val="0070C0"/>
                </a:solidFill>
              </a:rPr>
              <a:t>Controle (SNCC)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77402468"/>
              </p:ext>
            </p:extLst>
          </p:nvPr>
        </p:nvGraphicFramePr>
        <p:xfrm>
          <a:off x="468313" y="739990"/>
          <a:ext cx="806412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563888" y="5289569"/>
            <a:ext cx="1656184" cy="38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27 SECC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4391980" y="400506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6972978" y="3476294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007915" y="4400041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405404" y="3585373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393047" y="4437112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156176" y="5289569"/>
            <a:ext cx="1656184" cy="38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1.093 SMCC</a:t>
            </a:r>
            <a:endParaRPr lang="pt-BR" dirty="0"/>
          </a:p>
        </p:txBody>
      </p:sp>
      <p:sp>
        <p:nvSpPr>
          <p:cNvPr id="28" name="Seta para a esquerda e para a direita 27"/>
          <p:cNvSpPr/>
          <p:nvPr/>
        </p:nvSpPr>
        <p:spPr>
          <a:xfrm>
            <a:off x="1225724" y="5589240"/>
            <a:ext cx="6436316" cy="50405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Intersetorialidade</a:t>
            </a:r>
            <a:r>
              <a:rPr lang="pt-BR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e Promover </a:t>
            </a:r>
            <a:r>
              <a:rPr lang="pt-BR" dirty="0">
                <a:solidFill>
                  <a:srgbClr val="002060"/>
                </a:solidFill>
                <a:latin typeface="Constantia" panose="02030602050306030303" pitchFamily="18" charset="0"/>
              </a:rPr>
              <a:t>troca de experiências </a:t>
            </a:r>
          </a:p>
        </p:txBody>
      </p:sp>
      <p:sp>
        <p:nvSpPr>
          <p:cNvPr id="29" name="CaixaDeTexto 28"/>
          <p:cNvSpPr txBox="1"/>
          <p:nvPr/>
        </p:nvSpPr>
        <p:spPr>
          <a:xfrm rot="2795908">
            <a:off x="1973773" y="4384197"/>
            <a:ext cx="217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Videoconferências semanais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Objetivo: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Reduzir o índice de infestação por Aedes Aegypti para menos que 1% em todos os municípios brasileiros, para diminuir o numero de casos de doenças transmitidas pelo mosquito.</a:t>
            </a:r>
          </a:p>
          <a:p>
            <a:pPr algn="just"/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Método: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Implementar um Sistema de Coordenação e Controle para intensificar as ações de mobilização e combate ao mosquito: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Instalação das Salas Federal, Estaduais e Municipais;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Ações Integradas entre Saúde, Educação, Assistência Social, Defesa Civil, Forças Armadas, FUNASA, Meio Ambiente, Saneamento, Limpeza Urbana, outros órgãos convidados e sociedade civil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Período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: Dezembro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2015 a Junho de 2016.</a:t>
            </a:r>
          </a:p>
          <a:p>
            <a:pPr algn="just"/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Levantamento Rápido de Índices para Aedes aegypti de 2015 (</a:t>
            </a:r>
            <a:r>
              <a:rPr lang="pt-BR" sz="2200" b="1" dirty="0" err="1" smtClean="0">
                <a:solidFill>
                  <a:srgbClr val="1D4693"/>
                </a:solidFill>
                <a:latin typeface="Constantia" panose="02030602050306030303" pitchFamily="18" charset="0"/>
              </a:rPr>
              <a:t>LIRAa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)</a:t>
            </a:r>
          </a:p>
          <a:p>
            <a:pPr algn="just"/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Pesquisa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realizada entre setembro, outubro e novembro de 2015 para identificar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focos de infestação do mosquito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, apontando as regiões de maior risco;</a:t>
            </a:r>
          </a:p>
          <a:p>
            <a:pPr algn="just"/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206 municípios brasileiros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, em quase todos os estados, em 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situação de risco de surto de Dengue, </a:t>
            </a:r>
            <a:r>
              <a:rPr lang="pt-BR" sz="2200" b="1" dirty="0" err="1">
                <a:solidFill>
                  <a:srgbClr val="1D4693"/>
                </a:solidFill>
                <a:latin typeface="Constantia" panose="02030602050306030303" pitchFamily="18" charset="0"/>
              </a:rPr>
              <a:t>Chikungunya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 e </a:t>
            </a:r>
            <a:r>
              <a:rPr lang="pt-BR" sz="2200" b="1" dirty="0" err="1">
                <a:solidFill>
                  <a:srgbClr val="1D4693"/>
                </a:solidFill>
                <a:latin typeface="Constantia" panose="02030602050306030303" pitchFamily="18" charset="0"/>
              </a:rPr>
              <a:t>Zika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9632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Fonte</a:t>
            </a:r>
            <a:r>
              <a:rPr lang="pt-BR" dirty="0" smtClean="0"/>
              <a:t>: Ministério da Saúde, novembro de 2015.</a:t>
            </a:r>
            <a:endParaRPr lang="pt-BR" dirty="0"/>
          </a:p>
        </p:txBody>
      </p:sp>
      <p:graphicFrame>
        <p:nvGraphicFramePr>
          <p:cNvPr id="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25993"/>
              </p:ext>
            </p:extLst>
          </p:nvPr>
        </p:nvGraphicFramePr>
        <p:xfrm>
          <a:off x="1187624" y="1484784"/>
          <a:ext cx="7189450" cy="437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Gráfico" r:id="rId6" imgW="6219808" imgH="4057606" progId="Excel.Chart.8">
                  <p:embed/>
                </p:oleObj>
              </mc:Choice>
              <mc:Fallback>
                <p:oleObj name="Gráfico" r:id="rId6" imgW="6219808" imgH="40576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84784"/>
                        <a:ext cx="7189450" cy="437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496" y="969417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pt-BR" sz="2800" u="sng" dirty="0" err="1" smtClean="0"/>
              <a:t>Região</a:t>
            </a:r>
            <a:r>
              <a:rPr lang="en-US" altLang="pt-BR" sz="2800" u="sng" dirty="0" smtClean="0"/>
              <a:t> Norte</a:t>
            </a:r>
          </a:p>
        </p:txBody>
      </p:sp>
    </p:spTree>
    <p:extLst>
      <p:ext uri="{BB962C8B-B14F-4D97-AF65-F5344CB8AC3E}">
        <p14:creationId xmlns:p14="http://schemas.microsoft.com/office/powerpoint/2010/main" val="30428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Fonte</a:t>
            </a:r>
            <a:r>
              <a:rPr lang="pt-BR" dirty="0" smtClean="0"/>
              <a:t>: Ministério da Saúde, novembro de 2015.</a:t>
            </a:r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496" y="980728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pt-BR" sz="2800" u="sng" dirty="0" err="1" smtClean="0"/>
              <a:t>Região</a:t>
            </a:r>
            <a:r>
              <a:rPr lang="en-US" altLang="pt-BR" sz="2800" u="sng" dirty="0" smtClean="0"/>
              <a:t> </a:t>
            </a:r>
            <a:r>
              <a:rPr lang="en-US" altLang="pt-BR" sz="2800" u="sng" dirty="0" err="1" smtClean="0"/>
              <a:t>Nordeste</a:t>
            </a:r>
            <a:endParaRPr lang="en-US" altLang="pt-BR" sz="2800" u="sng" dirty="0" smtClean="0"/>
          </a:p>
        </p:txBody>
      </p:sp>
      <p:graphicFrame>
        <p:nvGraphicFramePr>
          <p:cNvPr id="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345850"/>
              </p:ext>
            </p:extLst>
          </p:nvPr>
        </p:nvGraphicFramePr>
        <p:xfrm>
          <a:off x="1189038" y="1484313"/>
          <a:ext cx="7189787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Gráfico" r:id="rId6" imgW="6219808" imgH="4057606" progId="Excel.Sheet.8">
                  <p:embed/>
                </p:oleObj>
              </mc:Choice>
              <mc:Fallback>
                <p:oleObj name="Gráfico" r:id="rId6" imgW="6219808" imgH="4057606" progId="Excel.Sheet.8">
                  <p:embed/>
                  <p:pic>
                    <p:nvPicPr>
                      <p:cNvPr id="0" name="Objeto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484313"/>
                        <a:ext cx="7189787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Fonte</a:t>
            </a:r>
            <a:r>
              <a:rPr lang="pt-BR" dirty="0" smtClean="0"/>
              <a:t>: Ministério da Saúde, novembro de 2015.</a:t>
            </a:r>
            <a:endParaRPr lang="pt-B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496" y="969417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pt-BR" sz="2800" u="sng" dirty="0" err="1" smtClean="0"/>
              <a:t>Região</a:t>
            </a:r>
            <a:r>
              <a:rPr lang="en-US" altLang="pt-BR" sz="2800" u="sng" dirty="0" smtClean="0"/>
              <a:t> </a:t>
            </a:r>
            <a:r>
              <a:rPr lang="en-US" altLang="pt-BR" sz="2800" u="sng" dirty="0" err="1" smtClean="0"/>
              <a:t>Sudeste</a:t>
            </a:r>
            <a:endParaRPr lang="en-US" altLang="pt-BR" sz="2800" u="sng" dirty="0" smtClean="0"/>
          </a:p>
        </p:txBody>
      </p:sp>
      <p:graphicFrame>
        <p:nvGraphicFramePr>
          <p:cNvPr id="13" name="Objet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065364"/>
              </p:ext>
            </p:extLst>
          </p:nvPr>
        </p:nvGraphicFramePr>
        <p:xfrm>
          <a:off x="1185863" y="1484313"/>
          <a:ext cx="71929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Gráfico" r:id="rId6" imgW="6219808" imgH="4057606" progId="Excel.Sheet.8">
                  <p:embed/>
                </p:oleObj>
              </mc:Choice>
              <mc:Fallback>
                <p:oleObj name="Gráfico" r:id="rId6" imgW="6219808" imgH="4057606" progId="Excel.Sheet.8">
                  <p:embed/>
                  <p:pic>
                    <p:nvPicPr>
                      <p:cNvPr id="0" name="Objeto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484313"/>
                        <a:ext cx="719296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Aedes aegypti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11960" y="908720"/>
            <a:ext cx="475106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i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Aedes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aegypti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conhecido como mosquito da </a:t>
            </a:r>
            <a:r>
              <a:rPr lang="pt-BR" sz="2200" b="1" i="1" dirty="0">
                <a:solidFill>
                  <a:srgbClr val="1D4693"/>
                </a:solidFill>
                <a:latin typeface="Constantia" panose="02030602050306030303" pitchFamily="18" charset="0"/>
              </a:rPr>
              <a:t>dengue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– e, mais recentemente, também da </a:t>
            </a:r>
            <a:r>
              <a:rPr lang="pt-BR" sz="2200" b="1" i="1" dirty="0" err="1">
                <a:solidFill>
                  <a:srgbClr val="1D4693"/>
                </a:solidFill>
                <a:latin typeface="Constantia" panose="02030602050306030303" pitchFamily="18" charset="0"/>
              </a:rPr>
              <a:t>zika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 e da </a:t>
            </a:r>
            <a:r>
              <a:rPr lang="pt-BR" sz="2200" b="1" i="1" dirty="0" err="1">
                <a:solidFill>
                  <a:srgbClr val="1D4693"/>
                </a:solidFill>
                <a:latin typeface="Constantia" panose="02030602050306030303" pitchFamily="18" charset="0"/>
              </a:rPr>
              <a:t>chikungunya</a:t>
            </a:r>
            <a:r>
              <a:rPr lang="pt-BR" sz="2200" b="1" i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Biologia: </a:t>
            </a:r>
          </a:p>
          <a:p>
            <a:pPr algn="just"/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Ovo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: Capaz de resistir a longos períodos de dessecação;</a:t>
            </a:r>
          </a:p>
          <a:p>
            <a:pPr algn="just"/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Larva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: Passam por quatro (4) estágios larvários;</a:t>
            </a:r>
          </a:p>
          <a:p>
            <a:pPr algn="just"/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Pupa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: dura geralmente de 2 a 3 dias;</a:t>
            </a:r>
          </a:p>
          <a:p>
            <a:pPr algn="just"/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Adulto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: Dentro de 24 horas após emergirem, podem acasalar; uma única inseminação é suficiente para fecundar todos os ovos que a fêmea venha a produzir durante a sua vida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Picture 4" descr="https://upload.wikimedia.org/wikipedia/commons/5/50/Aedes_aegypti_E-A-Goeldi_19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9761"/>
            <a:ext cx="4104456" cy="29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35496" y="4941168"/>
            <a:ext cx="288032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 dirty="0" err="1"/>
              <a:t>Fonte:Aedes</a:t>
            </a:r>
            <a:r>
              <a:rPr lang="pt-BR" altLang="pt-BR" sz="1200" dirty="0"/>
              <a:t> aegypti E-A-Goeldi 1905</a:t>
            </a:r>
          </a:p>
        </p:txBody>
      </p:sp>
    </p:spTree>
    <p:extLst>
      <p:ext uri="{BB962C8B-B14F-4D97-AF65-F5344CB8AC3E}">
        <p14:creationId xmlns:p14="http://schemas.microsoft.com/office/powerpoint/2010/main" val="17403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Fonte</a:t>
            </a:r>
            <a:r>
              <a:rPr lang="pt-BR" dirty="0" smtClean="0"/>
              <a:t>: Ministério da Saúde, novembro de 2015.</a:t>
            </a:r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512" y="969417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pt-BR" sz="2800" u="sng" smtClean="0"/>
              <a:t>Região Centro Oeste</a:t>
            </a:r>
            <a:endParaRPr lang="en-US" altLang="pt-BR" sz="2800" u="sng" dirty="0" smtClean="0"/>
          </a:p>
        </p:txBody>
      </p:sp>
      <p:graphicFrame>
        <p:nvGraphicFramePr>
          <p:cNvPr id="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63124"/>
              </p:ext>
            </p:extLst>
          </p:nvPr>
        </p:nvGraphicFramePr>
        <p:xfrm>
          <a:off x="1177925" y="1484313"/>
          <a:ext cx="720090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Gráfico" r:id="rId6" imgW="6219808" imgH="4057606" progId="Excel.Sheet.8">
                  <p:embed/>
                </p:oleObj>
              </mc:Choice>
              <mc:Fallback>
                <p:oleObj name="Gráfico" r:id="rId6" imgW="6219808" imgH="4057606" progId="Excel.Sheet.8">
                  <p:embed/>
                  <p:pic>
                    <p:nvPicPr>
                      <p:cNvPr id="0" name="Objeto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484313"/>
                        <a:ext cx="720090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Fonte</a:t>
            </a:r>
            <a:r>
              <a:rPr lang="pt-BR" dirty="0" smtClean="0"/>
              <a:t>: Ministério da Saúde, novembro de 2015.</a:t>
            </a:r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1041425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pt-BR" sz="2800" u="sng" dirty="0" err="1" smtClean="0"/>
              <a:t>Região</a:t>
            </a:r>
            <a:r>
              <a:rPr lang="en-US" altLang="pt-BR" sz="2800" u="sng" dirty="0" smtClean="0"/>
              <a:t> </a:t>
            </a:r>
            <a:r>
              <a:rPr lang="en-US" altLang="pt-BR" sz="2800" u="sng" dirty="0" err="1" smtClean="0"/>
              <a:t>Sul</a:t>
            </a:r>
            <a:endParaRPr lang="en-US" altLang="pt-BR" sz="2800" u="sng" dirty="0" smtClean="0"/>
          </a:p>
        </p:txBody>
      </p:sp>
      <p:graphicFrame>
        <p:nvGraphicFramePr>
          <p:cNvPr id="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5919"/>
              </p:ext>
            </p:extLst>
          </p:nvPr>
        </p:nvGraphicFramePr>
        <p:xfrm>
          <a:off x="1184275" y="1484313"/>
          <a:ext cx="719455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Gráfico" r:id="rId6" imgW="6219808" imgH="4057606" progId="Excel.Sheet.8">
                  <p:embed/>
                </p:oleObj>
              </mc:Choice>
              <mc:Fallback>
                <p:oleObj name="Gráfico" r:id="rId6" imgW="6219808" imgH="4057606" progId="Excel.Sheet.8">
                  <p:embed/>
                  <p:pic>
                    <p:nvPicPr>
                      <p:cNvPr id="0" name="Objet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484313"/>
                        <a:ext cx="719455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9807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Problemática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7504" y="1772816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Abastecimento de água com intermitência </a:t>
            </a:r>
            <a:r>
              <a:rPr lang="pt-BR" sz="2800" dirty="0" smtClean="0">
                <a:sym typeface="Wingdings" pitchFamily="2" charset="2"/>
              </a:rPr>
              <a:t> reservação inadequada de água para consumo humano</a:t>
            </a:r>
            <a:endParaRPr lang="pt-BR" sz="2800" dirty="0"/>
          </a:p>
        </p:txBody>
      </p:sp>
      <p:sp>
        <p:nvSpPr>
          <p:cNvPr id="12" name="Seta em curva para a direita 11"/>
          <p:cNvSpPr/>
          <p:nvPr/>
        </p:nvSpPr>
        <p:spPr>
          <a:xfrm>
            <a:off x="827584" y="3014955"/>
            <a:ext cx="1584176" cy="20702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771800" y="3645024"/>
            <a:ext cx="6048672" cy="2246769"/>
            <a:chOff x="2771800" y="3645024"/>
            <a:chExt cx="6048672" cy="2246769"/>
          </a:xfrm>
        </p:grpSpPr>
        <p:sp>
          <p:nvSpPr>
            <p:cNvPr id="14" name="CaixaDeTexto 13"/>
            <p:cNvSpPr txBox="1"/>
            <p:nvPr/>
          </p:nvSpPr>
          <p:spPr>
            <a:xfrm>
              <a:off x="2771800" y="3645024"/>
              <a:ext cx="60486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Aumento da proliferação de vetores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pt-BR" sz="2800" dirty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Contaminação da água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pt-BR" sz="2800" dirty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        Doenças</a:t>
              </a:r>
              <a:endParaRPr lang="pt-BR" sz="2800" dirty="0"/>
            </a:p>
          </p:txBody>
        </p:sp>
        <p:sp>
          <p:nvSpPr>
            <p:cNvPr id="15" name="Seta para cima 14"/>
            <p:cNvSpPr/>
            <p:nvPr/>
          </p:nvSpPr>
          <p:spPr>
            <a:xfrm>
              <a:off x="3347864" y="5414739"/>
              <a:ext cx="432048" cy="36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828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9807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Problemática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184482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Resíduos </a:t>
            </a:r>
            <a:r>
              <a:rPr lang="pt-BR" sz="2800" dirty="0" smtClean="0"/>
              <a:t>Sólidos </a:t>
            </a:r>
            <a:r>
              <a:rPr lang="pt-BR" sz="2800" dirty="0" smtClean="0">
                <a:sym typeface="Wingdings" pitchFamily="2" charset="2"/>
              </a:rPr>
              <a:t></a:t>
            </a:r>
            <a:r>
              <a:rPr lang="pt-BR" sz="2800" dirty="0" smtClean="0"/>
              <a:t> </a:t>
            </a:r>
            <a:r>
              <a:rPr lang="pt-BR" sz="2800" dirty="0"/>
              <a:t>sem destinação sanitária e</a:t>
            </a:r>
            <a:br>
              <a:rPr lang="pt-BR" sz="2800" dirty="0"/>
            </a:br>
            <a:r>
              <a:rPr lang="pt-BR" sz="2800" dirty="0"/>
              <a:t>ambientalmente adequada</a:t>
            </a:r>
          </a:p>
        </p:txBody>
      </p:sp>
      <p:sp>
        <p:nvSpPr>
          <p:cNvPr id="10" name="Seta em curva para a direita 9"/>
          <p:cNvSpPr/>
          <p:nvPr/>
        </p:nvSpPr>
        <p:spPr>
          <a:xfrm>
            <a:off x="827584" y="2924945"/>
            <a:ext cx="1584176" cy="2808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771800" y="3645024"/>
            <a:ext cx="6048672" cy="2246769"/>
            <a:chOff x="2771800" y="4365104"/>
            <a:chExt cx="6048672" cy="2246769"/>
          </a:xfrm>
        </p:grpSpPr>
        <p:sp>
          <p:nvSpPr>
            <p:cNvPr id="12" name="CaixaDeTexto 11"/>
            <p:cNvSpPr txBox="1"/>
            <p:nvPr/>
          </p:nvSpPr>
          <p:spPr>
            <a:xfrm>
              <a:off x="2771800" y="4365104"/>
              <a:ext cx="60486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Aumento da proliferação de vetores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pt-BR" sz="28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Contaminação do solo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pt-BR" sz="2800" dirty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pt-BR" sz="2800" dirty="0" smtClean="0"/>
                <a:t>        Doenças</a:t>
              </a:r>
              <a:endParaRPr lang="pt-BR" sz="2800" dirty="0"/>
            </a:p>
          </p:txBody>
        </p:sp>
        <p:sp>
          <p:nvSpPr>
            <p:cNvPr id="13" name="Seta para cima 12"/>
            <p:cNvSpPr/>
            <p:nvPr/>
          </p:nvSpPr>
          <p:spPr>
            <a:xfrm>
              <a:off x="3419872" y="6093296"/>
              <a:ext cx="432048" cy="36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034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Orienta 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Estados e Municípios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nas 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ações relativas ao saneamento básico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, mais especificamente, ao abastecimento e armazenamento de água e à eliminação de resíduos sólidos com 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alto potencial de serem criadouros do mosquito Aedes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aegypti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- Lei 12.305/2010 e Decreto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7.404/2010 Resíduos sólidos </a:t>
            </a:r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- Lei 11.445/2007 e Decreto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7.217/2010 Saneamento básico</a:t>
            </a:r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- Lei 8080/1990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Promoção</a:t>
            </a:r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, proteção e recuperação da saúde</a:t>
            </a:r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Abastecimento de água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minimizar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 intermitência de água em locais com maior incidência das doenças transmitidas pelo mosquito Aedes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aegypti</a:t>
            </a:r>
          </a:p>
          <a:p>
            <a:pPr marL="800100" lvl="1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levantamento das áreas mais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críticas</a:t>
            </a:r>
          </a:p>
          <a:p>
            <a:pPr marL="800100" lvl="1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locais com maior incidência de dengue, </a:t>
            </a:r>
            <a:r>
              <a:rPr lang="pt-BR" sz="2200" dirty="0" err="1">
                <a:solidFill>
                  <a:srgbClr val="1D4693"/>
                </a:solidFill>
                <a:latin typeface="Constantia" panose="02030602050306030303" pitchFamily="18" charset="0"/>
              </a:rPr>
              <a:t>zika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 e </a:t>
            </a:r>
            <a:r>
              <a:rPr lang="pt-BR" sz="2200" dirty="0" err="1">
                <a:solidFill>
                  <a:srgbClr val="1D4693"/>
                </a:solidFill>
                <a:latin typeface="Constantia" panose="02030602050306030303" pitchFamily="18" charset="0"/>
              </a:rPr>
              <a:t>chikungunya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, principalmente em períodos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epidêmicos</a:t>
            </a:r>
          </a:p>
        </p:txBody>
      </p:sp>
    </p:spTree>
    <p:extLst>
      <p:ext uri="{BB962C8B-B14F-4D97-AF65-F5344CB8AC3E}">
        <p14:creationId xmlns:p14="http://schemas.microsoft.com/office/powerpoint/2010/main" val="760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Abastecimento de água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orientar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o adequado armazenamento de água de depósitos residenciais e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comerciais</a:t>
            </a:r>
          </a:p>
          <a:p>
            <a:pPr marL="800100" lvl="1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provimento de meios (telas, e quando cabível, tampas, caixas-d’água, etc.) para adequar os depósitos de armazenamento de água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,</a:t>
            </a:r>
          </a:p>
          <a:p>
            <a:pPr marL="800100" lvl="1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ações de comunicação e de mobilização da população visando à orientação sobre o risco para a saúde do inadequado armazenamento de água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Resíduos sólidos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ações de mobilização e eliminação de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criadouros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desenvolvimento de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mutirões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divulgação do plano de ação municipal para orientar, mobilizar e engajar a população para descarte dos resíduos nos dias agendados para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coleta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estratégias locais de mobilização, visando à otimização o trabalho de eliminação dos resíduos como, por exemplo, a atuação em áreas prioritárias ou por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bairros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estabelecimento imediato da coleta seletiva nos municípios de maior risco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Resíduos sólidos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disponibilização e divulgação, junto a carroceiros, de pontos de transbordo de entulho;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realização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do recolhimento dos resíduos dos imóveis, terrenos baldios e imóveis fechados/abandonados;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realização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parcerias com a iniciativa privada para buscar apoio no recolhimento em pontos de coleta e na destinação adequada dos resíduos;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envolvimento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associações, cooperativas de catadores e empresas recicladoras para contribuírem na coleta, seleção e destinação adequada dos resíduos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;</a:t>
            </a:r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Resíduos sólidos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incentivo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aos carroceiros para que promovam a coleta de resíduos e entulhos de terrenos baldios ou outros locais irregulares e realizem o descarte correto em locais definidos pelo gestor municipal;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provimento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meios (equipamento, pessoal e material) necessários para o trabalho de retirada dos entulhos;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criação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meios (telefone, aplicativo, e-mail etc.) para que a população denuncie locais com resíduos e entulhos descartados inadequadamente e manter equipe específica para retirada desse material de forma tempestiva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;</a:t>
            </a:r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Dengue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9" name="CaixaDeTexto 21"/>
          <p:cNvSpPr txBox="1">
            <a:spLocks noChangeArrowheads="1"/>
          </p:cNvSpPr>
          <p:nvPr/>
        </p:nvSpPr>
        <p:spPr bwMode="auto">
          <a:xfrm>
            <a:off x="468188" y="548731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pt-BR" sz="1200" dirty="0"/>
              <a:t>Fonte: State of the Art in the Prevention and Control of Dengue in the Americas. </a:t>
            </a:r>
            <a:r>
              <a:rPr lang="pt-BR" altLang="pt-BR" sz="1200" dirty="0"/>
              <a:t>Meeting </a:t>
            </a:r>
            <a:r>
              <a:rPr lang="pt-BR" altLang="pt-BR" sz="1200" dirty="0" err="1"/>
              <a:t>report</a:t>
            </a:r>
            <a:r>
              <a:rPr lang="pt-BR" altLang="pt-BR" sz="1200" dirty="0"/>
              <a:t>, 28 – 29 de maio de 2014. Washington, DC, EUA.</a:t>
            </a:r>
          </a:p>
        </p:txBody>
      </p:sp>
      <p:pic>
        <p:nvPicPr>
          <p:cNvPr id="10" name="Imagem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t="36549" r="29596" b="24422"/>
          <a:stretch>
            <a:fillRect/>
          </a:stretch>
        </p:blipFill>
        <p:spPr bwMode="auto">
          <a:xfrm>
            <a:off x="560388" y="1516063"/>
            <a:ext cx="81883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341313" y="892175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dirty="0"/>
              <a:t>Áreas de risco para transmissão de dengue, 2015</a:t>
            </a:r>
          </a:p>
        </p:txBody>
      </p:sp>
    </p:spTree>
    <p:extLst>
      <p:ext uri="{BB962C8B-B14F-4D97-AF65-F5344CB8AC3E}">
        <p14:creationId xmlns:p14="http://schemas.microsoft.com/office/powerpoint/2010/main" val="26642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Resíduos sólidos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identificação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, acondicionamento e/ou recolhimento de pneus mal acondicionados e a realização de articulação com instituições responsáveis pela coleta e reciclagem;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desenvolvimento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palestras educativas para a população quanto a formas adequadas de descartes de resíduos, alertando para os riscos à saúde pública;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envolvimento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e orientação de lideranças comunitárias e religiosas, atletas, artistas, organizações esportivas, associações não governamentais, associações de classe, clubes de serviços, conselhos municipais, dentre outros, nas ações de eliminação de criadouros do mosquito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;</a:t>
            </a:r>
            <a:endParaRPr lang="pt-BR" sz="2200" dirty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Resíduos sólidos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elaboração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peças publicitárias de utilidade pública sobre os cuidados com o descarte e acúmulo de resíduos sólidos e sua relação com a proliferação do mosquito Aedes aegypti.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Drenagem urbana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provimento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meios (equipamento, pessoal e material) necessários para o trabalho de manutenção, recuperação e de limpeza de galerias de águas pluviais, com retirada dos entulhos;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identificação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e correção de pontos de acúmulos de água no interior de galerias de águas pluviais.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– Esgotamento sanitário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provimento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meios (equipamento, pessoal e material) necessários para o trabalho de manutenção e recuperação de redes coletoras de esgoto, mantendo total vedação dos dispositivos destas redes, inclusive nos poços de visitas (PV) e caso tenha necessidade de manter “respiros” nos sistemas de esgoto o mesmo deverá ter telas que impeçam a entrada de vetores;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sensibilização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da população para a construção correta de soluções individuais de coleta e disposição do esgoto mantendo total vedação e uso de telas em “respiros” no sistema de esgoto.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gerais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envolvimento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dos profissionais das companhias e serviços autônomos (como, por exemplo, </a:t>
            </a:r>
            <a:r>
              <a:rPr lang="pt-BR" sz="2200" dirty="0" err="1">
                <a:solidFill>
                  <a:srgbClr val="1D4693"/>
                </a:solidFill>
                <a:latin typeface="Constantia" panose="02030602050306030303" pitchFamily="18" charset="0"/>
              </a:rPr>
              <a:t>leituristas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) para que, respeitadas suas competências funcionais, sejam capazes de identificar, quando viável, imóveis e terrenos com possíveis criadouros do mosquito passíveis de remoção (pneus, latas, garrafas, recipientes plásticos etc.) e informar esses locais aos órgãos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competentes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divulgação de mensagens institucionais em suas contas aos consumidores e em seus sítios na rede mundial de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computadores</a:t>
            </a:r>
          </a:p>
        </p:txBody>
      </p:sp>
    </p:spTree>
    <p:extLst>
      <p:ext uri="{BB962C8B-B14F-4D97-AF65-F5344CB8AC3E}">
        <p14:creationId xmlns:p14="http://schemas.microsoft.com/office/powerpoint/2010/main" val="21967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313492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smtClean="0">
                <a:solidFill>
                  <a:srgbClr val="0070C0"/>
                </a:solidFill>
              </a:rPr>
              <a:t>Eixo 1: Mobilização e combate ao vetor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8354" y="1340768"/>
            <a:ext cx="8128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1D4693"/>
                </a:solidFill>
                <a:latin typeface="Constantia" panose="02030602050306030303" pitchFamily="18" charset="0"/>
              </a:rPr>
              <a:t>Diretriz SNCC nº 3 – Saneamento </a:t>
            </a:r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Básico</a:t>
            </a:r>
          </a:p>
          <a:p>
            <a:pPr algn="just"/>
            <a:endParaRPr lang="pt-BR" sz="2200" b="1" dirty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Ações gerais</a:t>
            </a: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distribuição </a:t>
            </a: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de cartilhas de orientação à população, elaboradas e/ou disponibilizadas pelos órgãos competentes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realização de parcerias com a iniciativa privada visando apoio para provimento de meios (telas, caixas-d’água, tampas etc.) para tornar seguros os depósitos de </a:t>
            </a:r>
            <a:r>
              <a:rPr lang="pt-BR" sz="2200" dirty="0" smtClean="0">
                <a:solidFill>
                  <a:srgbClr val="1D4693"/>
                </a:solidFill>
                <a:latin typeface="Constantia" panose="02030602050306030303" pitchFamily="18" charset="0"/>
              </a:rPr>
              <a:t>água</a:t>
            </a:r>
          </a:p>
          <a:p>
            <a:pPr marL="342900" indent="-342900" algn="just">
              <a:buFontTx/>
              <a:buChar char="-"/>
            </a:pPr>
            <a:r>
              <a:rPr lang="pt-BR" sz="2200" dirty="0">
                <a:solidFill>
                  <a:srgbClr val="1D4693"/>
                </a:solidFill>
                <a:latin typeface="Constantia" panose="02030602050306030303" pitchFamily="18" charset="0"/>
              </a:rPr>
              <a:t>utilização dos dados e informações epidemiológicas sobre infestação e municípios endêmicos para a definição de destinação de recursos financeiros e projetos de saneamento</a:t>
            </a:r>
            <a:endParaRPr lang="pt-BR" sz="2200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  <a:p>
            <a:pPr algn="just"/>
            <a:endParaRPr lang="pt-BR" sz="2200" b="1" dirty="0" smtClean="0">
              <a:solidFill>
                <a:srgbClr val="1D4693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834211" y="163245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t-B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NACIONAL DE COORDENAÇÃO E CONTROLE</a:t>
            </a:r>
          </a:p>
          <a:p>
            <a:pPr lvl="0" algn="ctr"/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sncc@integracao.gov.br</a:t>
            </a:r>
            <a:endParaRPr lang="pt-B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pt-B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(61) 2034-4628/4673</a:t>
            </a:r>
          </a:p>
          <a:p>
            <a:pPr lvl="0" algn="ctr"/>
            <a:endParaRPr lang="pt-B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Policial Sul, Área 5, Quadra 3, Bloco K, CENAD – </a:t>
            </a:r>
            <a:endParaRPr lang="pt-B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Brasília/DF </a:t>
            </a: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 </a:t>
            </a:r>
            <a:r>
              <a:rPr lang="pt-BR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70040-020</a:t>
            </a:r>
          </a:p>
          <a:p>
            <a:pPr lvl="0" algn="ctr"/>
            <a:endParaRPr lang="pt-B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3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9700" y="2362200"/>
            <a:ext cx="6324600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b="1" spc="100" dirty="0" smtClean="0">
                <a:solidFill>
                  <a:srgbClr val="FFFFFF"/>
                </a:solidFill>
              </a:rPr>
              <a:t>www.saude.gov.br/svs</a:t>
            </a:r>
            <a:endParaRPr lang="pt-BR" altLang="pt-BR" b="1" spc="1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pt-BR" altLang="pt-BR" sz="1600" b="1" spc="100" dirty="0" smtClean="0">
                <a:solidFill>
                  <a:srgbClr val="FFFFFF"/>
                </a:solidFill>
              </a:rPr>
              <a:t>Disque Saúde - 136</a:t>
            </a:r>
            <a:endParaRPr lang="pt-BR" altLang="pt-BR" sz="1600" b="1" spc="1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Disque Notifica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0800-644-6645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 err="1">
                <a:solidFill>
                  <a:srgbClr val="FFFFFF"/>
                </a:solidFill>
              </a:rPr>
              <a:t>notifica@saude.gov.br</a:t>
            </a:r>
            <a:endParaRPr lang="pt-PT" altLang="pt-BR" sz="1600" b="1" spc="100" dirty="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4941168"/>
            <a:ext cx="460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800" b="1" spc="100" dirty="0" err="1">
                <a:solidFill>
                  <a:srgbClr val="FFFFFF"/>
                </a:solidFill>
              </a:rPr>
              <a:t>www.saude.gov.br</a:t>
            </a:r>
            <a:r>
              <a:rPr lang="pt-BR" altLang="pt-BR" sz="1800" b="1" spc="100" dirty="0">
                <a:solidFill>
                  <a:srgbClr val="FFFFFF"/>
                </a:solidFill>
              </a:rPr>
              <a:t>/</a:t>
            </a:r>
            <a:r>
              <a:rPr lang="pt-BR" altLang="pt-BR" sz="1800" b="1" spc="100" dirty="0" err="1">
                <a:solidFill>
                  <a:srgbClr val="FFFFFF"/>
                </a:solidFill>
              </a:rPr>
              <a:t>combateaedes</a:t>
            </a:r>
            <a:endParaRPr lang="pt-BR" altLang="pt-BR" sz="1800" b="1" spc="100" dirty="0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7" name="Retângulo 6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9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054"/>
            <a:ext cx="914241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Situação epidemiológica da Dengue, Brasil SE 1 a 17 de 2016</a:t>
            </a:r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13780"/>
            <a:ext cx="84550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361950" y="5719092"/>
            <a:ext cx="3562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/>
              <a:t>Fonte: Sinan online, *dados atualizados em 02/05/2016.</a:t>
            </a:r>
          </a:p>
        </p:txBody>
      </p:sp>
    </p:spTree>
    <p:extLst>
      <p:ext uri="{BB962C8B-B14F-4D97-AF65-F5344CB8AC3E}">
        <p14:creationId xmlns:p14="http://schemas.microsoft.com/office/powerpoint/2010/main" val="8933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61" y="1628365"/>
            <a:ext cx="6799129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Óbitos por dengue, Brasil SE 1 a 17 </a:t>
            </a:r>
            <a:r>
              <a:rPr lang="pt-BR" altLang="pt-BR" sz="2800" b="1" spc="100" dirty="0" smtClean="0">
                <a:solidFill>
                  <a:srgbClr val="0070C0"/>
                </a:solidFill>
              </a:rPr>
              <a:t>de 2014/2015/2016</a:t>
            </a:r>
            <a:r>
              <a:rPr lang="pt-BR" altLang="pt-BR" sz="2800" b="1" spc="1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5639966" y="2924944"/>
            <a:ext cx="188436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350" dirty="0"/>
              <a:t>499 óbitos em investigação (SE1 a SE17) </a:t>
            </a: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212725" y="5697538"/>
            <a:ext cx="3206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/>
              <a:t>Fonte: Sinan online, *dados atualizados em 02/05/2016.</a:t>
            </a:r>
          </a:p>
        </p:txBody>
      </p:sp>
    </p:spTree>
    <p:extLst>
      <p:ext uri="{BB962C8B-B14F-4D97-AF65-F5344CB8AC3E}">
        <p14:creationId xmlns:p14="http://schemas.microsoft.com/office/powerpoint/2010/main" val="3180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Situação epidemiológica </a:t>
            </a:r>
            <a:r>
              <a:rPr lang="pt-BR" altLang="pt-BR" sz="2800" b="1" spc="100" dirty="0" err="1">
                <a:solidFill>
                  <a:srgbClr val="0070C0"/>
                </a:solidFill>
              </a:rPr>
              <a:t>chikungunya</a:t>
            </a:r>
            <a:r>
              <a:rPr lang="pt-BR" altLang="pt-BR" sz="2800" b="1" spc="100" dirty="0">
                <a:solidFill>
                  <a:srgbClr val="0070C0"/>
                </a:solidFill>
              </a:rPr>
              <a:t>, </a:t>
            </a:r>
            <a:r>
              <a:rPr lang="pt-BR" altLang="pt-BR" sz="2800" b="1" spc="100" dirty="0" smtClean="0">
                <a:solidFill>
                  <a:srgbClr val="0070C0"/>
                </a:solidFill>
              </a:rPr>
              <a:t>Américas, 2014/2015</a:t>
            </a:r>
            <a:endParaRPr lang="pt-BR" altLang="pt-BR" sz="2800" b="1" spc="100" dirty="0">
              <a:solidFill>
                <a:srgbClr val="0070C0"/>
              </a:solidFill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79388" y="5661248"/>
            <a:ext cx="19621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800" dirty="0">
                <a:latin typeface="Calibri" pitchFamily="34" charset="0"/>
              </a:rPr>
              <a:t>Fonte: PAHO/WHO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6375" y="3619500"/>
            <a:ext cx="3870325" cy="189230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1F449E"/>
                </a:solidFill>
                <a:latin typeface="Arial" charset="0"/>
                <a:cs typeface="Arial" charset="0"/>
              </a:rPr>
              <a:t>2015 </a:t>
            </a:r>
            <a:r>
              <a:rPr lang="pt-BR" sz="2000" b="1" dirty="0">
                <a:solidFill>
                  <a:srgbClr val="1F449E"/>
                </a:solidFill>
                <a:latin typeface="Arial" charset="0"/>
                <a:cs typeface="Arial" charset="0"/>
              </a:rPr>
              <a:t>         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Arial" charset="0"/>
                <a:cs typeface="Arial" charset="0"/>
              </a:rPr>
              <a:t>Nº de casos notificados: </a:t>
            </a:r>
            <a:r>
              <a:rPr lang="pt-BR" sz="1800" b="1" dirty="0">
                <a:latin typeface="Arial" charset="0"/>
                <a:cs typeface="Arial" charset="0"/>
              </a:rPr>
              <a:t>635.955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Arial" charset="0"/>
                <a:cs typeface="Arial" charset="0"/>
              </a:rPr>
              <a:t>Nº de óbitos: </a:t>
            </a:r>
            <a:r>
              <a:rPr lang="pt-BR" sz="1800" b="1" dirty="0">
                <a:latin typeface="Arial" charset="0"/>
                <a:cs typeface="Arial" charset="0"/>
              </a:rPr>
              <a:t>82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388" y="1727200"/>
            <a:ext cx="4225925" cy="189230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1F449E"/>
                </a:solidFill>
                <a:latin typeface="Arial" charset="0"/>
                <a:cs typeface="Arial" charset="0"/>
              </a:rPr>
              <a:t>2014 </a:t>
            </a:r>
            <a:r>
              <a:rPr lang="pt-BR" sz="2000" b="1" dirty="0">
                <a:solidFill>
                  <a:srgbClr val="1F449E"/>
                </a:solidFill>
                <a:latin typeface="Arial" charset="0"/>
                <a:cs typeface="Arial" charset="0"/>
              </a:rPr>
              <a:t>         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Arial" charset="0"/>
                <a:cs typeface="Arial" charset="0"/>
              </a:rPr>
              <a:t>Nº de casos notificados: </a:t>
            </a:r>
            <a:r>
              <a:rPr lang="pt-BR" sz="1800" b="1" dirty="0">
                <a:latin typeface="Arial" charset="0"/>
                <a:cs typeface="Arial" charset="0"/>
              </a:rPr>
              <a:t>1.071.696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Arial" charset="0"/>
                <a:cs typeface="Arial" charset="0"/>
              </a:rPr>
              <a:t>Nº de óbitos: </a:t>
            </a:r>
            <a:r>
              <a:rPr lang="pt-BR" sz="1800" b="1" dirty="0">
                <a:latin typeface="Arial" charset="0"/>
                <a:cs typeface="Arial" charset="0"/>
              </a:rPr>
              <a:t>169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8024" r="67313" b="18895"/>
          <a:stretch>
            <a:fillRect/>
          </a:stretch>
        </p:blipFill>
        <p:spPr bwMode="auto">
          <a:xfrm>
            <a:off x="4641650" y="1340768"/>
            <a:ext cx="43228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Casos de </a:t>
            </a:r>
            <a:r>
              <a:rPr lang="pt-BR" altLang="pt-BR" sz="2800" b="1" spc="100" dirty="0" err="1">
                <a:solidFill>
                  <a:srgbClr val="0070C0"/>
                </a:solidFill>
              </a:rPr>
              <a:t>chikungunya</a:t>
            </a:r>
            <a:r>
              <a:rPr lang="pt-BR" altLang="pt-BR" sz="2800" b="1" spc="100" dirty="0">
                <a:solidFill>
                  <a:srgbClr val="0070C0"/>
                </a:solidFill>
              </a:rPr>
              <a:t> por semana epidemiológica, Brasil*, 2015-2016</a:t>
            </a:r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57338"/>
            <a:ext cx="81661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589905" y="4941168"/>
            <a:ext cx="4702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 dirty="0">
                <a:solidFill>
                  <a:srgbClr val="000000"/>
                </a:solidFill>
              </a:rPr>
              <a:t>Fonte: </a:t>
            </a:r>
            <a:r>
              <a:rPr lang="pt-BR" altLang="pt-BR" sz="900" b="1" dirty="0" err="1">
                <a:solidFill>
                  <a:srgbClr val="000000"/>
                </a:solidFill>
              </a:rPr>
              <a:t>Sinan</a:t>
            </a:r>
            <a:r>
              <a:rPr lang="pt-BR" altLang="pt-BR" sz="900" b="1" dirty="0">
                <a:solidFill>
                  <a:srgbClr val="000000"/>
                </a:solidFill>
              </a:rPr>
              <a:t>-NET  (</a:t>
            </a:r>
            <a:r>
              <a:rPr lang="pt-BR" altLang="pt-BR" sz="900" b="1" baseline="30000" dirty="0">
                <a:solidFill>
                  <a:srgbClr val="000000"/>
                </a:solidFill>
              </a:rPr>
              <a:t>1</a:t>
            </a:r>
            <a:r>
              <a:rPr lang="pt-BR" altLang="pt-BR" sz="900" b="1" dirty="0">
                <a:solidFill>
                  <a:srgbClr val="000000"/>
                </a:solidFill>
              </a:rPr>
              <a:t>24/03/2016, </a:t>
            </a:r>
            <a:r>
              <a:rPr lang="pt-BR" altLang="pt-BR" sz="900" b="1" baseline="30000" dirty="0">
                <a:solidFill>
                  <a:srgbClr val="000000"/>
                </a:solidFill>
              </a:rPr>
              <a:t>2</a:t>
            </a:r>
            <a:r>
              <a:rPr lang="pt-BR" altLang="pt-BR" sz="900" b="1" dirty="0">
                <a:solidFill>
                  <a:srgbClr val="000000"/>
                </a:solidFill>
              </a:rPr>
              <a:t>05/05/2016). *Sem transmissão autóctone</a:t>
            </a:r>
          </a:p>
        </p:txBody>
      </p:sp>
    </p:spTree>
    <p:extLst>
      <p:ext uri="{BB962C8B-B14F-4D97-AF65-F5344CB8AC3E}">
        <p14:creationId xmlns:p14="http://schemas.microsoft.com/office/powerpoint/2010/main" val="21229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>
                <a:solidFill>
                  <a:srgbClr val="0070C0"/>
                </a:solidFill>
              </a:rPr>
              <a:t>Situação epidemiológica </a:t>
            </a:r>
            <a:r>
              <a:rPr lang="pt-BR" altLang="pt-BR" sz="2800" b="1" spc="100" dirty="0" err="1">
                <a:solidFill>
                  <a:srgbClr val="0070C0"/>
                </a:solidFill>
              </a:rPr>
              <a:t>chikungunya</a:t>
            </a:r>
            <a:r>
              <a:rPr lang="pt-BR" altLang="pt-BR" sz="2800" b="1" spc="100" dirty="0">
                <a:solidFill>
                  <a:srgbClr val="0070C0"/>
                </a:solidFill>
              </a:rPr>
              <a:t>, SE 1 a 17, 2016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5"/>
          <a:stretch>
            <a:fillRect/>
          </a:stretch>
        </p:blipFill>
        <p:spPr bwMode="auto">
          <a:xfrm>
            <a:off x="4733925" y="1268761"/>
            <a:ext cx="4387389" cy="426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1700808"/>
            <a:ext cx="4311650" cy="30003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1F449E"/>
                </a:solidFill>
              </a:rPr>
              <a:t>2016</a:t>
            </a:r>
            <a:endParaRPr lang="pt-BR" sz="1500" b="1" dirty="0">
              <a:solidFill>
                <a:srgbClr val="1F449E"/>
              </a:solidFill>
            </a:endParaRP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/>
              <a:t>Nº de casos prováveis: 73.839 (1.429 municípios)</a:t>
            </a:r>
            <a:endParaRPr lang="pt-BR" sz="1350" b="1" dirty="0"/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/>
              <a:t>Nº de casos confirmados: 12.552 (462 municípios)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/>
              <a:t>Nº de casos confirmados por laboratório: 1.970</a:t>
            </a:r>
            <a:r>
              <a:rPr lang="pt-BR" sz="1350" b="1" dirty="0"/>
              <a:t> </a:t>
            </a:r>
            <a:r>
              <a:rPr lang="pt-BR" sz="1350" dirty="0"/>
              <a:t>(314 municípios) 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/>
              <a:t>Nº de óbitos confirmados*:  15 (PE: 9, PB: 2, PI: 1, RJ: 2 e RN: 1). 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/>
              <a:t>Nº de óbitos em investigação*: 10.</a:t>
            </a:r>
          </a:p>
          <a:p>
            <a:pPr marL="257209" indent="-25720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0FED"/>
              </a:buClr>
              <a:buFont typeface="Arial" panose="020B0604020202020204" pitchFamily="34" charset="0"/>
              <a:buChar char="•"/>
              <a:defRPr/>
            </a:pPr>
            <a:r>
              <a:rPr lang="pt-BR" sz="1350" b="1" dirty="0">
                <a:solidFill>
                  <a:srgbClr val="C00000"/>
                </a:solidFill>
              </a:rPr>
              <a:t>UF sem autoctonia – RS e GO</a:t>
            </a:r>
          </a:p>
        </p:txBody>
      </p:sp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179512" y="4787305"/>
            <a:ext cx="216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900" b="1">
                <a:solidFill>
                  <a:srgbClr val="000000"/>
                </a:solidFill>
              </a:rPr>
              <a:t>Fonte: Sinan-NET (05/05/2016)</a:t>
            </a:r>
          </a:p>
          <a:p>
            <a:r>
              <a:rPr lang="pt-BR" altLang="pt-BR" sz="900" b="1">
                <a:solidFill>
                  <a:srgbClr val="000000"/>
                </a:solidFill>
              </a:rPr>
              <a:t>*</a:t>
            </a:r>
            <a:r>
              <a:rPr lang="pt-BR" altLang="pt-BR" sz="900"/>
              <a:t> SES/SINAN</a:t>
            </a:r>
            <a:endParaRPr lang="pt-BR" altLang="pt-BR" sz="900" b="1">
              <a:solidFill>
                <a:srgbClr val="000000"/>
              </a:solidFill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4868540" y="5392738"/>
            <a:ext cx="4167956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 dirty="0"/>
              <a:t>Taxa de incidência de </a:t>
            </a:r>
            <a:r>
              <a:rPr lang="pt-BR" altLang="pt-BR" sz="1500" dirty="0" err="1"/>
              <a:t>chikungunya</a:t>
            </a:r>
            <a:r>
              <a:rPr lang="pt-BR" altLang="pt-BR" sz="1500" dirty="0"/>
              <a:t>, segundo município de notificação, SE 1 a 17</a:t>
            </a:r>
          </a:p>
        </p:txBody>
      </p:sp>
    </p:spTree>
    <p:extLst>
      <p:ext uri="{BB962C8B-B14F-4D97-AF65-F5344CB8AC3E}">
        <p14:creationId xmlns:p14="http://schemas.microsoft.com/office/powerpoint/2010/main" val="23655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88" y="6093296"/>
            <a:ext cx="9142412" cy="764704"/>
            <a:chOff x="1588" y="6093296"/>
            <a:chExt cx="9142412" cy="764704"/>
          </a:xfrm>
        </p:grpSpPr>
        <p:sp>
          <p:nvSpPr>
            <p:cNvPr id="3" name="Retângulo 2"/>
            <p:cNvSpPr/>
            <p:nvPr userDrawn="1"/>
          </p:nvSpPr>
          <p:spPr>
            <a:xfrm>
              <a:off x="1588" y="6093296"/>
              <a:ext cx="9142412" cy="7647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6093296"/>
              <a:ext cx="1224136" cy="688168"/>
            </a:xfrm>
            <a:prstGeom prst="rect">
              <a:avLst/>
            </a:prstGeom>
          </p:spPr>
        </p:pic>
        <p:pic>
          <p:nvPicPr>
            <p:cNvPr id="5" name="Picture 2" descr="D:\Users\cesar.santana\Documents\Nova pasta\GF + MI 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2954" r="4387" b="8692"/>
            <a:stretch/>
          </p:blipFill>
          <p:spPr bwMode="auto">
            <a:xfrm>
              <a:off x="7662040" y="6309320"/>
              <a:ext cx="1300985" cy="4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 userDrawn="1"/>
          </p:nvSpPr>
          <p:spPr>
            <a:xfrm>
              <a:off x="1225724" y="6309320"/>
              <a:ext cx="62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0" spc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Sala Nacional de Coordenação e Controle – SNCC</a:t>
              </a:r>
              <a:endParaRPr lang="pt-BR" sz="1800" b="0" spc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88" y="457508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 b="1" spc="100" dirty="0" err="1">
                <a:solidFill>
                  <a:srgbClr val="0070C0"/>
                </a:solidFill>
              </a:rPr>
              <a:t>Zika</a:t>
            </a:r>
            <a:r>
              <a:rPr lang="pt-BR" altLang="pt-BR" sz="2800" b="1" spc="100" dirty="0">
                <a:solidFill>
                  <a:srgbClr val="0070C0"/>
                </a:solidFill>
              </a:rPr>
              <a:t> vírus Américas, 2015/2016</a:t>
            </a: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251520" y="5445224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800" dirty="0">
                <a:latin typeface="Calibri" pitchFamily="34" charset="0"/>
              </a:rPr>
              <a:t>Fonte: PAHO/WHO </a:t>
            </a:r>
            <a:r>
              <a:rPr lang="pt-BR" altLang="pt-BR" sz="1800" dirty="0" smtClean="0">
                <a:latin typeface="Calibri" pitchFamily="34" charset="0"/>
              </a:rPr>
              <a:t>(12/05/2016</a:t>
            </a:r>
            <a:r>
              <a:rPr lang="pt-BR" altLang="pt-BR" sz="1800" dirty="0">
                <a:latin typeface="Calibri" pitchFamily="34" charset="0"/>
              </a:rPr>
              <a:t>)</a:t>
            </a:r>
          </a:p>
        </p:txBody>
      </p:sp>
      <p:pic>
        <p:nvPicPr>
          <p:cNvPr id="1026" name="Picture 2" descr="http://www.paho.org/hq/images/stories/AD/HSD/IR/Viral_Diseases/Zika-Virus/2016-12-may-zika-epi-updat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9278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7107335" y="3573016"/>
            <a:ext cx="185568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 dirty="0"/>
              <a:t>38 países e territórios confirmaram transmissão </a:t>
            </a:r>
            <a:r>
              <a:rPr lang="pt-BR" altLang="pt-BR" sz="2000" dirty="0" smtClean="0"/>
              <a:t>local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3146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7528</TotalTime>
  <Words>2479</Words>
  <Application>Microsoft Office PowerPoint</Application>
  <PresentationFormat>Apresentação na tela (4:3)</PresentationFormat>
  <Paragraphs>311</Paragraphs>
  <Slides>37</Slides>
  <Notes>35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Calibri Light</vt:lpstr>
      <vt:lpstr>Constantia</vt:lpstr>
      <vt:lpstr>Wingdings</vt:lpstr>
      <vt:lpstr>Office Theme</vt:lpstr>
      <vt:lpstr>Custom Design</vt:lpstr>
      <vt:lpstr>1_Custom Design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</dc:creator>
  <cp:lastModifiedBy>Daniel Cobucci de Oliveira</cp:lastModifiedBy>
  <cp:revision>704</cp:revision>
  <cp:lastPrinted>2016-05-18T14:24:47Z</cp:lastPrinted>
  <dcterms:created xsi:type="dcterms:W3CDTF">2016-04-14T13:49:19Z</dcterms:created>
  <dcterms:modified xsi:type="dcterms:W3CDTF">2016-05-18T14:43:02Z</dcterms:modified>
</cp:coreProperties>
</file>