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417" r:id="rId3"/>
    <p:sldId id="457" r:id="rId4"/>
    <p:sldId id="458" r:id="rId5"/>
    <p:sldId id="459" r:id="rId6"/>
    <p:sldId id="460" r:id="rId7"/>
    <p:sldId id="448" r:id="rId8"/>
    <p:sldId id="449" r:id="rId9"/>
    <p:sldId id="462" r:id="rId10"/>
    <p:sldId id="450" r:id="rId11"/>
    <p:sldId id="451" r:id="rId12"/>
    <p:sldId id="464" r:id="rId13"/>
    <p:sldId id="452" r:id="rId14"/>
    <p:sldId id="453" r:id="rId15"/>
    <p:sldId id="461" r:id="rId16"/>
    <p:sldId id="436" r:id="rId17"/>
    <p:sldId id="419" r:id="rId18"/>
    <p:sldId id="431" r:id="rId19"/>
    <p:sldId id="423" r:id="rId20"/>
    <p:sldId id="432" r:id="rId21"/>
    <p:sldId id="433" r:id="rId22"/>
    <p:sldId id="465" r:id="rId23"/>
    <p:sldId id="428" r:id="rId24"/>
    <p:sldId id="435" r:id="rId25"/>
    <p:sldId id="437" r:id="rId26"/>
    <p:sldId id="434" r:id="rId27"/>
    <p:sldId id="440" r:id="rId28"/>
    <p:sldId id="429" r:id="rId29"/>
    <p:sldId id="444" r:id="rId30"/>
    <p:sldId id="439" r:id="rId31"/>
    <p:sldId id="430" r:id="rId32"/>
    <p:sldId id="418" r:id="rId33"/>
    <p:sldId id="421" r:id="rId34"/>
    <p:sldId id="463" r:id="rId35"/>
    <p:sldId id="441" r:id="rId36"/>
    <p:sldId id="438" r:id="rId37"/>
    <p:sldId id="422" r:id="rId38"/>
    <p:sldId id="420" r:id="rId39"/>
    <p:sldId id="442" r:id="rId40"/>
    <p:sldId id="443" r:id="rId41"/>
    <p:sldId id="447" r:id="rId42"/>
    <p:sldId id="456" r:id="rId43"/>
  </p:sldIdLst>
  <p:sldSz cx="9144000" cy="6858000" type="screen4x3"/>
  <p:notesSz cx="6797675" cy="9926638"/>
  <p:defaultTextStyle>
    <a:defPPr>
      <a:defRPr lang="pt-P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on" initials="AN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A6A6A6"/>
    <a:srgbClr val="254061"/>
    <a:srgbClr val="77933C"/>
    <a:srgbClr val="215936"/>
    <a:srgbClr val="CA0000"/>
    <a:srgbClr val="FF5050"/>
    <a:srgbClr val="FF6600"/>
    <a:srgbClr val="F7994B"/>
    <a:srgbClr val="1F497D"/>
    <a:srgbClr val="21596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985" autoAdjust="0"/>
    <p:restoredTop sz="94629" autoAdjust="0"/>
  </p:normalViewPr>
  <p:slideViewPr>
    <p:cSldViewPr showGuides="1">
      <p:cViewPr>
        <p:scale>
          <a:sx n="90" d="100"/>
          <a:sy n="90" d="100"/>
        </p:scale>
        <p:origin x="-672" y="-48"/>
      </p:cViewPr>
      <p:guideLst>
        <p:guide orient="horz" pos="2160"/>
        <p:guide orient="horz" pos="334"/>
        <p:guide orient="horz" pos="1103"/>
        <p:guide pos="2880"/>
        <p:guide pos="4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7" d="100"/>
        <a:sy n="67" d="100"/>
      </p:scale>
      <p:origin x="0" y="1566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14E78C5-9A8E-4ADC-B3B1-3EE3C7901570}" type="datetimeFigureOut">
              <a:rPr lang="pt-PT" altLang="pt-BR"/>
              <a:pPr/>
              <a:t>25/05/2015</a:t>
            </a:fld>
            <a:endParaRPr lang="pt-PT" altLang="pt-BR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3E0C8D4-1B2F-4A82-BBAF-5F1221F35A0A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="" xmlns:p14="http://schemas.microsoft.com/office/powerpoint/2010/main" val="24257990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A4E13FF-8682-4455-9CFE-12940D045707}" type="datetimeFigureOut">
              <a:rPr lang="pt-PT" altLang="pt-BR"/>
              <a:pPr/>
              <a:t>25/05/2015</a:t>
            </a:fld>
            <a:endParaRPr lang="pt-PT" altLang="pt-BR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PT" noProof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noProof="0" smtClean="0"/>
              <a:t>Clique para editar os estilos</a:t>
            </a:r>
          </a:p>
          <a:p>
            <a:pPr lvl="1"/>
            <a:r>
              <a:rPr lang="pt-PT" noProof="0" smtClean="0"/>
              <a:t>Segundo nível</a:t>
            </a:r>
          </a:p>
          <a:p>
            <a:pPr lvl="2"/>
            <a:r>
              <a:rPr lang="pt-PT" noProof="0" smtClean="0"/>
              <a:t>Terceiro nível</a:t>
            </a:r>
          </a:p>
          <a:p>
            <a:pPr lvl="3"/>
            <a:r>
              <a:rPr lang="pt-PT" noProof="0" smtClean="0"/>
              <a:t>Quarto nível</a:t>
            </a:r>
          </a:p>
          <a:p>
            <a:pPr lvl="4"/>
            <a:r>
              <a:rPr lang="pt-PT" noProof="0" smtClean="0"/>
              <a:t>Quinto nível</a:t>
            </a:r>
            <a:endParaRPr lang="pt-PT" noProof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D98D56F-2077-46F9-8FCC-1A37F21E4332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="" xmlns:p14="http://schemas.microsoft.com/office/powerpoint/2010/main" val="26308870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0962" name="Espaço Reservado para Anotaçõ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0963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56472" indent="-29095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63803" indent="-23276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29324" indent="-23276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94845" indent="-23276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60366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25887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91408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56929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16253ED-B83F-D045-8092-36124EA1348B}" type="slidenum">
              <a:rPr lang="pt-PT" sz="1200" u="none"/>
              <a:pPr/>
              <a:t>3</a:t>
            </a:fld>
            <a:endParaRPr lang="pt-PT" sz="1200" u="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3010" name="Espaço Reservado para Anotaçõ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/>
          </a:p>
          <a:p>
            <a:pPr eaLnBrk="1" hangingPunct="1">
              <a:spcBef>
                <a:spcPct val="0"/>
              </a:spcBef>
            </a:pPr>
            <a:r>
              <a:rPr lang="pt-BR"/>
              <a:t>Interessante: http://wmo.asu.edu/maps/map.html</a:t>
            </a:r>
          </a:p>
        </p:txBody>
      </p:sp>
      <p:sp>
        <p:nvSpPr>
          <p:cNvPr id="43011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56472" indent="-29095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63803" indent="-23276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29324" indent="-23276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94845" indent="-23276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60366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25887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91408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56929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E75EF40-3B22-914A-A61E-B8DD5CCC52F6}" type="slidenum">
              <a:rPr lang="pt-BR" sz="1200" u="none">
                <a:latin typeface="Calibri" charset="0"/>
              </a:rPr>
              <a:pPr/>
              <a:t>4</a:t>
            </a:fld>
            <a:endParaRPr lang="pt-BR" sz="1200" u="none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8130" name="Marcador de Posição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48131" name="Marcador de Posição do Número do Diapositivo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56472" indent="-29095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63803" indent="-23276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29324" indent="-23276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94845" indent="-23276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60366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25887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91408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56929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142C291-6364-7548-ABB2-897CF824F24F}" type="slidenum">
              <a:rPr lang="pt-PT" sz="1200" u="none">
                <a:latin typeface="Calibri" charset="0"/>
              </a:rPr>
              <a:pPr/>
              <a:t>5</a:t>
            </a:fld>
            <a:endParaRPr lang="pt-PT" sz="1200" u="none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0178" name="Marcador de Posição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50179" name="Marcador de Posição do Número do Diapositivo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56472" indent="-29095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63803" indent="-23276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29324" indent="-23276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94845" indent="-232761" defTabSz="960137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60366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25887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91408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56929" indent="-232761" defTabSz="960137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02AEA56-1BA6-5246-AC7A-0C6A3292EEC6}" type="slidenum">
              <a:rPr lang="pt-PT" sz="1200" u="none">
                <a:latin typeface="Calibri" charset="0"/>
              </a:rPr>
              <a:pPr/>
              <a:t>6</a:t>
            </a:fld>
            <a:endParaRPr lang="pt-PT" sz="1200" u="none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Incluir animação com mapa por baixo dos</a:t>
            </a:r>
            <a:r>
              <a:rPr lang="pt-BR" baseline="0" dirty="0" smtClean="0"/>
              <a:t> radares que existiam antes. (Fazer os novos radares </a:t>
            </a:r>
            <a:r>
              <a:rPr lang="en-US" baseline="0" dirty="0" smtClean="0"/>
              <a:t>–</a:t>
            </a:r>
            <a:r>
              <a:rPr lang="pt-BR" baseline="0" dirty="0" err="1" smtClean="0"/>
              <a:t>circulos</a:t>
            </a:r>
            <a:r>
              <a:rPr lang="pt-BR" baseline="0" dirty="0" smtClean="0"/>
              <a:t> vermelhos) aparecerem depois, em cima da base de radares existentes.</a:t>
            </a:r>
          </a:p>
          <a:p>
            <a:r>
              <a:rPr lang="pt-BR" baseline="0" dirty="0" smtClean="0"/>
              <a:t>Incluir seta indicando a lista de “Novos Radares” apontando para o nome CEMADEN – OK!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03484-2AD7-A346-A82E-9E171E54B2EB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684109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Incluir animação com mapa por baixo dos</a:t>
            </a:r>
            <a:r>
              <a:rPr lang="pt-BR" baseline="0" dirty="0" smtClean="0"/>
              <a:t> radares que existiam antes. (Fazer os novos radares </a:t>
            </a:r>
            <a:r>
              <a:rPr lang="en-US" baseline="0" dirty="0" smtClean="0"/>
              <a:t>–</a:t>
            </a:r>
            <a:r>
              <a:rPr lang="pt-BR" baseline="0" dirty="0" err="1" smtClean="0"/>
              <a:t>circulos</a:t>
            </a:r>
            <a:r>
              <a:rPr lang="pt-BR" baseline="0" dirty="0" smtClean="0"/>
              <a:t> vermelhos) aparecerem depois, em cima da base de radares existentes.</a:t>
            </a:r>
          </a:p>
          <a:p>
            <a:r>
              <a:rPr lang="pt-BR" baseline="0" dirty="0" smtClean="0"/>
              <a:t>Incluir seta indicando a lista de “Novos Radares” apontando para o nome CEMADEN – OK!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03484-2AD7-A346-A82E-9E171E54B2EB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684109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D6EA95-75D9-4789-A975-FF24B916A5E4}" type="datetimeFigureOut">
              <a:rPr lang="pt-PT" altLang="pt-BR"/>
              <a:pPr/>
              <a:t>25/05/2015</a:t>
            </a:fld>
            <a:endParaRPr lang="pt-PT" altLang="pt-BR"/>
          </a:p>
        </p:txBody>
      </p:sp>
      <p:sp>
        <p:nvSpPr>
          <p:cNvPr id="3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3F077-0B1D-4B52-9036-C825C5F811B8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="" xmlns:p14="http://schemas.microsoft.com/office/powerpoint/2010/main" val="135238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B3BE6E-73AC-4EC9-919B-5CE6C39FE357}" type="datetimeFigureOut">
              <a:rPr lang="pt-PT" altLang="pt-BR"/>
              <a:pPr/>
              <a:t>25/05/2015</a:t>
            </a:fld>
            <a:endParaRPr lang="pt-PT" altLang="pt-BR"/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31D145-25ED-4936-9DAA-2713A18DBBC8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="" xmlns:p14="http://schemas.microsoft.com/office/powerpoint/2010/main" val="2347929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0987CD-E468-4DC4-B7E2-3A4D5D6E7D8A}" type="datetimeFigureOut">
              <a:rPr lang="pt-PT" altLang="pt-BR"/>
              <a:pPr/>
              <a:t>25/05/2015</a:t>
            </a:fld>
            <a:endParaRPr lang="pt-PT" altLang="pt-BR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22E5B5-D069-4AB6-B353-A664060BEA30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="" xmlns:p14="http://schemas.microsoft.com/office/powerpoint/2010/main" val="1295323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A6178A-ECCC-446E-827D-533286304E0F}" type="datetimeFigureOut">
              <a:rPr lang="pt-PT" altLang="pt-BR"/>
              <a:pPr/>
              <a:t>25/05/2015</a:t>
            </a:fld>
            <a:endParaRPr lang="pt-PT" altLang="pt-BR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AE7AC0-7033-4A77-A991-213EA84FB81A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="" xmlns:p14="http://schemas.microsoft.com/office/powerpoint/2010/main" val="1155298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CEMADEN\logo_cemaden_fin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5400"/>
            <a:ext cx="10287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27584" y="24747"/>
            <a:ext cx="7767638" cy="936104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4" name="Espaço Reservado para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pt-PT" altLang="pt-BR"/>
          </a:p>
        </p:txBody>
      </p:sp>
      <p:sp>
        <p:nvSpPr>
          <p:cNvPr id="6" name="Espaço Reservado para Número de Slide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fld id="{B8595F4C-F623-42CD-9DFE-1ABDB0A4AFFA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="" xmlns:p14="http://schemas.microsoft.com/office/powerpoint/2010/main" val="507957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object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998984"/>
          </a:xfrm>
          <a:noFill/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pt-PT" dirty="0" smtClean="0"/>
              <a:t>Clique para editar o estilo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dirty="0" smtClean="0"/>
              <a:t>Clique para editar os estilos</a:t>
            </a:r>
          </a:p>
          <a:p>
            <a:pPr lvl="1"/>
            <a:r>
              <a:rPr lang="pt-PT" dirty="0" smtClean="0"/>
              <a:t>Segundo nível</a:t>
            </a:r>
          </a:p>
          <a:p>
            <a:pPr lvl="2"/>
            <a:r>
              <a:rPr lang="pt-PT" dirty="0" smtClean="0"/>
              <a:t>Terceiro nível</a:t>
            </a:r>
          </a:p>
          <a:p>
            <a:pPr lvl="3"/>
            <a:r>
              <a:rPr lang="pt-PT" dirty="0" smtClean="0"/>
              <a:t>Quarto nível</a:t>
            </a:r>
          </a:p>
          <a:p>
            <a:pPr lvl="4"/>
            <a:r>
              <a:rPr lang="pt-PT" dirty="0" smtClean="0"/>
              <a:t>Quinto nível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D5C44-0FB4-4953-A98B-CE7853BB7E2E}" type="datetimeFigureOut">
              <a:rPr lang="pt-PT"/>
              <a:pPr>
                <a:defRPr/>
              </a:pPr>
              <a:t>25/05/2015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FCC68-1831-45B7-8F82-210406883F1C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577151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o de tí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D6EA95-75D9-4789-A975-FF24B916A5E4}" type="datetimeFigureOut">
              <a:rPr lang="pt-PT" altLang="pt-BR"/>
              <a:pPr/>
              <a:t>25/05/2015</a:t>
            </a:fld>
            <a:endParaRPr lang="pt-PT" altLang="pt-BR"/>
          </a:p>
        </p:txBody>
      </p:sp>
      <p:sp>
        <p:nvSpPr>
          <p:cNvPr id="3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3F077-0B1D-4B52-9036-C825C5F811B8}" type="slidenum">
              <a:rPr lang="pt-PT" altLang="pt-BR"/>
              <a:pPr/>
              <a:t>‹nº›</a:t>
            </a:fld>
            <a:endParaRPr lang="pt-PT" altLang="pt-BR"/>
          </a:p>
        </p:txBody>
      </p:sp>
      <p:pic>
        <p:nvPicPr>
          <p:cNvPr id="33795" name="Picture 3" descr="D:\lmiura\CEMADEN\Doc\Logo\logo_cemaden_final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36" t="4725" r="4963" b="5501"/>
          <a:stretch/>
        </p:blipFill>
        <p:spPr bwMode="auto">
          <a:xfrm>
            <a:off x="65564" y="76184"/>
            <a:ext cx="981855" cy="8901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81869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object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985C34-2085-4A24-92BB-0334A0AD9ACF}" type="datetimeFigureOut">
              <a:rPr lang="pt-PT" altLang="pt-BR"/>
              <a:pPr/>
              <a:t>25/05/2015</a:t>
            </a:fld>
            <a:endParaRPr lang="pt-PT" altLang="pt-BR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BBA89C-318F-4D50-93E0-408765E772D4}" type="slidenum">
              <a:rPr lang="pt-PT" altLang="pt-BR"/>
              <a:pPr/>
              <a:t>‹nº›</a:t>
            </a:fld>
            <a:endParaRPr lang="pt-PT" altLang="pt-BR"/>
          </a:p>
        </p:txBody>
      </p:sp>
      <p:pic>
        <p:nvPicPr>
          <p:cNvPr id="7" name="Picture 3" descr="D:\lmiura\CEMADEN\Doc\Logo\logo_cemaden_final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36" t="4725" r="4963" b="5501"/>
          <a:stretch/>
        </p:blipFill>
        <p:spPr bwMode="auto">
          <a:xfrm>
            <a:off x="65564" y="76184"/>
            <a:ext cx="981855" cy="8901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56003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96F2ED-C29E-4181-8B2E-9E87EEB1A0EB}" type="datetimeFigureOut">
              <a:rPr lang="pt-PT" altLang="pt-BR"/>
              <a:pPr/>
              <a:t>25/05/2015</a:t>
            </a:fld>
            <a:endParaRPr lang="pt-PT" altLang="pt-BR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AFBAF6-14F0-4590-B12F-25053CF426B2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="" xmlns:p14="http://schemas.microsoft.com/office/powerpoint/2010/main" val="1161050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582054-2B7A-4C54-96FB-D05C58D6D9E2}" type="datetimeFigureOut">
              <a:rPr lang="pt-PT" altLang="pt-BR"/>
              <a:pPr/>
              <a:t>25/05/2015</a:t>
            </a:fld>
            <a:endParaRPr lang="pt-PT" altLang="pt-BR"/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C6288F-1E3F-4EB4-93E1-02358333B7FC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="" xmlns:p14="http://schemas.microsoft.com/office/powerpoint/2010/main" val="697069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8198C3-4202-4AC2-A866-6271C219DBBB}" type="datetimeFigureOut">
              <a:rPr lang="pt-PT" altLang="pt-BR"/>
              <a:pPr/>
              <a:t>25/05/2015</a:t>
            </a:fld>
            <a:endParaRPr lang="pt-PT" altLang="pt-BR"/>
          </a:p>
        </p:txBody>
      </p:sp>
      <p:sp>
        <p:nvSpPr>
          <p:cNvPr id="8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180F2-9DA8-4BBF-8B6E-8DE1BB3AFC21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="" xmlns:p14="http://schemas.microsoft.com/office/powerpoint/2010/main" val="3956126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EAFBEE-C2F0-43CB-803B-2C70DBF18201}" type="datetimeFigureOut">
              <a:rPr lang="pt-PT" altLang="pt-BR"/>
              <a:pPr/>
              <a:t>25/05/2015</a:t>
            </a:fld>
            <a:endParaRPr lang="pt-PT" altLang="pt-BR"/>
          </a:p>
        </p:txBody>
      </p:sp>
      <p:sp>
        <p:nvSpPr>
          <p:cNvPr id="4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D4EDD2-0074-4263-8106-80EB28DF5F6F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="" xmlns:p14="http://schemas.microsoft.com/office/powerpoint/2010/main" val="2522838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77EB30-BA35-4BBB-880D-D3FBF5C8E5A9}" type="datetimeFigureOut">
              <a:rPr lang="pt-PT" altLang="pt-BR"/>
              <a:pPr/>
              <a:t>25/05/2015</a:t>
            </a:fld>
            <a:endParaRPr lang="pt-PT" altLang="pt-BR"/>
          </a:p>
        </p:txBody>
      </p:sp>
      <p:sp>
        <p:nvSpPr>
          <p:cNvPr id="3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382D2A-F163-4D59-9C3C-5716C9A1832E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="" xmlns:p14="http://schemas.microsoft.com/office/powerpoint/2010/main" val="4057070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1EC946-0437-4EB9-9515-0518D4DED6A1}" type="datetimeFigureOut">
              <a:rPr lang="pt-PT" altLang="pt-BR"/>
              <a:pPr/>
              <a:t>25/05/2015</a:t>
            </a:fld>
            <a:endParaRPr lang="pt-PT" altLang="pt-BR"/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5BB136-EC69-4B00-BCED-11E7974F16BD}" type="slidenum">
              <a:rPr lang="pt-PT" altLang="pt-BR"/>
              <a:pPr/>
              <a:t>‹nº›</a:t>
            </a:fld>
            <a:endParaRPr lang="pt-PT" altLang="pt-BR"/>
          </a:p>
        </p:txBody>
      </p:sp>
    </p:spTree>
    <p:extLst>
      <p:ext uri="{BB962C8B-B14F-4D97-AF65-F5344CB8AC3E}">
        <p14:creationId xmlns="" xmlns:p14="http://schemas.microsoft.com/office/powerpoint/2010/main" val="3477849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BR" smtClean="0"/>
              <a:t>Clique para editar o estilo</a:t>
            </a:r>
          </a:p>
        </p:txBody>
      </p:sp>
      <p:sp>
        <p:nvSpPr>
          <p:cNvPr id="1027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BR" smtClean="0"/>
              <a:t>Clique para editar os estilos</a:t>
            </a:r>
          </a:p>
          <a:p>
            <a:pPr lvl="1"/>
            <a:r>
              <a:rPr lang="pt-PT" altLang="pt-BR" smtClean="0"/>
              <a:t>Segundo nível</a:t>
            </a:r>
          </a:p>
          <a:p>
            <a:pPr lvl="2"/>
            <a:r>
              <a:rPr lang="pt-PT" altLang="pt-BR" smtClean="0"/>
              <a:t>Terceiro nível</a:t>
            </a:r>
          </a:p>
          <a:p>
            <a:pPr lvl="3"/>
            <a:r>
              <a:rPr lang="pt-PT" altLang="pt-BR" smtClean="0"/>
              <a:t>Quarto nível</a:t>
            </a:r>
          </a:p>
          <a:p>
            <a:pPr lvl="4"/>
            <a:r>
              <a:rPr lang="pt-PT" altLang="pt-BR" smtClean="0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CA4BB008-FB59-49CD-81B6-758D790E274A}" type="datetimeFigureOut">
              <a:rPr lang="pt-PT" altLang="pt-BR"/>
              <a:pPr/>
              <a:t>25/05/2015</a:t>
            </a:fld>
            <a:endParaRPr lang="pt-PT" altLang="pt-BR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pt-BR" altLang="pt-BR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9375EBE-735F-4122-98B9-657068A824C9}" type="slidenum">
              <a:rPr lang="pt-PT" altLang="pt-BR"/>
              <a:pPr/>
              <a:t>‹nº›</a:t>
            </a:fld>
            <a:endParaRPr lang="pt-PT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2" r:id="rId2"/>
    <p:sldLayoutId id="2147483880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81" r:id="rId13"/>
    <p:sldLayoutId id="214748388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11" Type="http://schemas.openxmlformats.org/officeDocument/2006/relationships/image" Target="../media/image17.jpeg"/><Relationship Id="rId5" Type="http://schemas.openxmlformats.org/officeDocument/2006/relationships/image" Target="../media/image12.png"/><Relationship Id="rId15" Type="http://schemas.openxmlformats.org/officeDocument/2006/relationships/image" Target="../media/image21.jpeg"/><Relationship Id="rId10" Type="http://schemas.openxmlformats.org/officeDocument/2006/relationships/hyperlink" Target="http://images.google.com.br/imgres?imgurl=http://sempremaisinfo.files.wordpress.com/2009/11/calor.jpg&amp;imgrefurl=http://sempremaisinfo.wordpress.com/2009/11/19/calor-em-sp-e-rj/&amp;usg=__-JBXtkgl6A81be8dQOuFdm53E1E=&amp;h=315&amp;w=420&amp;sz=14&amp;hl=pt-BR&amp;start=1&amp;itbs=1&amp;tbnid=3ieDKpX1lHpdgM:&amp;tbnh=94&amp;tbnw=125&amp;prev=/images?q=calor&amp;gbv=2&amp;ndsp=20&amp;hl=pt-BR&amp;sa=N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78184" y="2214554"/>
            <a:ext cx="818763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Crise </a:t>
            </a:r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Hídrica no Brasil: Saneamento Ambiental e as interfaces com as mudanças climáticas e preservação hídrica</a:t>
            </a:r>
            <a:endParaRPr lang="pt-B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000" b="1" dirty="0" smtClean="0"/>
              <a:t>45 Assembléia Nacional da ASSEMAE</a:t>
            </a:r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t-B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Poços de Caldas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MG, 26 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maio de 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89" name="Picture 1" descr="H:\CEMADEN\Doc\Logo\logo_cemaden_f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9" y="285728"/>
            <a:ext cx="1959606" cy="1785355"/>
          </a:xfrm>
          <a:prstGeom prst="rect">
            <a:avLst/>
          </a:prstGeom>
          <a:noFill/>
        </p:spPr>
      </p:pic>
      <p:sp>
        <p:nvSpPr>
          <p:cNvPr id="23554" name="AutoShape 2" descr="marca_governo_federal_mcti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3555" name="Picture 3" descr="C:\CEMADEN\MinhasApresentacoes\20150526_POCOS_DE_CALDAS\marca_governo_federal_mct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857232"/>
            <a:ext cx="4714908" cy="992814"/>
          </a:xfrm>
          <a:prstGeom prst="rect">
            <a:avLst/>
          </a:prstGeom>
          <a:noFill/>
        </p:spPr>
      </p:pic>
      <p:sp>
        <p:nvSpPr>
          <p:cNvPr id="10" name="Retângulo 9"/>
          <p:cNvSpPr/>
          <p:nvPr/>
        </p:nvSpPr>
        <p:spPr>
          <a:xfrm>
            <a:off x="642910" y="5354437"/>
            <a:ext cx="8001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C. Cunningham, J</a:t>
            </a:r>
            <a:r>
              <a:rPr lang="en-US" b="1" dirty="0" smtClean="0">
                <a:latin typeface="Arial"/>
                <a:cs typeface="Arial"/>
              </a:rPr>
              <a:t>. Marengo, A. </a:t>
            </a:r>
            <a:r>
              <a:rPr lang="en-US" b="1" dirty="0" err="1" smtClean="0">
                <a:latin typeface="Arial"/>
                <a:cs typeface="Arial"/>
              </a:rPr>
              <a:t>Cuartas</a:t>
            </a:r>
            <a:r>
              <a:rPr lang="en-US" b="1" dirty="0" smtClean="0">
                <a:latin typeface="Arial"/>
                <a:cs typeface="Arial"/>
              </a:rPr>
              <a:t>, M. </a:t>
            </a:r>
            <a:r>
              <a:rPr lang="en-US" b="1" dirty="0" err="1" smtClean="0">
                <a:latin typeface="Arial"/>
                <a:cs typeface="Arial"/>
              </a:rPr>
              <a:t>Seluchi</a:t>
            </a:r>
            <a:r>
              <a:rPr lang="en-US" b="1" dirty="0" smtClean="0">
                <a:latin typeface="Arial"/>
                <a:cs typeface="Arial"/>
              </a:rPr>
              <a:t>, E. </a:t>
            </a:r>
            <a:r>
              <a:rPr lang="en-US" b="1" dirty="0" err="1" smtClean="0">
                <a:latin typeface="Arial"/>
                <a:cs typeface="Arial"/>
              </a:rPr>
              <a:t>Mendiondo</a:t>
            </a:r>
            <a:r>
              <a:rPr lang="en-US" b="1" dirty="0" smtClean="0">
                <a:latin typeface="Arial"/>
                <a:cs typeface="Arial"/>
              </a:rPr>
              <a:t>, C. </a:t>
            </a:r>
            <a:r>
              <a:rPr lang="en-US" b="1" dirty="0" err="1" smtClean="0">
                <a:latin typeface="Arial"/>
                <a:cs typeface="Arial"/>
              </a:rPr>
              <a:t>Nobre</a:t>
            </a:r>
            <a:r>
              <a:rPr lang="en-US" b="1" dirty="0" smtClean="0">
                <a:latin typeface="Arial"/>
                <a:cs typeface="Arial"/>
              </a:rPr>
              <a:t>, R. </a:t>
            </a:r>
            <a:r>
              <a:rPr lang="en-US" b="1" dirty="0" err="1" smtClean="0">
                <a:latin typeface="Arial"/>
                <a:cs typeface="Arial"/>
              </a:rPr>
              <a:t>Alvala</a:t>
            </a:r>
            <a:r>
              <a:rPr lang="en-US" b="1" dirty="0" smtClean="0">
                <a:latin typeface="Arial"/>
                <a:cs typeface="Arial"/>
              </a:rPr>
              <a:t>, L. Muniz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37441" y="857232"/>
            <a:ext cx="8064896" cy="1410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</a:pPr>
            <a:endParaRPr lang="pt-BR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Decreto Presidencial nº </a:t>
            </a:r>
            <a:r>
              <a:rPr lang="pt-BR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7.513, de 1º de julho de </a:t>
            </a:r>
            <a:r>
              <a:rPr lang="pt-BR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2011</a:t>
            </a:r>
            <a:endParaRPr lang="pt-BR" sz="24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endParaRPr lang="pt-B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786050" y="71438"/>
            <a:ext cx="6357950" cy="857232"/>
          </a:xfrm>
          <a:prstGeom prst="rect">
            <a:avLst/>
          </a:prstGeom>
          <a:solidFill>
            <a:srgbClr val="254061">
              <a:alpha val="70980"/>
            </a:srgbClr>
          </a:solidFill>
        </p:spPr>
        <p:txBody>
          <a:bodyPr wrap="square" lIns="0" tIns="0" rIns="108000" bIns="0">
            <a:noAutofit/>
          </a:bodyPr>
          <a:lstStyle/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pt-BR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 CEMADEN</a:t>
            </a:r>
          </a:p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pt-BR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ORIGEM</a:t>
            </a:r>
            <a:endParaRPr lang="pt-BR" sz="2000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28596" y="1928802"/>
            <a:ext cx="85011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ial Narrow" pitchFamily="34" charset="0"/>
              </a:rPr>
              <a:t>Ao Centro Nacional de Monitoramento e Alertas de Desastres Naturais compete:</a:t>
            </a:r>
          </a:p>
          <a:p>
            <a:r>
              <a:rPr lang="pt-BR" b="1" dirty="0" smtClean="0">
                <a:latin typeface="Arial Narrow" pitchFamily="34" charset="0"/>
              </a:rPr>
              <a:t>I</a:t>
            </a:r>
            <a:r>
              <a:rPr lang="pt-BR" dirty="0" smtClean="0">
                <a:latin typeface="Arial Narrow" pitchFamily="34" charset="0"/>
              </a:rPr>
              <a:t> - elaborar alertas de desastres naturais relevantes para ações de proteção e de defesa civil no território nacional;</a:t>
            </a:r>
          </a:p>
          <a:p>
            <a:r>
              <a:rPr lang="pt-BR" b="1" dirty="0" smtClean="0">
                <a:latin typeface="Arial Narrow" pitchFamily="34" charset="0"/>
              </a:rPr>
              <a:t>II</a:t>
            </a:r>
            <a:r>
              <a:rPr lang="pt-BR" dirty="0" smtClean="0">
                <a:latin typeface="Arial Narrow" pitchFamily="34" charset="0"/>
              </a:rPr>
              <a:t> - elaborar e divulgar estudos visando à produção de informações necessárias ao planejamento e à promoção de ações contra desastres naturais;</a:t>
            </a:r>
          </a:p>
          <a:p>
            <a:r>
              <a:rPr lang="pt-BR" b="1" dirty="0" smtClean="0">
                <a:latin typeface="Arial Narrow" pitchFamily="34" charset="0"/>
              </a:rPr>
              <a:t>III</a:t>
            </a:r>
            <a:r>
              <a:rPr lang="pt-BR" dirty="0" smtClean="0">
                <a:latin typeface="Arial Narrow" pitchFamily="34" charset="0"/>
              </a:rPr>
              <a:t> - desenvolver capacidade científica, tecnológica e de inovação para continuamente aperfeiçoar os alertas de desastres naturais;</a:t>
            </a:r>
          </a:p>
          <a:p>
            <a:r>
              <a:rPr lang="pt-BR" b="1" dirty="0" smtClean="0">
                <a:latin typeface="Arial Narrow" pitchFamily="34" charset="0"/>
              </a:rPr>
              <a:t>IV</a:t>
            </a:r>
            <a:r>
              <a:rPr lang="pt-BR" dirty="0" smtClean="0">
                <a:latin typeface="Arial Narrow" pitchFamily="34" charset="0"/>
              </a:rPr>
              <a:t> - desenvolver e implementar sistemas de observação para o monitoramento de desastres naturais;</a:t>
            </a:r>
          </a:p>
          <a:p>
            <a:r>
              <a:rPr lang="pt-BR" b="1" dirty="0" smtClean="0">
                <a:latin typeface="Arial Narrow" pitchFamily="34" charset="0"/>
              </a:rPr>
              <a:t>V</a:t>
            </a:r>
            <a:r>
              <a:rPr lang="pt-BR" dirty="0" smtClean="0">
                <a:latin typeface="Arial Narrow" pitchFamily="34" charset="0"/>
              </a:rPr>
              <a:t> - desenvolver e implementar modelos computacionais para desastres naturais;</a:t>
            </a:r>
          </a:p>
          <a:p>
            <a:r>
              <a:rPr lang="pt-BR" b="1" dirty="0" smtClean="0">
                <a:latin typeface="Arial Narrow" pitchFamily="34" charset="0"/>
              </a:rPr>
              <a:t>VI</a:t>
            </a:r>
            <a:r>
              <a:rPr lang="pt-BR" dirty="0" smtClean="0">
                <a:latin typeface="Arial Narrow" pitchFamily="34" charset="0"/>
              </a:rPr>
              <a:t> - operar sistemas computacionais necessários à elaboração dos alertas de desastres naturais;</a:t>
            </a:r>
          </a:p>
          <a:p>
            <a:r>
              <a:rPr lang="pt-BR" b="1" dirty="0" smtClean="0">
                <a:latin typeface="Arial Narrow" pitchFamily="34" charset="0"/>
              </a:rPr>
              <a:t>VII</a:t>
            </a:r>
            <a:r>
              <a:rPr lang="pt-BR" dirty="0" smtClean="0">
                <a:latin typeface="Arial Narrow" pitchFamily="34" charset="0"/>
              </a:rPr>
              <a:t> - promover capacitação, treinamento e apoio a atividades de pós-graduação, em suas áreas de atuação; e</a:t>
            </a:r>
          </a:p>
          <a:p>
            <a:r>
              <a:rPr lang="pt-BR" b="1" dirty="0" smtClean="0">
                <a:latin typeface="Arial Narrow" pitchFamily="34" charset="0"/>
              </a:rPr>
              <a:t>VIII</a:t>
            </a:r>
            <a:r>
              <a:rPr lang="pt-BR" dirty="0" smtClean="0">
                <a:latin typeface="Arial Narrow" pitchFamily="34" charset="0"/>
              </a:rPr>
              <a:t> - emitir alertas de desastres naturais para o Centro Nacional de Gerenciamento de Riscos e Desastres - CENAD, do Ministério da Integração Nacional, auxiliando o Sistema Nacional de Defesa Civil</a:t>
            </a:r>
            <a:r>
              <a:rPr lang="pt-BR" dirty="0" smtClean="0">
                <a:latin typeface="Arial Narrow" pitchFamily="34" charset="0"/>
              </a:rPr>
              <a:t>.</a:t>
            </a:r>
            <a:endParaRPr lang="pt-BR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440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23528" y="1844824"/>
            <a:ext cx="4320480" cy="40956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EM </a:t>
            </a:r>
            <a:r>
              <a:rPr lang="pt-BR" sz="20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FUNCIONAMENTO DESDE </a:t>
            </a:r>
            <a:r>
              <a:rPr lang="pt-BR" sz="2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DEZEMBRO DE </a:t>
            </a:r>
            <a:r>
              <a:rPr lang="pt-BR" sz="20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2011</a:t>
            </a: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000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 dirty="0" smtClean="0">
                <a:latin typeface="+mj-lt"/>
                <a:ea typeface="Tahoma" pitchFamily="34" charset="0"/>
                <a:cs typeface="Tahoma" pitchFamily="34" charset="0"/>
              </a:rPr>
              <a:t>MONITORAMENTO</a:t>
            </a:r>
            <a:r>
              <a:rPr lang="pt-BR" sz="2000" dirty="0" smtClean="0">
                <a:latin typeface="+mj-lt"/>
              </a:rPr>
              <a:t> 24h POR DIA 7 DIAS POR SEMANA</a:t>
            </a: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000" dirty="0" smtClean="0">
              <a:latin typeface="+mj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ELABORAÇÃO </a:t>
            </a:r>
            <a:r>
              <a:rPr lang="en-US" sz="2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DE ALERTAS DE RISCO DE MOVIMENTOS DE MASSA, E INUNDAÇÕES PARA OS 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MUNICIPIOS MONITORADOS</a:t>
            </a: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000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888 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MUNICÍPIOS 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MONITORADOS</a:t>
            </a: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000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4" descr="http://www.arvorespelavida.com.br/wp-content/uploads/2012/07/cemaden_606_4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6089" y="3789040"/>
            <a:ext cx="3463290" cy="260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5451475" y="1088769"/>
            <a:ext cx="3463200" cy="2554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err="1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Equipe</a:t>
            </a:r>
            <a:r>
              <a:rPr lang="en-US" sz="2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multidisciplinar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: </a:t>
            </a:r>
          </a:p>
          <a:p>
            <a:pPr marL="800100" lvl="1" indent="-342900"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err="1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G</a:t>
            </a:r>
            <a:r>
              <a:rPr lang="en-US" sz="2000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eólogos</a:t>
            </a:r>
            <a:endParaRPr lang="en-US" sz="2000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marL="800100" lvl="1" indent="-342900"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Geógrafos</a:t>
            </a:r>
            <a:endParaRPr lang="en-US" sz="2000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marL="800100" lvl="1" indent="-342900"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err="1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E</a:t>
            </a:r>
            <a:r>
              <a:rPr lang="en-US" sz="2000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ngenheiros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civis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e </a:t>
            </a:r>
            <a:r>
              <a:rPr lang="en-US" sz="2000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agrônomos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</a:t>
            </a:r>
          </a:p>
          <a:p>
            <a:pPr marL="800100" lvl="1" indent="-342900"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err="1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</a:t>
            </a:r>
            <a:r>
              <a:rPr lang="en-US" sz="2000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idrólogos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</a:t>
            </a:r>
          </a:p>
          <a:p>
            <a:pPr marL="800100" lvl="1" indent="-342900"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Meteorologistas</a:t>
            </a:r>
            <a:endParaRPr lang="en-US" sz="20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marL="800100" lvl="1" indent="-342900"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Profissionais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de TI </a:t>
            </a:r>
            <a:endParaRPr lang="en-US" sz="20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786050" y="71438"/>
            <a:ext cx="6357950" cy="857232"/>
          </a:xfrm>
          <a:prstGeom prst="rect">
            <a:avLst/>
          </a:prstGeom>
          <a:solidFill>
            <a:srgbClr val="254061">
              <a:alpha val="70980"/>
            </a:srgbClr>
          </a:solidFill>
        </p:spPr>
        <p:txBody>
          <a:bodyPr wrap="square" lIns="0" tIns="0" rIns="108000" bIns="0">
            <a:noAutofit/>
          </a:bodyPr>
          <a:lstStyle/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pt-BR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 CEMADEN</a:t>
            </a:r>
          </a:p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pt-BR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OPERAÇÃO</a:t>
            </a:r>
            <a:endParaRPr lang="pt-BR" sz="2000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Desastres Naturais\Hydrology\ppt\media\image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052" y="2821186"/>
            <a:ext cx="1980160" cy="1746002"/>
          </a:xfrm>
          <a:prstGeom prst="rect">
            <a:avLst/>
          </a:prstGeom>
          <a:noFill/>
        </p:spPr>
      </p:pic>
      <p:sp>
        <p:nvSpPr>
          <p:cNvPr id="4" name="TextBox 42"/>
          <p:cNvSpPr txBox="1"/>
          <p:nvPr/>
        </p:nvSpPr>
        <p:spPr>
          <a:xfrm>
            <a:off x="3187941" y="261866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Modelo</a:t>
            </a:r>
            <a:r>
              <a:rPr lang="en-US" dirty="0" smtClean="0"/>
              <a:t> </a:t>
            </a:r>
            <a:r>
              <a:rPr lang="en-US" dirty="0" err="1" smtClean="0"/>
              <a:t>Hidrológico</a:t>
            </a:r>
            <a:endParaRPr lang="pt-BR" dirty="0"/>
          </a:p>
        </p:txBody>
      </p:sp>
      <p:grpSp>
        <p:nvGrpSpPr>
          <p:cNvPr id="5" name="Grupo 3"/>
          <p:cNvGrpSpPr/>
          <p:nvPr/>
        </p:nvGrpSpPr>
        <p:grpSpPr>
          <a:xfrm>
            <a:off x="108153" y="1196752"/>
            <a:ext cx="8712485" cy="2098082"/>
            <a:chOff x="108153" y="1196752"/>
            <a:chExt cx="8712485" cy="2098082"/>
          </a:xfrm>
        </p:grpSpPr>
        <p:sp>
          <p:nvSpPr>
            <p:cNvPr id="7" name="TextBox 44"/>
            <p:cNvSpPr txBox="1"/>
            <p:nvPr/>
          </p:nvSpPr>
          <p:spPr>
            <a:xfrm>
              <a:off x="108153" y="1196752"/>
              <a:ext cx="1584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002060"/>
                  </a:solidFill>
                </a:rPr>
                <a:t>Modelo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</a:rPr>
                <a:t>meteorológico</a:t>
              </a:r>
              <a:endParaRPr lang="pt-BR" dirty="0">
                <a:solidFill>
                  <a:srgbClr val="002060"/>
                </a:solidFill>
              </a:endParaRPr>
            </a:p>
          </p:txBody>
        </p:sp>
        <p:sp>
          <p:nvSpPr>
            <p:cNvPr id="8" name="TextBox 45"/>
            <p:cNvSpPr txBox="1"/>
            <p:nvPr/>
          </p:nvSpPr>
          <p:spPr>
            <a:xfrm>
              <a:off x="7462346" y="1484635"/>
              <a:ext cx="1080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rgbClr val="002060"/>
                  </a:solidFill>
                  <a:latin typeface="+mj-lt"/>
                </a:rPr>
                <a:t>Aviso</a:t>
              </a:r>
              <a:endParaRPr lang="pt-BR" sz="2000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9" name="TextBox 51"/>
            <p:cNvSpPr txBox="1"/>
            <p:nvPr/>
          </p:nvSpPr>
          <p:spPr>
            <a:xfrm>
              <a:off x="2155542" y="1305570"/>
              <a:ext cx="48647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>
                  <a:solidFill>
                    <a:srgbClr val="002060"/>
                  </a:solidFill>
                </a:rPr>
                <a:t>Antecedências</a:t>
              </a:r>
              <a:r>
                <a:rPr lang="en-US" sz="2800" dirty="0" smtClean="0">
                  <a:solidFill>
                    <a:srgbClr val="002060"/>
                  </a:solidFill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</a:rPr>
                <a:t>maiores</a:t>
              </a:r>
              <a:r>
                <a:rPr lang="en-US" sz="2800" dirty="0" smtClean="0">
                  <a:solidFill>
                    <a:srgbClr val="002060"/>
                  </a:solidFill>
                </a:rPr>
                <a:t> de 24 </a:t>
              </a:r>
              <a:r>
                <a:rPr lang="en-US" sz="2800" dirty="0" err="1" smtClean="0">
                  <a:solidFill>
                    <a:srgbClr val="002060"/>
                  </a:solidFill>
                </a:rPr>
                <a:t>hs</a:t>
              </a:r>
              <a:endParaRPr lang="pt-BR" sz="2800" dirty="0">
                <a:solidFill>
                  <a:srgbClr val="002060"/>
                </a:solidFill>
              </a:endParaRPr>
            </a:p>
          </p:txBody>
        </p:sp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32812" t="27892" r="31896" b="-1118"/>
            <a:stretch>
              <a:fillRect/>
            </a:stretch>
          </p:blipFill>
          <p:spPr bwMode="auto">
            <a:xfrm>
              <a:off x="115718" y="1846134"/>
              <a:ext cx="1188543" cy="1368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385" b="1385"/>
            <a:stretch>
              <a:fillRect/>
            </a:stretch>
          </p:blipFill>
          <p:spPr bwMode="auto">
            <a:xfrm>
              <a:off x="7112248" y="2570090"/>
              <a:ext cx="419106" cy="42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CaixaDeTexto 11"/>
            <p:cNvSpPr txBox="1"/>
            <p:nvPr/>
          </p:nvSpPr>
          <p:spPr bwMode="auto">
            <a:xfrm>
              <a:off x="6948264" y="2008283"/>
              <a:ext cx="1547896" cy="36934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itchFamily="34" charset="0"/>
                </a:rPr>
                <a:t>Atenção</a:t>
              </a:r>
            </a:p>
          </p:txBody>
        </p:sp>
        <p:sp>
          <p:nvSpPr>
            <p:cNvPr id="13" name="CaixaDeTexto 12"/>
            <p:cNvSpPr txBox="1"/>
            <p:nvPr/>
          </p:nvSpPr>
          <p:spPr bwMode="auto">
            <a:xfrm>
              <a:off x="7020272" y="2636514"/>
              <a:ext cx="1800366" cy="36934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itchFamily="34" charset="0"/>
                </a:rPr>
                <a:t>Observação</a:t>
              </a:r>
            </a:p>
          </p:txBody>
        </p:sp>
        <p:pic>
          <p:nvPicPr>
            <p:cNvPr id="14" name="Imagem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2248" y="1943027"/>
              <a:ext cx="438156" cy="423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Bent-Up Arrow 20"/>
            <p:cNvSpPr/>
            <p:nvPr/>
          </p:nvSpPr>
          <p:spPr>
            <a:xfrm rot="10800000" flipH="1">
              <a:off x="1475656" y="2311822"/>
              <a:ext cx="1584176" cy="983012"/>
            </a:xfrm>
            <a:prstGeom prst="bentUpArrow">
              <a:avLst>
                <a:gd name="adj1" fmla="val 18217"/>
                <a:gd name="adj2" fmla="val 25767"/>
                <a:gd name="adj3" fmla="val 25000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Bent-Up Arrow 20"/>
            <p:cNvSpPr/>
            <p:nvPr/>
          </p:nvSpPr>
          <p:spPr>
            <a:xfrm rot="5400000" flipH="1">
              <a:off x="5807129" y="1929135"/>
              <a:ext cx="970217" cy="1600083"/>
            </a:xfrm>
            <a:prstGeom prst="bentUpArrow">
              <a:avLst>
                <a:gd name="adj1" fmla="val 18217"/>
                <a:gd name="adj2" fmla="val 23276"/>
                <a:gd name="adj3" fmla="val 26235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203" y="3173854"/>
            <a:ext cx="1676973" cy="10934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upo 4"/>
          <p:cNvGrpSpPr/>
          <p:nvPr/>
        </p:nvGrpSpPr>
        <p:grpSpPr>
          <a:xfrm>
            <a:off x="74245" y="3613789"/>
            <a:ext cx="8856706" cy="2903990"/>
            <a:chOff x="74245" y="3613789"/>
            <a:chExt cx="8856706" cy="2903990"/>
          </a:xfrm>
        </p:grpSpPr>
        <p:pic>
          <p:nvPicPr>
            <p:cNvPr id="19" name="Picture 23" descr="station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8153" y="4277055"/>
              <a:ext cx="574841" cy="1070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17"/>
            <p:cNvSpPr txBox="1"/>
            <p:nvPr/>
          </p:nvSpPr>
          <p:spPr>
            <a:xfrm>
              <a:off x="74245" y="5317450"/>
              <a:ext cx="21934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Pluviômetros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automáticos</a:t>
              </a:r>
              <a:r>
                <a:rPr lang="en-US" dirty="0" smtClean="0">
                  <a:solidFill>
                    <a:srgbClr val="FF0000"/>
                  </a:solidFill>
                </a:rPr>
                <a:t>, </a:t>
              </a:r>
              <a:r>
                <a:rPr lang="en-US" dirty="0" err="1" smtClean="0">
                  <a:solidFill>
                    <a:srgbClr val="FF0000"/>
                  </a:solidFill>
                </a:rPr>
                <a:t>radares</a:t>
              </a:r>
              <a:r>
                <a:rPr lang="en-US" dirty="0" smtClean="0">
                  <a:solidFill>
                    <a:srgbClr val="FF0000"/>
                  </a:solidFill>
                </a:rPr>
                <a:t> e </a:t>
              </a:r>
              <a:r>
                <a:rPr lang="en-US" dirty="0" err="1" smtClean="0">
                  <a:solidFill>
                    <a:srgbClr val="FF0000"/>
                  </a:solidFill>
                </a:rPr>
                <a:t>estações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hidrológicas</a:t>
              </a:r>
              <a:endParaRPr lang="pt-BR" dirty="0">
                <a:solidFill>
                  <a:srgbClr val="FF0000"/>
                </a:solidFill>
              </a:endParaRPr>
            </a:p>
          </p:txBody>
        </p:sp>
        <p:sp>
          <p:nvSpPr>
            <p:cNvPr id="21" name="Bent-Up Arrow 20"/>
            <p:cNvSpPr/>
            <p:nvPr/>
          </p:nvSpPr>
          <p:spPr>
            <a:xfrm rot="10800000" flipH="1" flipV="1">
              <a:off x="1331641" y="4397268"/>
              <a:ext cx="1728191" cy="829821"/>
            </a:xfrm>
            <a:prstGeom prst="bentUpArrow">
              <a:avLst>
                <a:gd name="adj1" fmla="val 18217"/>
                <a:gd name="adj2" fmla="val 25767"/>
                <a:gd name="adj3" fmla="val 2500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  <p:sp>
          <p:nvSpPr>
            <p:cNvPr id="22" name="Bent-Up Arrow 20"/>
            <p:cNvSpPr/>
            <p:nvPr/>
          </p:nvSpPr>
          <p:spPr>
            <a:xfrm rot="5400000">
              <a:off x="5766387" y="4070429"/>
              <a:ext cx="1018112" cy="1600083"/>
            </a:xfrm>
            <a:prstGeom prst="bentUpArrow">
              <a:avLst>
                <a:gd name="adj1" fmla="val 18217"/>
                <a:gd name="adj2" fmla="val 23276"/>
                <a:gd name="adj3" fmla="val 26235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TextBox 51"/>
            <p:cNvSpPr txBox="1"/>
            <p:nvPr/>
          </p:nvSpPr>
          <p:spPr>
            <a:xfrm>
              <a:off x="2484126" y="5656005"/>
              <a:ext cx="42075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00"/>
                  </a:solidFill>
                </a:rPr>
                <a:t>Antecedências</a:t>
              </a:r>
              <a:r>
                <a:rPr lang="en-US" sz="2800" b="1" dirty="0" smtClean="0">
                  <a:solidFill>
                    <a:srgbClr val="FF0000"/>
                  </a:solidFill>
                </a:rPr>
                <a:t> entre 2-6 </a:t>
              </a:r>
              <a:r>
                <a:rPr lang="en-US" sz="2800" b="1" dirty="0" err="1" smtClean="0">
                  <a:solidFill>
                    <a:srgbClr val="FF0000"/>
                  </a:solidFill>
                </a:rPr>
                <a:t>hs</a:t>
              </a:r>
              <a:endParaRPr lang="pt-BR" sz="2800" b="1" dirty="0">
                <a:solidFill>
                  <a:srgbClr val="FF0000"/>
                </a:solidFill>
              </a:endParaRPr>
            </a:p>
          </p:txBody>
        </p:sp>
        <p:pic>
          <p:nvPicPr>
            <p:cNvPr id="24" name="Picture 8" descr="DSC0001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97464" y="4267315"/>
              <a:ext cx="713316" cy="1031939"/>
            </a:xfrm>
            <a:prstGeom prst="rect">
              <a:avLst/>
            </a:prstGeom>
            <a:noFill/>
          </p:spPr>
        </p:pic>
        <p:sp>
          <p:nvSpPr>
            <p:cNvPr id="25" name="CaixaDeTexto 24"/>
            <p:cNvSpPr txBox="1"/>
            <p:nvPr/>
          </p:nvSpPr>
          <p:spPr bwMode="auto">
            <a:xfrm>
              <a:off x="7668344" y="4787395"/>
              <a:ext cx="1185865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itchFamily="34" charset="0"/>
                </a:rPr>
                <a:t>Alto</a:t>
              </a: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9993" b="3331"/>
            <a:stretch>
              <a:fillRect/>
            </a:stretch>
          </p:blipFill>
          <p:spPr bwMode="auto">
            <a:xfrm>
              <a:off x="7237422" y="4178257"/>
              <a:ext cx="484229" cy="438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4156" b="2078"/>
            <a:stretch>
              <a:fillRect/>
            </a:stretch>
          </p:blipFill>
          <p:spPr bwMode="auto">
            <a:xfrm>
              <a:off x="7250121" y="4751346"/>
              <a:ext cx="484229" cy="435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7583" y="5306968"/>
              <a:ext cx="457240" cy="442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385" b="1385"/>
            <a:stretch>
              <a:fillRect/>
            </a:stretch>
          </p:blipFill>
          <p:spPr bwMode="auto">
            <a:xfrm>
              <a:off x="7292982" y="5889585"/>
              <a:ext cx="419136" cy="423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CaixaDeTexto 29"/>
            <p:cNvSpPr txBox="1"/>
            <p:nvPr/>
          </p:nvSpPr>
          <p:spPr bwMode="auto">
            <a:xfrm>
              <a:off x="7102164" y="4233705"/>
              <a:ext cx="1646300" cy="276999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lIns="0" tIns="0" rIns="0" bIns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itchFamily="34" charset="0"/>
                </a:rPr>
                <a:t>Muito Alto</a:t>
              </a:r>
            </a:p>
          </p:txBody>
        </p:sp>
        <p:sp>
          <p:nvSpPr>
            <p:cNvPr id="31" name="CaixaDeTexto 30"/>
            <p:cNvSpPr txBox="1"/>
            <p:nvPr/>
          </p:nvSpPr>
          <p:spPr bwMode="auto">
            <a:xfrm>
              <a:off x="7380312" y="5338143"/>
              <a:ext cx="1457010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itchFamily="34" charset="0"/>
                </a:rPr>
                <a:t>Moderado</a:t>
              </a:r>
            </a:p>
          </p:txBody>
        </p:sp>
        <p:sp>
          <p:nvSpPr>
            <p:cNvPr id="32" name="CaixaDeTexto 31"/>
            <p:cNvSpPr txBox="1"/>
            <p:nvPr/>
          </p:nvSpPr>
          <p:spPr bwMode="auto">
            <a:xfrm>
              <a:off x="7236296" y="5903600"/>
              <a:ext cx="1694655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itchFamily="34" charset="0"/>
                </a:rPr>
                <a:t>Observação</a:t>
              </a:r>
            </a:p>
          </p:txBody>
        </p:sp>
        <p:sp>
          <p:nvSpPr>
            <p:cNvPr id="33" name="TextBox 45"/>
            <p:cNvSpPr txBox="1"/>
            <p:nvPr/>
          </p:nvSpPr>
          <p:spPr>
            <a:xfrm>
              <a:off x="7621679" y="3613789"/>
              <a:ext cx="1080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FF0000"/>
                  </a:solidFill>
                  <a:latin typeface="+mj-lt"/>
                </a:rPr>
                <a:t>Alerta</a:t>
              </a:r>
              <a:endParaRPr lang="pt-BR" sz="2000" b="1" dirty="0">
                <a:solidFill>
                  <a:srgbClr val="FF0000"/>
                </a:solidFill>
                <a:latin typeface="+mj-lt"/>
              </a:endParaRPr>
            </a:p>
          </p:txBody>
        </p:sp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414597" y="4397362"/>
              <a:ext cx="705586" cy="940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5" name="Imagem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424" y="6342713"/>
            <a:ext cx="1450449" cy="442641"/>
          </a:xfrm>
          <a:prstGeom prst="rect">
            <a:avLst/>
          </a:prstGeom>
        </p:spPr>
      </p:pic>
      <p:sp>
        <p:nvSpPr>
          <p:cNvPr id="36" name="Retângulo 35"/>
          <p:cNvSpPr/>
          <p:nvPr/>
        </p:nvSpPr>
        <p:spPr>
          <a:xfrm>
            <a:off x="1571604" y="71438"/>
            <a:ext cx="7572396" cy="857232"/>
          </a:xfrm>
          <a:prstGeom prst="rect">
            <a:avLst/>
          </a:prstGeom>
          <a:solidFill>
            <a:srgbClr val="254061">
              <a:alpha val="70980"/>
            </a:srgbClr>
          </a:solidFill>
        </p:spPr>
        <p:txBody>
          <a:bodyPr wrap="square" lIns="0" tIns="0" rIns="108000" bIns="0">
            <a:noAutofit/>
          </a:bodyPr>
          <a:lstStyle/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pt-BR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 CEMADEN</a:t>
            </a:r>
          </a:p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pt-BR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DESENHO CONCEITUAL DA EMISSÃO DE ALERTAS HIDROLÓGICOS</a:t>
            </a:r>
            <a:endParaRPr lang="pt-BR" sz="2000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/>
          <p:cNvSpPr txBox="1"/>
          <p:nvPr/>
        </p:nvSpPr>
        <p:spPr>
          <a:xfrm>
            <a:off x="1854746" y="135682"/>
            <a:ext cx="5430909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29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eaLnBrk="0" hangingPunct="0">
              <a:defRPr sz="4400"/>
            </a:lvl2pPr>
            <a:lvl3pPr algn="ctr" eaLnBrk="0" hangingPunct="0">
              <a:defRPr sz="4400"/>
            </a:lvl3pPr>
            <a:lvl4pPr algn="ctr" eaLnBrk="0" hangingPunct="0">
              <a:defRPr sz="4400"/>
            </a:lvl4pPr>
            <a:lvl5pPr algn="ctr" eaLnBrk="0" hangingPunct="0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r>
              <a:rPr lang="pt-BR" dirty="0"/>
              <a:t>Expansão da Rede de Observação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590" y="1320258"/>
            <a:ext cx="2304256" cy="2242900"/>
          </a:xfrm>
          <a:prstGeom prst="rect">
            <a:avLst/>
          </a:prstGeom>
          <a:noFill/>
          <a:ln w="5397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0001" y="1320258"/>
            <a:ext cx="2386324" cy="2244383"/>
          </a:xfrm>
          <a:prstGeom prst="rect">
            <a:avLst/>
          </a:prstGeom>
          <a:noFill/>
          <a:ln w="5397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3120" y="1334006"/>
            <a:ext cx="2454381" cy="2230635"/>
          </a:xfrm>
          <a:prstGeom prst="rect">
            <a:avLst/>
          </a:prstGeom>
          <a:noFill/>
          <a:ln w="5397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3120" y="3960947"/>
            <a:ext cx="2454382" cy="2379805"/>
          </a:xfrm>
          <a:prstGeom prst="rect">
            <a:avLst/>
          </a:prstGeom>
          <a:noFill/>
          <a:ln w="5397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4286" y="3994856"/>
            <a:ext cx="2437754" cy="2345896"/>
          </a:xfrm>
          <a:prstGeom prst="rect">
            <a:avLst/>
          </a:prstGeom>
          <a:noFill/>
          <a:ln w="5397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446581" y="3994856"/>
            <a:ext cx="2546649" cy="23458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1" name="CaixaDeTexto 4"/>
          <p:cNvSpPr txBox="1"/>
          <p:nvPr/>
        </p:nvSpPr>
        <p:spPr>
          <a:xfrm>
            <a:off x="518591" y="4158893"/>
            <a:ext cx="246145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algn="ctr">
              <a:defRPr sz="2500" b="1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t-BR" dirty="0"/>
              <a:t>9 ETR </a:t>
            </a:r>
            <a:r>
              <a:rPr lang="pt-BR" dirty="0" smtClean="0"/>
              <a:t>+ </a:t>
            </a:r>
            <a:r>
              <a:rPr lang="pt-BR" dirty="0"/>
              <a:t>900</a:t>
            </a:r>
          </a:p>
          <a:p>
            <a:r>
              <a:rPr lang="pt-BR" dirty="0"/>
              <a:t>Prismas</a:t>
            </a:r>
          </a:p>
          <a:p>
            <a:r>
              <a:rPr lang="pt-BR" dirty="0"/>
              <a:t>135 </a:t>
            </a:r>
            <a:r>
              <a:rPr lang="pt-BR" dirty="0" err="1" smtClean="0"/>
              <a:t>PCDs</a:t>
            </a:r>
            <a:r>
              <a:rPr lang="pt-BR" dirty="0" smtClean="0"/>
              <a:t> AQUA</a:t>
            </a: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433396" y="1268760"/>
            <a:ext cx="2546649" cy="23458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3" name="CaixaDeTexto 5"/>
          <p:cNvSpPr txBox="1"/>
          <p:nvPr/>
        </p:nvSpPr>
        <p:spPr>
          <a:xfrm>
            <a:off x="806621" y="1991162"/>
            <a:ext cx="17281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BR" sz="25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+ 9 </a:t>
            </a:r>
          </a:p>
          <a:p>
            <a:pPr algn="ctr"/>
            <a:r>
              <a:rPr lang="pt-BR" sz="25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Radares</a:t>
            </a:r>
            <a:endParaRPr lang="pt-BR" sz="2500" b="1" dirty="0">
              <a:solidFill>
                <a:srgbClr val="C0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3238373" y="1279773"/>
            <a:ext cx="2680816" cy="23458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5" name="CaixaDeTexto 6"/>
          <p:cNvSpPr txBox="1"/>
          <p:nvPr/>
        </p:nvSpPr>
        <p:spPr>
          <a:xfrm>
            <a:off x="3288199" y="1972549"/>
            <a:ext cx="26309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BR" sz="25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+ 4.750</a:t>
            </a:r>
          </a:p>
          <a:p>
            <a:pPr algn="ctr"/>
            <a:r>
              <a:rPr lang="pt-BR" sz="25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Pluviômetros</a:t>
            </a:r>
            <a:endParaRPr lang="pt-BR" sz="2500" b="1" dirty="0">
              <a:solidFill>
                <a:srgbClr val="C0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6159902" y="1268760"/>
            <a:ext cx="2680816" cy="23458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7" name="CaixaDeTexto 17"/>
          <p:cNvSpPr txBox="1"/>
          <p:nvPr/>
        </p:nvSpPr>
        <p:spPr>
          <a:xfrm>
            <a:off x="6096513" y="1740938"/>
            <a:ext cx="263098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BR" sz="25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+ 286</a:t>
            </a:r>
          </a:p>
          <a:p>
            <a:pPr algn="ctr"/>
            <a:r>
              <a:rPr lang="pt-BR" sz="25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Estações Hidrológicas</a:t>
            </a:r>
            <a:endParaRPr lang="pt-BR" sz="2500" b="1" dirty="0">
              <a:solidFill>
                <a:srgbClr val="C0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3279837" y="3955621"/>
            <a:ext cx="2546649" cy="23798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9" name="CaixaDeTexto 20"/>
          <p:cNvSpPr txBox="1"/>
          <p:nvPr/>
        </p:nvSpPr>
        <p:spPr>
          <a:xfrm>
            <a:off x="3228848" y="4184115"/>
            <a:ext cx="26808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BR" sz="28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+ 100</a:t>
            </a:r>
          </a:p>
          <a:p>
            <a:pPr algn="ctr"/>
            <a:r>
              <a:rPr lang="pt-BR" sz="28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Estações </a:t>
            </a:r>
            <a:r>
              <a:rPr lang="pt-BR" sz="2800" b="1" dirty="0" err="1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Agrometeoro-lógicas</a:t>
            </a:r>
            <a:endParaRPr lang="pt-BR" sz="2800" b="1" dirty="0">
              <a:solidFill>
                <a:srgbClr val="C0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6215603" y="3955620"/>
            <a:ext cx="2546649" cy="23798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1" name="CaixaDeTexto 22"/>
          <p:cNvSpPr txBox="1"/>
          <p:nvPr/>
        </p:nvSpPr>
        <p:spPr>
          <a:xfrm>
            <a:off x="6203066" y="4031715"/>
            <a:ext cx="255918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BR" sz="28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+ 550 </a:t>
            </a:r>
            <a:r>
              <a:rPr lang="pt-BR" sz="2800" b="1" dirty="0" err="1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PCDs</a:t>
            </a:r>
            <a:r>
              <a:rPr lang="pt-BR" sz="28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AQUA</a:t>
            </a:r>
          </a:p>
          <a:p>
            <a:pPr algn="ctr"/>
            <a:r>
              <a:rPr lang="pt-BR" sz="20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Sensores de Umidade do Solo e</a:t>
            </a:r>
            <a:br>
              <a:rPr lang="pt-BR" sz="20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2000" b="1" dirty="0" smtClean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Precipitação</a:t>
            </a:r>
            <a:endParaRPr lang="pt-BR" sz="2000" b="1" dirty="0">
              <a:solidFill>
                <a:srgbClr val="C0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065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Ianuska\Desktop\Radares_Metetorologicos_po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48" t="3682" r="5583" b="12245"/>
          <a:stretch/>
        </p:blipFill>
        <p:spPr bwMode="auto">
          <a:xfrm>
            <a:off x="2092292" y="174576"/>
            <a:ext cx="4908600" cy="65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ta para a direita 1"/>
          <p:cNvSpPr/>
          <p:nvPr/>
        </p:nvSpPr>
        <p:spPr>
          <a:xfrm rot="2700000">
            <a:off x="2927283" y="5269551"/>
            <a:ext cx="399833" cy="198048"/>
          </a:xfrm>
          <a:prstGeom prst="rightArrow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31846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PlanoCemaden\urgente2\pluviometro20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31" y="928670"/>
            <a:ext cx="7429521" cy="557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5500694" y="928670"/>
            <a:ext cx="2928958" cy="50006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2786050" y="71438"/>
            <a:ext cx="6278946" cy="1000108"/>
          </a:xfrm>
          <a:prstGeom prst="rect">
            <a:avLst/>
          </a:prstGeom>
          <a:solidFill>
            <a:srgbClr val="254061">
              <a:alpha val="70980"/>
            </a:srgbClr>
          </a:solidFill>
        </p:spPr>
        <p:txBody>
          <a:bodyPr wrap="square" lIns="0" tIns="0" rIns="0" bIns="0">
            <a:noAutofit/>
          </a:bodyPr>
          <a:lstStyle/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pt-BR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 CEMADEN</a:t>
            </a:r>
            <a:endParaRPr lang="pt-BR" sz="2800" b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pt-BR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PLATAFORMAS AUTOMÁTICAS</a:t>
            </a:r>
            <a:endParaRPr lang="pt-BR" sz="2000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846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9"/>
          <p:cNvGrpSpPr>
            <a:grpSpLocks/>
          </p:cNvGrpSpPr>
          <p:nvPr/>
        </p:nvGrpSpPr>
        <p:grpSpPr bwMode="auto">
          <a:xfrm>
            <a:off x="244475" y="0"/>
            <a:ext cx="3587750" cy="6858000"/>
            <a:chOff x="728472" y="0"/>
            <a:chExt cx="3587750" cy="6858000"/>
          </a:xfrm>
        </p:grpSpPr>
        <p:grpSp>
          <p:nvGrpSpPr>
            <p:cNvPr id="3" name="Grupo 8"/>
            <p:cNvGrpSpPr>
              <a:grpSpLocks/>
            </p:cNvGrpSpPr>
            <p:nvPr/>
          </p:nvGrpSpPr>
          <p:grpSpPr bwMode="auto">
            <a:xfrm>
              <a:off x="728472" y="0"/>
              <a:ext cx="3587750" cy="6858000"/>
              <a:chOff x="728472" y="0"/>
              <a:chExt cx="3587750" cy="6858000"/>
            </a:xfrm>
          </p:grpSpPr>
          <p:grpSp>
            <p:nvGrpSpPr>
              <p:cNvPr id="5" name="Grupo 7"/>
              <p:cNvGrpSpPr>
                <a:grpSpLocks/>
              </p:cNvGrpSpPr>
              <p:nvPr/>
            </p:nvGrpSpPr>
            <p:grpSpPr bwMode="auto">
              <a:xfrm>
                <a:off x="728472" y="0"/>
                <a:ext cx="3587750" cy="6858000"/>
                <a:chOff x="728472" y="0"/>
                <a:chExt cx="3587750" cy="6858000"/>
              </a:xfrm>
            </p:grpSpPr>
            <p:pic>
              <p:nvPicPr>
                <p:cNvPr id="7" name="Picture 7" descr="SPM-1_011607_b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728472" y="0"/>
                  <a:ext cx="3587750" cy="6858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" name="Rectangle 4"/>
                <p:cNvSpPr>
                  <a:spLocks noChangeArrowheads="1"/>
                </p:cNvSpPr>
                <p:nvPr/>
              </p:nvSpPr>
              <p:spPr bwMode="auto">
                <a:xfrm>
                  <a:off x="1197864" y="1274064"/>
                  <a:ext cx="685800" cy="609600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FontTx/>
                    <a:buNone/>
                  </a:pPr>
                  <a:r>
                    <a:rPr lang="en-US"/>
                    <a:t>CO</a:t>
                  </a:r>
                  <a:r>
                    <a:rPr lang="en-US" baseline="-25000"/>
                    <a:t>2</a:t>
                  </a:r>
                </a:p>
              </p:txBody>
            </p:sp>
          </p:grpSp>
          <p:sp>
            <p:nvSpPr>
              <p:cNvPr id="6" name="Rectangle 6"/>
              <p:cNvSpPr>
                <a:spLocks noChangeArrowheads="1"/>
              </p:cNvSpPr>
              <p:nvPr/>
            </p:nvSpPr>
            <p:spPr bwMode="auto">
              <a:xfrm>
                <a:off x="1255776" y="5538216"/>
                <a:ext cx="762000" cy="5334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buFontTx/>
                  <a:buNone/>
                </a:pPr>
                <a:r>
                  <a:rPr lang="en-US"/>
                  <a:t>N</a:t>
                </a:r>
                <a:r>
                  <a:rPr lang="en-US" baseline="-25000"/>
                  <a:t>2</a:t>
                </a:r>
                <a:r>
                  <a:rPr lang="en-US"/>
                  <a:t>O</a:t>
                </a:r>
              </a:p>
            </p:txBody>
          </p:sp>
        </p:grpSp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1292352" y="3407664"/>
              <a:ext cx="685800" cy="457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FontTx/>
                <a:buNone/>
              </a:pPr>
              <a:r>
                <a:rPr lang="en-US"/>
                <a:t>CH</a:t>
              </a:r>
              <a:r>
                <a:rPr lang="en-US" baseline="-25000"/>
                <a:t>4</a:t>
              </a:r>
            </a:p>
          </p:txBody>
        </p:sp>
      </p:grpSp>
      <p:grpSp>
        <p:nvGrpSpPr>
          <p:cNvPr id="9" name="Grupo 10"/>
          <p:cNvGrpSpPr>
            <a:grpSpLocks/>
          </p:cNvGrpSpPr>
          <p:nvPr/>
        </p:nvGrpSpPr>
        <p:grpSpPr bwMode="auto">
          <a:xfrm>
            <a:off x="4341813" y="831850"/>
            <a:ext cx="4802187" cy="6026150"/>
            <a:chOff x="4341813" y="831850"/>
            <a:chExt cx="4802187" cy="6026150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41813" y="831850"/>
              <a:ext cx="4802187" cy="5722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5084763" y="5794375"/>
              <a:ext cx="1433512" cy="33813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pt-BR"/>
                <a:t>IPCC, 2007</a:t>
              </a:r>
              <a:endParaRPr lang="en-US"/>
            </a:p>
          </p:txBody>
        </p:sp>
        <p:sp>
          <p:nvSpPr>
            <p:cNvPr id="12" name="Retângulo 12"/>
            <p:cNvSpPr>
              <a:spLocks noChangeArrowheads="1"/>
            </p:cNvSpPr>
            <p:nvPr/>
          </p:nvSpPr>
          <p:spPr bwMode="auto">
            <a:xfrm>
              <a:off x="4572000" y="6396038"/>
              <a:ext cx="4572000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1200"/>
                <a:t>All changes are relative to corresponding averages for the period 1961-1990</a:t>
              </a:r>
              <a:endParaRPr lang="pt-BR" sz="1200"/>
            </a:p>
          </p:txBody>
        </p:sp>
      </p:grpSp>
      <p:sp>
        <p:nvSpPr>
          <p:cNvPr id="13" name="Retângulo 12"/>
          <p:cNvSpPr/>
          <p:nvPr/>
        </p:nvSpPr>
        <p:spPr>
          <a:xfrm>
            <a:off x="3949700" y="109538"/>
            <a:ext cx="4792663" cy="6461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pt-BR" sz="1800" dirty="0">
                <a:solidFill>
                  <a:srgbClr val="800000"/>
                </a:solidFill>
                <a:latin typeface="Palatino Linotype" pitchFamily="18" charset="0"/>
              </a:rPr>
              <a:t>Aquecimento do planeta e</a:t>
            </a:r>
            <a:br>
              <a:rPr lang="pt-BR" sz="1800" dirty="0">
                <a:solidFill>
                  <a:srgbClr val="800000"/>
                </a:solidFill>
                <a:latin typeface="Palatino Linotype" pitchFamily="18" charset="0"/>
              </a:rPr>
            </a:br>
            <a:r>
              <a:rPr lang="pt-BR" sz="1800" dirty="0">
                <a:solidFill>
                  <a:srgbClr val="800000"/>
                </a:solidFill>
                <a:latin typeface="Palatino Linotype" pitchFamily="18" charset="0"/>
              </a:rPr>
              <a:t>gases do efeito estufa: </a:t>
            </a:r>
            <a:r>
              <a:rPr lang="en-US" sz="1800" dirty="0">
                <a:solidFill>
                  <a:srgbClr val="800000"/>
                </a:solidFill>
                <a:latin typeface="Palatino Linotype" pitchFamily="18" charset="0"/>
              </a:rPr>
              <a:t>(CO</a:t>
            </a:r>
            <a:r>
              <a:rPr lang="en-US" sz="1800" baseline="-25000" dirty="0">
                <a:solidFill>
                  <a:srgbClr val="800000"/>
                </a:solidFill>
                <a:latin typeface="Palatino Linotype" pitchFamily="18" charset="0"/>
              </a:rPr>
              <a:t>2</a:t>
            </a:r>
            <a:r>
              <a:rPr lang="en-US" sz="1800" dirty="0">
                <a:solidFill>
                  <a:srgbClr val="800000"/>
                </a:solidFill>
                <a:latin typeface="Palatino Linotype" pitchFamily="18" charset="0"/>
              </a:rPr>
              <a:t>, CH</a:t>
            </a:r>
            <a:r>
              <a:rPr lang="en-US" sz="1800" baseline="-25000" dirty="0">
                <a:solidFill>
                  <a:srgbClr val="800000"/>
                </a:solidFill>
                <a:latin typeface="Palatino Linotype" pitchFamily="18" charset="0"/>
              </a:rPr>
              <a:t>4</a:t>
            </a:r>
            <a:r>
              <a:rPr lang="en-US" sz="1800" dirty="0">
                <a:solidFill>
                  <a:srgbClr val="800000"/>
                </a:solidFill>
                <a:latin typeface="Palatino Linotype" pitchFamily="18" charset="0"/>
              </a:rPr>
              <a:t>, N</a:t>
            </a:r>
            <a:r>
              <a:rPr lang="en-US" sz="1800" baseline="-25000" dirty="0">
                <a:solidFill>
                  <a:srgbClr val="800000"/>
                </a:solidFill>
                <a:latin typeface="Palatino Linotype" pitchFamily="18" charset="0"/>
              </a:rPr>
              <a:t>2</a:t>
            </a:r>
            <a:r>
              <a:rPr lang="en-US" sz="1800" dirty="0">
                <a:solidFill>
                  <a:srgbClr val="800000"/>
                </a:solidFill>
                <a:latin typeface="Palatino Linotype" pitchFamily="18" charset="0"/>
              </a:rPr>
              <a:t>O)</a:t>
            </a:r>
            <a:endParaRPr lang="pt-BR" sz="1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79136" y="-357214"/>
            <a:ext cx="8064896" cy="1481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</a:pPr>
            <a:endParaRPr lang="pt-BR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r">
              <a:lnSpc>
                <a:spcPct val="115000"/>
              </a:lnSpc>
              <a:spcAft>
                <a:spcPts val="1000"/>
              </a:spcAft>
            </a:pPr>
            <a:r>
              <a:rPr lang="pt-BR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QUESTÃO DA MUDANÇA CLIMÁTICA</a:t>
            </a:r>
            <a:endParaRPr lang="pt-BR" sz="2800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endParaRPr lang="pt-B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www.wmo.int/media/sites/default/files/pr_1_1_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6147" y="1785926"/>
            <a:ext cx="6220274" cy="4429156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142844" y="2143116"/>
            <a:ext cx="24288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World Meteorological Organization (WMO) has ranked 2014 as the hottest year on record, as part of a continuing trend.  (Press release WMO February 2015)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2928926" y="1142984"/>
            <a:ext cx="59293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0.69 C above the 20</a:t>
            </a:r>
            <a:r>
              <a:rPr lang="en-US" baseline="30000" dirty="0" smtClean="0"/>
              <a:t>th</a:t>
            </a:r>
            <a:r>
              <a:rPr lang="en-US" dirty="0" smtClean="0"/>
              <a:t> century average of 13.9 C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5" y="1357298"/>
            <a:ext cx="5651229" cy="5500702"/>
          </a:xfrm>
          <a:prstGeom prst="rect">
            <a:avLst/>
          </a:prstGeom>
        </p:spPr>
      </p:pic>
      <p:sp>
        <p:nvSpPr>
          <p:cNvPr id="9" name="TextBox 12"/>
          <p:cNvSpPr txBox="1"/>
          <p:nvPr/>
        </p:nvSpPr>
        <p:spPr>
          <a:xfrm>
            <a:off x="71406" y="1028626"/>
            <a:ext cx="564360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Tendencias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dias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extremamente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umidos</a:t>
            </a:r>
            <a:r>
              <a:rPr lang="en-US" sz="2000" b="1" dirty="0" smtClean="0"/>
              <a:t> 1969-2010          </a:t>
            </a:r>
            <a:endParaRPr lang="en-US" sz="2000" b="1" dirty="0"/>
          </a:p>
        </p:txBody>
      </p:sp>
      <p:cxnSp>
        <p:nvCxnSpPr>
          <p:cNvPr id="14" name="Straight Arrow Connector 19"/>
          <p:cNvCxnSpPr/>
          <p:nvPr/>
        </p:nvCxnSpPr>
        <p:spPr>
          <a:xfrm flipV="1">
            <a:off x="4643438" y="2857496"/>
            <a:ext cx="1714512" cy="1143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2"/>
          <p:cNvSpPr/>
          <p:nvPr/>
        </p:nvSpPr>
        <p:spPr>
          <a:xfrm>
            <a:off x="3071802" y="3500438"/>
            <a:ext cx="1428760" cy="121444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24"/>
          <p:cNvSpPr txBox="1"/>
          <p:nvPr/>
        </p:nvSpPr>
        <p:spPr>
          <a:xfrm>
            <a:off x="142844" y="6488692"/>
            <a:ext cx="1855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Skanski</a:t>
            </a:r>
            <a:r>
              <a:rPr lang="en-US" dirty="0" smtClean="0"/>
              <a:t> et al 2013</a:t>
            </a:r>
            <a:endParaRPr lang="en-US" dirty="0"/>
          </a:p>
        </p:txBody>
      </p:sp>
      <p:sp>
        <p:nvSpPr>
          <p:cNvPr id="21" name="TextBox 1"/>
          <p:cNvSpPr txBox="1"/>
          <p:nvPr/>
        </p:nvSpPr>
        <p:spPr>
          <a:xfrm>
            <a:off x="6357950" y="3429000"/>
            <a:ext cx="2643206" cy="2677656"/>
          </a:xfrm>
          <a:prstGeom prst="rect">
            <a:avLst/>
          </a:prstGeom>
          <a:solidFill>
            <a:srgbClr val="77933C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Arial Narrow" pitchFamily="34" charset="0"/>
              </a:rPr>
              <a:t>No Sudeste da América do Sul (incluindo SE e S do Brasil) um aumento na frequência de dias chuvosos e muito chuvosos na região</a:t>
            </a:r>
            <a:endParaRPr lang="en-US" sz="2400" dirty="0">
              <a:latin typeface="Arial Narrow" pitchFamily="34" charset="0"/>
            </a:endParaRPr>
          </a:p>
        </p:txBody>
      </p:sp>
      <p:sp>
        <p:nvSpPr>
          <p:cNvPr id="23" name="TextBox 8"/>
          <p:cNvSpPr txBox="1"/>
          <p:nvPr/>
        </p:nvSpPr>
        <p:spPr>
          <a:xfrm>
            <a:off x="6357950" y="2488164"/>
            <a:ext cx="2537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+5 a + 10 mm/10 </a:t>
            </a:r>
            <a:r>
              <a:rPr lang="en-US" sz="2000" b="1" dirty="0" err="1" smtClean="0"/>
              <a:t>anos</a:t>
            </a:r>
            <a:endParaRPr lang="en-US" sz="2000" b="1" dirty="0"/>
          </a:p>
        </p:txBody>
      </p:sp>
      <p:sp>
        <p:nvSpPr>
          <p:cNvPr id="10" name="Retângulo 9"/>
          <p:cNvSpPr/>
          <p:nvPr/>
        </p:nvSpPr>
        <p:spPr>
          <a:xfrm>
            <a:off x="1079136" y="-357213"/>
            <a:ext cx="8064896" cy="1481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</a:pPr>
            <a:endParaRPr lang="pt-BR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r">
              <a:lnSpc>
                <a:spcPct val="115000"/>
              </a:lnSpc>
              <a:spcAft>
                <a:spcPts val="1000"/>
              </a:spcAft>
            </a:pPr>
            <a:r>
              <a:rPr lang="pt-BR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QUESTÃO DA MUDANÇA CLIMÁTICA</a:t>
            </a:r>
            <a:endParaRPr lang="pt-BR" sz="2800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endParaRPr lang="pt-B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6" y="1184929"/>
            <a:ext cx="5715040" cy="5530219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214414" y="742874"/>
            <a:ext cx="521497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Tendencias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numero</a:t>
            </a:r>
            <a:r>
              <a:rPr lang="en-US" sz="2000" b="1" dirty="0" smtClean="0"/>
              <a:t> de </a:t>
            </a:r>
            <a:r>
              <a:rPr lang="en-US" sz="2000" b="1" dirty="0" err="1" smtClean="0"/>
              <a:t>dias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quentes</a:t>
            </a:r>
            <a:r>
              <a:rPr lang="en-US" sz="2000" b="1" dirty="0" smtClean="0"/>
              <a:t> 1969-2010          </a:t>
            </a:r>
            <a:endParaRPr lang="en-US" sz="2000" b="1" dirty="0"/>
          </a:p>
        </p:txBody>
      </p:sp>
      <p:sp>
        <p:nvSpPr>
          <p:cNvPr id="3" name="TextBox 7"/>
          <p:cNvSpPr txBox="1"/>
          <p:nvPr/>
        </p:nvSpPr>
        <p:spPr>
          <a:xfrm>
            <a:off x="6572264" y="2000240"/>
            <a:ext cx="2035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+2 a + 8 %/10 </a:t>
            </a:r>
            <a:r>
              <a:rPr lang="en-US" b="1" dirty="0" err="1" smtClean="0"/>
              <a:t>anos</a:t>
            </a:r>
            <a:endParaRPr lang="en-US" b="1" dirty="0"/>
          </a:p>
        </p:txBody>
      </p:sp>
      <p:sp>
        <p:nvSpPr>
          <p:cNvPr id="5" name="Rectangle 15"/>
          <p:cNvSpPr/>
          <p:nvPr/>
        </p:nvSpPr>
        <p:spPr>
          <a:xfrm>
            <a:off x="3071802" y="3214686"/>
            <a:ext cx="1544517" cy="131983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16"/>
          <p:cNvCxnSpPr>
            <a:stCxn id="5" idx="3"/>
          </p:cNvCxnSpPr>
          <p:nvPr/>
        </p:nvCxnSpPr>
        <p:spPr>
          <a:xfrm flipV="1">
            <a:off x="4616319" y="2786058"/>
            <a:ext cx="1741631" cy="10885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1"/>
          <p:cNvSpPr txBox="1"/>
          <p:nvPr/>
        </p:nvSpPr>
        <p:spPr>
          <a:xfrm>
            <a:off x="6357950" y="3429000"/>
            <a:ext cx="2643206" cy="2308324"/>
          </a:xfrm>
          <a:prstGeom prst="rect">
            <a:avLst/>
          </a:prstGeom>
          <a:solidFill>
            <a:srgbClr val="77933C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Duração de dos dias quentes também está aumentando na região</a:t>
            </a:r>
            <a:br>
              <a:rPr lang="pt-BR" sz="2400" dirty="0" smtClean="0"/>
            </a:br>
            <a:endParaRPr lang="en-US" sz="2400" dirty="0">
              <a:latin typeface="Arial Narrow" pitchFamily="34" charset="0"/>
            </a:endParaRPr>
          </a:p>
        </p:txBody>
      </p:sp>
      <p:sp>
        <p:nvSpPr>
          <p:cNvPr id="9" name="TextBox 24"/>
          <p:cNvSpPr txBox="1"/>
          <p:nvPr/>
        </p:nvSpPr>
        <p:spPr>
          <a:xfrm>
            <a:off x="142844" y="6357958"/>
            <a:ext cx="1855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Skanski</a:t>
            </a:r>
            <a:r>
              <a:rPr lang="en-US" dirty="0" smtClean="0"/>
              <a:t> et al 2013</a:t>
            </a:r>
            <a:endParaRPr lang="en-US" dirty="0"/>
          </a:p>
        </p:txBody>
      </p:sp>
      <p:sp>
        <p:nvSpPr>
          <p:cNvPr id="11" name="Retângulo 10"/>
          <p:cNvSpPr/>
          <p:nvPr/>
        </p:nvSpPr>
        <p:spPr>
          <a:xfrm>
            <a:off x="1079136" y="-357213"/>
            <a:ext cx="8064896" cy="1481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</a:pPr>
            <a:endParaRPr lang="pt-BR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r">
              <a:lnSpc>
                <a:spcPct val="115000"/>
              </a:lnSpc>
              <a:spcAft>
                <a:spcPts val="1000"/>
              </a:spcAft>
            </a:pPr>
            <a:r>
              <a:rPr lang="pt-BR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QUESTÃO DA MUDANÇA CLIMÁTICA</a:t>
            </a:r>
            <a:endParaRPr lang="pt-BR" sz="2800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endParaRPr lang="pt-B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58601" y="2110079"/>
            <a:ext cx="804373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2400"/>
              </a:spcAft>
              <a:buFont typeface="Arial" pitchFamily="34" charset="0"/>
              <a:buChar char="•"/>
            </a:pPr>
            <a:r>
              <a:rPr lang="pt-BR" sz="3200" dirty="0" smtClean="0">
                <a:latin typeface="Berlin Sans FB" pitchFamily="34" charset="0"/>
              </a:rPr>
              <a:t>     Monitoramento </a:t>
            </a:r>
            <a:r>
              <a:rPr lang="pt-BR" sz="3200" dirty="0" smtClean="0">
                <a:latin typeface="Berlin Sans FB" pitchFamily="34" charset="0"/>
              </a:rPr>
              <a:t>e alertas de desastres naturais </a:t>
            </a:r>
            <a:endParaRPr lang="pt-BR" sz="3200" dirty="0" smtClean="0">
              <a:latin typeface="Berlin Sans FB" pitchFamily="34" charset="0"/>
            </a:endParaRPr>
          </a:p>
          <a:p>
            <a:pPr algn="just">
              <a:spcAft>
                <a:spcPts val="2400"/>
              </a:spcAft>
              <a:buFont typeface="Arial" pitchFamily="34" charset="0"/>
              <a:buChar char="•"/>
            </a:pPr>
            <a:r>
              <a:rPr lang="pt-BR" altLang="pt-BR" sz="3200" dirty="0" smtClean="0">
                <a:latin typeface="Berlin Sans FB" pitchFamily="34" charset="0"/>
              </a:rPr>
              <a:t>     A </a:t>
            </a:r>
            <a:r>
              <a:rPr lang="pt-BR" altLang="pt-BR" sz="3200" dirty="0" smtClean="0">
                <a:latin typeface="Berlin Sans FB" pitchFamily="34" charset="0"/>
              </a:rPr>
              <a:t>questão da mudança climática</a:t>
            </a:r>
          </a:p>
          <a:p>
            <a:pPr algn="just">
              <a:spcAft>
                <a:spcPts val="2400"/>
              </a:spcAft>
              <a:buFont typeface="Arial" pitchFamily="34" charset="0"/>
              <a:buChar char="•"/>
            </a:pPr>
            <a:r>
              <a:rPr lang="pt-BR" sz="3200" dirty="0" smtClean="0">
                <a:latin typeface="Berlin Sans FB" pitchFamily="34" charset="0"/>
              </a:rPr>
              <a:t>     Projeções climáticas</a:t>
            </a:r>
          </a:p>
          <a:p>
            <a:pPr algn="just">
              <a:spcAft>
                <a:spcPts val="2400"/>
              </a:spcAft>
              <a:buFont typeface="Arial" pitchFamily="34" charset="0"/>
              <a:buChar char="•"/>
            </a:pPr>
            <a:r>
              <a:rPr lang="pt-BR" sz="3200" dirty="0" smtClean="0">
                <a:latin typeface="Berlin Sans FB" pitchFamily="34" charset="0"/>
              </a:rPr>
              <a:t>     </a:t>
            </a:r>
            <a:r>
              <a:rPr lang="pt-BR" sz="3200" dirty="0" smtClean="0">
                <a:latin typeface="Berlin Sans FB" pitchFamily="34" charset="0"/>
              </a:rPr>
              <a:t>A seca de 2013-2014 no SE</a:t>
            </a:r>
            <a:endParaRPr lang="pt-BR" sz="3200" dirty="0" smtClean="0">
              <a:latin typeface="Berlin Sans FB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1384687"/>
            <a:ext cx="5286412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 Narrow" pitchFamily="34" charset="0"/>
              </a:rPr>
              <a:t>MÁXIMO (ESPACIAL) NUM. CONSEC. DIAS SEM CHUVA</a:t>
            </a:r>
          </a:p>
          <a:p>
            <a:pPr algn="ctr"/>
            <a:r>
              <a:rPr lang="en-US" sz="1600" b="1" dirty="0" smtClean="0">
                <a:latin typeface="Arial Narrow" pitchFamily="34" charset="0"/>
              </a:rPr>
              <a:t>DJF 1979-80 a 2014-2015          </a:t>
            </a:r>
            <a:endParaRPr lang="en-US" sz="1600" b="1" dirty="0">
              <a:latin typeface="Arial Narrow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079136" y="-357213"/>
            <a:ext cx="8064896" cy="1481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</a:pPr>
            <a:endParaRPr lang="pt-BR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r">
              <a:lnSpc>
                <a:spcPct val="115000"/>
              </a:lnSpc>
              <a:spcAft>
                <a:spcPts val="1000"/>
              </a:spcAft>
            </a:pPr>
            <a:r>
              <a:rPr lang="pt-BR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QUESTÃO DA MUDANÇA CLIMÁTICA</a:t>
            </a:r>
            <a:endParaRPr lang="pt-BR" sz="2800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endParaRPr lang="pt-B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K:\CEMADEN\Pesquisa\PlanoTrabalho\figs\MaximumLenghtDrySpells.png"/>
          <p:cNvPicPr>
            <a:picLocks noChangeAspect="1" noChangeArrowheads="1"/>
          </p:cNvPicPr>
          <p:nvPr/>
        </p:nvPicPr>
        <p:blipFill>
          <a:blip r:embed="rId2"/>
          <a:srcRect t="13352" r="4525"/>
          <a:stretch>
            <a:fillRect/>
          </a:stretch>
        </p:blipFill>
        <p:spPr bwMode="auto">
          <a:xfrm>
            <a:off x="-32" y="2071678"/>
            <a:ext cx="5535117" cy="4000528"/>
          </a:xfrm>
          <a:prstGeom prst="rect">
            <a:avLst/>
          </a:prstGeom>
          <a:noFill/>
        </p:spPr>
      </p:pic>
      <p:pic>
        <p:nvPicPr>
          <p:cNvPr id="1028" name="Picture 4" descr="K:\CEMADEN\Pesquisa\PlanoTrabalho\figs\MaximumLengthConsecDaysNoRain.DJF1980-2015.png"/>
          <p:cNvPicPr>
            <a:picLocks noChangeAspect="1" noChangeArrowheads="1"/>
          </p:cNvPicPr>
          <p:nvPr/>
        </p:nvPicPr>
        <p:blipFill>
          <a:blip r:embed="rId3"/>
          <a:srcRect l="12562" t="6166" r="5875" b="5083"/>
          <a:stretch>
            <a:fillRect/>
          </a:stretch>
        </p:blipFill>
        <p:spPr bwMode="auto">
          <a:xfrm>
            <a:off x="5554996" y="1000108"/>
            <a:ext cx="3589004" cy="2928958"/>
          </a:xfrm>
          <a:prstGeom prst="rect">
            <a:avLst/>
          </a:prstGeom>
          <a:noFill/>
        </p:spPr>
      </p:pic>
      <p:sp>
        <p:nvSpPr>
          <p:cNvPr id="7" name="Seta para cima 6"/>
          <p:cNvSpPr/>
          <p:nvPr/>
        </p:nvSpPr>
        <p:spPr>
          <a:xfrm>
            <a:off x="6786578" y="4071942"/>
            <a:ext cx="1214446" cy="35719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5715008" y="4643446"/>
            <a:ext cx="3357554" cy="646331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atin typeface="Arial Narrow" pitchFamily="34" charset="0"/>
              </a:rPr>
              <a:t>MÁXIMO ABSOLUTO NO PERÍODO DJF 1979-80 a 2014-2015</a:t>
            </a:r>
            <a:endParaRPr lang="pt-BR" b="1" dirty="0"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CEMADEN\Pesquisa\PlanoTrabalho\figs\Isolines.MaximumLength=18days.DJF2011-2015.png"/>
          <p:cNvPicPr>
            <a:picLocks noChangeAspect="1" noChangeArrowheads="1"/>
          </p:cNvPicPr>
          <p:nvPr/>
        </p:nvPicPr>
        <p:blipFill>
          <a:blip r:embed="rId2"/>
          <a:srcRect l="13125" t="6250" r="16562" b="4999"/>
          <a:stretch>
            <a:fillRect/>
          </a:stretch>
        </p:blipFill>
        <p:spPr bwMode="auto">
          <a:xfrm>
            <a:off x="4500562" y="2101206"/>
            <a:ext cx="4572032" cy="432819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aixaDeTexto 2"/>
          <p:cNvSpPr txBox="1"/>
          <p:nvPr/>
        </p:nvSpPr>
        <p:spPr>
          <a:xfrm>
            <a:off x="2214546" y="928670"/>
            <a:ext cx="4500594" cy="46166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 Narrow" pitchFamily="34" charset="0"/>
              </a:rPr>
              <a:t>18 dias consecutivos sem chuva</a:t>
            </a:r>
          </a:p>
        </p:txBody>
      </p:sp>
      <p:sp>
        <p:nvSpPr>
          <p:cNvPr id="4" name="Retângulo 3"/>
          <p:cNvSpPr/>
          <p:nvPr/>
        </p:nvSpPr>
        <p:spPr>
          <a:xfrm>
            <a:off x="1079136" y="-357213"/>
            <a:ext cx="8064896" cy="1481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</a:pPr>
            <a:endParaRPr lang="pt-BR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r">
              <a:lnSpc>
                <a:spcPct val="115000"/>
              </a:lnSpc>
              <a:spcAft>
                <a:spcPts val="1000"/>
              </a:spcAft>
            </a:pPr>
            <a:r>
              <a:rPr lang="pt-BR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QUESTÃO DA MUDANÇA CLIMÁTICA</a:t>
            </a:r>
            <a:endParaRPr lang="pt-BR" sz="2800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endParaRPr lang="pt-B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K:\CEMADEN\Pesquisa\PlanoTrabalho\figs\Isolines.MaximumLength=18days.DJF1980-2010.png"/>
          <p:cNvPicPr>
            <a:picLocks noChangeAspect="1" noChangeArrowheads="1"/>
          </p:cNvPicPr>
          <p:nvPr/>
        </p:nvPicPr>
        <p:blipFill>
          <a:blip r:embed="rId3"/>
          <a:srcRect l="13562" t="6583" r="16125" b="4666"/>
          <a:stretch>
            <a:fillRect/>
          </a:stretch>
        </p:blipFill>
        <p:spPr bwMode="auto">
          <a:xfrm>
            <a:off x="-32" y="2143116"/>
            <a:ext cx="4527760" cy="42862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2"/>
          <p:cNvSpPr txBox="1"/>
          <p:nvPr/>
        </p:nvSpPr>
        <p:spPr>
          <a:xfrm>
            <a:off x="500034" y="1785926"/>
            <a:ext cx="364333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 Narrow" pitchFamily="34" charset="0"/>
              </a:rPr>
              <a:t>DJF 1979-80 a 2009-2010          </a:t>
            </a:r>
            <a:endParaRPr lang="en-US" sz="1600" b="1" dirty="0">
              <a:latin typeface="Arial Narrow" pitchFamily="34" charset="0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5072066" y="1785926"/>
            <a:ext cx="364333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 Narrow" pitchFamily="34" charset="0"/>
              </a:rPr>
              <a:t>DJF 2010-11 a 2014-2015          </a:t>
            </a:r>
            <a:endParaRPr lang="en-US" sz="1600" b="1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79" y="1420831"/>
            <a:ext cx="6808581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786050" y="71438"/>
            <a:ext cx="6278946" cy="1000108"/>
          </a:xfrm>
          <a:prstGeom prst="rect">
            <a:avLst/>
          </a:prstGeom>
          <a:solidFill>
            <a:srgbClr val="254061">
              <a:alpha val="70980"/>
            </a:srgbClr>
          </a:solidFill>
        </p:spPr>
        <p:txBody>
          <a:bodyPr wrap="square" lIns="0" tIns="0" rIns="0" bIns="0">
            <a:noAutofit/>
          </a:bodyPr>
          <a:lstStyle/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pt-BR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PROJEÇÕES CLIMÁTICAS</a:t>
            </a:r>
          </a:p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pt-BR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 SISTEMA CLIMÁTICO</a:t>
            </a:r>
            <a:endParaRPr lang="pt-BR" sz="2800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000892" y="1171574"/>
            <a:ext cx="1928826" cy="923330"/>
          </a:xfrm>
          <a:prstGeom prst="rect">
            <a:avLst/>
          </a:prstGeom>
          <a:solidFill>
            <a:schemeClr val="accent2">
              <a:alpha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folHlink"/>
                </a:solidFill>
                <a:latin typeface="Arial Narrow" pitchFamily="34" charset="0"/>
              </a:rPr>
              <a:t>The climate system is a highly non-linear coupled system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000892" y="2214554"/>
            <a:ext cx="1928826" cy="1477328"/>
          </a:xfrm>
          <a:prstGeom prst="rect">
            <a:avLst/>
          </a:prstGeom>
          <a:solidFill>
            <a:schemeClr val="accent2">
              <a:alpha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dirty="0" err="1">
                <a:solidFill>
                  <a:schemeClr val="folHlink"/>
                </a:solidFill>
                <a:latin typeface="Arial Narrow" pitchFamily="34" charset="0"/>
              </a:rPr>
              <a:t>The</a:t>
            </a:r>
            <a:r>
              <a:rPr lang="pt-BR" dirty="0">
                <a:solidFill>
                  <a:schemeClr val="folHlink"/>
                </a:solidFill>
                <a:latin typeface="Arial Narrow" pitchFamily="34" charset="0"/>
              </a:rPr>
              <a:t> </a:t>
            </a:r>
            <a:r>
              <a:rPr lang="pt-BR" dirty="0" err="1">
                <a:solidFill>
                  <a:schemeClr val="folHlink"/>
                </a:solidFill>
                <a:latin typeface="Arial Narrow" pitchFamily="34" charset="0"/>
              </a:rPr>
              <a:t>components</a:t>
            </a:r>
            <a:r>
              <a:rPr lang="pt-BR" dirty="0">
                <a:solidFill>
                  <a:schemeClr val="folHlink"/>
                </a:solidFill>
                <a:latin typeface="Arial Narrow" pitchFamily="34" charset="0"/>
              </a:rPr>
              <a:t> </a:t>
            </a:r>
            <a:r>
              <a:rPr lang="pt-BR" dirty="0" err="1">
                <a:solidFill>
                  <a:schemeClr val="folHlink"/>
                </a:solidFill>
                <a:latin typeface="Arial Narrow" pitchFamily="34" charset="0"/>
              </a:rPr>
              <a:t>of</a:t>
            </a:r>
            <a:r>
              <a:rPr lang="pt-BR" dirty="0">
                <a:solidFill>
                  <a:schemeClr val="folHlink"/>
                </a:solidFill>
                <a:latin typeface="Arial Narrow" pitchFamily="34" charset="0"/>
              </a:rPr>
              <a:t> </a:t>
            </a:r>
            <a:r>
              <a:rPr lang="pt-BR" dirty="0" err="1">
                <a:solidFill>
                  <a:schemeClr val="folHlink"/>
                </a:solidFill>
                <a:latin typeface="Arial Narrow" pitchFamily="34" charset="0"/>
              </a:rPr>
              <a:t>the</a:t>
            </a:r>
            <a:r>
              <a:rPr lang="pt-BR" dirty="0">
                <a:solidFill>
                  <a:schemeClr val="folHlink"/>
                </a:solidFill>
                <a:latin typeface="Arial Narrow" pitchFamily="34" charset="0"/>
              </a:rPr>
              <a:t> </a:t>
            </a:r>
            <a:r>
              <a:rPr lang="pt-BR" dirty="0" err="1">
                <a:solidFill>
                  <a:schemeClr val="folHlink"/>
                </a:solidFill>
                <a:latin typeface="Arial Narrow" pitchFamily="34" charset="0"/>
              </a:rPr>
              <a:t>climate</a:t>
            </a:r>
            <a:r>
              <a:rPr lang="pt-BR" dirty="0">
                <a:solidFill>
                  <a:schemeClr val="folHlink"/>
                </a:solidFill>
                <a:latin typeface="Arial Narrow" pitchFamily="34" charset="0"/>
              </a:rPr>
              <a:t> system are open, </a:t>
            </a:r>
            <a:r>
              <a:rPr lang="pt-BR" dirty="0" err="1">
                <a:solidFill>
                  <a:schemeClr val="folHlink"/>
                </a:solidFill>
                <a:latin typeface="Arial Narrow" pitchFamily="34" charset="0"/>
              </a:rPr>
              <a:t>nonisolated</a:t>
            </a:r>
            <a:r>
              <a:rPr lang="pt-BR" dirty="0">
                <a:solidFill>
                  <a:schemeClr val="folHlink"/>
                </a:solidFill>
                <a:latin typeface="Arial Narrow" pitchFamily="34" charset="0"/>
              </a:rPr>
              <a:t> </a:t>
            </a:r>
            <a:r>
              <a:rPr lang="pt-BR" dirty="0" err="1">
                <a:solidFill>
                  <a:schemeClr val="folHlink"/>
                </a:solidFill>
                <a:latin typeface="Arial Narrow" pitchFamily="34" charset="0"/>
              </a:rPr>
              <a:t>subsystems</a:t>
            </a:r>
            <a:endParaRPr lang="pt-BR" dirty="0">
              <a:solidFill>
                <a:schemeClr val="folHlink"/>
              </a:solidFill>
              <a:latin typeface="Arial Narrow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000892" y="3786190"/>
            <a:ext cx="1960548" cy="2585323"/>
          </a:xfrm>
          <a:prstGeom prst="rect">
            <a:avLst/>
          </a:prstGeom>
          <a:solidFill>
            <a:schemeClr val="accent2">
              <a:alpha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dirty="0" err="1">
                <a:solidFill>
                  <a:schemeClr val="folHlink"/>
                </a:solidFill>
                <a:latin typeface="Arial Narrow" pitchFamily="34" charset="0"/>
              </a:rPr>
              <a:t>They</a:t>
            </a:r>
            <a:r>
              <a:rPr lang="pt-BR" dirty="0">
                <a:solidFill>
                  <a:schemeClr val="folHlink"/>
                </a:solidFill>
                <a:latin typeface="Arial Narrow" pitchFamily="34" charset="0"/>
              </a:rPr>
              <a:t> are </a:t>
            </a:r>
            <a:r>
              <a:rPr lang="pt-BR" dirty="0" err="1">
                <a:solidFill>
                  <a:schemeClr val="folHlink"/>
                </a:solidFill>
                <a:latin typeface="Arial Narrow" pitchFamily="34" charset="0"/>
              </a:rPr>
              <a:t>strongly</a:t>
            </a:r>
            <a:r>
              <a:rPr lang="pt-BR" dirty="0">
                <a:solidFill>
                  <a:schemeClr val="folHlink"/>
                </a:solidFill>
                <a:latin typeface="Arial Narrow" pitchFamily="34" charset="0"/>
              </a:rPr>
              <a:t> </a:t>
            </a:r>
            <a:r>
              <a:rPr lang="pt-BR" dirty="0" err="1">
                <a:solidFill>
                  <a:schemeClr val="folHlink"/>
                </a:solidFill>
                <a:latin typeface="Arial Narrow" pitchFamily="34" charset="0"/>
              </a:rPr>
              <a:t>coupled</a:t>
            </a:r>
            <a:r>
              <a:rPr lang="pt-BR" dirty="0">
                <a:solidFill>
                  <a:schemeClr val="folHlink"/>
                </a:solidFill>
                <a:latin typeface="Arial Narrow" pitchFamily="34" charset="0"/>
              </a:rPr>
              <a:t> </a:t>
            </a:r>
            <a:r>
              <a:rPr lang="pt-BR" dirty="0" err="1">
                <a:solidFill>
                  <a:schemeClr val="folHlink"/>
                </a:solidFill>
                <a:latin typeface="Arial Narrow" pitchFamily="34" charset="0"/>
              </a:rPr>
              <a:t>and</a:t>
            </a:r>
            <a:r>
              <a:rPr lang="pt-BR" dirty="0">
                <a:solidFill>
                  <a:schemeClr val="folHlink"/>
                </a:solidFill>
                <a:latin typeface="Arial Narrow" pitchFamily="34" charset="0"/>
              </a:rPr>
              <a:t> are </a:t>
            </a:r>
            <a:r>
              <a:rPr lang="pt-BR" dirty="0" err="1">
                <a:solidFill>
                  <a:schemeClr val="folHlink"/>
                </a:solidFill>
                <a:latin typeface="Arial Narrow" pitchFamily="34" charset="0"/>
              </a:rPr>
              <a:t>characterized</a:t>
            </a:r>
            <a:r>
              <a:rPr lang="pt-BR" dirty="0">
                <a:solidFill>
                  <a:schemeClr val="folHlink"/>
                </a:solidFill>
                <a:latin typeface="Arial Narrow" pitchFamily="34" charset="0"/>
              </a:rPr>
              <a:t> </a:t>
            </a:r>
            <a:r>
              <a:rPr lang="pt-BR" dirty="0" err="1">
                <a:solidFill>
                  <a:schemeClr val="folHlink"/>
                </a:solidFill>
                <a:latin typeface="Arial Narrow" pitchFamily="34" charset="0"/>
              </a:rPr>
              <a:t>by</a:t>
            </a:r>
            <a:r>
              <a:rPr lang="pt-BR" dirty="0">
                <a:solidFill>
                  <a:schemeClr val="folHlink"/>
                </a:solidFill>
                <a:latin typeface="Arial Narrow" pitchFamily="34" charset="0"/>
              </a:rPr>
              <a:t> </a:t>
            </a:r>
            <a:r>
              <a:rPr lang="pt-BR" dirty="0" err="1">
                <a:solidFill>
                  <a:schemeClr val="folHlink"/>
                </a:solidFill>
                <a:latin typeface="Arial Narrow" pitchFamily="34" charset="0"/>
              </a:rPr>
              <a:t>intense</a:t>
            </a:r>
            <a:r>
              <a:rPr lang="pt-BR" dirty="0">
                <a:solidFill>
                  <a:schemeClr val="folHlink"/>
                </a:solidFill>
                <a:latin typeface="Arial Narrow" pitchFamily="34" charset="0"/>
              </a:rPr>
              <a:t> </a:t>
            </a:r>
            <a:r>
              <a:rPr lang="pt-BR" dirty="0" err="1">
                <a:solidFill>
                  <a:schemeClr val="folHlink"/>
                </a:solidFill>
                <a:latin typeface="Arial Narrow" pitchFamily="34" charset="0"/>
              </a:rPr>
              <a:t>interactions</a:t>
            </a:r>
            <a:r>
              <a:rPr lang="pt-BR" dirty="0">
                <a:solidFill>
                  <a:schemeClr val="folHlink"/>
                </a:solidFill>
                <a:latin typeface="Arial Narrow" pitchFamily="34" charset="0"/>
              </a:rPr>
              <a:t> </a:t>
            </a:r>
            <a:r>
              <a:rPr lang="pt-BR" dirty="0" err="1">
                <a:solidFill>
                  <a:schemeClr val="folHlink"/>
                </a:solidFill>
                <a:latin typeface="Arial Narrow" pitchFamily="34" charset="0"/>
              </a:rPr>
              <a:t>at</a:t>
            </a:r>
            <a:r>
              <a:rPr lang="pt-BR" dirty="0">
                <a:solidFill>
                  <a:schemeClr val="folHlink"/>
                </a:solidFill>
                <a:latin typeface="Arial Narrow" pitchFamily="34" charset="0"/>
              </a:rPr>
              <a:t> </a:t>
            </a:r>
            <a:r>
              <a:rPr lang="pt-BR" dirty="0" err="1">
                <a:solidFill>
                  <a:schemeClr val="folHlink"/>
                </a:solidFill>
                <a:latin typeface="Arial Narrow" pitchFamily="34" charset="0"/>
              </a:rPr>
              <a:t>various</a:t>
            </a:r>
            <a:r>
              <a:rPr lang="pt-BR" dirty="0">
                <a:solidFill>
                  <a:schemeClr val="folHlink"/>
                </a:solidFill>
                <a:latin typeface="Arial Narrow" pitchFamily="34" charset="0"/>
              </a:rPr>
              <a:t> time </a:t>
            </a:r>
            <a:r>
              <a:rPr lang="pt-BR" dirty="0" err="1">
                <a:solidFill>
                  <a:schemeClr val="folHlink"/>
                </a:solidFill>
                <a:latin typeface="Arial Narrow" pitchFamily="34" charset="0"/>
              </a:rPr>
              <a:t>and</a:t>
            </a:r>
            <a:r>
              <a:rPr lang="pt-BR" dirty="0">
                <a:solidFill>
                  <a:schemeClr val="folHlink"/>
                </a:solidFill>
                <a:latin typeface="Arial Narrow" pitchFamily="34" charset="0"/>
              </a:rPr>
              <a:t> </a:t>
            </a:r>
            <a:r>
              <a:rPr lang="pt-BR" dirty="0" err="1">
                <a:solidFill>
                  <a:schemeClr val="folHlink"/>
                </a:solidFill>
                <a:latin typeface="Arial Narrow" pitchFamily="34" charset="0"/>
              </a:rPr>
              <a:t>space</a:t>
            </a:r>
            <a:r>
              <a:rPr lang="pt-BR" dirty="0">
                <a:solidFill>
                  <a:schemeClr val="folHlink"/>
                </a:solidFill>
                <a:latin typeface="Arial Narrow" pitchFamily="34" charset="0"/>
              </a:rPr>
              <a:t> </a:t>
            </a:r>
            <a:r>
              <a:rPr lang="pt-BR" dirty="0" err="1">
                <a:solidFill>
                  <a:schemeClr val="folHlink"/>
                </a:solidFill>
                <a:latin typeface="Arial Narrow" pitchFamily="34" charset="0"/>
              </a:rPr>
              <a:t>scales</a:t>
            </a:r>
            <a:r>
              <a:rPr lang="pt-BR" dirty="0">
                <a:solidFill>
                  <a:schemeClr val="folHlink"/>
                </a:solidFill>
                <a:latin typeface="Arial Narrow" pitchFamily="34" charset="0"/>
              </a:rPr>
              <a:t> </a:t>
            </a:r>
            <a:r>
              <a:rPr lang="pt-BR" dirty="0" err="1">
                <a:solidFill>
                  <a:schemeClr val="folHlink"/>
                </a:solidFill>
                <a:latin typeface="Arial Narrow" pitchFamily="34" charset="0"/>
              </a:rPr>
              <a:t>ranging</a:t>
            </a:r>
            <a:r>
              <a:rPr lang="pt-BR" dirty="0">
                <a:solidFill>
                  <a:schemeClr val="folHlink"/>
                </a:solidFill>
                <a:latin typeface="Arial Narrow" pitchFamily="34" charset="0"/>
              </a:rPr>
              <a:t> </a:t>
            </a:r>
            <a:r>
              <a:rPr lang="pt-BR" dirty="0" err="1">
                <a:solidFill>
                  <a:schemeClr val="folHlink"/>
                </a:solidFill>
                <a:latin typeface="Arial Narrow" pitchFamily="34" charset="0"/>
              </a:rPr>
              <a:t>from</a:t>
            </a:r>
            <a:r>
              <a:rPr lang="pt-BR" dirty="0">
                <a:solidFill>
                  <a:schemeClr val="folHlink"/>
                </a:solidFill>
                <a:latin typeface="Arial Narrow" pitchFamily="34" charset="0"/>
              </a:rPr>
              <a:t> micro </a:t>
            </a:r>
            <a:r>
              <a:rPr lang="pt-BR" dirty="0" err="1">
                <a:solidFill>
                  <a:schemeClr val="folHlink"/>
                </a:solidFill>
                <a:latin typeface="Arial Narrow" pitchFamily="34" charset="0"/>
              </a:rPr>
              <a:t>trough</a:t>
            </a:r>
            <a:r>
              <a:rPr lang="pt-BR" dirty="0">
                <a:solidFill>
                  <a:schemeClr val="folHlink"/>
                </a:solidFill>
                <a:latin typeface="Arial Narrow" pitchFamily="34" charset="0"/>
              </a:rPr>
              <a:t> meso to </a:t>
            </a:r>
            <a:r>
              <a:rPr lang="pt-BR" dirty="0" err="1">
                <a:solidFill>
                  <a:schemeClr val="folHlink"/>
                </a:solidFill>
                <a:latin typeface="Arial Narrow" pitchFamily="34" charset="0"/>
              </a:rPr>
              <a:t>planetary</a:t>
            </a:r>
            <a:r>
              <a:rPr lang="pt-BR" dirty="0">
                <a:solidFill>
                  <a:schemeClr val="folHlink"/>
                </a:solidFill>
                <a:latin typeface="Arial Narrow" pitchFamily="34" charset="0"/>
              </a:rPr>
              <a:t> </a:t>
            </a:r>
            <a:r>
              <a:rPr lang="pt-BR" dirty="0" err="1">
                <a:solidFill>
                  <a:schemeClr val="folHlink"/>
                </a:solidFill>
                <a:latin typeface="Arial Narrow" pitchFamily="34" charset="0"/>
              </a:rPr>
              <a:t>scales</a:t>
            </a:r>
            <a:endParaRPr lang="pt-BR" dirty="0">
              <a:solidFill>
                <a:schemeClr val="folHlink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357290" y="714356"/>
            <a:ext cx="7143800" cy="6309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500" b="1" dirty="0" err="1" smtClean="0">
                <a:solidFill>
                  <a:srgbClr val="002060"/>
                </a:solidFill>
                <a:latin typeface="Arial Narrow" pitchFamily="34" charset="0"/>
              </a:rPr>
              <a:t>Potenciais</a:t>
            </a:r>
            <a:r>
              <a:rPr lang="en-US" altLang="en-US" sz="3500" b="1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en-US" altLang="en-US" sz="3500" b="1" dirty="0" err="1" smtClean="0">
                <a:solidFill>
                  <a:srgbClr val="002060"/>
                </a:solidFill>
                <a:latin typeface="Arial Narrow" pitchFamily="34" charset="0"/>
              </a:rPr>
              <a:t>utilizações</a:t>
            </a:r>
            <a:r>
              <a:rPr lang="en-US" altLang="en-US" sz="3500" b="1" dirty="0" smtClean="0">
                <a:solidFill>
                  <a:srgbClr val="002060"/>
                </a:solidFill>
                <a:latin typeface="Arial Narrow" pitchFamily="34" charset="0"/>
              </a:rPr>
              <a:t> das </a:t>
            </a:r>
            <a:r>
              <a:rPr lang="en-US" altLang="en-US" sz="3500" b="1" dirty="0" err="1" smtClean="0">
                <a:solidFill>
                  <a:srgbClr val="002060"/>
                </a:solidFill>
                <a:latin typeface="Arial Narrow" pitchFamily="34" charset="0"/>
              </a:rPr>
              <a:t>previsões</a:t>
            </a:r>
            <a:endParaRPr lang="pt-BR" altLang="en-US" sz="35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61913" y="1362075"/>
            <a:ext cx="9009062" cy="5253038"/>
            <a:chOff x="39" y="858"/>
            <a:chExt cx="5675" cy="3309"/>
          </a:xfrm>
        </p:grpSpPr>
        <p:pic>
          <p:nvPicPr>
            <p:cNvPr id="4" name="Picture 4" descr="linhadeprevisão_I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" y="858"/>
              <a:ext cx="5675" cy="3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5" descr="12008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891"/>
              <a:ext cx="1924" cy="1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3618" y="2393"/>
              <a:ext cx="1914" cy="1774"/>
              <a:chOff x="480" y="1077"/>
              <a:chExt cx="2789" cy="2419"/>
            </a:xfrm>
          </p:grpSpPr>
          <p:pic>
            <p:nvPicPr>
              <p:cNvPr id="7" name="Picture 7" descr="agricultura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6" y="2296"/>
                <a:ext cx="1773" cy="1192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07763" dir="189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8" descr="solo rachado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1077"/>
                <a:ext cx="1540" cy="2419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07763" dir="189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9" descr="abastecimento0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0" y="1081"/>
                <a:ext cx="1604" cy="1218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07763" dir="189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11" name="Retângulo 10"/>
          <p:cNvSpPr/>
          <p:nvPr/>
        </p:nvSpPr>
        <p:spPr>
          <a:xfrm>
            <a:off x="1079136" y="-357214"/>
            <a:ext cx="8064896" cy="1481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</a:pPr>
            <a:endParaRPr lang="pt-BR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r">
              <a:lnSpc>
                <a:spcPct val="115000"/>
              </a:lnSpc>
              <a:spcAft>
                <a:spcPts val="1000"/>
              </a:spcAft>
            </a:pPr>
            <a:r>
              <a:rPr lang="pt-BR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PROJEÇÕES CLIMÁTICAS</a:t>
            </a:r>
            <a:endParaRPr lang="pt-BR" sz="2800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endParaRPr lang="pt-B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5" descr="AGC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1214422"/>
            <a:ext cx="5137150" cy="5181600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357818" y="1285860"/>
            <a:ext cx="3786182" cy="5143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9324" marR="0" lvl="0" indent="-179324" algn="ctr" defTabSz="914400" rtl="0" eaLnBrk="1" fontAlgn="auto" latinLnBrk="0" hangingPunct="1">
              <a:lnSpc>
                <a:spcPct val="90000"/>
              </a:lnSpc>
              <a:spcBef>
                <a:spcPct val="45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Climate Models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 are huge computer codes based on 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fundamental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mathematical equations of motion, thermodynamics and </a:t>
            </a:r>
            <a:r>
              <a:rPr kumimoji="0" lang="en-GB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radiative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 transfer</a:t>
            </a:r>
          </a:p>
          <a:p>
            <a:pPr marL="179324" marR="0" lvl="0" indent="-179324" algn="ctr" defTabSz="914400" rtl="0" eaLnBrk="1" fontAlgn="auto" latinLnBrk="0" hangingPunct="1">
              <a:lnSpc>
                <a:spcPct val="90000"/>
              </a:lnSpc>
              <a:spcBef>
                <a:spcPct val="45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Climate models are extensions of weather forecast models</a:t>
            </a:r>
          </a:p>
          <a:p>
            <a:pPr marL="179324" marR="0" lvl="0" indent="-179324" algn="l" defTabSz="914400" rtl="0" eaLnBrk="1" fontAlgn="auto" latinLnBrk="0" hangingPunct="1">
              <a:lnSpc>
                <a:spcPct val="90000"/>
              </a:lnSpc>
              <a:spcBef>
                <a:spcPct val="75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These equations govern:</a:t>
            </a:r>
          </a:p>
          <a:p>
            <a:pPr marL="358649" marR="0" lvl="1" indent="-166630" algn="l" defTabSz="914400" rtl="0" eaLnBrk="1" fontAlgn="auto" latinLnBrk="0" hangingPunct="1">
              <a:lnSpc>
                <a:spcPct val="90000"/>
              </a:lnSpc>
              <a:spcBef>
                <a:spcPct val="45000"/>
              </a:spcBef>
              <a:spcAft>
                <a:spcPts val="0"/>
              </a:spcAft>
              <a:buClr>
                <a:schemeClr val="accent3">
                  <a:lumMod val="60000"/>
                  <a:lumOff val="40000"/>
                </a:schemeClr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Flow of air and water - winds in the atmosphere, currents in the ocean. </a:t>
            </a:r>
          </a:p>
          <a:p>
            <a:pPr marL="358649" marR="0" lvl="1" indent="-166630" algn="l" defTabSz="914400" rtl="0" eaLnBrk="1" fontAlgn="auto" latinLnBrk="0" hangingPunct="1">
              <a:lnSpc>
                <a:spcPct val="90000"/>
              </a:lnSpc>
              <a:spcBef>
                <a:spcPct val="45000"/>
              </a:spcBef>
              <a:spcAft>
                <a:spcPts val="0"/>
              </a:spcAft>
              <a:buClr>
                <a:schemeClr val="accent3">
                  <a:lumMod val="60000"/>
                  <a:lumOff val="40000"/>
                </a:schemeClr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Exchange of heat, water and momentum between the atmosphere and the earth’s surface</a:t>
            </a:r>
          </a:p>
          <a:p>
            <a:pPr marL="358649" marR="0" lvl="1" indent="-166630" algn="l" defTabSz="914400" rtl="0" eaLnBrk="1" fontAlgn="auto" latinLnBrk="0" hangingPunct="1">
              <a:lnSpc>
                <a:spcPct val="90000"/>
              </a:lnSpc>
              <a:spcBef>
                <a:spcPct val="45000"/>
              </a:spcBef>
              <a:spcAft>
                <a:spcPts val="0"/>
              </a:spcAft>
              <a:buClr>
                <a:schemeClr val="accent3">
                  <a:lumMod val="60000"/>
                  <a:lumOff val="40000"/>
                </a:schemeClr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Release of latent heat by condensation during the formation of clouds and raindrops</a:t>
            </a:r>
          </a:p>
          <a:p>
            <a:pPr marL="358649" marR="0" lvl="1" indent="-166630" algn="l" defTabSz="914400" rtl="0" eaLnBrk="1" fontAlgn="auto" latinLnBrk="0" hangingPunct="1">
              <a:lnSpc>
                <a:spcPct val="90000"/>
              </a:lnSpc>
              <a:spcBef>
                <a:spcPct val="45000"/>
              </a:spcBef>
              <a:spcAft>
                <a:spcPts val="0"/>
              </a:spcAft>
              <a:buClr>
                <a:schemeClr val="accent3">
                  <a:lumMod val="60000"/>
                  <a:lumOff val="40000"/>
                </a:schemeClr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Absorption of sunshine and emission of thermal (infra-red) radiation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786050" y="71438"/>
            <a:ext cx="6357950" cy="857232"/>
          </a:xfrm>
          <a:prstGeom prst="rect">
            <a:avLst/>
          </a:prstGeom>
          <a:solidFill>
            <a:srgbClr val="254061">
              <a:alpha val="70980"/>
            </a:srgbClr>
          </a:solidFill>
        </p:spPr>
        <p:txBody>
          <a:bodyPr wrap="square" lIns="0" tIns="0" rIns="108000" bIns="0">
            <a:noAutofit/>
          </a:bodyPr>
          <a:lstStyle/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pt-BR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PROJEÇÕES CLIMÁTICAS</a:t>
            </a:r>
            <a:endParaRPr lang="pt-BR" sz="2800" b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pt-BR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MODELAGEM CLIMÁTICA</a:t>
            </a:r>
            <a:endParaRPr lang="pt-BR" sz="2000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 l="15157" t="29208" r="15157" b="17874"/>
          <a:stretch>
            <a:fillRect/>
          </a:stretch>
        </p:blipFill>
        <p:spPr bwMode="auto">
          <a:xfrm>
            <a:off x="679453" y="1792270"/>
            <a:ext cx="7964513" cy="377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0" y="5688013"/>
            <a:ext cx="9144000" cy="981075"/>
          </a:xfrm>
          <a:prstGeom prst="roundRect">
            <a:avLst>
              <a:gd name="adj" fmla="val 29486"/>
            </a:avLst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These models are, in effect, a synthesis as well as a measure of our current understanding of the coupled system</a:t>
            </a:r>
            <a:r>
              <a:rPr lang="en-US" sz="2400" dirty="0">
                <a:solidFill>
                  <a:srgbClr val="FFC000"/>
                </a:solidFill>
                <a:latin typeface="Arial Narrow" pitchFamily="34" charset="0"/>
              </a:rPr>
              <a:t> </a:t>
            </a:r>
          </a:p>
        </p:txBody>
      </p:sp>
      <p:sp>
        <p:nvSpPr>
          <p:cNvPr id="5" name="Retângulo 4"/>
          <p:cNvSpPr/>
          <p:nvPr/>
        </p:nvSpPr>
        <p:spPr>
          <a:xfrm>
            <a:off x="2786050" y="71438"/>
            <a:ext cx="6357950" cy="857232"/>
          </a:xfrm>
          <a:prstGeom prst="rect">
            <a:avLst/>
          </a:prstGeom>
          <a:solidFill>
            <a:srgbClr val="254061">
              <a:alpha val="70980"/>
            </a:srgbClr>
          </a:solidFill>
        </p:spPr>
        <p:txBody>
          <a:bodyPr wrap="square" lIns="0" tIns="0" rIns="108000" bIns="0">
            <a:noAutofit/>
          </a:bodyPr>
          <a:lstStyle/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pt-BR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PROJEÇÕES CLIMÁTICAS</a:t>
            </a:r>
            <a:endParaRPr lang="pt-BR" sz="2800" b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pt-BR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EVOLUÇÃO DA MODELAGEM CLIMÁTICA</a:t>
            </a:r>
            <a:endParaRPr lang="pt-BR" sz="2000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lum bright="-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5466" b="37231"/>
          <a:stretch>
            <a:fillRect/>
          </a:stretch>
        </p:blipFill>
        <p:spPr bwMode="auto">
          <a:xfrm>
            <a:off x="723900" y="3675083"/>
            <a:ext cx="36195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05"/>
          <p:cNvPicPr>
            <a:picLocks noChangeAspect="1" noChangeArrowheads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21" t="2380" r="30971" b="11902"/>
          <a:stretch>
            <a:fillRect/>
          </a:stretch>
        </p:blipFill>
        <p:spPr bwMode="auto">
          <a:xfrm>
            <a:off x="4318000" y="1044596"/>
            <a:ext cx="41973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4">
            <a:lum bright="-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71" t="1259" r="2107" b="12590"/>
          <a:stretch>
            <a:fillRect/>
          </a:stretch>
        </p:blipFill>
        <p:spPr bwMode="auto">
          <a:xfrm>
            <a:off x="892175" y="2824183"/>
            <a:ext cx="22320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68313" y="1565270"/>
            <a:ext cx="37338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2060"/>
                </a:solidFill>
              </a:rPr>
              <a:t>Changes in Extreme Events</a:t>
            </a:r>
          </a:p>
        </p:txBody>
      </p:sp>
      <p:sp>
        <p:nvSpPr>
          <p:cNvPr id="7" name="Retângulo 6"/>
          <p:cNvSpPr/>
          <p:nvPr/>
        </p:nvSpPr>
        <p:spPr>
          <a:xfrm>
            <a:off x="1079136" y="-357214"/>
            <a:ext cx="8064896" cy="1481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</a:pPr>
            <a:endParaRPr lang="pt-BR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r">
              <a:lnSpc>
                <a:spcPct val="115000"/>
              </a:lnSpc>
              <a:spcAft>
                <a:spcPts val="1000"/>
              </a:spcAft>
            </a:pPr>
            <a:r>
              <a:rPr lang="pt-BR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PROJEÇÕES CLIMÁTICAS</a:t>
            </a:r>
            <a:endParaRPr lang="pt-BR" sz="2800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endParaRPr lang="pt-B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410B304-FCEE-44D1-AA1B-BFE9D85B72D0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4" name="Grupo 3"/>
          <p:cNvGrpSpPr/>
          <p:nvPr/>
        </p:nvGrpSpPr>
        <p:grpSpPr>
          <a:xfrm>
            <a:off x="357158" y="1275591"/>
            <a:ext cx="4375207" cy="5010929"/>
            <a:chOff x="2279189" y="2541902"/>
            <a:chExt cx="3009335" cy="3260577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0291" t="12839" r="26577" b="43386"/>
            <a:stretch/>
          </p:blipFill>
          <p:spPr bwMode="auto">
            <a:xfrm>
              <a:off x="2279189" y="2600997"/>
              <a:ext cx="3009335" cy="3201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CaixaDeTexto 5"/>
            <p:cNvSpPr txBox="1"/>
            <p:nvPr/>
          </p:nvSpPr>
          <p:spPr>
            <a:xfrm>
              <a:off x="3186754" y="2541902"/>
              <a:ext cx="1364777" cy="38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GCMs</a:t>
              </a:r>
            </a:p>
            <a:p>
              <a:pPr algn="ctr"/>
              <a:r>
                <a:rPr lang="en-US" sz="1600" b="1" dirty="0" smtClean="0"/>
                <a:t>Grid at ~ 200 km</a:t>
              </a:r>
              <a:endParaRPr lang="en-US" sz="1600" b="1" dirty="0"/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2329202" y="5246478"/>
              <a:ext cx="1364777" cy="30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RCMs</a:t>
              </a:r>
            </a:p>
            <a:p>
              <a:pPr algn="ctr"/>
              <a:r>
                <a:rPr lang="en-US" sz="1200" b="1" dirty="0" smtClean="0"/>
                <a:t>Grid at ~ 20 km</a:t>
              </a:r>
              <a:endParaRPr lang="en-US" sz="1200" b="1" dirty="0"/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1934" y="3071810"/>
            <a:ext cx="5061540" cy="305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2786050" y="71438"/>
            <a:ext cx="6357950" cy="857232"/>
          </a:xfrm>
          <a:prstGeom prst="rect">
            <a:avLst/>
          </a:prstGeom>
          <a:solidFill>
            <a:srgbClr val="254061">
              <a:alpha val="70980"/>
            </a:srgbClr>
          </a:solidFill>
        </p:spPr>
        <p:txBody>
          <a:bodyPr wrap="square" lIns="0" tIns="0" rIns="108000" bIns="0">
            <a:noAutofit/>
          </a:bodyPr>
          <a:lstStyle/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pt-BR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PROJEÇÕES CLIMÁTICAS</a:t>
            </a:r>
            <a:endParaRPr lang="pt-BR" sz="2800" b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pt-BR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DOWNSCALING</a:t>
            </a:r>
            <a:endParaRPr lang="pt-BR" sz="2000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410B304-FCEE-44D1-AA1B-BFE9D85B72D0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4183"/>
          <a:stretch>
            <a:fillRect/>
          </a:stretch>
        </p:blipFill>
        <p:spPr bwMode="auto">
          <a:xfrm>
            <a:off x="214282" y="1184279"/>
            <a:ext cx="4006903" cy="288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423476" y="1925413"/>
            <a:ext cx="4577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Calibri" pitchFamily="34" charset="0"/>
                <a:sym typeface="Wingdings" pitchFamily="2" charset="2"/>
              </a:rPr>
              <a:t>Present-day biases in Precipitation (DJF)</a:t>
            </a:r>
          </a:p>
          <a:p>
            <a:pPr algn="ctr"/>
            <a:r>
              <a:rPr lang="pt-BR" sz="1800" dirty="0" err="1">
                <a:solidFill>
                  <a:srgbClr val="002060"/>
                </a:solidFill>
                <a:latin typeface="Calibri" pitchFamily="34" charset="0"/>
              </a:rPr>
              <a:t>historical</a:t>
            </a:r>
            <a:r>
              <a:rPr lang="pt-BR" sz="1800" dirty="0">
                <a:solidFill>
                  <a:srgbClr val="002060"/>
                </a:solidFill>
                <a:latin typeface="Calibri" pitchFamily="34" charset="0"/>
              </a:rPr>
              <a:t> vs. CRU-OBS over </a:t>
            </a:r>
            <a:r>
              <a:rPr lang="pt-BR" sz="1800" dirty="0" smtClean="0">
                <a:solidFill>
                  <a:srgbClr val="002060"/>
                </a:solidFill>
                <a:latin typeface="Calibri" pitchFamily="34" charset="0"/>
              </a:rPr>
              <a:t>1961–1990</a:t>
            </a:r>
            <a:endParaRPr lang="pt-BR" sz="1800" dirty="0">
              <a:solidFill>
                <a:srgbClr val="002060"/>
              </a:solidFill>
              <a:latin typeface="Calibri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4715099" y="3143248"/>
            <a:ext cx="4286057" cy="2985635"/>
            <a:chOff x="4760534" y="3755733"/>
            <a:chExt cx="4286057" cy="2985635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0534" y="3936446"/>
              <a:ext cx="4203954" cy="2804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tângulo 8"/>
            <p:cNvSpPr/>
            <p:nvPr/>
          </p:nvSpPr>
          <p:spPr>
            <a:xfrm>
              <a:off x="5004048" y="3755733"/>
              <a:ext cx="404254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002060"/>
                  </a:solidFill>
                  <a:latin typeface="+mn-lt"/>
                </a:rPr>
                <a:t>Climatological seasonal </a:t>
              </a:r>
              <a:r>
                <a:rPr lang="en-US" sz="1800" b="1" dirty="0" smtClean="0">
                  <a:solidFill>
                    <a:srgbClr val="002060"/>
                  </a:solidFill>
                  <a:latin typeface="+mn-lt"/>
                </a:rPr>
                <a:t>cycle</a:t>
              </a:r>
              <a:endParaRPr lang="pt-BR" sz="1800" b="1" dirty="0">
                <a:solidFill>
                  <a:srgbClr val="002060"/>
                </a:solidFill>
                <a:latin typeface="+mn-lt"/>
              </a:endParaRPr>
            </a:p>
          </p:txBody>
        </p:sp>
      </p:grpSp>
      <p:sp>
        <p:nvSpPr>
          <p:cNvPr id="12" name="Retângulo 11"/>
          <p:cNvSpPr/>
          <p:nvPr/>
        </p:nvSpPr>
        <p:spPr>
          <a:xfrm>
            <a:off x="1079136" y="-357214"/>
            <a:ext cx="8064896" cy="1481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</a:pPr>
            <a:endParaRPr lang="pt-BR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r">
              <a:lnSpc>
                <a:spcPct val="115000"/>
              </a:lnSpc>
              <a:spcAft>
                <a:spcPts val="1000"/>
              </a:spcAft>
            </a:pPr>
            <a:r>
              <a:rPr lang="pt-BR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PROJEÇÕES CLIMÁTICAS</a:t>
            </a:r>
            <a:endParaRPr lang="pt-BR" sz="2800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endParaRPr lang="pt-B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728"/>
          <a:stretch>
            <a:fillRect/>
          </a:stretch>
        </p:blipFill>
        <p:spPr bwMode="auto">
          <a:xfrm>
            <a:off x="214282" y="3970337"/>
            <a:ext cx="3178147" cy="288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2928926" y="6215082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2060"/>
                </a:solidFill>
                <a:latin typeface="+mn-lt"/>
              </a:rPr>
              <a:t>Alves</a:t>
            </a:r>
            <a:r>
              <a:rPr lang="en-US" sz="1600" dirty="0" smtClean="0">
                <a:solidFill>
                  <a:srgbClr val="002060"/>
                </a:solidFill>
                <a:latin typeface="+mn-lt"/>
              </a:rPr>
              <a:t> et al 2013</a:t>
            </a:r>
            <a:endParaRPr lang="en-US" sz="1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95536" y="987966"/>
            <a:ext cx="843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2060"/>
                </a:solidFill>
                <a:latin typeface="+mj-lt"/>
              </a:rPr>
              <a:t>How </a:t>
            </a:r>
            <a:r>
              <a:rPr lang="en-US" b="1" dirty="0">
                <a:solidFill>
                  <a:srgbClr val="002060"/>
                </a:solidFill>
                <a:latin typeface="+mj-lt"/>
              </a:rPr>
              <a:t>well do CMIP5 models  simulate present climate conditions</a:t>
            </a:r>
            <a:r>
              <a:rPr lang="is-IS" b="1" dirty="0" smtClean="0">
                <a:solidFill>
                  <a:srgbClr val="002060"/>
                </a:solidFill>
                <a:latin typeface="+mj-lt"/>
              </a:rPr>
              <a:t>?</a:t>
            </a:r>
            <a:endParaRPr lang="is-IS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291"/>
          <a:stretch/>
        </p:blipFill>
        <p:spPr>
          <a:xfrm>
            <a:off x="1278400" y="1448225"/>
            <a:ext cx="6533960" cy="276659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557"/>
          <a:stretch/>
        </p:blipFill>
        <p:spPr>
          <a:xfrm>
            <a:off x="1337265" y="4067175"/>
            <a:ext cx="6475095" cy="2719411"/>
          </a:xfrm>
          <a:prstGeom prst="rect">
            <a:avLst/>
          </a:prstGeom>
        </p:spPr>
      </p:pic>
      <p:sp>
        <p:nvSpPr>
          <p:cNvPr id="11" name="CaixaDeTexto 1"/>
          <p:cNvSpPr txBox="1"/>
          <p:nvPr/>
        </p:nvSpPr>
        <p:spPr>
          <a:xfrm>
            <a:off x="539552" y="925281"/>
            <a:ext cx="820891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pt-BR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CMIP5 – PROJEÇÕES DE TEMPERATURA E CHUVA</a:t>
            </a:r>
          </a:p>
          <a:p>
            <a:pPr algn="r"/>
            <a:r>
              <a:rPr lang="pt-BR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2071-2100 RELATIVO A 1961-1990</a:t>
            </a:r>
            <a:endParaRPr lang="pt-BR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2786050" y="71438"/>
            <a:ext cx="6357950" cy="571480"/>
          </a:xfrm>
          <a:prstGeom prst="rect">
            <a:avLst/>
          </a:prstGeom>
          <a:solidFill>
            <a:srgbClr val="254061">
              <a:alpha val="70980"/>
            </a:srgbClr>
          </a:solidFill>
        </p:spPr>
        <p:txBody>
          <a:bodyPr wrap="square" lIns="0" tIns="0" rIns="108000" bIns="0">
            <a:noAutofit/>
          </a:bodyPr>
          <a:lstStyle/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pt-BR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PROJEÇÕES CLIMÁTICAS</a:t>
            </a:r>
            <a:endParaRPr lang="pt-BR" sz="2800" b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ítulo 1"/>
          <p:cNvSpPr txBox="1">
            <a:spLocks/>
          </p:cNvSpPr>
          <p:nvPr/>
        </p:nvSpPr>
        <p:spPr bwMode="auto">
          <a:xfrm>
            <a:off x="611560" y="115662"/>
            <a:ext cx="8229343" cy="5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4" tIns="45562" rIns="91104" bIns="45562"/>
          <a:lstStyle>
            <a:lvl1pPr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2800" u="none" dirty="0">
                <a:solidFill>
                  <a:schemeClr val="bg1"/>
                </a:solidFill>
                <a:latin typeface="Tahoma" charset="0"/>
                <a:cs typeface="Tahoma" charset="0"/>
              </a:rPr>
              <a:t>Aumento Significativo de Eventos Extremos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7" r="2614" b="32069"/>
          <a:stretch>
            <a:fillRect/>
          </a:stretch>
        </p:blipFill>
        <p:spPr bwMode="auto">
          <a:xfrm>
            <a:off x="615758" y="960664"/>
            <a:ext cx="8054879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tângulo 6"/>
          <p:cNvSpPr>
            <a:spLocks noChangeArrowheads="1"/>
          </p:cNvSpPr>
          <p:nvPr/>
        </p:nvSpPr>
        <p:spPr bwMode="auto">
          <a:xfrm>
            <a:off x="315576" y="3645355"/>
            <a:ext cx="5128747" cy="1754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4" tIns="45562" rIns="91104" bIns="45562">
            <a:spAutoFit/>
          </a:bodyPr>
          <a:lstStyle/>
          <a:p>
            <a:r>
              <a:rPr lang="pt-BR" u="none">
                <a:latin typeface="Tahoma" charset="0"/>
                <a:cs typeface="Tahoma" charset="0"/>
              </a:rPr>
              <a:t>“We </a:t>
            </a:r>
            <a:r>
              <a:rPr lang="en-US" u="none">
                <a:latin typeface="Tahoma" charset="0"/>
                <a:cs typeface="Tahoma" charset="0"/>
              </a:rPr>
              <a:t>review the evidence and argue that for some types of extreme — notably heatwaves, but also precipitation extremes — there is now strong evidence linking specific events or an increase in their numbers to the human influence on climate.”</a:t>
            </a:r>
            <a:endParaRPr lang="pt-BR" u="none">
              <a:latin typeface="Tahoma" charset="0"/>
              <a:cs typeface="Tahoma" charset="0"/>
            </a:endParaRP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8788" y="1824719"/>
            <a:ext cx="3216051" cy="464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ítulo 1"/>
          <p:cNvSpPr txBox="1">
            <a:spLocks/>
          </p:cNvSpPr>
          <p:nvPr/>
        </p:nvSpPr>
        <p:spPr bwMode="auto">
          <a:xfrm rot="-5400000">
            <a:off x="7887376" y="5073419"/>
            <a:ext cx="2222046" cy="291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4" tIns="45562" rIns="91104" bIns="45562"/>
          <a:lstStyle>
            <a:lvl1pPr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u="none">
                <a:solidFill>
                  <a:schemeClr val="bg1"/>
                </a:solidFill>
                <a:latin typeface="Tahoma" charset="0"/>
                <a:cs typeface="Tahoma" charset="0"/>
              </a:rPr>
              <a:t>Slide cortesia: J. Tomasella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40" t="32551" r="38730" b="12276"/>
          <a:stretch/>
        </p:blipFill>
        <p:spPr bwMode="auto">
          <a:xfrm>
            <a:off x="142844" y="1428736"/>
            <a:ext cx="4214841" cy="507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786050" y="71438"/>
            <a:ext cx="6357950" cy="857232"/>
          </a:xfrm>
          <a:prstGeom prst="rect">
            <a:avLst/>
          </a:prstGeom>
          <a:solidFill>
            <a:srgbClr val="254061">
              <a:alpha val="70980"/>
            </a:srgbClr>
          </a:solidFill>
        </p:spPr>
        <p:txBody>
          <a:bodyPr wrap="square" lIns="0" tIns="0" rIns="108000" bIns="0">
            <a:noAutofit/>
          </a:bodyPr>
          <a:lstStyle/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pt-BR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PROJEÇÕES CLIMÁTICAS</a:t>
            </a:r>
            <a:endParaRPr lang="pt-BR" sz="2800" b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pt-BR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CASCATA DE INCERTEZAS</a:t>
            </a:r>
            <a:endParaRPr lang="pt-BR" sz="2000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19" t="14228" r="38790" b="11091"/>
          <a:stretch/>
        </p:blipFill>
        <p:spPr bwMode="auto">
          <a:xfrm>
            <a:off x="4188642" y="1214422"/>
            <a:ext cx="4883952" cy="528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3"/>
          <p:cNvSpPr>
            <a:spLocks noChangeArrowheads="1"/>
          </p:cNvSpPr>
          <p:nvPr/>
        </p:nvSpPr>
        <p:spPr bwMode="auto">
          <a:xfrm>
            <a:off x="5436096" y="871349"/>
            <a:ext cx="3528517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/>
            <a:r>
              <a:rPr lang="en-US" dirty="0">
                <a:latin typeface="Calibri" pitchFamily="34" charset="0"/>
                <a:ea typeface="MS PGothic" pitchFamily="34" charset="-128"/>
              </a:rPr>
              <a:t>Projections until the end of the 21</a:t>
            </a:r>
            <a:r>
              <a:rPr lang="en-US" baseline="30000" dirty="0">
                <a:latin typeface="Calibri" pitchFamily="34" charset="0"/>
                <a:ea typeface="MS PGothic" pitchFamily="34" charset="-128"/>
              </a:rPr>
              <a:t>st</a:t>
            </a:r>
            <a:r>
              <a:rPr lang="en-US" dirty="0">
                <a:latin typeface="Calibri" pitchFamily="34" charset="0"/>
                <a:ea typeface="MS PGothic" pitchFamily="34" charset="-128"/>
              </a:rPr>
              <a:t> Century show 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  <a:ea typeface="MS PGothic" pitchFamily="34" charset="-128"/>
              </a:rPr>
              <a:t>changes in extremes of rainfall more important than in the total of rainfall </a:t>
            </a:r>
            <a:endParaRPr lang="pt-BR" dirty="0">
              <a:solidFill>
                <a:srgbClr val="FF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" name="Retângulo 7"/>
          <p:cNvSpPr>
            <a:spLocks noChangeArrowheads="1"/>
          </p:cNvSpPr>
          <p:nvPr/>
        </p:nvSpPr>
        <p:spPr bwMode="auto">
          <a:xfrm>
            <a:off x="304800" y="1941513"/>
            <a:ext cx="3733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/>
            <a:r>
              <a:rPr lang="en-US">
                <a:latin typeface="Calibri" pitchFamily="34" charset="0"/>
                <a:ea typeface="MS PGothic" pitchFamily="34" charset="-128"/>
              </a:rPr>
              <a:t>ve regional variability</a:t>
            </a:r>
            <a:endParaRPr lang="pt-BR"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4" name="Picture 1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454525"/>
            <a:ext cx="2357438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244725"/>
            <a:ext cx="235743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2"/>
          <p:cNvSpPr txBox="1">
            <a:spLocks noChangeArrowheads="1"/>
          </p:cNvSpPr>
          <p:nvPr/>
        </p:nvSpPr>
        <p:spPr bwMode="auto">
          <a:xfrm>
            <a:off x="5003800" y="2443163"/>
            <a:ext cx="1512888" cy="1384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457200">
              <a:defRPr/>
            </a:pPr>
            <a:r>
              <a:rPr lang="pt-BR" sz="1400" dirty="0" err="1">
                <a:latin typeface="Calibri" pitchFamily="34" charset="0"/>
                <a:ea typeface="MS PGothic" pitchFamily="34" charset="-128"/>
              </a:rPr>
              <a:t>Increase</a:t>
            </a:r>
            <a:r>
              <a:rPr lang="pt-BR" sz="1400" dirty="0">
                <a:latin typeface="Calibri" pitchFamily="34" charset="0"/>
                <a:ea typeface="MS PGothic" pitchFamily="34" charset="-128"/>
              </a:rPr>
              <a:t> in </a:t>
            </a:r>
            <a:r>
              <a:rPr lang="pt-BR" sz="1400" dirty="0" err="1">
                <a:latin typeface="Calibri" pitchFamily="34" charset="0"/>
                <a:ea typeface="MS PGothic" pitchFamily="34" charset="-128"/>
              </a:rPr>
              <a:t>the</a:t>
            </a:r>
            <a:r>
              <a:rPr lang="pt-BR" sz="1400" dirty="0">
                <a:latin typeface="Calibri" pitchFamily="34" charset="0"/>
                <a:ea typeface="MS PGothic" pitchFamily="34" charset="-128"/>
              </a:rPr>
              <a:t>  </a:t>
            </a:r>
            <a:r>
              <a:rPr lang="pt-BR" sz="1400" i="1" u="sng" dirty="0" err="1">
                <a:latin typeface="Calibri" pitchFamily="34" charset="0"/>
                <a:ea typeface="MS PGothic" pitchFamily="34" charset="-128"/>
              </a:rPr>
              <a:t>frequency</a:t>
            </a:r>
            <a:r>
              <a:rPr lang="pt-BR" sz="1400" i="1" u="sng" dirty="0">
                <a:latin typeface="Calibri" pitchFamily="34" charset="0"/>
                <a:ea typeface="MS PGothic" pitchFamily="34" charset="-128"/>
              </a:rPr>
              <a:t> </a:t>
            </a:r>
            <a:r>
              <a:rPr lang="pt-BR" sz="1400" i="1" u="sng" dirty="0" err="1">
                <a:latin typeface="Calibri" pitchFamily="34" charset="0"/>
                <a:ea typeface="MS PGothic" pitchFamily="34" charset="-128"/>
              </a:rPr>
              <a:t>of</a:t>
            </a:r>
            <a:r>
              <a:rPr lang="pt-BR" sz="1400" i="1" u="sng" dirty="0">
                <a:latin typeface="Calibri" pitchFamily="34" charset="0"/>
                <a:ea typeface="MS PGothic" pitchFamily="34" charset="-128"/>
              </a:rPr>
              <a:t> </a:t>
            </a:r>
            <a:r>
              <a:rPr lang="pt-BR" sz="1400" i="1" u="sng" dirty="0" err="1">
                <a:latin typeface="Calibri" pitchFamily="34" charset="0"/>
                <a:ea typeface="MS PGothic" pitchFamily="34" charset="-128"/>
              </a:rPr>
              <a:t>intense</a:t>
            </a:r>
            <a:r>
              <a:rPr lang="pt-BR" sz="1400" i="1" u="sng" dirty="0">
                <a:latin typeface="Calibri" pitchFamily="34" charset="0"/>
                <a:ea typeface="MS PGothic" pitchFamily="34" charset="-128"/>
              </a:rPr>
              <a:t> </a:t>
            </a:r>
            <a:r>
              <a:rPr lang="pt-BR" sz="1400" i="1" u="sng" dirty="0" err="1">
                <a:latin typeface="Calibri" pitchFamily="34" charset="0"/>
                <a:ea typeface="MS PGothic" pitchFamily="34" charset="-128"/>
              </a:rPr>
              <a:t>rainfall</a:t>
            </a:r>
            <a:r>
              <a:rPr lang="pt-BR" sz="1400" i="1" u="sng" dirty="0">
                <a:latin typeface="Calibri" pitchFamily="34" charset="0"/>
                <a:ea typeface="MS PGothic" pitchFamily="34" charset="-128"/>
              </a:rPr>
              <a:t> in </a:t>
            </a:r>
            <a:r>
              <a:rPr lang="pt-BR" sz="1400" dirty="0">
                <a:latin typeface="Calibri" pitchFamily="34" charset="0"/>
                <a:ea typeface="MS PGothic" pitchFamily="34" charset="-128"/>
              </a:rPr>
              <a:t>2071-2100 </a:t>
            </a:r>
            <a:r>
              <a:rPr lang="pt-BR" sz="1400" dirty="0" err="1">
                <a:latin typeface="Calibri" pitchFamily="34" charset="0"/>
                <a:ea typeface="MS PGothic" pitchFamily="34" charset="-128"/>
              </a:rPr>
              <a:t>relativeto</a:t>
            </a:r>
            <a:r>
              <a:rPr lang="pt-BR" sz="1400" dirty="0">
                <a:latin typeface="Calibri" pitchFamily="34" charset="0"/>
                <a:ea typeface="MS PGothic" pitchFamily="34" charset="-128"/>
              </a:rPr>
              <a:t> 1961-90</a:t>
            </a:r>
          </a:p>
        </p:txBody>
      </p:sp>
      <p:sp>
        <p:nvSpPr>
          <p:cNvPr id="7" name="Retângulo 14"/>
          <p:cNvSpPr>
            <a:spLocks noChangeArrowheads="1"/>
          </p:cNvSpPr>
          <p:nvPr/>
        </p:nvSpPr>
        <p:spPr bwMode="auto">
          <a:xfrm>
            <a:off x="1071538" y="-24"/>
            <a:ext cx="68850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/>
            <a:r>
              <a:rPr lang="pt-BR" sz="24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  <a:ea typeface="MS PGothic" pitchFamily="34" charset="-128"/>
              </a:rPr>
              <a:t>Future </a:t>
            </a:r>
            <a:r>
              <a:rPr lang="pt-BR" sz="2400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  <a:ea typeface="MS PGothic" pitchFamily="34" charset="-128"/>
              </a:rPr>
              <a:t>climate</a:t>
            </a:r>
            <a:r>
              <a:rPr lang="pt-BR" sz="24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pt-BR" sz="2400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  <a:ea typeface="MS PGothic" pitchFamily="34" charset="-128"/>
              </a:rPr>
              <a:t>change</a:t>
            </a:r>
            <a:r>
              <a:rPr lang="pt-BR" sz="24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pt-BR" sz="2400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  <a:ea typeface="MS PGothic" pitchFamily="34" charset="-128"/>
              </a:rPr>
              <a:t>scenarios</a:t>
            </a:r>
            <a:r>
              <a:rPr lang="pt-BR" sz="24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  <a:ea typeface="MS PGothic" pitchFamily="34" charset="-128"/>
              </a:rPr>
              <a:t> in South </a:t>
            </a:r>
            <a:r>
              <a:rPr lang="pt-BR" sz="2400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  <a:ea typeface="MS PGothic" pitchFamily="34" charset="-128"/>
              </a:rPr>
              <a:t>America</a:t>
            </a:r>
            <a:r>
              <a:rPr lang="pt-BR" sz="24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en-US" sz="24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  <a:ea typeface="MS PGothic" pitchFamily="34" charset="-128"/>
              </a:rPr>
              <a:t>d</a:t>
            </a:r>
            <a:r>
              <a:rPr lang="pt-BR" sz="2400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  <a:ea typeface="MS PGothic" pitchFamily="34" charset="-128"/>
              </a:rPr>
              <a:t>erived</a:t>
            </a:r>
            <a:r>
              <a:rPr lang="pt-BR" sz="24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pt-BR" sz="2400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  <a:ea typeface="MS PGothic" pitchFamily="34" charset="-128"/>
              </a:rPr>
              <a:t>from</a:t>
            </a:r>
            <a:r>
              <a:rPr lang="pt-BR" sz="24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  <a:ea typeface="MS PGothic" pitchFamily="34" charset="-128"/>
              </a:rPr>
              <a:t> HadCM3-Eta 40 km  </a:t>
            </a:r>
            <a:endParaRPr lang="en-US" sz="2400" b="1" i="1" dirty="0">
              <a:solidFill>
                <a:schemeClr val="accent1">
                  <a:lumMod val="20000"/>
                  <a:lumOff val="80000"/>
                </a:schemeClr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8" name="Text Box 112"/>
          <p:cNvSpPr txBox="1">
            <a:spLocks noChangeArrowheads="1"/>
          </p:cNvSpPr>
          <p:nvPr/>
        </p:nvSpPr>
        <p:spPr bwMode="auto">
          <a:xfrm>
            <a:off x="5292725" y="4260850"/>
            <a:ext cx="1223963" cy="1600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457200">
              <a:defRPr/>
            </a:pPr>
            <a:r>
              <a:rPr lang="pt-BR" sz="1400" dirty="0" err="1">
                <a:latin typeface="Calibri" pitchFamily="34" charset="0"/>
                <a:ea typeface="MS PGothic" pitchFamily="34" charset="-128"/>
              </a:rPr>
              <a:t>Increase</a:t>
            </a:r>
            <a:r>
              <a:rPr lang="pt-BR" sz="1400" dirty="0">
                <a:latin typeface="Calibri" pitchFamily="34" charset="0"/>
                <a:ea typeface="MS PGothic" pitchFamily="34" charset="-128"/>
              </a:rPr>
              <a:t> in </a:t>
            </a:r>
            <a:r>
              <a:rPr lang="pt-BR" sz="1400" dirty="0" err="1">
                <a:latin typeface="Calibri" pitchFamily="34" charset="0"/>
                <a:ea typeface="MS PGothic" pitchFamily="34" charset="-128"/>
              </a:rPr>
              <a:t>the</a:t>
            </a:r>
            <a:r>
              <a:rPr lang="pt-BR" sz="1400" dirty="0">
                <a:latin typeface="Calibri" pitchFamily="34" charset="0"/>
                <a:ea typeface="MS PGothic" pitchFamily="34" charset="-128"/>
              </a:rPr>
              <a:t> </a:t>
            </a:r>
            <a:r>
              <a:rPr lang="pt-BR" sz="1400" i="1" u="sng" dirty="0" err="1">
                <a:latin typeface="Calibri" pitchFamily="34" charset="0"/>
                <a:ea typeface="MS PGothic" pitchFamily="34" charset="-128"/>
              </a:rPr>
              <a:t>number</a:t>
            </a:r>
            <a:r>
              <a:rPr lang="pt-BR" sz="1400" i="1" u="sng" dirty="0">
                <a:latin typeface="Calibri" pitchFamily="34" charset="0"/>
                <a:ea typeface="MS PGothic" pitchFamily="34" charset="-128"/>
              </a:rPr>
              <a:t> </a:t>
            </a:r>
            <a:r>
              <a:rPr lang="pt-BR" sz="1400" i="1" u="sng" dirty="0" err="1">
                <a:latin typeface="Calibri" pitchFamily="34" charset="0"/>
                <a:ea typeface="MS PGothic" pitchFamily="34" charset="-128"/>
              </a:rPr>
              <a:t>of</a:t>
            </a:r>
            <a:r>
              <a:rPr lang="pt-BR" sz="1400" i="1" u="sng" dirty="0">
                <a:latin typeface="Calibri" pitchFamily="34" charset="0"/>
                <a:ea typeface="MS PGothic" pitchFamily="34" charset="-128"/>
              </a:rPr>
              <a:t> </a:t>
            </a:r>
            <a:r>
              <a:rPr lang="pt-BR" sz="1400" i="1" u="sng" dirty="0" err="1">
                <a:latin typeface="Calibri" pitchFamily="34" charset="0"/>
                <a:ea typeface="MS PGothic" pitchFamily="34" charset="-128"/>
              </a:rPr>
              <a:t>consecutive</a:t>
            </a:r>
            <a:r>
              <a:rPr lang="pt-BR" sz="1400" i="1" u="sng" dirty="0">
                <a:latin typeface="Calibri" pitchFamily="34" charset="0"/>
                <a:ea typeface="MS PGothic" pitchFamily="34" charset="-128"/>
              </a:rPr>
              <a:t> </a:t>
            </a:r>
            <a:r>
              <a:rPr lang="pt-BR" sz="1400" i="1" u="sng" dirty="0" err="1">
                <a:latin typeface="Calibri" pitchFamily="34" charset="0"/>
                <a:ea typeface="MS PGothic" pitchFamily="34" charset="-128"/>
              </a:rPr>
              <a:t>dry</a:t>
            </a:r>
            <a:r>
              <a:rPr lang="pt-BR" sz="1400" i="1" u="sng" dirty="0">
                <a:latin typeface="Calibri" pitchFamily="34" charset="0"/>
                <a:ea typeface="MS PGothic" pitchFamily="34" charset="-128"/>
              </a:rPr>
              <a:t> </a:t>
            </a:r>
            <a:r>
              <a:rPr lang="pt-BR" sz="1400" i="1" u="sng" dirty="0" err="1">
                <a:latin typeface="Calibri" pitchFamily="34" charset="0"/>
                <a:ea typeface="MS PGothic" pitchFamily="34" charset="-128"/>
              </a:rPr>
              <a:t>days</a:t>
            </a:r>
            <a:r>
              <a:rPr lang="pt-BR" sz="1400" i="1" u="sng" dirty="0">
                <a:latin typeface="Calibri" pitchFamily="34" charset="0"/>
                <a:ea typeface="MS PGothic" pitchFamily="34" charset="-128"/>
              </a:rPr>
              <a:t>  in</a:t>
            </a:r>
            <a:r>
              <a:rPr lang="pt-BR" sz="1400" dirty="0">
                <a:latin typeface="Calibri" pitchFamily="34" charset="0"/>
                <a:ea typeface="MS PGothic" pitchFamily="34" charset="-128"/>
              </a:rPr>
              <a:t> 2071-2100 </a:t>
            </a:r>
            <a:r>
              <a:rPr lang="pt-BR" sz="1400" dirty="0" err="1">
                <a:latin typeface="Calibri" pitchFamily="34" charset="0"/>
                <a:ea typeface="MS PGothic" pitchFamily="34" charset="-128"/>
              </a:rPr>
              <a:t>relative</a:t>
            </a:r>
            <a:r>
              <a:rPr lang="pt-BR" sz="1400" dirty="0">
                <a:latin typeface="Calibri" pitchFamily="34" charset="0"/>
                <a:ea typeface="MS PGothic" pitchFamily="34" charset="-128"/>
              </a:rPr>
              <a:t> to 1961-90</a:t>
            </a:r>
          </a:p>
        </p:txBody>
      </p:sp>
      <p:pic>
        <p:nvPicPr>
          <p:cNvPr id="9" name="Picture 5" descr="Paleta_Prec_An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0013" y="3870325"/>
            <a:ext cx="261937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ETAhc_Anom_Prec_ANUAL_70-9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650" y="3500438"/>
            <a:ext cx="251936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22"/>
          <p:cNvSpPr txBox="1">
            <a:spLocks noChangeArrowheads="1"/>
          </p:cNvSpPr>
          <p:nvPr/>
        </p:nvSpPr>
        <p:spPr bwMode="auto">
          <a:xfrm>
            <a:off x="2630488" y="3500438"/>
            <a:ext cx="390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>
                <a:ea typeface="MS PGothic" pitchFamily="34" charset="-128"/>
              </a:rPr>
              <a:t>%</a:t>
            </a:r>
          </a:p>
        </p:txBody>
      </p:sp>
      <p:sp>
        <p:nvSpPr>
          <p:cNvPr id="12" name="Text Box 112"/>
          <p:cNvSpPr txBox="1">
            <a:spLocks noChangeArrowheads="1"/>
          </p:cNvSpPr>
          <p:nvPr/>
        </p:nvSpPr>
        <p:spPr bwMode="auto">
          <a:xfrm>
            <a:off x="3071813" y="3681431"/>
            <a:ext cx="1728787" cy="24622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defRPr/>
            </a:pPr>
            <a:r>
              <a:rPr lang="pt-BR" sz="1400" dirty="0" err="1">
                <a:latin typeface="Calibri" pitchFamily="34" charset="0"/>
                <a:ea typeface="MS PGothic" pitchFamily="34" charset="-128"/>
              </a:rPr>
              <a:t>Rainfall</a:t>
            </a:r>
            <a:r>
              <a:rPr lang="pt-BR" sz="1400" dirty="0">
                <a:latin typeface="Calibri" pitchFamily="34" charset="0"/>
                <a:ea typeface="MS PGothic" pitchFamily="34" charset="-128"/>
              </a:rPr>
              <a:t> </a:t>
            </a:r>
            <a:r>
              <a:rPr lang="pt-BR" sz="1400" dirty="0" err="1">
                <a:latin typeface="Calibri" pitchFamily="34" charset="0"/>
                <a:ea typeface="MS PGothic" pitchFamily="34" charset="-128"/>
              </a:rPr>
              <a:t>changes</a:t>
            </a:r>
            <a:r>
              <a:rPr lang="pt-BR" sz="1400" dirty="0">
                <a:latin typeface="Calibri" pitchFamily="34" charset="0"/>
                <a:ea typeface="MS PGothic" pitchFamily="34" charset="-128"/>
              </a:rPr>
              <a:t> (%) in 2071-2100 </a:t>
            </a:r>
            <a:r>
              <a:rPr lang="pt-BR" sz="1400" dirty="0" err="1">
                <a:latin typeface="Calibri" pitchFamily="34" charset="0"/>
                <a:ea typeface="MS PGothic" pitchFamily="34" charset="-128"/>
              </a:rPr>
              <a:t>relative</a:t>
            </a:r>
            <a:r>
              <a:rPr lang="pt-BR" sz="1400" dirty="0">
                <a:latin typeface="Calibri" pitchFamily="34" charset="0"/>
                <a:ea typeface="MS PGothic" pitchFamily="34" charset="-128"/>
              </a:rPr>
              <a:t> to 1961-90.</a:t>
            </a:r>
          </a:p>
          <a:p>
            <a:pPr defTabSz="457200">
              <a:defRPr/>
            </a:pPr>
            <a:endParaRPr lang="pt-BR" sz="1400" dirty="0">
              <a:latin typeface="Calibri" pitchFamily="34" charset="0"/>
              <a:ea typeface="MS PGothic" pitchFamily="34" charset="-128"/>
            </a:endParaRPr>
          </a:p>
          <a:p>
            <a:pPr defTabSz="457200">
              <a:defRPr/>
            </a:pPr>
            <a:r>
              <a:rPr lang="en-US" sz="1400" i="1" u="sng" dirty="0" err="1">
                <a:latin typeface="Calibri" pitchFamily="34" charset="0"/>
                <a:ea typeface="MS PGothic" pitchFamily="34" charset="-128"/>
              </a:rPr>
              <a:t>Amazônia</a:t>
            </a:r>
            <a:r>
              <a:rPr lang="en-US" sz="1400" i="1" u="sng" dirty="0">
                <a:latin typeface="Calibri" pitchFamily="34" charset="0"/>
                <a:ea typeface="MS PGothic" pitchFamily="34" charset="-128"/>
              </a:rPr>
              <a:t> and Northeast Brazil </a:t>
            </a:r>
            <a:r>
              <a:rPr lang="en-US" sz="1400" i="1" u="sng" dirty="0">
                <a:latin typeface="Calibri" pitchFamily="34" charset="0"/>
                <a:ea typeface="MS PGothic" pitchFamily="34" charset="-128"/>
                <a:sym typeface="Wingdings" pitchFamily="2" charset="2"/>
              </a:rPr>
              <a:t>rainfall deficiency </a:t>
            </a:r>
            <a:endParaRPr lang="en-US" sz="1400" dirty="0">
              <a:latin typeface="Calibri" pitchFamily="34" charset="0"/>
              <a:ea typeface="MS PGothic" pitchFamily="34" charset="-128"/>
            </a:endParaRPr>
          </a:p>
          <a:p>
            <a:pPr defTabSz="457200">
              <a:defRPr/>
            </a:pPr>
            <a:endParaRPr lang="en-US" sz="1400" i="1" u="sng" dirty="0">
              <a:latin typeface="Calibri" pitchFamily="34" charset="0"/>
              <a:ea typeface="MS PGothic" pitchFamily="34" charset="-128"/>
            </a:endParaRPr>
          </a:p>
          <a:p>
            <a:pPr defTabSz="457200">
              <a:defRPr/>
            </a:pPr>
            <a:r>
              <a:rPr lang="en-US" sz="1400" i="1" u="sng" dirty="0">
                <a:latin typeface="Calibri" pitchFamily="34" charset="0"/>
                <a:ea typeface="MS PGothic" pitchFamily="34" charset="-128"/>
              </a:rPr>
              <a:t>Southeastern South </a:t>
            </a:r>
            <a:r>
              <a:rPr lang="en-US" sz="1400" i="1" u="sng" dirty="0" err="1">
                <a:latin typeface="Calibri" pitchFamily="34" charset="0"/>
                <a:ea typeface="MS PGothic" pitchFamily="34" charset="-128"/>
              </a:rPr>
              <a:t>America</a:t>
            </a:r>
            <a:r>
              <a:rPr lang="en-US" sz="1400" i="1" u="sng" dirty="0" err="1">
                <a:latin typeface="Calibri" pitchFamily="34" charset="0"/>
                <a:ea typeface="MS PGothic" pitchFamily="34" charset="-128"/>
                <a:sym typeface="Wingdings" pitchFamily="2" charset="2"/>
              </a:rPr>
              <a:t>rainfall</a:t>
            </a:r>
            <a:r>
              <a:rPr lang="en-US" sz="1400" i="1" u="sng" dirty="0">
                <a:latin typeface="Calibri" pitchFamily="34" charset="0"/>
                <a:ea typeface="MS PGothic" pitchFamily="34" charset="-128"/>
                <a:sym typeface="Wingdings" pitchFamily="2" charset="2"/>
              </a:rPr>
              <a:t> increase</a:t>
            </a:r>
            <a:r>
              <a:rPr lang="en-US" sz="1400" i="1" u="sng" dirty="0">
                <a:latin typeface="Calibri" pitchFamily="34" charset="0"/>
                <a:ea typeface="MS PGothic" pitchFamily="34" charset="-128"/>
              </a:rPr>
              <a:t> </a:t>
            </a:r>
            <a:endParaRPr lang="pt-BR" sz="1400" i="1" u="sng" dirty="0">
              <a:latin typeface="Calibri" pitchFamily="34" charset="0"/>
              <a:ea typeface="MS PGothic" pitchFamily="34" charset="-128"/>
            </a:endParaRPr>
          </a:p>
        </p:txBody>
      </p:sp>
      <p:cxnSp>
        <p:nvCxnSpPr>
          <p:cNvPr id="13" name="Conector de seta reta 26"/>
          <p:cNvCxnSpPr>
            <a:cxnSpLocks noChangeShapeType="1"/>
          </p:cNvCxnSpPr>
          <p:nvPr/>
        </p:nvCxnSpPr>
        <p:spPr bwMode="auto">
          <a:xfrm rot="10800000">
            <a:off x="1416050" y="4149725"/>
            <a:ext cx="1728788" cy="719138"/>
          </a:xfrm>
          <a:prstGeom prst="straightConnector1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4" name="Conector de seta reta 27"/>
          <p:cNvCxnSpPr>
            <a:cxnSpLocks noChangeShapeType="1"/>
          </p:cNvCxnSpPr>
          <p:nvPr/>
        </p:nvCxnSpPr>
        <p:spPr bwMode="auto">
          <a:xfrm rot="10800000">
            <a:off x="1344613" y="5300663"/>
            <a:ext cx="1727200" cy="792162"/>
          </a:xfrm>
          <a:prstGeom prst="straightConnector1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5" name="Retângulo 7"/>
          <p:cNvSpPr>
            <a:spLocks noChangeArrowheads="1"/>
          </p:cNvSpPr>
          <p:nvPr/>
        </p:nvSpPr>
        <p:spPr bwMode="auto">
          <a:xfrm>
            <a:off x="214282" y="1428736"/>
            <a:ext cx="4429156" cy="193899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/>
            <a:r>
              <a:rPr lang="pt-BR" sz="2000" dirty="0">
                <a:latin typeface="Calibri" pitchFamily="34" charset="0"/>
                <a:ea typeface="MS PGothic" pitchFamily="34" charset="-128"/>
              </a:rPr>
              <a:t>Future </a:t>
            </a:r>
            <a:r>
              <a:rPr lang="pt-BR" sz="2000" dirty="0" err="1">
                <a:latin typeface="Calibri" pitchFamily="34" charset="0"/>
                <a:ea typeface="MS PGothic" pitchFamily="34" charset="-128"/>
              </a:rPr>
              <a:t>climate</a:t>
            </a:r>
            <a:r>
              <a:rPr lang="pt-BR" sz="2000" dirty="0">
                <a:latin typeface="Calibri" pitchFamily="34" charset="0"/>
                <a:ea typeface="MS PGothic" pitchFamily="34" charset="-128"/>
              </a:rPr>
              <a:t> </a:t>
            </a:r>
            <a:r>
              <a:rPr lang="pt-BR" sz="2000" dirty="0" err="1">
                <a:latin typeface="Calibri" pitchFamily="34" charset="0"/>
                <a:ea typeface="MS PGothic" pitchFamily="34" charset="-128"/>
              </a:rPr>
              <a:t>change</a:t>
            </a:r>
            <a:r>
              <a:rPr lang="pt-BR" sz="2000" dirty="0">
                <a:latin typeface="Calibri" pitchFamily="34" charset="0"/>
                <a:ea typeface="MS PGothic" pitchFamily="34" charset="-128"/>
              </a:rPr>
              <a:t> </a:t>
            </a:r>
            <a:r>
              <a:rPr lang="pt-BR" sz="2000" dirty="0" err="1">
                <a:latin typeface="Calibri" pitchFamily="34" charset="0"/>
                <a:ea typeface="MS PGothic" pitchFamily="34" charset="-128"/>
              </a:rPr>
              <a:t>scenarios</a:t>
            </a:r>
            <a:r>
              <a:rPr lang="pt-BR" sz="2000" dirty="0">
                <a:latin typeface="Calibri" pitchFamily="34" charset="0"/>
                <a:ea typeface="MS PGothic" pitchFamily="34" charset="-128"/>
              </a:rPr>
              <a:t> in South </a:t>
            </a:r>
            <a:r>
              <a:rPr lang="pt-BR" sz="2000" dirty="0" err="1">
                <a:latin typeface="Calibri" pitchFamily="34" charset="0"/>
                <a:ea typeface="MS PGothic" pitchFamily="34" charset="-128"/>
              </a:rPr>
              <a:t>America</a:t>
            </a:r>
            <a:r>
              <a:rPr lang="pt-BR" sz="2000" dirty="0">
                <a:latin typeface="Calibri" pitchFamily="34" charset="0"/>
                <a:ea typeface="MS PGothic" pitchFamily="34" charset="-128"/>
              </a:rPr>
              <a:t> </a:t>
            </a:r>
            <a:r>
              <a:rPr lang="pt-BR" sz="2000" dirty="0" err="1">
                <a:latin typeface="Calibri" pitchFamily="34" charset="0"/>
                <a:ea typeface="MS PGothic" pitchFamily="34" charset="-128"/>
              </a:rPr>
              <a:t>derived</a:t>
            </a:r>
            <a:r>
              <a:rPr lang="pt-BR" sz="2000" dirty="0">
                <a:latin typeface="Calibri" pitchFamily="34" charset="0"/>
                <a:ea typeface="MS PGothic" pitchFamily="34" charset="-128"/>
              </a:rPr>
              <a:t> </a:t>
            </a:r>
            <a:r>
              <a:rPr lang="pt-BR" sz="2000" dirty="0" err="1">
                <a:latin typeface="Calibri" pitchFamily="34" charset="0"/>
                <a:ea typeface="MS PGothic" pitchFamily="34" charset="-128"/>
              </a:rPr>
              <a:t>using</a:t>
            </a:r>
            <a:r>
              <a:rPr lang="pt-BR" sz="2000" dirty="0">
                <a:latin typeface="Calibri" pitchFamily="34" charset="0"/>
                <a:ea typeface="MS PGothic" pitchFamily="34" charset="-128"/>
              </a:rPr>
              <a:t> </a:t>
            </a:r>
            <a:r>
              <a:rPr lang="pt-BR" sz="2000" dirty="0" err="1">
                <a:latin typeface="Calibri" pitchFamily="34" charset="0"/>
                <a:ea typeface="MS PGothic" pitchFamily="34" charset="-128"/>
              </a:rPr>
              <a:t>the</a:t>
            </a:r>
            <a:r>
              <a:rPr lang="pt-BR" sz="2000" dirty="0">
                <a:latin typeface="Calibri" pitchFamily="34" charset="0"/>
                <a:ea typeface="MS PGothic" pitchFamily="34" charset="-128"/>
              </a:rPr>
              <a:t> </a:t>
            </a:r>
            <a:r>
              <a:rPr lang="pt-BR" sz="2000" dirty="0" err="1">
                <a:latin typeface="Calibri" pitchFamily="34" charset="0"/>
                <a:ea typeface="MS PGothic" pitchFamily="34" charset="-128"/>
              </a:rPr>
              <a:t>Eta</a:t>
            </a:r>
            <a:r>
              <a:rPr lang="pt-BR" sz="2000" dirty="0">
                <a:latin typeface="Calibri" pitchFamily="34" charset="0"/>
                <a:ea typeface="MS PGothic" pitchFamily="34" charset="-128"/>
              </a:rPr>
              <a:t> CPTEC 40 km regional </a:t>
            </a:r>
            <a:r>
              <a:rPr lang="pt-BR" sz="2000" dirty="0" err="1">
                <a:latin typeface="Calibri" pitchFamily="34" charset="0"/>
                <a:ea typeface="MS PGothic" pitchFamily="34" charset="-128"/>
              </a:rPr>
              <a:t>model</a:t>
            </a:r>
            <a:r>
              <a:rPr lang="pt-BR" sz="2000" dirty="0">
                <a:latin typeface="Calibri" pitchFamily="34" charset="0"/>
                <a:ea typeface="MS PGothic" pitchFamily="34" charset="-128"/>
              </a:rPr>
              <a:t>, </a:t>
            </a:r>
            <a:r>
              <a:rPr lang="pt-BR" sz="2000" dirty="0" err="1">
                <a:latin typeface="Calibri" pitchFamily="34" charset="0"/>
                <a:ea typeface="MS PGothic" pitchFamily="34" charset="-128"/>
              </a:rPr>
              <a:t>forced</a:t>
            </a:r>
            <a:r>
              <a:rPr lang="pt-BR" sz="2000" dirty="0">
                <a:latin typeface="Calibri" pitchFamily="34" charset="0"/>
                <a:ea typeface="MS PGothic" pitchFamily="34" charset="-128"/>
              </a:rPr>
              <a:t> </a:t>
            </a:r>
            <a:r>
              <a:rPr lang="pt-BR" sz="2000" dirty="0" err="1">
                <a:latin typeface="Calibri" pitchFamily="34" charset="0"/>
                <a:ea typeface="MS PGothic" pitchFamily="34" charset="-128"/>
              </a:rPr>
              <a:t>with</a:t>
            </a:r>
            <a:r>
              <a:rPr lang="pt-BR" sz="2000" dirty="0">
                <a:latin typeface="Calibri" pitchFamily="34" charset="0"/>
                <a:ea typeface="MS PGothic" pitchFamily="34" charset="-128"/>
              </a:rPr>
              <a:t> </a:t>
            </a:r>
            <a:r>
              <a:rPr lang="pt-BR" sz="2000" dirty="0" err="1">
                <a:latin typeface="Calibri" pitchFamily="34" charset="0"/>
                <a:ea typeface="MS PGothic" pitchFamily="34" charset="-128"/>
              </a:rPr>
              <a:t>the</a:t>
            </a:r>
            <a:r>
              <a:rPr lang="pt-BR" sz="2000" dirty="0">
                <a:latin typeface="Calibri" pitchFamily="34" charset="0"/>
                <a:ea typeface="MS PGothic" pitchFamily="34" charset="-128"/>
              </a:rPr>
              <a:t> BC </a:t>
            </a:r>
            <a:r>
              <a:rPr lang="pt-BR" sz="2000" dirty="0" err="1">
                <a:latin typeface="Calibri" pitchFamily="34" charset="0"/>
                <a:ea typeface="MS PGothic" pitchFamily="34" charset="-128"/>
              </a:rPr>
              <a:t>of</a:t>
            </a:r>
            <a:r>
              <a:rPr lang="pt-BR" sz="2000" dirty="0">
                <a:latin typeface="Calibri" pitchFamily="34" charset="0"/>
                <a:ea typeface="MS PGothic" pitchFamily="34" charset="-128"/>
              </a:rPr>
              <a:t> </a:t>
            </a:r>
            <a:r>
              <a:rPr lang="pt-BR" sz="2000" dirty="0" err="1">
                <a:latin typeface="Calibri" pitchFamily="34" charset="0"/>
                <a:ea typeface="MS PGothic" pitchFamily="34" charset="-128"/>
              </a:rPr>
              <a:t>the</a:t>
            </a:r>
            <a:r>
              <a:rPr lang="pt-BR" sz="2000" dirty="0">
                <a:latin typeface="Calibri" pitchFamily="34" charset="0"/>
                <a:ea typeface="MS PGothic" pitchFamily="34" charset="-128"/>
              </a:rPr>
              <a:t> HadCM3 global </a:t>
            </a:r>
            <a:r>
              <a:rPr lang="pt-BR" sz="2000" dirty="0" err="1">
                <a:latin typeface="Calibri" pitchFamily="34" charset="0"/>
                <a:ea typeface="MS PGothic" pitchFamily="34" charset="-128"/>
              </a:rPr>
              <a:t>model</a:t>
            </a:r>
            <a:r>
              <a:rPr lang="pt-BR" sz="2000" dirty="0">
                <a:latin typeface="Calibri" pitchFamily="34" charset="0"/>
                <a:ea typeface="MS PGothic" pitchFamily="34" charset="-128"/>
              </a:rPr>
              <a:t>, (A1B) </a:t>
            </a:r>
            <a:r>
              <a:rPr lang="pt-BR" sz="2000" dirty="0" err="1">
                <a:latin typeface="Calibri" pitchFamily="34" charset="0"/>
                <a:ea typeface="MS PGothic" pitchFamily="34" charset="-128"/>
              </a:rPr>
              <a:t>suggest</a:t>
            </a:r>
            <a:r>
              <a:rPr lang="pt-BR" sz="2000" dirty="0">
                <a:latin typeface="Calibri" pitchFamily="34" charset="0"/>
                <a:ea typeface="MS PGothic" pitchFamily="34" charset="-128"/>
              </a:rPr>
              <a:t> </a:t>
            </a:r>
            <a:r>
              <a:rPr lang="pt-BR" sz="2000" dirty="0" err="1">
                <a:latin typeface="Calibri" pitchFamily="34" charset="0"/>
                <a:ea typeface="MS PGothic" pitchFamily="34" charset="-128"/>
              </a:rPr>
              <a:t>that</a:t>
            </a:r>
            <a:r>
              <a:rPr lang="pt-BR" sz="2000" dirty="0">
                <a:latin typeface="Calibri" pitchFamily="34" charset="0"/>
                <a:ea typeface="MS PGothic" pitchFamily="34" charset="-128"/>
              </a:rPr>
              <a:t> </a:t>
            </a:r>
            <a:r>
              <a:rPr lang="pt-BR" sz="2000" dirty="0" err="1">
                <a:latin typeface="Calibri" pitchFamily="34" charset="0"/>
                <a:ea typeface="MS PGothic" pitchFamily="34" charset="-128"/>
              </a:rPr>
              <a:t>climate</a:t>
            </a:r>
            <a:r>
              <a:rPr lang="pt-BR" sz="2000" dirty="0">
                <a:latin typeface="Calibri" pitchFamily="34" charset="0"/>
                <a:ea typeface="MS PGothic" pitchFamily="34" charset="-128"/>
              </a:rPr>
              <a:t> </a:t>
            </a:r>
            <a:r>
              <a:rPr lang="pt-BR" sz="2000" dirty="0" err="1">
                <a:latin typeface="Calibri" pitchFamily="34" charset="0"/>
                <a:ea typeface="MS PGothic" pitchFamily="34" charset="-128"/>
              </a:rPr>
              <a:t>change</a:t>
            </a:r>
            <a:r>
              <a:rPr lang="pt-BR" sz="2000" dirty="0">
                <a:latin typeface="Calibri" pitchFamily="34" charset="0"/>
                <a:ea typeface="MS PGothic" pitchFamily="34" charset="-128"/>
              </a:rPr>
              <a:t> show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MS PGothic" pitchFamily="34" charset="-128"/>
              </a:rPr>
              <a:t>regional variability</a:t>
            </a:r>
            <a:endParaRPr lang="pt-BR" sz="2000" dirty="0">
              <a:solidFill>
                <a:srgbClr val="FF0000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16" name="Imagem 12" descr="logoccs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0214" y="116633"/>
            <a:ext cx="1312349" cy="52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CEMADEN\MinhasApresentacoes\20150526_POCOS_DE_CALDAS\impactos_no_brasil.gif"/>
          <p:cNvPicPr>
            <a:picLocks noChangeAspect="1" noChangeArrowheads="1"/>
          </p:cNvPicPr>
          <p:nvPr/>
        </p:nvPicPr>
        <p:blipFill>
          <a:blip r:embed="rId2"/>
          <a:srcRect t="16760"/>
          <a:stretch>
            <a:fillRect/>
          </a:stretch>
        </p:blipFill>
        <p:spPr bwMode="auto">
          <a:xfrm>
            <a:off x="611590" y="1142984"/>
            <a:ext cx="8388462" cy="5143535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1079136" y="-285775"/>
            <a:ext cx="8064896" cy="1410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</a:pPr>
            <a:endParaRPr lang="pt-BR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IMPACTOS DAS MUDANÇAS CLIMÁTICAS NO BRASIL</a:t>
            </a:r>
            <a:endParaRPr lang="pt-BR" sz="2400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endParaRPr lang="pt-B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5"/>
          <p:cNvSpPr/>
          <p:nvPr/>
        </p:nvSpPr>
        <p:spPr>
          <a:xfrm>
            <a:off x="857224" y="1214422"/>
            <a:ext cx="815293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3200" b="1" dirty="0" smtClean="0">
                <a:solidFill>
                  <a:srgbClr val="0000FF"/>
                </a:solidFill>
              </a:rPr>
              <a:t>Mudanças C</a:t>
            </a:r>
            <a:r>
              <a:rPr lang="en-US" sz="3200" b="1" dirty="0" smtClean="0">
                <a:solidFill>
                  <a:srgbClr val="0000FF"/>
                </a:solidFill>
              </a:rPr>
              <a:t>l</a:t>
            </a:r>
            <a:r>
              <a:rPr lang="pt-BR" sz="3200" b="1" dirty="0" err="1" smtClean="0">
                <a:solidFill>
                  <a:srgbClr val="0000FF"/>
                </a:solidFill>
              </a:rPr>
              <a:t>imáticas</a:t>
            </a:r>
            <a:r>
              <a:rPr lang="pt-BR" sz="3200" b="1" dirty="0" smtClean="0">
                <a:solidFill>
                  <a:srgbClr val="0000FF"/>
                </a:solidFill>
              </a:rPr>
              <a:t> e o uso da água</a:t>
            </a:r>
            <a:endParaRPr lang="pt-BR" sz="3200" dirty="0" smtClean="0">
              <a:solidFill>
                <a:srgbClr val="FF0000"/>
              </a:solidFill>
            </a:endParaRPr>
          </a:p>
          <a:p>
            <a:endParaRPr lang="pt-BR" sz="2800" dirty="0" smtClean="0"/>
          </a:p>
          <a:p>
            <a:r>
              <a:rPr lang="pt-BR" sz="3200" dirty="0" smtClean="0"/>
              <a:t>Sobre os recursos hídricos</a:t>
            </a:r>
            <a:r>
              <a:rPr lang="pt-BR" sz="3200" dirty="0"/>
              <a:t>, </a:t>
            </a:r>
            <a:r>
              <a:rPr lang="pt-BR" sz="3200" dirty="0" smtClean="0"/>
              <a:t>no </a:t>
            </a:r>
            <a:r>
              <a:rPr lang="pt-BR" sz="3200" dirty="0"/>
              <a:t>texto </a:t>
            </a:r>
            <a:r>
              <a:rPr lang="pt-BR" sz="3200" dirty="0" smtClean="0"/>
              <a:t>do SPM do WG2 IPCC AR5 afirma-se </a:t>
            </a:r>
            <a:r>
              <a:rPr lang="pt-BR" sz="3200" dirty="0"/>
              <a:t>que há fortes evidências de uma redução </a:t>
            </a:r>
            <a:r>
              <a:rPr lang="pt-BR" sz="3200" dirty="0" smtClean="0"/>
              <a:t>projetada da </a:t>
            </a:r>
            <a:r>
              <a:rPr lang="pt-BR" sz="3200" dirty="0"/>
              <a:t>oferta de água potável em territórios subtropicais secos, o que aumentaria disputas pelo uso de bacias </a:t>
            </a:r>
            <a:r>
              <a:rPr lang="pt-BR" sz="3200" dirty="0" smtClean="0"/>
              <a:t>hidrográficas.</a:t>
            </a:r>
            <a:endParaRPr lang="pt-BR" sz="28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367" y="67364"/>
            <a:ext cx="8627586" cy="998984"/>
          </a:xfrm>
        </p:spPr>
        <p:txBody>
          <a:bodyPr>
            <a:normAutofit/>
          </a:bodyPr>
          <a:lstStyle/>
          <a:p>
            <a:r>
              <a:rPr lang="pt-BR" dirty="0" smtClean="0"/>
              <a:t>Mudanças Climáticas e Recursos Hídricos</a:t>
            </a:r>
            <a:endParaRPr lang="pt-BR" dirty="0"/>
          </a:p>
        </p:txBody>
      </p:sp>
      <p:sp>
        <p:nvSpPr>
          <p:cNvPr id="3" name="TextBox 2"/>
          <p:cNvSpPr txBox="1"/>
          <p:nvPr/>
        </p:nvSpPr>
        <p:spPr>
          <a:xfrm>
            <a:off x="330034" y="1564651"/>
            <a:ext cx="844180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200"/>
              </a:spcAft>
              <a:buFont typeface="Arial"/>
              <a:buChar char="•"/>
            </a:pPr>
            <a:r>
              <a:rPr lang="pt-BR" sz="2400" dirty="0" smtClean="0"/>
              <a:t>Resultados de </a:t>
            </a:r>
            <a:r>
              <a:rPr lang="pt-BR" sz="2400" dirty="0"/>
              <a:t>modelos climáticos têm mostrado que as reservas mundiais de água </a:t>
            </a:r>
            <a:r>
              <a:rPr lang="pt-BR" sz="2400" dirty="0" smtClean="0"/>
              <a:t>experimentam variações </a:t>
            </a:r>
            <a:r>
              <a:rPr lang="pt-BR" sz="2400" dirty="0"/>
              <a:t>em grande escala, com tendência global para um aumento nas demandas </a:t>
            </a:r>
            <a:r>
              <a:rPr lang="pt-BR" sz="2400" dirty="0" smtClean="0"/>
              <a:t>e diminuição </a:t>
            </a:r>
            <a:r>
              <a:rPr lang="pt-BR" sz="2400" dirty="0"/>
              <a:t>da capacidade de atendimento (IPCC, 2007)</a:t>
            </a:r>
            <a:r>
              <a:rPr lang="pt-BR" sz="2400" dirty="0" smtClean="0"/>
              <a:t>.</a:t>
            </a:r>
          </a:p>
          <a:p>
            <a:pPr marL="342900" indent="-342900" algn="just">
              <a:spcAft>
                <a:spcPts val="1200"/>
              </a:spcAft>
              <a:buFont typeface="Arial"/>
              <a:buChar char="•"/>
            </a:pPr>
            <a:r>
              <a:rPr lang="pt-BR" sz="2400" dirty="0" smtClean="0"/>
              <a:t>Estudos </a:t>
            </a:r>
            <a:r>
              <a:rPr lang="pt-BR" sz="2400" dirty="0"/>
              <a:t>relacionados </a:t>
            </a:r>
            <a:r>
              <a:rPr lang="pt-BR" sz="2400" dirty="0" smtClean="0"/>
              <a:t>às mudanças </a:t>
            </a:r>
            <a:r>
              <a:rPr lang="pt-BR" sz="2400" dirty="0"/>
              <a:t>climáticas apontam como um dos principais problemas a crise da água </a:t>
            </a:r>
            <a:r>
              <a:rPr lang="pt-BR" sz="2400" dirty="0" smtClean="0"/>
              <a:t>em escala </a:t>
            </a:r>
            <a:r>
              <a:rPr lang="pt-BR" sz="2400" dirty="0"/>
              <a:t>global (</a:t>
            </a:r>
            <a:r>
              <a:rPr lang="pt-BR" sz="2400" dirty="0" err="1"/>
              <a:t>Vorosmarty</a:t>
            </a:r>
            <a:r>
              <a:rPr lang="pt-BR" sz="2400" dirty="0"/>
              <a:t>, 2000; 2002; </a:t>
            </a:r>
            <a:r>
              <a:rPr lang="pt-BR" sz="2400" dirty="0" err="1"/>
              <a:t>Pahl-Wostl</a:t>
            </a:r>
            <a:r>
              <a:rPr lang="pt-BR" sz="2400" dirty="0"/>
              <a:t>, 2002</a:t>
            </a:r>
            <a:r>
              <a:rPr lang="pt-BR" sz="2400" dirty="0" smtClean="0"/>
              <a:t>).</a:t>
            </a:r>
          </a:p>
          <a:p>
            <a:pPr marL="342900" indent="-342900" algn="just">
              <a:spcAft>
                <a:spcPts val="1200"/>
              </a:spcAft>
              <a:buFont typeface="Arial"/>
              <a:buChar char="•"/>
            </a:pPr>
            <a:r>
              <a:rPr lang="pt-BR" sz="2400" dirty="0"/>
              <a:t>Para a América Latina, </a:t>
            </a:r>
            <a:r>
              <a:rPr lang="pt-BR" sz="2400" dirty="0" smtClean="0"/>
              <a:t>a disponibilidade </a:t>
            </a:r>
            <a:r>
              <a:rPr lang="pt-BR" sz="2400" dirty="0"/>
              <a:t>de água destinada ao consumo e à geração de eletricidade já encontra-</a:t>
            </a:r>
            <a:r>
              <a:rPr lang="pt-BR" sz="2400" dirty="0" smtClean="0"/>
              <a:t>se comprometida </a:t>
            </a:r>
            <a:r>
              <a:rPr lang="pt-BR" sz="2400" dirty="0"/>
              <a:t>e esta situação, mantidas as tendências atuais, se agravará no </a:t>
            </a:r>
            <a:r>
              <a:rPr lang="pt-BR" sz="2400" dirty="0" smtClean="0"/>
              <a:t>futuro </a:t>
            </a:r>
            <a:r>
              <a:rPr lang="fr-FR" sz="2400" dirty="0" smtClean="0"/>
              <a:t>(</a:t>
            </a:r>
            <a:r>
              <a:rPr lang="fr-FR" sz="2400" dirty="0" err="1"/>
              <a:t>Magrin</a:t>
            </a:r>
            <a:r>
              <a:rPr lang="fr-FR" sz="2400" dirty="0"/>
              <a:t> et al., 2007).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xmlns="" val="319456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 rotWithShape="1">
          <a:blip r:embed="rId2"/>
          <a:srcRect t="14729" b="5102"/>
          <a:stretch/>
        </p:blipFill>
        <p:spPr>
          <a:xfrm>
            <a:off x="0" y="1399731"/>
            <a:ext cx="4709160" cy="48871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4729" r="2819" b="5102"/>
          <a:stretch/>
        </p:blipFill>
        <p:spPr>
          <a:xfrm>
            <a:off x="4573004" y="1370871"/>
            <a:ext cx="4576405" cy="4887102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2786050" y="71438"/>
            <a:ext cx="6357950" cy="857232"/>
          </a:xfrm>
          <a:prstGeom prst="rect">
            <a:avLst/>
          </a:prstGeom>
          <a:solidFill>
            <a:srgbClr val="254061">
              <a:alpha val="70980"/>
            </a:srgbClr>
          </a:solidFill>
        </p:spPr>
        <p:txBody>
          <a:bodyPr wrap="square" lIns="0" tIns="0" rIns="108000" bIns="0">
            <a:noAutofit/>
          </a:bodyPr>
          <a:lstStyle/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pt-BR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CRISE HÍDRICA NO BRASIL</a:t>
            </a:r>
          </a:p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pt-BR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SECA NO SUDESTE</a:t>
            </a:r>
            <a:endParaRPr lang="pt-BR" sz="2000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74788"/>
            <a:ext cx="4694238" cy="43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4575" y="1603375"/>
            <a:ext cx="427990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3043238" y="2995613"/>
            <a:ext cx="58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6" name="CustomShape 3"/>
          <p:cNvSpPr>
            <a:spLocks noChangeArrowheads="1"/>
          </p:cNvSpPr>
          <p:nvPr/>
        </p:nvSpPr>
        <p:spPr bwMode="auto">
          <a:xfrm>
            <a:off x="1524000" y="6194425"/>
            <a:ext cx="68580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80000"/>
              </a:lnSpc>
            </a:pPr>
            <a:r>
              <a:rPr lang="pt-BR" b="1" dirty="0">
                <a:solidFill>
                  <a:srgbClr val="000000"/>
                </a:solidFill>
                <a:latin typeface="Calibri" charset="0"/>
              </a:rPr>
              <a:t>Slide crédito Paulo Nobre INPE – Marcelo </a:t>
            </a:r>
            <a:r>
              <a:rPr lang="pt-BR" b="1" dirty="0" err="1">
                <a:solidFill>
                  <a:srgbClr val="000000"/>
                </a:solidFill>
                <a:latin typeface="Calibri" charset="0"/>
              </a:rPr>
              <a:t>Seluchi</a:t>
            </a:r>
            <a:r>
              <a:rPr lang="pt-BR" b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pt-BR" b="1" dirty="0" smtClean="0">
                <a:solidFill>
                  <a:srgbClr val="000000"/>
                </a:solidFill>
                <a:latin typeface="Calibri" charset="0"/>
              </a:rPr>
              <a:t>CEMADEN</a:t>
            </a:r>
            <a:endParaRPr lang="pt-BR" sz="1600" dirty="0"/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228600" y="5638800"/>
            <a:ext cx="1666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/>
              <a:t>5,5 km altura</a:t>
            </a:r>
          </a:p>
        </p:txBody>
      </p:sp>
      <p:sp>
        <p:nvSpPr>
          <p:cNvPr id="9" name="CaixaDeTexto 5"/>
          <p:cNvSpPr txBox="1"/>
          <p:nvPr/>
        </p:nvSpPr>
        <p:spPr>
          <a:xfrm>
            <a:off x="6970555" y="5629859"/>
            <a:ext cx="2088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Fonte de dados: CPTEC/INPE</a:t>
            </a:r>
            <a:endParaRPr lang="pt-BR" sz="1200" dirty="0"/>
          </a:p>
        </p:txBody>
      </p:sp>
      <p:sp>
        <p:nvSpPr>
          <p:cNvPr id="10" name="Retângulo 9"/>
          <p:cNvSpPr/>
          <p:nvPr/>
        </p:nvSpPr>
        <p:spPr>
          <a:xfrm>
            <a:off x="2786050" y="71438"/>
            <a:ext cx="6357950" cy="857232"/>
          </a:xfrm>
          <a:prstGeom prst="rect">
            <a:avLst/>
          </a:prstGeom>
          <a:solidFill>
            <a:srgbClr val="254061">
              <a:alpha val="70980"/>
            </a:srgbClr>
          </a:solidFill>
        </p:spPr>
        <p:txBody>
          <a:bodyPr wrap="square" lIns="0" tIns="0" rIns="108000" bIns="0">
            <a:noAutofit/>
          </a:bodyPr>
          <a:lstStyle/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pt-BR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CRISE HÍDRICA NO BRASIL</a:t>
            </a:r>
          </a:p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pt-BR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CARACTERÍSTICAS METEOROLÓGICAS</a:t>
            </a:r>
            <a:endParaRPr lang="pt-BR" sz="2000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269"/>
          <a:stretch>
            <a:fillRect/>
          </a:stretch>
        </p:blipFill>
        <p:spPr bwMode="auto">
          <a:xfrm>
            <a:off x="-32" y="1571612"/>
            <a:ext cx="2714644" cy="29257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153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7331"/>
          <a:stretch>
            <a:fillRect/>
          </a:stretch>
        </p:blipFill>
        <p:spPr bwMode="auto">
          <a:xfrm>
            <a:off x="2714612" y="2143116"/>
            <a:ext cx="2714644" cy="29417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6"/>
          <p:cNvPicPr>
            <a:picLocks noChangeAspect="1"/>
          </p:cNvPicPr>
          <p:nvPr/>
        </p:nvPicPr>
        <p:blipFill rotWithShape="1">
          <a:blip r:embed="rId4"/>
          <a:srcRect t="5152" r="3917"/>
          <a:stretch/>
        </p:blipFill>
        <p:spPr>
          <a:xfrm>
            <a:off x="5532777" y="3687154"/>
            <a:ext cx="3468379" cy="2742242"/>
          </a:xfrm>
          <a:prstGeom prst="rect">
            <a:avLst/>
          </a:prstGeom>
        </p:spPr>
      </p:pic>
      <p:sp>
        <p:nvSpPr>
          <p:cNvPr id="9" name="TextBox 11"/>
          <p:cNvSpPr txBox="1"/>
          <p:nvPr/>
        </p:nvSpPr>
        <p:spPr>
          <a:xfrm>
            <a:off x="571472" y="1202280"/>
            <a:ext cx="8240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Anomalia de 500 hPa </a:t>
            </a:r>
            <a:r>
              <a:rPr lang="en-US" sz="1800" b="1" dirty="0" err="1" smtClean="0">
                <a:latin typeface="Arial"/>
                <a:cs typeface="Arial"/>
              </a:rPr>
              <a:t>altura</a:t>
            </a:r>
            <a:r>
              <a:rPr lang="en-US" sz="1800" b="1" dirty="0" smtClean="0">
                <a:latin typeface="Arial"/>
                <a:cs typeface="Arial"/>
              </a:rPr>
              <a:t> </a:t>
            </a:r>
            <a:r>
              <a:rPr lang="en-US" sz="1800" b="1" dirty="0" err="1" smtClean="0">
                <a:latin typeface="Arial"/>
                <a:cs typeface="Arial"/>
              </a:rPr>
              <a:t>geopotencial</a:t>
            </a:r>
            <a:r>
              <a:rPr lang="en-US" sz="1800" b="1" dirty="0" smtClean="0">
                <a:latin typeface="Arial"/>
                <a:cs typeface="Arial"/>
              </a:rPr>
              <a:t> </a:t>
            </a:r>
            <a:r>
              <a:rPr lang="en-US" sz="1800" b="1" dirty="0" err="1" smtClean="0">
                <a:latin typeface="Arial"/>
                <a:cs typeface="Arial"/>
              </a:rPr>
              <a:t>durante</a:t>
            </a:r>
            <a:r>
              <a:rPr lang="en-US" sz="1800" b="1" dirty="0" smtClean="0">
                <a:latin typeface="Arial"/>
                <a:cs typeface="Arial"/>
              </a:rPr>
              <a:t>  Janeiro-</a:t>
            </a:r>
            <a:r>
              <a:rPr lang="en-US" sz="1800" b="1" dirty="0" err="1" smtClean="0">
                <a:latin typeface="Arial"/>
                <a:cs typeface="Arial"/>
              </a:rPr>
              <a:t>Fevereiro</a:t>
            </a:r>
            <a:r>
              <a:rPr lang="en-US" sz="1800" b="1" dirty="0" smtClean="0">
                <a:latin typeface="Arial"/>
                <a:cs typeface="Arial"/>
              </a:rPr>
              <a:t> 2014 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2786050" y="71438"/>
            <a:ext cx="6357950" cy="857232"/>
          </a:xfrm>
          <a:prstGeom prst="rect">
            <a:avLst/>
          </a:prstGeom>
          <a:solidFill>
            <a:srgbClr val="254061">
              <a:alpha val="70980"/>
            </a:srgbClr>
          </a:solidFill>
        </p:spPr>
        <p:txBody>
          <a:bodyPr wrap="square" lIns="0" tIns="0" rIns="108000" bIns="0">
            <a:noAutofit/>
          </a:bodyPr>
          <a:lstStyle/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pt-BR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CRISE HÍDRICA NO BRASIL</a:t>
            </a:r>
          </a:p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pt-BR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CARACTERÍSTICAS METEOROLÓGICAS</a:t>
            </a:r>
            <a:endParaRPr lang="pt-BR" sz="2000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53" r="1006"/>
          <a:stretch/>
        </p:blipFill>
        <p:spPr>
          <a:xfrm>
            <a:off x="1347649" y="3296535"/>
            <a:ext cx="7796351" cy="313286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0" y="6286520"/>
            <a:ext cx="26310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Source: INPE</a:t>
            </a:r>
            <a:endParaRPr lang="pt-BR" sz="1200" dirty="0"/>
          </a:p>
        </p:txBody>
      </p:sp>
      <p:pic>
        <p:nvPicPr>
          <p:cNvPr id="5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99" r="3413"/>
          <a:stretch>
            <a:fillRect/>
          </a:stretch>
        </p:blipFill>
        <p:spPr>
          <a:xfrm>
            <a:off x="0" y="285728"/>
            <a:ext cx="8501090" cy="3061840"/>
          </a:xfrm>
          <a:prstGeom prst="rect">
            <a:avLst/>
          </a:prstGeom>
        </p:spPr>
      </p:pic>
      <p:sp>
        <p:nvSpPr>
          <p:cNvPr id="6" name="TextBox 1"/>
          <p:cNvSpPr txBox="1"/>
          <p:nvPr/>
        </p:nvSpPr>
        <p:spPr>
          <a:xfrm>
            <a:off x="2786050" y="285728"/>
            <a:ext cx="497326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 Narrow" pitchFamily="34" charset="0"/>
                <a:cs typeface="Arial"/>
              </a:rPr>
              <a:t>DJF 500 </a:t>
            </a:r>
            <a:r>
              <a:rPr lang="en-US" sz="2000" b="1" dirty="0" err="1" smtClean="0">
                <a:latin typeface="Arial Narrow" pitchFamily="34" charset="0"/>
                <a:cs typeface="Arial"/>
              </a:rPr>
              <a:t>hPa</a:t>
            </a:r>
            <a:r>
              <a:rPr lang="en-US" sz="2000" b="1" dirty="0" smtClean="0">
                <a:latin typeface="Arial Narrow" pitchFamily="34" charset="0"/>
                <a:cs typeface="Arial"/>
              </a:rPr>
              <a:t> - </a:t>
            </a:r>
            <a:r>
              <a:rPr lang="en-US" sz="2000" b="1" dirty="0" err="1" smtClean="0">
                <a:latin typeface="Arial Narrow" pitchFamily="34" charset="0"/>
                <a:cs typeface="Arial"/>
              </a:rPr>
              <a:t>anomalia</a:t>
            </a:r>
            <a:r>
              <a:rPr lang="en-US" sz="2000" b="1" dirty="0" smtClean="0">
                <a:latin typeface="Arial Narrow" pitchFamily="34" charset="0"/>
                <a:cs typeface="Arial"/>
              </a:rPr>
              <a:t> da </a:t>
            </a:r>
            <a:r>
              <a:rPr lang="en-US" sz="2000" b="1" dirty="0" err="1" smtClean="0">
                <a:latin typeface="Arial Narrow" pitchFamily="34" charset="0"/>
                <a:cs typeface="Arial"/>
              </a:rPr>
              <a:t>altura</a:t>
            </a:r>
            <a:r>
              <a:rPr lang="en-US" sz="2000" b="1" dirty="0" smtClean="0">
                <a:latin typeface="Arial Narrow" pitchFamily="34" charset="0"/>
                <a:cs typeface="Arial"/>
              </a:rPr>
              <a:t> </a:t>
            </a:r>
            <a:r>
              <a:rPr lang="en-US" sz="2000" b="1" dirty="0" err="1" smtClean="0">
                <a:latin typeface="Arial Narrow" pitchFamily="34" charset="0"/>
                <a:cs typeface="Arial"/>
              </a:rPr>
              <a:t>geopotencial</a:t>
            </a:r>
            <a:r>
              <a:rPr lang="en-US" sz="2000" b="1" dirty="0" smtClean="0">
                <a:latin typeface="Arial Narrow" pitchFamily="34" charset="0"/>
                <a:cs typeface="Arial"/>
              </a:rPr>
              <a:t> </a:t>
            </a:r>
            <a:r>
              <a:rPr lang="en-US" sz="2000" b="1" dirty="0" err="1" smtClean="0">
                <a:latin typeface="Arial Narrow" pitchFamily="34" charset="0"/>
                <a:cs typeface="Arial"/>
              </a:rPr>
              <a:t>sobre</a:t>
            </a:r>
            <a:r>
              <a:rPr lang="en-US" sz="2000" b="1" dirty="0" smtClean="0">
                <a:latin typeface="Arial Narrow" pitchFamily="34" charset="0"/>
                <a:cs typeface="Arial"/>
              </a:rPr>
              <a:t> o SE do </a:t>
            </a:r>
            <a:r>
              <a:rPr lang="en-US" sz="2000" b="1" dirty="0" err="1" smtClean="0">
                <a:latin typeface="Arial Narrow" pitchFamily="34" charset="0"/>
                <a:cs typeface="Arial"/>
              </a:rPr>
              <a:t>Brasil</a:t>
            </a:r>
            <a:endParaRPr lang="en-US" sz="2000" b="1" dirty="0">
              <a:latin typeface="Arial Narrow" pitchFamily="34" charset="0"/>
              <a:cs typeface="Arial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428992" y="3354173"/>
            <a:ext cx="38298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DJF </a:t>
            </a:r>
            <a:r>
              <a:rPr lang="en-US" b="1" dirty="0" err="1" smtClean="0">
                <a:latin typeface="Arial"/>
                <a:cs typeface="Arial"/>
              </a:rPr>
              <a:t>chuva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sobre</a:t>
            </a:r>
            <a:r>
              <a:rPr lang="en-US" b="1" dirty="0" smtClean="0">
                <a:latin typeface="Arial"/>
                <a:cs typeface="Arial"/>
              </a:rPr>
              <a:t> o </a:t>
            </a:r>
            <a:r>
              <a:rPr lang="en-US" b="1" dirty="0" err="1" smtClean="0">
                <a:latin typeface="Arial"/>
                <a:cs typeface="Arial"/>
              </a:rPr>
              <a:t>sistema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Cantareira</a:t>
            </a:r>
            <a:endParaRPr lang="en-US" b="1" dirty="0">
              <a:latin typeface="Arial"/>
              <a:cs typeface="Arial"/>
            </a:endParaRPr>
          </a:p>
        </p:txBody>
      </p:sp>
      <p:cxnSp>
        <p:nvCxnSpPr>
          <p:cNvPr id="8" name="Straight Connector 3"/>
          <p:cNvCxnSpPr/>
          <p:nvPr/>
        </p:nvCxnSpPr>
        <p:spPr>
          <a:xfrm>
            <a:off x="892109" y="1947311"/>
            <a:ext cx="9345713" cy="0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9"/>
          <p:cNvCxnSpPr/>
          <p:nvPr/>
        </p:nvCxnSpPr>
        <p:spPr>
          <a:xfrm rot="5400000" flipH="1" flipV="1">
            <a:off x="1214414" y="3214686"/>
            <a:ext cx="4000528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11"/>
          <p:cNvCxnSpPr/>
          <p:nvPr/>
        </p:nvCxnSpPr>
        <p:spPr>
          <a:xfrm rot="16200000" flipV="1">
            <a:off x="6215077" y="3357562"/>
            <a:ext cx="4643469" cy="50006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6"/>
          <p:cNvCxnSpPr/>
          <p:nvPr/>
        </p:nvCxnSpPr>
        <p:spPr>
          <a:xfrm rot="16200000" flipV="1">
            <a:off x="4929190" y="3143248"/>
            <a:ext cx="4143404" cy="28575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9"/>
          <p:cNvCxnSpPr/>
          <p:nvPr/>
        </p:nvCxnSpPr>
        <p:spPr>
          <a:xfrm rot="16200000" flipV="1">
            <a:off x="1779614" y="3140578"/>
            <a:ext cx="4053688" cy="2126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21"/>
          <p:cNvCxnSpPr/>
          <p:nvPr/>
        </p:nvCxnSpPr>
        <p:spPr>
          <a:xfrm rot="16200000" flipV="1">
            <a:off x="2107389" y="3321843"/>
            <a:ext cx="4000528" cy="21431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786050" y="71438"/>
            <a:ext cx="6357950" cy="857232"/>
          </a:xfrm>
          <a:prstGeom prst="rect">
            <a:avLst/>
          </a:prstGeom>
          <a:solidFill>
            <a:srgbClr val="254061">
              <a:alpha val="70980"/>
            </a:srgbClr>
          </a:solidFill>
        </p:spPr>
        <p:txBody>
          <a:bodyPr wrap="square" lIns="0" tIns="0" rIns="108000" bIns="0">
            <a:noAutofit/>
          </a:bodyPr>
          <a:lstStyle/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pt-BR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CRISE HÍDRICA NO BRASIL</a:t>
            </a:r>
          </a:p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pt-BR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ESTAÇÃO CHUVOSA NA REGIÃO DO CANTAREIRA</a:t>
            </a:r>
            <a:endParaRPr lang="pt-BR" sz="2000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9"/>
          <p:cNvSpPr txBox="1"/>
          <p:nvPr/>
        </p:nvSpPr>
        <p:spPr>
          <a:xfrm>
            <a:off x="556045" y="5904264"/>
            <a:ext cx="810740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400" dirty="0"/>
              <a:t>De</a:t>
            </a:r>
            <a:r>
              <a:rPr lang="pt-BR" sz="2400" baseline="0" dirty="0"/>
              <a:t> </a:t>
            </a:r>
            <a:r>
              <a:rPr lang="pt-BR" sz="2400" baseline="0" dirty="0" smtClean="0"/>
              <a:t>outubro/2013 </a:t>
            </a:r>
            <a:r>
              <a:rPr lang="pt-BR" sz="2400" baseline="0" dirty="0"/>
              <a:t>a </a:t>
            </a:r>
            <a:r>
              <a:rPr lang="pt-BR" sz="2400" baseline="0" dirty="0" smtClean="0"/>
              <a:t>março</a:t>
            </a:r>
            <a:r>
              <a:rPr lang="pt-BR" sz="2400" dirty="0"/>
              <a:t>/</a:t>
            </a:r>
            <a:r>
              <a:rPr lang="pt-BR" sz="2400" baseline="0" dirty="0" smtClean="0"/>
              <a:t>2014 </a:t>
            </a:r>
            <a:r>
              <a:rPr lang="pt-BR" sz="2400" baseline="0" dirty="0"/>
              <a:t>choveu </a:t>
            </a:r>
            <a:r>
              <a:rPr lang="pt-BR" sz="2400" b="1" baseline="0" dirty="0" smtClean="0">
                <a:solidFill>
                  <a:srgbClr val="FF0000"/>
                </a:solidFill>
              </a:rPr>
              <a:t>55%</a:t>
            </a:r>
            <a:r>
              <a:rPr lang="pt-BR" sz="2400" baseline="0" dirty="0" smtClean="0"/>
              <a:t> </a:t>
            </a:r>
            <a:r>
              <a:rPr lang="pt-BR" sz="2400" baseline="0" dirty="0"/>
              <a:t>do </a:t>
            </a:r>
            <a:r>
              <a:rPr lang="pt-BR" sz="2400" baseline="0" dirty="0" smtClean="0"/>
              <a:t>esperado</a:t>
            </a:r>
          </a:p>
          <a:p>
            <a:pPr algn="ctr"/>
            <a:r>
              <a:rPr lang="pt-BR" sz="2400" dirty="0"/>
              <a:t>De outubro</a:t>
            </a:r>
            <a:r>
              <a:rPr lang="pt-BR" sz="2400" dirty="0" smtClean="0"/>
              <a:t>/2014 </a:t>
            </a:r>
            <a:r>
              <a:rPr lang="pt-BR" sz="2400" dirty="0"/>
              <a:t>a março/</a:t>
            </a:r>
            <a:r>
              <a:rPr lang="pt-BR" sz="2400" dirty="0" smtClean="0"/>
              <a:t>2015 </a:t>
            </a:r>
            <a:r>
              <a:rPr lang="pt-BR" sz="2400" dirty="0"/>
              <a:t>choveu </a:t>
            </a:r>
            <a:r>
              <a:rPr lang="pt-BR" sz="2400" b="1" dirty="0" smtClean="0"/>
              <a:t>76%</a:t>
            </a:r>
            <a:r>
              <a:rPr lang="pt-BR" sz="2400" dirty="0" smtClean="0"/>
              <a:t> </a:t>
            </a:r>
            <a:r>
              <a:rPr lang="pt-BR" sz="2400" dirty="0"/>
              <a:t>do </a:t>
            </a:r>
            <a:r>
              <a:rPr lang="pt-BR" sz="2400" dirty="0" smtClean="0"/>
              <a:t>esperado</a:t>
            </a:r>
            <a:endParaRPr lang="pt-BR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63"/>
          <a:stretch/>
        </p:blipFill>
        <p:spPr bwMode="auto">
          <a:xfrm>
            <a:off x="571472" y="1180573"/>
            <a:ext cx="8050814" cy="462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 30"/>
          <p:cNvSpPr/>
          <p:nvPr/>
        </p:nvSpPr>
        <p:spPr>
          <a:xfrm>
            <a:off x="0" y="0"/>
            <a:ext cx="1258455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62" rIns="91104" bIns="4556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none">
              <a:latin typeface="Arial Narrow"/>
              <a:cs typeface="Arial Narrow"/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7885546" y="0"/>
            <a:ext cx="125845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62" rIns="91104" bIns="4556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none">
              <a:latin typeface="Arial Narrow"/>
              <a:cs typeface="Arial Narrow"/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84" t="8578" r="7027" b="10875"/>
          <a:stretch>
            <a:fillRect/>
          </a:stretch>
        </p:blipFill>
        <p:spPr bwMode="auto">
          <a:xfrm>
            <a:off x="1008303" y="0"/>
            <a:ext cx="69477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525" y="5516336"/>
            <a:ext cx="172925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CaixaDeTexto 34"/>
          <p:cNvSpPr txBox="1"/>
          <p:nvPr/>
        </p:nvSpPr>
        <p:spPr>
          <a:xfrm>
            <a:off x="4211525" y="6432097"/>
            <a:ext cx="1729253" cy="4122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91104" tIns="45562" rIns="91104" bIns="45562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/>
                </a:solidFill>
                <a:latin typeface="Arial Narrow"/>
                <a:cs typeface="Arial Narrow"/>
              </a:rPr>
              <a:t>Floods in </a:t>
            </a:r>
            <a:r>
              <a:rPr lang="en-US" sz="1000" b="1" dirty="0" err="1">
                <a:solidFill>
                  <a:schemeClr val="bg1"/>
                </a:solidFill>
                <a:latin typeface="Arial Narrow"/>
                <a:cs typeface="Arial Narrow"/>
              </a:rPr>
              <a:t>Itajaí</a:t>
            </a:r>
            <a:r>
              <a:rPr lang="en-US" sz="1000" b="1" dirty="0">
                <a:solidFill>
                  <a:schemeClr val="bg1"/>
                </a:solidFill>
                <a:latin typeface="Arial Narrow"/>
                <a:cs typeface="Arial Narrow"/>
              </a:rPr>
              <a:t> ‘s </a:t>
            </a:r>
            <a:r>
              <a:rPr lang="en-US" sz="1000" b="1" dirty="0" err="1">
                <a:solidFill>
                  <a:schemeClr val="bg1"/>
                </a:solidFill>
                <a:latin typeface="Arial Narrow"/>
                <a:cs typeface="Arial Narrow"/>
              </a:rPr>
              <a:t>Valely</a:t>
            </a:r>
            <a:r>
              <a:rPr lang="en-US" sz="1000" b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/>
                </a:solidFill>
                <a:latin typeface="Arial Narrow"/>
                <a:cs typeface="Arial Narrow"/>
              </a:rPr>
              <a:t>(2008, 2011)</a:t>
            </a:r>
          </a:p>
        </p:txBody>
      </p:sp>
      <p:sp>
        <p:nvSpPr>
          <p:cNvPr id="36" name="Elipse 35"/>
          <p:cNvSpPr/>
          <p:nvPr/>
        </p:nvSpPr>
        <p:spPr>
          <a:xfrm>
            <a:off x="5077434" y="4437290"/>
            <a:ext cx="215515" cy="216353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62" rIns="91104" bIns="4556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none">
              <a:latin typeface="Arial Narrow"/>
              <a:cs typeface="Arial Narrow"/>
            </a:endParaRPr>
          </a:p>
        </p:txBody>
      </p:sp>
      <p:sp>
        <p:nvSpPr>
          <p:cNvPr id="33" name="Seta para baixo 32"/>
          <p:cNvSpPr/>
          <p:nvPr/>
        </p:nvSpPr>
        <p:spPr>
          <a:xfrm rot="1652993">
            <a:off x="4914516" y="4620986"/>
            <a:ext cx="74404" cy="85589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62" rIns="91104" bIns="4556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none">
              <a:latin typeface="Arial Narrow"/>
              <a:cs typeface="Arial Narrow"/>
            </a:endParaRPr>
          </a:p>
        </p:txBody>
      </p:sp>
      <p:pic>
        <p:nvPicPr>
          <p:cNvPr id="419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788" y="333376"/>
            <a:ext cx="1943485" cy="128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CaixaDeTexto 38"/>
          <p:cNvSpPr txBox="1"/>
          <p:nvPr/>
        </p:nvSpPr>
        <p:spPr>
          <a:xfrm>
            <a:off x="5364788" y="1216479"/>
            <a:ext cx="1943485" cy="25309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91104" tIns="45562" rIns="91104" bIns="45562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00" b="1" dirty="0">
                <a:solidFill>
                  <a:schemeClr val="bg1"/>
                </a:solidFill>
                <a:latin typeface="Arial Narrow"/>
                <a:cs typeface="Arial Narrow"/>
              </a:rPr>
              <a:t>Floods in Amazonia </a:t>
            </a:r>
            <a:r>
              <a:rPr lang="en-US" sz="1000" b="1" dirty="0">
                <a:solidFill>
                  <a:schemeClr val="bg1"/>
                </a:solidFill>
                <a:latin typeface="Arial Narrow"/>
                <a:cs typeface="Arial Narrow"/>
              </a:rPr>
              <a:t>(2009, 2012)</a:t>
            </a:r>
          </a:p>
        </p:txBody>
      </p:sp>
      <p:sp>
        <p:nvSpPr>
          <p:cNvPr id="40" name="Seta para baixo 39"/>
          <p:cNvSpPr/>
          <p:nvPr/>
        </p:nvSpPr>
        <p:spPr>
          <a:xfrm rot="14054078" flipH="1">
            <a:off x="6944741" y="1408773"/>
            <a:ext cx="129268" cy="2008909"/>
          </a:xfrm>
          <a:prstGeom prst="downArrow">
            <a:avLst/>
          </a:prstGeom>
          <a:solidFill>
            <a:srgbClr val="FFC000"/>
          </a:solidFill>
          <a:ln cmpd="sng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62" rIns="91104" bIns="4556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none">
              <a:latin typeface="Arial Narrow"/>
              <a:cs typeface="Arial Narrow"/>
            </a:endParaRPr>
          </a:p>
        </p:txBody>
      </p:sp>
      <p:sp>
        <p:nvSpPr>
          <p:cNvPr id="41" name="Elipse 40"/>
          <p:cNvSpPr/>
          <p:nvPr/>
        </p:nvSpPr>
        <p:spPr>
          <a:xfrm>
            <a:off x="3997293" y="2420711"/>
            <a:ext cx="827425" cy="576943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62" rIns="91104" bIns="4556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none">
              <a:latin typeface="Arial Narrow"/>
              <a:cs typeface="Arial Narrow"/>
            </a:endParaRPr>
          </a:p>
        </p:txBody>
      </p:sp>
      <p:pic>
        <p:nvPicPr>
          <p:cNvPr id="4199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9081" y="4683578"/>
            <a:ext cx="1672808" cy="100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CaixaDeTexto 44"/>
          <p:cNvSpPr txBox="1"/>
          <p:nvPr/>
        </p:nvSpPr>
        <p:spPr>
          <a:xfrm>
            <a:off x="6949081" y="5630636"/>
            <a:ext cx="1672808" cy="2544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91104" tIns="45562" rIns="91104" bIns="45562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/>
                </a:solidFill>
                <a:latin typeface="Arial Narrow"/>
                <a:cs typeface="Arial Narrow"/>
              </a:rPr>
              <a:t>Floods in São Paulo (2010)</a:t>
            </a:r>
          </a:p>
        </p:txBody>
      </p:sp>
      <p:sp>
        <p:nvSpPr>
          <p:cNvPr id="48" name="Seta para baixo 47"/>
          <p:cNvSpPr/>
          <p:nvPr/>
        </p:nvSpPr>
        <p:spPr>
          <a:xfrm rot="17303286">
            <a:off x="5987304" y="4006287"/>
            <a:ext cx="122464" cy="1400848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62" rIns="91104" bIns="4556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none">
              <a:latin typeface="Arial Narrow"/>
              <a:cs typeface="Arial Narrow"/>
            </a:endParaRPr>
          </a:p>
        </p:txBody>
      </p:sp>
      <p:pic>
        <p:nvPicPr>
          <p:cNvPr id="4199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758" y="3627665"/>
            <a:ext cx="1367495" cy="102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CaixaDeTexto 50"/>
          <p:cNvSpPr txBox="1"/>
          <p:nvPr/>
        </p:nvSpPr>
        <p:spPr>
          <a:xfrm>
            <a:off x="7092758" y="3590925"/>
            <a:ext cx="1367495" cy="4122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91104" tIns="45562" rIns="91104" bIns="45562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/>
                </a:solidFill>
                <a:latin typeface="Arial Narrow"/>
                <a:cs typeface="Arial Narrow"/>
              </a:rPr>
              <a:t>Flooding Rio de Janeiro (2010)</a:t>
            </a:r>
          </a:p>
        </p:txBody>
      </p:sp>
      <p:sp>
        <p:nvSpPr>
          <p:cNvPr id="53" name="CaixaDeTexto 52"/>
          <p:cNvSpPr txBox="1"/>
          <p:nvPr/>
        </p:nvSpPr>
        <p:spPr>
          <a:xfrm>
            <a:off x="7451950" y="1412422"/>
            <a:ext cx="1584293" cy="4122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91104" tIns="45562" rIns="91104" bIns="45562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/>
                </a:solidFill>
                <a:latin typeface="Arial Narrow"/>
                <a:cs typeface="Arial Narrow"/>
              </a:rPr>
              <a:t>Floods in States of PE / AL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/>
                </a:solidFill>
                <a:latin typeface="Arial Narrow"/>
                <a:cs typeface="Arial Narrow"/>
              </a:rPr>
              <a:t>(2010)</a:t>
            </a:r>
          </a:p>
        </p:txBody>
      </p:sp>
      <p:sp>
        <p:nvSpPr>
          <p:cNvPr id="49" name="Seta para baixo 48"/>
          <p:cNvSpPr/>
          <p:nvPr/>
        </p:nvSpPr>
        <p:spPr>
          <a:xfrm rot="14977804">
            <a:off x="6169232" y="3042177"/>
            <a:ext cx="130629" cy="1690768"/>
          </a:xfrm>
          <a:prstGeom prst="downArrow">
            <a:avLst/>
          </a:prstGeom>
          <a:solidFill>
            <a:srgbClr val="FFC000"/>
          </a:solidFill>
          <a:ln cmpd="sng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62" rIns="91104" bIns="4556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none">
              <a:latin typeface="Arial Narrow"/>
              <a:cs typeface="Arial Narrow"/>
            </a:endParaRPr>
          </a:p>
        </p:txBody>
      </p:sp>
      <p:pic>
        <p:nvPicPr>
          <p:cNvPr id="4200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757" y="5373461"/>
            <a:ext cx="2160283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aixaDeTexto 24"/>
          <p:cNvSpPr txBox="1"/>
          <p:nvPr/>
        </p:nvSpPr>
        <p:spPr>
          <a:xfrm>
            <a:off x="107757" y="5373461"/>
            <a:ext cx="2160283" cy="4122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91104" tIns="45562" rIns="91104" bIns="45562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/>
                </a:solidFill>
                <a:latin typeface="Arial Narrow"/>
                <a:cs typeface="Arial Narrow"/>
              </a:rPr>
              <a:t>Floods/landslides in </a:t>
            </a:r>
            <a:r>
              <a:rPr lang="en-US" sz="1000" b="1" dirty="0" err="1">
                <a:solidFill>
                  <a:schemeClr val="bg1"/>
                </a:solidFill>
                <a:latin typeface="Arial Narrow"/>
                <a:cs typeface="Arial Narrow"/>
              </a:rPr>
              <a:t>Ilha</a:t>
            </a:r>
            <a:r>
              <a:rPr lang="en-US" sz="1000" b="1" dirty="0">
                <a:solidFill>
                  <a:schemeClr val="bg1"/>
                </a:solidFill>
                <a:latin typeface="Arial Narrow"/>
                <a:cs typeface="Arial Narrow"/>
              </a:rPr>
              <a:t> Grande – RJ  (2010)</a:t>
            </a:r>
          </a:p>
        </p:txBody>
      </p:sp>
      <p:pic>
        <p:nvPicPr>
          <p:cNvPr id="4200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516" y="405493"/>
            <a:ext cx="1738232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aixaDeTexto 26"/>
          <p:cNvSpPr txBox="1"/>
          <p:nvPr/>
        </p:nvSpPr>
        <p:spPr>
          <a:xfrm>
            <a:off x="1104515" y="1268186"/>
            <a:ext cx="1729253" cy="4122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91104" tIns="45562" rIns="91104" bIns="45562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/>
                </a:solidFill>
                <a:latin typeface="Arial Narrow"/>
                <a:cs typeface="Arial Narrow"/>
              </a:rPr>
              <a:t>Dryness  in Amazonas River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/>
                </a:solidFill>
                <a:latin typeface="Arial Narrow"/>
                <a:cs typeface="Arial Narrow"/>
              </a:rPr>
              <a:t>(2010)</a:t>
            </a:r>
          </a:p>
        </p:txBody>
      </p:sp>
      <p:sp>
        <p:nvSpPr>
          <p:cNvPr id="30" name="Seta para baixo 29"/>
          <p:cNvSpPr/>
          <p:nvPr/>
        </p:nvSpPr>
        <p:spPr>
          <a:xfrm rot="14749498">
            <a:off x="5379789" y="1132169"/>
            <a:ext cx="103414" cy="1839576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62" rIns="91104" bIns="4556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none">
              <a:latin typeface="Arial Narrow"/>
              <a:cs typeface="Arial Narrow"/>
            </a:endParaRPr>
          </a:p>
        </p:txBody>
      </p:sp>
      <p:sp>
        <p:nvSpPr>
          <p:cNvPr id="34" name="Elipse 33"/>
          <p:cNvSpPr/>
          <p:nvPr/>
        </p:nvSpPr>
        <p:spPr>
          <a:xfrm>
            <a:off x="6084455" y="2997654"/>
            <a:ext cx="216798" cy="214993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62" rIns="91104" bIns="4556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none">
              <a:latin typeface="Arial Narrow"/>
              <a:cs typeface="Arial Narrow"/>
            </a:endParaRPr>
          </a:p>
        </p:txBody>
      </p:sp>
      <p:sp>
        <p:nvSpPr>
          <p:cNvPr id="44" name="Seta para baixo 43"/>
          <p:cNvSpPr/>
          <p:nvPr/>
        </p:nvSpPr>
        <p:spPr>
          <a:xfrm rot="4219510" flipH="1">
            <a:off x="3556152" y="3069214"/>
            <a:ext cx="84364" cy="3522646"/>
          </a:xfrm>
          <a:prstGeom prst="downArrow">
            <a:avLst/>
          </a:prstGeom>
          <a:solidFill>
            <a:srgbClr val="FFC000"/>
          </a:solidFill>
          <a:ln cmpd="sng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62" rIns="91104" bIns="4556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none">
              <a:latin typeface="Arial Narrow"/>
              <a:cs typeface="Arial Narrow"/>
            </a:endParaRPr>
          </a:p>
        </p:txBody>
      </p:sp>
      <p:sp>
        <p:nvSpPr>
          <p:cNvPr id="47" name="Elipse 46"/>
          <p:cNvSpPr/>
          <p:nvPr/>
        </p:nvSpPr>
        <p:spPr>
          <a:xfrm>
            <a:off x="5364788" y="4076700"/>
            <a:ext cx="287354" cy="288471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62" rIns="91104" bIns="4556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none">
              <a:latin typeface="Arial Narrow"/>
              <a:cs typeface="Arial Narrow"/>
            </a:endParaRPr>
          </a:p>
        </p:txBody>
      </p:sp>
      <p:sp>
        <p:nvSpPr>
          <p:cNvPr id="46" name="Elipse 45"/>
          <p:cNvSpPr/>
          <p:nvPr/>
        </p:nvSpPr>
        <p:spPr>
          <a:xfrm>
            <a:off x="5219829" y="4293054"/>
            <a:ext cx="215515" cy="214993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62" rIns="91104" bIns="4556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none">
              <a:latin typeface="Arial Narrow"/>
              <a:cs typeface="Arial Narrow"/>
            </a:endParaRPr>
          </a:p>
        </p:txBody>
      </p:sp>
      <p:sp>
        <p:nvSpPr>
          <p:cNvPr id="66" name="Elipse 65"/>
          <p:cNvSpPr/>
          <p:nvPr/>
        </p:nvSpPr>
        <p:spPr>
          <a:xfrm>
            <a:off x="4716960" y="4724400"/>
            <a:ext cx="215515" cy="217714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62" rIns="91104" bIns="4556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none">
              <a:latin typeface="Arial Narrow"/>
              <a:cs typeface="Arial Narrow"/>
            </a:endParaRPr>
          </a:p>
        </p:txBody>
      </p:sp>
      <p:sp>
        <p:nvSpPr>
          <p:cNvPr id="67" name="Seta para baixo 66"/>
          <p:cNvSpPr/>
          <p:nvPr/>
        </p:nvSpPr>
        <p:spPr>
          <a:xfrm rot="3845655">
            <a:off x="4289036" y="4646107"/>
            <a:ext cx="70757" cy="872323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62" rIns="91104" bIns="4556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none">
              <a:latin typeface="Arial Narrow"/>
              <a:cs typeface="Arial Narrow"/>
            </a:endParaRPr>
          </a:p>
        </p:txBody>
      </p:sp>
      <p:sp>
        <p:nvSpPr>
          <p:cNvPr id="68" name="CaixaDeTexto 67"/>
          <p:cNvSpPr txBox="1"/>
          <p:nvPr/>
        </p:nvSpPr>
        <p:spPr>
          <a:xfrm>
            <a:off x="2392475" y="6255204"/>
            <a:ext cx="1524000" cy="4109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91104" tIns="45562" rIns="91104" bIns="45562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00" b="1" dirty="0">
                <a:solidFill>
                  <a:schemeClr val="bg1"/>
                </a:solidFill>
                <a:latin typeface="Arial Narrow"/>
                <a:cs typeface="Arial Narrow"/>
              </a:rPr>
              <a:t>Drought in</a:t>
            </a:r>
            <a:r>
              <a:rPr lang="en-US" sz="1000" b="1" dirty="0">
                <a:solidFill>
                  <a:schemeClr val="bg1"/>
                </a:solidFill>
                <a:latin typeface="Arial Narrow"/>
                <a:cs typeface="Arial Narrow"/>
              </a:rPr>
              <a:t> Brazil’s South / </a:t>
            </a:r>
            <a:r>
              <a:rPr lang="en-US" sz="1000" b="1" dirty="0" err="1">
                <a:solidFill>
                  <a:schemeClr val="bg1"/>
                </a:solidFill>
                <a:latin typeface="Arial Narrow"/>
                <a:cs typeface="Arial Narrow"/>
              </a:rPr>
              <a:t>Uruguai</a:t>
            </a:r>
            <a:r>
              <a:rPr lang="en-US" sz="1000" b="1" dirty="0">
                <a:solidFill>
                  <a:schemeClr val="bg1"/>
                </a:solidFill>
                <a:latin typeface="Arial Narrow"/>
                <a:cs typeface="Arial Narrow"/>
              </a:rPr>
              <a:t> (2012)</a:t>
            </a:r>
          </a:p>
        </p:txBody>
      </p:sp>
      <p:sp>
        <p:nvSpPr>
          <p:cNvPr id="70" name="Seta para baixo 69"/>
          <p:cNvSpPr/>
          <p:nvPr/>
        </p:nvSpPr>
        <p:spPr>
          <a:xfrm rot="4718124">
            <a:off x="3485461" y="2583367"/>
            <a:ext cx="66675" cy="3273778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62" rIns="91104" bIns="4556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none">
              <a:latin typeface="Arial Narrow"/>
              <a:cs typeface="Arial Narrow"/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6258919" y="6433457"/>
            <a:ext cx="1584293" cy="4109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91104" tIns="45562" rIns="91104" bIns="45562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/>
                </a:solidFill>
                <a:latin typeface="Arial Narrow"/>
                <a:cs typeface="Arial Narrow"/>
              </a:rPr>
              <a:t>Heat waves in Santos – SP  (2010)</a:t>
            </a:r>
          </a:p>
        </p:txBody>
      </p:sp>
      <p:sp>
        <p:nvSpPr>
          <p:cNvPr id="56" name="Seta para baixo 55"/>
          <p:cNvSpPr/>
          <p:nvPr/>
        </p:nvSpPr>
        <p:spPr>
          <a:xfrm rot="18533499">
            <a:off x="5870899" y="4346770"/>
            <a:ext cx="88446" cy="1657414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62" rIns="91104" bIns="4556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none">
              <a:latin typeface="Arial Narrow"/>
              <a:cs typeface="Arial Narrow"/>
            </a:endParaRPr>
          </a:p>
        </p:txBody>
      </p:sp>
      <p:pic>
        <p:nvPicPr>
          <p:cNvPr id="42018" name="Picture 4" descr="http://t3.gstatic.com/images?q=tbn:3ieDKpX1lHpdgM:http://sempremaisinfo.files.wordpress.com/2009/11/calor.jp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8919" y="5897336"/>
            <a:ext cx="158429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ítulo 1"/>
          <p:cNvSpPr txBox="1">
            <a:spLocks/>
          </p:cNvSpPr>
          <p:nvPr/>
        </p:nvSpPr>
        <p:spPr>
          <a:xfrm>
            <a:off x="0" y="-55789"/>
            <a:ext cx="9144000" cy="522515"/>
          </a:xfrm>
          <a:prstGeom prst="rect">
            <a:avLst/>
          </a:prstGeom>
        </p:spPr>
        <p:txBody>
          <a:bodyPr lIns="91104" tIns="45562" rIns="91104" bIns="45562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300" dirty="0">
                <a:solidFill>
                  <a:srgbClr val="FF0000"/>
                </a:solidFill>
                <a:latin typeface="Tahoma"/>
                <a:cs typeface="Tahoma"/>
              </a:rPr>
              <a:t>Eventos Extremos no período </a:t>
            </a:r>
            <a:r>
              <a:rPr lang="pt-BR" sz="2300" dirty="0" smtClean="0">
                <a:solidFill>
                  <a:srgbClr val="FF0000"/>
                </a:solidFill>
                <a:latin typeface="Tahoma"/>
                <a:ea typeface="+mj-ea"/>
                <a:cs typeface="Tahoma"/>
              </a:rPr>
              <a:t>2009-</a:t>
            </a:r>
            <a:r>
              <a:rPr lang="pt-BR" sz="2300" dirty="0">
                <a:solidFill>
                  <a:srgbClr val="FF0000"/>
                </a:solidFill>
                <a:latin typeface="Tahoma"/>
                <a:ea typeface="+mj-ea"/>
                <a:cs typeface="Tahoma"/>
              </a:rPr>
              <a:t>2012 no Brasil</a:t>
            </a:r>
          </a:p>
        </p:txBody>
      </p:sp>
      <p:sp>
        <p:nvSpPr>
          <p:cNvPr id="60" name="CaixaDeTexto 59"/>
          <p:cNvSpPr txBox="1"/>
          <p:nvPr/>
        </p:nvSpPr>
        <p:spPr>
          <a:xfrm>
            <a:off x="196273" y="4757058"/>
            <a:ext cx="1557354" cy="4122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91104" tIns="45562" rIns="91104" bIns="45562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/>
                </a:solidFill>
                <a:latin typeface="Arial Narrow"/>
                <a:cs typeface="Arial Narrow"/>
              </a:rPr>
              <a:t>Flooding in MG, RJ e 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/>
                </a:solidFill>
                <a:latin typeface="Arial Narrow"/>
                <a:cs typeface="Arial Narrow"/>
              </a:rPr>
              <a:t> (2012)</a:t>
            </a:r>
          </a:p>
        </p:txBody>
      </p:sp>
      <p:sp>
        <p:nvSpPr>
          <p:cNvPr id="61" name="Elipse 60"/>
          <p:cNvSpPr/>
          <p:nvPr/>
        </p:nvSpPr>
        <p:spPr>
          <a:xfrm>
            <a:off x="5147990" y="3789590"/>
            <a:ext cx="502869" cy="214993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62" rIns="91104" bIns="4556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none">
              <a:latin typeface="Arial Narrow"/>
              <a:cs typeface="Arial Narrow"/>
            </a:endParaRPr>
          </a:p>
        </p:txBody>
      </p:sp>
      <p:sp>
        <p:nvSpPr>
          <p:cNvPr id="29" name="Seta para baixo 28"/>
          <p:cNvSpPr/>
          <p:nvPr/>
        </p:nvSpPr>
        <p:spPr>
          <a:xfrm rot="7530540">
            <a:off x="3574674" y="1109757"/>
            <a:ext cx="87086" cy="1840858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62" rIns="91104" bIns="4556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u="none" dirty="0">
                <a:latin typeface="Arial Narrow"/>
                <a:cs typeface="Arial Narrow"/>
              </a:rPr>
              <a:t>v</a:t>
            </a:r>
          </a:p>
        </p:txBody>
      </p:sp>
      <p:sp>
        <p:nvSpPr>
          <p:cNvPr id="62" name="CaixaDeTexto 61"/>
          <p:cNvSpPr txBox="1"/>
          <p:nvPr/>
        </p:nvSpPr>
        <p:spPr>
          <a:xfrm>
            <a:off x="7308273" y="2205718"/>
            <a:ext cx="1584293" cy="4122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91104" tIns="45562" rIns="91104" bIns="45562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/>
                </a:solidFill>
                <a:latin typeface="Arial Narrow"/>
                <a:cs typeface="Arial Narrow"/>
              </a:rPr>
              <a:t>Floods/landslides in </a:t>
            </a:r>
            <a:r>
              <a:rPr lang="en-US" sz="1000" b="1" dirty="0" err="1">
                <a:solidFill>
                  <a:schemeClr val="bg1"/>
                </a:solidFill>
                <a:latin typeface="Arial Narrow"/>
                <a:cs typeface="Arial Narrow"/>
              </a:rPr>
              <a:t>Região</a:t>
            </a:r>
            <a:r>
              <a:rPr lang="en-US" sz="1000" b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Arial Narrow"/>
                <a:cs typeface="Arial Narrow"/>
              </a:rPr>
              <a:t>Serrana</a:t>
            </a:r>
            <a:r>
              <a:rPr lang="en-US" sz="1000" b="1" dirty="0">
                <a:solidFill>
                  <a:schemeClr val="bg1"/>
                </a:solidFill>
                <a:latin typeface="Arial Narrow"/>
                <a:cs typeface="Arial Narrow"/>
              </a:rPr>
              <a:t> – RJ (2011)</a:t>
            </a:r>
          </a:p>
        </p:txBody>
      </p:sp>
      <p:pic>
        <p:nvPicPr>
          <p:cNvPr id="4202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273" y="2564947"/>
            <a:ext cx="158429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Elipse 74"/>
          <p:cNvSpPr/>
          <p:nvPr/>
        </p:nvSpPr>
        <p:spPr>
          <a:xfrm>
            <a:off x="5292950" y="4076700"/>
            <a:ext cx="215515" cy="216354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62" rIns="91104" bIns="4556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none">
              <a:latin typeface="Arial Narrow"/>
              <a:cs typeface="Arial Narrow"/>
            </a:endParaRPr>
          </a:p>
        </p:txBody>
      </p:sp>
      <p:sp>
        <p:nvSpPr>
          <p:cNvPr id="76" name="Seta para cima 75"/>
          <p:cNvSpPr/>
          <p:nvPr/>
        </p:nvSpPr>
        <p:spPr>
          <a:xfrm rot="3537767">
            <a:off x="6364437" y="2356969"/>
            <a:ext cx="100693" cy="2225707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62" rIns="91104" bIns="4556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u="none">
              <a:latin typeface="Arial Narrow"/>
              <a:cs typeface="Arial Narrow"/>
            </a:endParaRPr>
          </a:p>
        </p:txBody>
      </p:sp>
      <p:sp>
        <p:nvSpPr>
          <p:cNvPr id="72" name="CaixaDeTexto 71"/>
          <p:cNvSpPr txBox="1"/>
          <p:nvPr/>
        </p:nvSpPr>
        <p:spPr>
          <a:xfrm>
            <a:off x="2014041" y="3604533"/>
            <a:ext cx="1583010" cy="4122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91104" tIns="45562" rIns="91104" bIns="45562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/>
                </a:solidFill>
                <a:latin typeface="Arial Narrow"/>
                <a:cs typeface="Arial Narrow"/>
              </a:rPr>
              <a:t>Extreme dryness of the air (2011)</a:t>
            </a:r>
          </a:p>
        </p:txBody>
      </p:sp>
      <p:sp>
        <p:nvSpPr>
          <p:cNvPr id="74" name="Seta para baixo 73"/>
          <p:cNvSpPr/>
          <p:nvPr/>
        </p:nvSpPr>
        <p:spPr>
          <a:xfrm rot="4261457">
            <a:off x="4264543" y="2815900"/>
            <a:ext cx="119743" cy="1498343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62" rIns="91104" bIns="4556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none">
              <a:latin typeface="Arial Narrow"/>
              <a:cs typeface="Arial Narrow"/>
            </a:endParaRPr>
          </a:p>
        </p:txBody>
      </p:sp>
      <p:sp>
        <p:nvSpPr>
          <p:cNvPr id="42029" name="Título 1"/>
          <p:cNvSpPr txBox="1">
            <a:spLocks/>
          </p:cNvSpPr>
          <p:nvPr/>
        </p:nvSpPr>
        <p:spPr bwMode="auto">
          <a:xfrm>
            <a:off x="8063859" y="6306911"/>
            <a:ext cx="1046788" cy="51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4" tIns="45562" rIns="91104" bIns="45562"/>
          <a:lstStyle>
            <a:lvl1pPr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u="none">
                <a:solidFill>
                  <a:schemeClr val="bg1"/>
                </a:solidFill>
                <a:latin typeface="Arial Narrow" charset="0"/>
                <a:cs typeface="Arial Narrow" charset="0"/>
              </a:rPr>
              <a:t>Adaptado de:    J. Marengo</a:t>
            </a:r>
          </a:p>
        </p:txBody>
      </p:sp>
      <p:pic>
        <p:nvPicPr>
          <p:cNvPr id="42030" name="Picture 2" descr="C:\CEMADEN\Deslizamentos\otc20120110001_alexdejesus_otempo_ae_edit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859" y="3624943"/>
            <a:ext cx="1563768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Elipse 54"/>
          <p:cNvSpPr/>
          <p:nvPr/>
        </p:nvSpPr>
        <p:spPr>
          <a:xfrm>
            <a:off x="5435344" y="2853419"/>
            <a:ext cx="505434" cy="715736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62" rIns="91104" bIns="4556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none">
              <a:latin typeface="Arial Narrow"/>
              <a:cs typeface="Arial Narrow"/>
            </a:endParaRPr>
          </a:p>
        </p:txBody>
      </p:sp>
      <p:sp>
        <p:nvSpPr>
          <p:cNvPr id="57" name="CaixaDeTexto 56"/>
          <p:cNvSpPr txBox="1"/>
          <p:nvPr/>
        </p:nvSpPr>
        <p:spPr>
          <a:xfrm>
            <a:off x="148808" y="2997654"/>
            <a:ext cx="1581728" cy="25309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91104" tIns="45562" rIns="91104" bIns="45562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/>
                </a:solidFill>
                <a:latin typeface="Arial Narrow"/>
                <a:cs typeface="Arial Narrow"/>
              </a:rPr>
              <a:t>Dryness in semi-arid (2012)</a:t>
            </a:r>
          </a:p>
        </p:txBody>
      </p:sp>
      <p:pic>
        <p:nvPicPr>
          <p:cNvPr id="42033" name="Picture 2" descr="C:\CEMADEN\Colapso de Safra\7084886359_062c7099de_z_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354" y="1819276"/>
            <a:ext cx="1570182" cy="117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34" name="Picture 2" descr="C:\Users\joaquim\Documents\2010\Plano Bacia Mundau\BARREIROS\AMF_061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1950" y="322490"/>
            <a:ext cx="1584293" cy="112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35" name="Picture 3" descr="C:\CEMADEN\Colapso de Safra\seca rs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2475" y="5389790"/>
            <a:ext cx="152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Seta para baixo 58"/>
          <p:cNvSpPr/>
          <p:nvPr/>
        </p:nvSpPr>
        <p:spPr>
          <a:xfrm rot="5683511">
            <a:off x="3511292" y="1191548"/>
            <a:ext cx="83004" cy="3616293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62" rIns="91104" bIns="4556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none">
              <a:latin typeface="Arial Narrow"/>
              <a:cs typeface="Arial Narrow"/>
            </a:endParaRPr>
          </a:p>
        </p:txBody>
      </p:sp>
      <p:sp>
        <p:nvSpPr>
          <p:cNvPr id="42037" name="Título 1"/>
          <p:cNvSpPr txBox="1">
            <a:spLocks/>
          </p:cNvSpPr>
          <p:nvPr/>
        </p:nvSpPr>
        <p:spPr bwMode="auto">
          <a:xfrm rot="-5400000">
            <a:off x="7887376" y="4640712"/>
            <a:ext cx="2222046" cy="291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4" tIns="45562" rIns="91104" bIns="45562"/>
          <a:lstStyle>
            <a:lvl1pPr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u="none">
                <a:solidFill>
                  <a:schemeClr val="bg1"/>
                </a:solidFill>
                <a:latin typeface="Arial Narrow" charset="0"/>
                <a:cs typeface="Arial Narrow" charset="0"/>
              </a:rPr>
              <a:t>Slide cortesia: J. Tomasella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 bwMode="auto">
          <a:xfrm>
            <a:off x="2627784" y="2420888"/>
            <a:ext cx="2880320" cy="74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04" tIns="45562" rIns="91104" bIns="45562" numCol="1" anchor="t" anchorCtr="0" compatLnSpc="1">
            <a:prstTxWarp prst="textNoShape">
              <a:avLst/>
            </a:prstTxWarp>
            <a:noAutofit/>
          </a:bodyPr>
          <a:lstStyle/>
          <a:p>
            <a:pPr marL="340607" marR="0" lvl="0" indent="-340607" algn="l" defTabSz="914400" rtl="0" eaLnBrk="1" fontAlgn="base" latinLnBrk="0" hangingPunct="1">
              <a:lnSpc>
                <a:spcPct val="100000"/>
              </a:lnSpc>
              <a:spcBef>
                <a:spcPts val="301"/>
              </a:spcBef>
              <a:spcAft>
                <a:spcPts val="301"/>
              </a:spcAft>
              <a:buClrTx/>
              <a:buSzTx/>
              <a:buFontTx/>
              <a:buNone/>
              <a:tabLst>
                <a:tab pos="0" algn="l"/>
                <a:tab pos="910039" algn="l"/>
                <a:tab pos="1821393" algn="l"/>
                <a:tab pos="2732747" algn="l"/>
                <a:tab pos="3644101" algn="l"/>
                <a:tab pos="4554140" algn="l"/>
                <a:tab pos="5465493" algn="l"/>
                <a:tab pos="6376848" algn="l"/>
                <a:tab pos="7288201" algn="l"/>
                <a:tab pos="8198240" algn="l"/>
                <a:tab pos="9109594" algn="l"/>
                <a:tab pos="10020948" algn="l"/>
              </a:tabLst>
              <a:defRPr/>
            </a:pPr>
            <a:r>
              <a:rPr kumimoji="0" lang="pt-BR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Tahoma" charset="0"/>
              </a:rPr>
              <a:t>Monitoramento das Bacias do Sistema Cantareira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charset="0"/>
              <a:ea typeface="ＭＳ Ｐゴシック" charset="0"/>
              <a:cs typeface="Tahoma" charset="0"/>
            </a:endParaRPr>
          </a:p>
        </p:txBody>
      </p:sp>
      <p:pic>
        <p:nvPicPr>
          <p:cNvPr id="3" name="Picture 1" descr="20150227_letras_coloridas_maiores_RECORTADO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6639" y="678318"/>
            <a:ext cx="6621088" cy="6179682"/>
          </a:xfrm>
          <a:prstGeom prst="rect">
            <a:avLst/>
          </a:prstGeom>
        </p:spPr>
      </p:pic>
      <p:sp>
        <p:nvSpPr>
          <p:cNvPr id="4" name="TextBox 6"/>
          <p:cNvSpPr txBox="1"/>
          <p:nvPr/>
        </p:nvSpPr>
        <p:spPr>
          <a:xfrm>
            <a:off x="2110206" y="5561999"/>
            <a:ext cx="947956" cy="70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Paiva Castro</a:t>
            </a:r>
          </a:p>
        </p:txBody>
      </p:sp>
      <p:sp>
        <p:nvSpPr>
          <p:cNvPr id="5" name="TextBox 6"/>
          <p:cNvSpPr txBox="1"/>
          <p:nvPr/>
        </p:nvSpPr>
        <p:spPr>
          <a:xfrm>
            <a:off x="2128761" y="3144676"/>
            <a:ext cx="1080012" cy="70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Jaquari-Jacareí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905453" y="3974829"/>
            <a:ext cx="1248747" cy="400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Cachoeira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22631" y="5083398"/>
            <a:ext cx="1248747" cy="400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Atibainha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966971" y="2016893"/>
            <a:ext cx="243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charset="0"/>
              </a:rPr>
              <a:t>Chuva total Fevereiro de 2015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44016" y="44624"/>
            <a:ext cx="8748464" cy="643570"/>
          </a:xfrm>
          <a:prstGeom prst="rect">
            <a:avLst/>
          </a:prstGeom>
        </p:spPr>
        <p:txBody>
          <a:bodyPr anchor="ctr"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 kern="0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Arial" charset="0"/>
              </a:rPr>
              <a:t>Projeto de Monitoramento do  Sistema Cantareira</a:t>
            </a:r>
            <a:endParaRPr lang="pt-BR" sz="3200" b="1" kern="0" dirty="0">
              <a:ln w="1905"/>
              <a:solidFill>
                <a:srgbClr val="FF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cs typeface="Arial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44016" y="44624"/>
            <a:ext cx="8748464" cy="936104"/>
          </a:xfrm>
          <a:prstGeom prst="rect">
            <a:avLst/>
          </a:prstGeom>
        </p:spPr>
        <p:txBody>
          <a:bodyPr anchor="ctr"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b="1" kern="0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Arial" charset="0"/>
              </a:rPr>
              <a:t>Projeção da Vazão Afluente</a:t>
            </a:r>
            <a:r>
              <a:rPr lang="pt-BR" sz="3600" b="1" kern="0" dirty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Arial" charset="0"/>
              </a:rPr>
              <a:t> </a:t>
            </a:r>
            <a:r>
              <a:rPr lang="pt-BR" sz="3600" b="1" kern="0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Arial" charset="0"/>
              </a:rPr>
              <a:t>ao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b="1" kern="0" dirty="0" smtClean="0">
                <a:ln w="1905"/>
                <a:solidFill>
                  <a:srgbClr val="FF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Arial" charset="0"/>
              </a:rPr>
              <a:t> Sistema Cantareira</a:t>
            </a:r>
            <a:endParaRPr lang="pt-BR" sz="3600" b="1" kern="0" dirty="0">
              <a:ln w="1905"/>
              <a:solidFill>
                <a:srgbClr val="FF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cs typeface="Arial" charset="0"/>
            </a:endParaRPr>
          </a:p>
        </p:txBody>
      </p:sp>
      <p:pic>
        <p:nvPicPr>
          <p:cNvPr id="4" name="Picture 1" descr="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347" y="1078590"/>
            <a:ext cx="8918687" cy="5494212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00034" y="1230231"/>
            <a:ext cx="8358246" cy="4770537"/>
          </a:xfrm>
          <a:prstGeom prst="rect">
            <a:avLst/>
          </a:prstGeom>
          <a:solidFill>
            <a:srgbClr val="A6A6A6">
              <a:alpha val="67059"/>
            </a:srgbClr>
          </a:solidFill>
        </p:spPr>
        <p:txBody>
          <a:bodyPr wrap="square" rtlCol="0">
            <a:spAutoFit/>
          </a:bodyPr>
          <a:lstStyle/>
          <a:p>
            <a:pPr algn="just">
              <a:spcAft>
                <a:spcPts val="2400"/>
              </a:spcAft>
              <a:buFont typeface="Arial" pitchFamily="34" charset="0"/>
              <a:buChar char="•"/>
            </a:pPr>
            <a:r>
              <a:rPr lang="pt-BR" sz="2400" dirty="0" smtClean="0">
                <a:latin typeface="Arial Narrow" pitchFamily="34" charset="0"/>
              </a:rPr>
              <a:t>     Restam poucas dúvidas sobre o aquecimento “anormal” do planeta. </a:t>
            </a:r>
            <a:r>
              <a:rPr lang="pt-BR" altLang="pt-BR" sz="2400" dirty="0" smtClean="0">
                <a:latin typeface="Arial Narrow" pitchFamily="34" charset="0"/>
              </a:rPr>
              <a:t>Em um planeta mais quente aumenta a freqüência de eventos climáticos extremos (chuvas intensas, ondas de calor, veranicos, ...)</a:t>
            </a:r>
            <a:endParaRPr lang="pt-BR" altLang="pt-BR" sz="2400" dirty="0" smtClean="0">
              <a:latin typeface="Arial Narrow" pitchFamily="34" charset="0"/>
            </a:endParaRPr>
          </a:p>
          <a:p>
            <a:pPr algn="just">
              <a:spcAft>
                <a:spcPts val="2400"/>
              </a:spcAft>
              <a:buFont typeface="Arial" pitchFamily="34" charset="0"/>
              <a:buChar char="•"/>
            </a:pPr>
            <a:r>
              <a:rPr lang="pt-BR" sz="2400" dirty="0" smtClean="0">
                <a:latin typeface="Arial Narrow" pitchFamily="34" charset="0"/>
                <a:cs typeface="Tahoma" charset="0"/>
              </a:rPr>
              <a:t>     As projeções climáticas, ainda que não </a:t>
            </a:r>
            <a:r>
              <a:rPr lang="pt-BR" sz="2400" dirty="0" smtClean="0">
                <a:latin typeface="Arial Narrow" pitchFamily="34" charset="0"/>
                <a:cs typeface="Tahoma" charset="0"/>
              </a:rPr>
              <a:t>livres de </a:t>
            </a:r>
            <a:r>
              <a:rPr lang="pt-BR" sz="2400" dirty="0" smtClean="0">
                <a:latin typeface="Arial Narrow" pitchFamily="34" charset="0"/>
                <a:cs typeface="Tahoma" charset="0"/>
              </a:rPr>
              <a:t>incertezas, são a melhor ferramenta que dispomos. Vários autores concordam em indicar que devido à mudança climática pode haver um</a:t>
            </a:r>
            <a:r>
              <a:rPr lang="pt-BR" sz="2400" dirty="0" smtClean="0">
                <a:latin typeface="Arial Narrow" pitchFamily="34" charset="0"/>
              </a:rPr>
              <a:t>a </a:t>
            </a:r>
            <a:r>
              <a:rPr lang="pt-BR" sz="2400" dirty="0" smtClean="0">
                <a:latin typeface="Arial Narrow" pitchFamily="34" charset="0"/>
              </a:rPr>
              <a:t>crise da água em escala global</a:t>
            </a:r>
            <a:endParaRPr lang="pt-BR" sz="2400" dirty="0" smtClean="0">
              <a:latin typeface="Arial Narrow" pitchFamily="34" charset="0"/>
              <a:cs typeface="Tahoma" charset="0"/>
            </a:endParaRPr>
          </a:p>
          <a:p>
            <a:pPr algn="just">
              <a:spcAft>
                <a:spcPts val="2400"/>
              </a:spcAft>
              <a:buFont typeface="Arial" pitchFamily="34" charset="0"/>
              <a:buChar char="•"/>
            </a:pPr>
            <a:r>
              <a:rPr lang="pt-BR" sz="2400" dirty="0" smtClean="0">
                <a:latin typeface="Arial Narrow" pitchFamily="34" charset="0"/>
                <a:cs typeface="Tahoma" charset="0"/>
              </a:rPr>
              <a:t>    Um </a:t>
            </a:r>
            <a:r>
              <a:rPr lang="pt-BR" sz="2400" dirty="0" smtClean="0">
                <a:latin typeface="Arial Narrow" pitchFamily="34" charset="0"/>
                <a:cs typeface="Tahoma" charset="0"/>
              </a:rPr>
              <a:t>sistema de alerta precoce de desastres naturais provocados por extremos climáticos e </a:t>
            </a:r>
            <a:r>
              <a:rPr lang="pt-BR" sz="2400" dirty="0" err="1" smtClean="0">
                <a:latin typeface="Arial Narrow" pitchFamily="34" charset="0"/>
                <a:cs typeface="Tahoma" charset="0"/>
              </a:rPr>
              <a:t>hidrometeorológicos</a:t>
            </a:r>
            <a:r>
              <a:rPr lang="pt-BR" sz="2400" dirty="0" smtClean="0">
                <a:latin typeface="Arial Narrow" pitchFamily="34" charset="0"/>
                <a:cs typeface="Tahoma" charset="0"/>
              </a:rPr>
              <a:t> é condição básica para adaptação ao provável aumento destes extremos no presente e no </a:t>
            </a:r>
            <a:r>
              <a:rPr lang="pt-BR" sz="2400" smtClean="0">
                <a:latin typeface="Arial Narrow" pitchFamily="34" charset="0"/>
                <a:cs typeface="Tahoma" charset="0"/>
              </a:rPr>
              <a:t>futuro. </a:t>
            </a:r>
            <a:endParaRPr lang="pt-BR" sz="2400" dirty="0" smtClean="0">
              <a:latin typeface="Arial Narrow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786050" y="71438"/>
            <a:ext cx="6357950" cy="571480"/>
          </a:xfrm>
          <a:prstGeom prst="rect">
            <a:avLst/>
          </a:prstGeom>
          <a:solidFill>
            <a:srgbClr val="254061">
              <a:alpha val="70980"/>
            </a:srgbClr>
          </a:solidFill>
        </p:spPr>
        <p:txBody>
          <a:bodyPr wrap="square" lIns="0" tIns="0" rIns="108000" bIns="0">
            <a:noAutofit/>
          </a:bodyPr>
          <a:lstStyle/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pt-BR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COMENTÁRIOS FINAIS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3" descr="C:\CEMADEN\329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172" y="981076"/>
            <a:ext cx="4076828" cy="291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418351" y="44625"/>
            <a:ext cx="8229343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4" tIns="45562" rIns="91104" bIns="45562"/>
          <a:lstStyle/>
          <a:p>
            <a:pPr eaLnBrk="1" hangingPunct="1"/>
            <a:r>
              <a:rPr lang="pt-BR" sz="2800" dirty="0" smtClean="0">
                <a:solidFill>
                  <a:schemeClr val="bg1"/>
                </a:solidFill>
                <a:latin typeface="Tahoma" charset="0"/>
                <a:ea typeface="ＭＳ Ｐゴシック" charset="0"/>
                <a:cs typeface="Tahoma" charset="0"/>
              </a:rPr>
              <a:t>Tendências </a:t>
            </a:r>
            <a:r>
              <a:rPr lang="pt-BR" sz="2800" dirty="0">
                <a:solidFill>
                  <a:schemeClr val="bg1"/>
                </a:solidFill>
                <a:latin typeface="Tahoma" charset="0"/>
                <a:ea typeface="ＭＳ Ｐゴシック" charset="0"/>
                <a:cs typeface="Tahoma" charset="0"/>
              </a:rPr>
              <a:t>demográficas no Brasil</a:t>
            </a:r>
          </a:p>
        </p:txBody>
      </p:sp>
      <p:pic>
        <p:nvPicPr>
          <p:cNvPr id="47107" name="Picture 2" descr="C:\CEMADEN\img-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626" y="981076"/>
            <a:ext cx="2951788" cy="295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C:\CEMADEN\Imagem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0738" y="3857626"/>
            <a:ext cx="3680434" cy="276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7074522" y="6247040"/>
            <a:ext cx="2015875" cy="353624"/>
          </a:xfrm>
          <a:prstGeom prst="rect">
            <a:avLst/>
          </a:prstGeom>
        </p:spPr>
        <p:txBody>
          <a:bodyPr wrap="none" lIns="91104" tIns="45562" rIns="91104" bIns="45562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7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E Macedo - IPT</a:t>
            </a:r>
          </a:p>
        </p:txBody>
      </p:sp>
      <p:pic>
        <p:nvPicPr>
          <p:cNvPr id="4711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45" t="-18288" r="50803" b="18288"/>
          <a:stretch>
            <a:fillRect/>
          </a:stretch>
        </p:blipFill>
        <p:spPr bwMode="auto">
          <a:xfrm>
            <a:off x="26940" y="3645354"/>
            <a:ext cx="2528454" cy="265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9" descr="C:\Desastres Naturais\campo mart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143" t="27779" r="2208"/>
          <a:stretch>
            <a:fillRect/>
          </a:stretch>
        </p:blipFill>
        <p:spPr bwMode="auto">
          <a:xfrm>
            <a:off x="2533586" y="4148818"/>
            <a:ext cx="2591313" cy="2137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Retângulo 4"/>
          <p:cNvSpPr>
            <a:spLocks noChangeArrowheads="1"/>
          </p:cNvSpPr>
          <p:nvPr/>
        </p:nvSpPr>
        <p:spPr bwMode="auto">
          <a:xfrm>
            <a:off x="91081" y="6206219"/>
            <a:ext cx="4572000" cy="35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4" tIns="45562" rIns="91104" bIns="45562">
            <a:spAutoFit/>
          </a:bodyPr>
          <a:lstStyle/>
          <a:p>
            <a:r>
              <a:rPr lang="en-US" sz="1700">
                <a:latin typeface="Tahoma" charset="0"/>
                <a:cs typeface="Tahoma" charset="0"/>
              </a:rPr>
              <a:t>1930			2010</a:t>
            </a:r>
          </a:p>
        </p:txBody>
      </p:sp>
      <p:sp>
        <p:nvSpPr>
          <p:cNvPr id="47113" name="Retângulo 5"/>
          <p:cNvSpPr>
            <a:spLocks noChangeArrowheads="1"/>
          </p:cNvSpPr>
          <p:nvPr/>
        </p:nvSpPr>
        <p:spPr bwMode="auto">
          <a:xfrm>
            <a:off x="179597" y="3748768"/>
            <a:ext cx="2059726" cy="36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04" tIns="45562" rIns="91104" bIns="45562">
            <a:spAutoFit/>
          </a:bodyPr>
          <a:lstStyle/>
          <a:p>
            <a:r>
              <a:rPr lang="en-US"/>
              <a:t>Anhembi, São Paulo </a:t>
            </a:r>
            <a:endParaRPr lang="pt-BR"/>
          </a:p>
        </p:txBody>
      </p:sp>
      <p:sp>
        <p:nvSpPr>
          <p:cNvPr id="9" name="Forma livre 8"/>
          <p:cNvSpPr/>
          <p:nvPr/>
        </p:nvSpPr>
        <p:spPr>
          <a:xfrm>
            <a:off x="6788727" y="1408340"/>
            <a:ext cx="1694617" cy="2313214"/>
          </a:xfrm>
          <a:custGeom>
            <a:avLst/>
            <a:gdLst>
              <a:gd name="connsiteX0" fmla="*/ 524667 w 1708103"/>
              <a:gd name="connsiteY0" fmla="*/ 90557 h 2309102"/>
              <a:gd name="connsiteX1" fmla="*/ 779500 w 1708103"/>
              <a:gd name="connsiteY1" fmla="*/ 420341 h 2309102"/>
              <a:gd name="connsiteX2" fmla="*/ 1004352 w 1708103"/>
              <a:gd name="connsiteY2" fmla="*/ 780105 h 2309102"/>
              <a:gd name="connsiteX3" fmla="*/ 854450 w 1708103"/>
              <a:gd name="connsiteY3" fmla="*/ 1154859 h 2309102"/>
              <a:gd name="connsiteX4" fmla="*/ 509677 w 1708103"/>
              <a:gd name="connsiteY4" fmla="*/ 1349731 h 2309102"/>
              <a:gd name="connsiteX5" fmla="*/ 74962 w 1708103"/>
              <a:gd name="connsiteY5" fmla="*/ 1739475 h 2309102"/>
              <a:gd name="connsiteX6" fmla="*/ 15001 w 1708103"/>
              <a:gd name="connsiteY6" fmla="*/ 2099239 h 2309102"/>
              <a:gd name="connsiteX7" fmla="*/ 239854 w 1708103"/>
              <a:gd name="connsiteY7" fmla="*/ 2309102 h 2309102"/>
              <a:gd name="connsiteX8" fmla="*/ 629598 w 1708103"/>
              <a:gd name="connsiteY8" fmla="*/ 2189180 h 2309102"/>
              <a:gd name="connsiteX9" fmla="*/ 854450 w 1708103"/>
              <a:gd name="connsiteY9" fmla="*/ 1739475 h 2309102"/>
              <a:gd name="connsiteX10" fmla="*/ 1319146 w 1708103"/>
              <a:gd name="connsiteY10" fmla="*/ 1439672 h 2309102"/>
              <a:gd name="connsiteX11" fmla="*/ 1424077 w 1708103"/>
              <a:gd name="connsiteY11" fmla="*/ 900026 h 2309102"/>
              <a:gd name="connsiteX12" fmla="*/ 1678909 w 1708103"/>
              <a:gd name="connsiteY12" fmla="*/ 690164 h 2309102"/>
              <a:gd name="connsiteX13" fmla="*/ 1663919 w 1708103"/>
              <a:gd name="connsiteY13" fmla="*/ 345390 h 2309102"/>
              <a:gd name="connsiteX14" fmla="*/ 1334136 w 1708103"/>
              <a:gd name="connsiteY14" fmla="*/ 135528 h 2309102"/>
              <a:gd name="connsiteX15" fmla="*/ 899421 w 1708103"/>
              <a:gd name="connsiteY15" fmla="*/ 616 h 2309102"/>
              <a:gd name="connsiteX16" fmla="*/ 524667 w 1708103"/>
              <a:gd name="connsiteY16" fmla="*/ 90557 h 2309102"/>
              <a:gd name="connsiteX0" fmla="*/ 524667 w 1708103"/>
              <a:gd name="connsiteY0" fmla="*/ 90557 h 2309102"/>
              <a:gd name="connsiteX1" fmla="*/ 779500 w 1708103"/>
              <a:gd name="connsiteY1" fmla="*/ 420341 h 2309102"/>
              <a:gd name="connsiteX2" fmla="*/ 1004352 w 1708103"/>
              <a:gd name="connsiteY2" fmla="*/ 780105 h 2309102"/>
              <a:gd name="connsiteX3" fmla="*/ 854450 w 1708103"/>
              <a:gd name="connsiteY3" fmla="*/ 1154859 h 2309102"/>
              <a:gd name="connsiteX4" fmla="*/ 509677 w 1708103"/>
              <a:gd name="connsiteY4" fmla="*/ 1349731 h 2309102"/>
              <a:gd name="connsiteX5" fmla="*/ 74962 w 1708103"/>
              <a:gd name="connsiteY5" fmla="*/ 1739475 h 2309102"/>
              <a:gd name="connsiteX6" fmla="*/ 15001 w 1708103"/>
              <a:gd name="connsiteY6" fmla="*/ 2099239 h 2309102"/>
              <a:gd name="connsiteX7" fmla="*/ 239854 w 1708103"/>
              <a:gd name="connsiteY7" fmla="*/ 2309102 h 2309102"/>
              <a:gd name="connsiteX8" fmla="*/ 629598 w 1708103"/>
              <a:gd name="connsiteY8" fmla="*/ 2189180 h 2309102"/>
              <a:gd name="connsiteX9" fmla="*/ 854450 w 1708103"/>
              <a:gd name="connsiteY9" fmla="*/ 1739475 h 2309102"/>
              <a:gd name="connsiteX10" fmla="*/ 1122284 w 1708103"/>
              <a:gd name="connsiteY10" fmla="*/ 1706975 h 2309102"/>
              <a:gd name="connsiteX11" fmla="*/ 1319146 w 1708103"/>
              <a:gd name="connsiteY11" fmla="*/ 1439672 h 2309102"/>
              <a:gd name="connsiteX12" fmla="*/ 1424077 w 1708103"/>
              <a:gd name="connsiteY12" fmla="*/ 900026 h 2309102"/>
              <a:gd name="connsiteX13" fmla="*/ 1678909 w 1708103"/>
              <a:gd name="connsiteY13" fmla="*/ 690164 h 2309102"/>
              <a:gd name="connsiteX14" fmla="*/ 1663919 w 1708103"/>
              <a:gd name="connsiteY14" fmla="*/ 345390 h 2309102"/>
              <a:gd name="connsiteX15" fmla="*/ 1334136 w 1708103"/>
              <a:gd name="connsiteY15" fmla="*/ 135528 h 2309102"/>
              <a:gd name="connsiteX16" fmla="*/ 899421 w 1708103"/>
              <a:gd name="connsiteY16" fmla="*/ 616 h 2309102"/>
              <a:gd name="connsiteX17" fmla="*/ 524667 w 1708103"/>
              <a:gd name="connsiteY17" fmla="*/ 90557 h 2309102"/>
              <a:gd name="connsiteX0" fmla="*/ 524667 w 1708103"/>
              <a:gd name="connsiteY0" fmla="*/ 90557 h 2311259"/>
              <a:gd name="connsiteX1" fmla="*/ 779500 w 1708103"/>
              <a:gd name="connsiteY1" fmla="*/ 420341 h 2311259"/>
              <a:gd name="connsiteX2" fmla="*/ 1004352 w 1708103"/>
              <a:gd name="connsiteY2" fmla="*/ 780105 h 2311259"/>
              <a:gd name="connsiteX3" fmla="*/ 854450 w 1708103"/>
              <a:gd name="connsiteY3" fmla="*/ 1154859 h 2311259"/>
              <a:gd name="connsiteX4" fmla="*/ 509677 w 1708103"/>
              <a:gd name="connsiteY4" fmla="*/ 1349731 h 2311259"/>
              <a:gd name="connsiteX5" fmla="*/ 74962 w 1708103"/>
              <a:gd name="connsiteY5" fmla="*/ 1739475 h 2311259"/>
              <a:gd name="connsiteX6" fmla="*/ 15001 w 1708103"/>
              <a:gd name="connsiteY6" fmla="*/ 2099239 h 2311259"/>
              <a:gd name="connsiteX7" fmla="*/ 239854 w 1708103"/>
              <a:gd name="connsiteY7" fmla="*/ 2309102 h 2311259"/>
              <a:gd name="connsiteX8" fmla="*/ 629598 w 1708103"/>
              <a:gd name="connsiteY8" fmla="*/ 2189180 h 2311259"/>
              <a:gd name="connsiteX9" fmla="*/ 668334 w 1708103"/>
              <a:gd name="connsiteY9" fmla="*/ 1893223 h 2311259"/>
              <a:gd name="connsiteX10" fmla="*/ 1122284 w 1708103"/>
              <a:gd name="connsiteY10" fmla="*/ 1706975 h 2311259"/>
              <a:gd name="connsiteX11" fmla="*/ 1319146 w 1708103"/>
              <a:gd name="connsiteY11" fmla="*/ 1439672 h 2311259"/>
              <a:gd name="connsiteX12" fmla="*/ 1424077 w 1708103"/>
              <a:gd name="connsiteY12" fmla="*/ 900026 h 2311259"/>
              <a:gd name="connsiteX13" fmla="*/ 1678909 w 1708103"/>
              <a:gd name="connsiteY13" fmla="*/ 690164 h 2311259"/>
              <a:gd name="connsiteX14" fmla="*/ 1663919 w 1708103"/>
              <a:gd name="connsiteY14" fmla="*/ 345390 h 2311259"/>
              <a:gd name="connsiteX15" fmla="*/ 1334136 w 1708103"/>
              <a:gd name="connsiteY15" fmla="*/ 135528 h 2311259"/>
              <a:gd name="connsiteX16" fmla="*/ 899421 w 1708103"/>
              <a:gd name="connsiteY16" fmla="*/ 616 h 2311259"/>
              <a:gd name="connsiteX17" fmla="*/ 524667 w 1708103"/>
              <a:gd name="connsiteY17" fmla="*/ 90557 h 2311259"/>
              <a:gd name="connsiteX0" fmla="*/ 524667 w 1708103"/>
              <a:gd name="connsiteY0" fmla="*/ 90557 h 2312579"/>
              <a:gd name="connsiteX1" fmla="*/ 779500 w 1708103"/>
              <a:gd name="connsiteY1" fmla="*/ 420341 h 2312579"/>
              <a:gd name="connsiteX2" fmla="*/ 1004352 w 1708103"/>
              <a:gd name="connsiteY2" fmla="*/ 780105 h 2312579"/>
              <a:gd name="connsiteX3" fmla="*/ 854450 w 1708103"/>
              <a:gd name="connsiteY3" fmla="*/ 1154859 h 2312579"/>
              <a:gd name="connsiteX4" fmla="*/ 509677 w 1708103"/>
              <a:gd name="connsiteY4" fmla="*/ 1349731 h 2312579"/>
              <a:gd name="connsiteX5" fmla="*/ 74962 w 1708103"/>
              <a:gd name="connsiteY5" fmla="*/ 1739475 h 2312579"/>
              <a:gd name="connsiteX6" fmla="*/ 15001 w 1708103"/>
              <a:gd name="connsiteY6" fmla="*/ 2099239 h 2312579"/>
              <a:gd name="connsiteX7" fmla="*/ 239854 w 1708103"/>
              <a:gd name="connsiteY7" fmla="*/ 2309102 h 2312579"/>
              <a:gd name="connsiteX8" fmla="*/ 540586 w 1708103"/>
              <a:gd name="connsiteY8" fmla="*/ 2205364 h 2312579"/>
              <a:gd name="connsiteX9" fmla="*/ 668334 w 1708103"/>
              <a:gd name="connsiteY9" fmla="*/ 1893223 h 2312579"/>
              <a:gd name="connsiteX10" fmla="*/ 1122284 w 1708103"/>
              <a:gd name="connsiteY10" fmla="*/ 1706975 h 2312579"/>
              <a:gd name="connsiteX11" fmla="*/ 1319146 w 1708103"/>
              <a:gd name="connsiteY11" fmla="*/ 1439672 h 2312579"/>
              <a:gd name="connsiteX12" fmla="*/ 1424077 w 1708103"/>
              <a:gd name="connsiteY12" fmla="*/ 900026 h 2312579"/>
              <a:gd name="connsiteX13" fmla="*/ 1678909 w 1708103"/>
              <a:gd name="connsiteY13" fmla="*/ 690164 h 2312579"/>
              <a:gd name="connsiteX14" fmla="*/ 1663919 w 1708103"/>
              <a:gd name="connsiteY14" fmla="*/ 345390 h 2312579"/>
              <a:gd name="connsiteX15" fmla="*/ 1334136 w 1708103"/>
              <a:gd name="connsiteY15" fmla="*/ 135528 h 2312579"/>
              <a:gd name="connsiteX16" fmla="*/ 899421 w 1708103"/>
              <a:gd name="connsiteY16" fmla="*/ 616 h 2312579"/>
              <a:gd name="connsiteX17" fmla="*/ 524667 w 1708103"/>
              <a:gd name="connsiteY17" fmla="*/ 90557 h 2312579"/>
              <a:gd name="connsiteX0" fmla="*/ 511904 w 1695340"/>
              <a:gd name="connsiteY0" fmla="*/ 90557 h 2312579"/>
              <a:gd name="connsiteX1" fmla="*/ 766737 w 1695340"/>
              <a:gd name="connsiteY1" fmla="*/ 420341 h 2312579"/>
              <a:gd name="connsiteX2" fmla="*/ 991589 w 1695340"/>
              <a:gd name="connsiteY2" fmla="*/ 780105 h 2312579"/>
              <a:gd name="connsiteX3" fmla="*/ 841687 w 1695340"/>
              <a:gd name="connsiteY3" fmla="*/ 1154859 h 2312579"/>
              <a:gd name="connsiteX4" fmla="*/ 496914 w 1695340"/>
              <a:gd name="connsiteY4" fmla="*/ 1349731 h 2312579"/>
              <a:gd name="connsiteX5" fmla="*/ 135027 w 1695340"/>
              <a:gd name="connsiteY5" fmla="*/ 1723291 h 2312579"/>
              <a:gd name="connsiteX6" fmla="*/ 2238 w 1695340"/>
              <a:gd name="connsiteY6" fmla="*/ 2099239 h 2312579"/>
              <a:gd name="connsiteX7" fmla="*/ 227091 w 1695340"/>
              <a:gd name="connsiteY7" fmla="*/ 2309102 h 2312579"/>
              <a:gd name="connsiteX8" fmla="*/ 527823 w 1695340"/>
              <a:gd name="connsiteY8" fmla="*/ 2205364 h 2312579"/>
              <a:gd name="connsiteX9" fmla="*/ 655571 w 1695340"/>
              <a:gd name="connsiteY9" fmla="*/ 1893223 h 2312579"/>
              <a:gd name="connsiteX10" fmla="*/ 1109521 w 1695340"/>
              <a:gd name="connsiteY10" fmla="*/ 1706975 h 2312579"/>
              <a:gd name="connsiteX11" fmla="*/ 1306383 w 1695340"/>
              <a:gd name="connsiteY11" fmla="*/ 1439672 h 2312579"/>
              <a:gd name="connsiteX12" fmla="*/ 1411314 w 1695340"/>
              <a:gd name="connsiteY12" fmla="*/ 900026 h 2312579"/>
              <a:gd name="connsiteX13" fmla="*/ 1666146 w 1695340"/>
              <a:gd name="connsiteY13" fmla="*/ 690164 h 2312579"/>
              <a:gd name="connsiteX14" fmla="*/ 1651156 w 1695340"/>
              <a:gd name="connsiteY14" fmla="*/ 345390 h 2312579"/>
              <a:gd name="connsiteX15" fmla="*/ 1321373 w 1695340"/>
              <a:gd name="connsiteY15" fmla="*/ 135528 h 2312579"/>
              <a:gd name="connsiteX16" fmla="*/ 886658 w 1695340"/>
              <a:gd name="connsiteY16" fmla="*/ 616 h 2312579"/>
              <a:gd name="connsiteX17" fmla="*/ 511904 w 1695340"/>
              <a:gd name="connsiteY17" fmla="*/ 90557 h 2312579"/>
              <a:gd name="connsiteX0" fmla="*/ 511904 w 1695340"/>
              <a:gd name="connsiteY0" fmla="*/ 151277 h 2373299"/>
              <a:gd name="connsiteX1" fmla="*/ 766737 w 1695340"/>
              <a:gd name="connsiteY1" fmla="*/ 481061 h 2373299"/>
              <a:gd name="connsiteX2" fmla="*/ 991589 w 1695340"/>
              <a:gd name="connsiteY2" fmla="*/ 840825 h 2373299"/>
              <a:gd name="connsiteX3" fmla="*/ 841687 w 1695340"/>
              <a:gd name="connsiteY3" fmla="*/ 1215579 h 2373299"/>
              <a:gd name="connsiteX4" fmla="*/ 496914 w 1695340"/>
              <a:gd name="connsiteY4" fmla="*/ 1410451 h 2373299"/>
              <a:gd name="connsiteX5" fmla="*/ 135027 w 1695340"/>
              <a:gd name="connsiteY5" fmla="*/ 1784011 h 2373299"/>
              <a:gd name="connsiteX6" fmla="*/ 2238 w 1695340"/>
              <a:gd name="connsiteY6" fmla="*/ 2159959 h 2373299"/>
              <a:gd name="connsiteX7" fmla="*/ 227091 w 1695340"/>
              <a:gd name="connsiteY7" fmla="*/ 2369822 h 2373299"/>
              <a:gd name="connsiteX8" fmla="*/ 527823 w 1695340"/>
              <a:gd name="connsiteY8" fmla="*/ 2266084 h 2373299"/>
              <a:gd name="connsiteX9" fmla="*/ 655571 w 1695340"/>
              <a:gd name="connsiteY9" fmla="*/ 1953943 h 2373299"/>
              <a:gd name="connsiteX10" fmla="*/ 1109521 w 1695340"/>
              <a:gd name="connsiteY10" fmla="*/ 1767695 h 2373299"/>
              <a:gd name="connsiteX11" fmla="*/ 1306383 w 1695340"/>
              <a:gd name="connsiteY11" fmla="*/ 1500392 h 2373299"/>
              <a:gd name="connsiteX12" fmla="*/ 1411314 w 1695340"/>
              <a:gd name="connsiteY12" fmla="*/ 960746 h 2373299"/>
              <a:gd name="connsiteX13" fmla="*/ 1666146 w 1695340"/>
              <a:gd name="connsiteY13" fmla="*/ 750884 h 2373299"/>
              <a:gd name="connsiteX14" fmla="*/ 1651156 w 1695340"/>
              <a:gd name="connsiteY14" fmla="*/ 406110 h 2373299"/>
              <a:gd name="connsiteX15" fmla="*/ 1321373 w 1695340"/>
              <a:gd name="connsiteY15" fmla="*/ 196248 h 2373299"/>
              <a:gd name="connsiteX16" fmla="*/ 886658 w 1695340"/>
              <a:gd name="connsiteY16" fmla="*/ 61336 h 2373299"/>
              <a:gd name="connsiteX17" fmla="*/ 511904 w 1695340"/>
              <a:gd name="connsiteY17" fmla="*/ 151277 h 2373299"/>
              <a:gd name="connsiteX0" fmla="*/ 511904 w 1695340"/>
              <a:gd name="connsiteY0" fmla="*/ 121725 h 2343747"/>
              <a:gd name="connsiteX1" fmla="*/ 766737 w 1695340"/>
              <a:gd name="connsiteY1" fmla="*/ 451509 h 2343747"/>
              <a:gd name="connsiteX2" fmla="*/ 991589 w 1695340"/>
              <a:gd name="connsiteY2" fmla="*/ 811273 h 2343747"/>
              <a:gd name="connsiteX3" fmla="*/ 841687 w 1695340"/>
              <a:gd name="connsiteY3" fmla="*/ 1186027 h 2343747"/>
              <a:gd name="connsiteX4" fmla="*/ 496914 w 1695340"/>
              <a:gd name="connsiteY4" fmla="*/ 1380899 h 2343747"/>
              <a:gd name="connsiteX5" fmla="*/ 135027 w 1695340"/>
              <a:gd name="connsiteY5" fmla="*/ 1754459 h 2343747"/>
              <a:gd name="connsiteX6" fmla="*/ 2238 w 1695340"/>
              <a:gd name="connsiteY6" fmla="*/ 2130407 h 2343747"/>
              <a:gd name="connsiteX7" fmla="*/ 227091 w 1695340"/>
              <a:gd name="connsiteY7" fmla="*/ 2340270 h 2343747"/>
              <a:gd name="connsiteX8" fmla="*/ 527823 w 1695340"/>
              <a:gd name="connsiteY8" fmla="*/ 2236532 h 2343747"/>
              <a:gd name="connsiteX9" fmla="*/ 655571 w 1695340"/>
              <a:gd name="connsiteY9" fmla="*/ 1924391 h 2343747"/>
              <a:gd name="connsiteX10" fmla="*/ 1109521 w 1695340"/>
              <a:gd name="connsiteY10" fmla="*/ 1738143 h 2343747"/>
              <a:gd name="connsiteX11" fmla="*/ 1306383 w 1695340"/>
              <a:gd name="connsiteY11" fmla="*/ 1470840 h 2343747"/>
              <a:gd name="connsiteX12" fmla="*/ 1411314 w 1695340"/>
              <a:gd name="connsiteY12" fmla="*/ 931194 h 2343747"/>
              <a:gd name="connsiteX13" fmla="*/ 1666146 w 1695340"/>
              <a:gd name="connsiteY13" fmla="*/ 721332 h 2343747"/>
              <a:gd name="connsiteX14" fmla="*/ 1651156 w 1695340"/>
              <a:gd name="connsiteY14" fmla="*/ 376558 h 2343747"/>
              <a:gd name="connsiteX15" fmla="*/ 1321373 w 1695340"/>
              <a:gd name="connsiteY15" fmla="*/ 166696 h 2343747"/>
              <a:gd name="connsiteX16" fmla="*/ 886658 w 1695340"/>
              <a:gd name="connsiteY16" fmla="*/ 31784 h 2343747"/>
              <a:gd name="connsiteX17" fmla="*/ 511904 w 1695340"/>
              <a:gd name="connsiteY17" fmla="*/ 121725 h 2343747"/>
              <a:gd name="connsiteX0" fmla="*/ 511904 w 1695340"/>
              <a:gd name="connsiteY0" fmla="*/ 121725 h 2343747"/>
              <a:gd name="connsiteX1" fmla="*/ 766737 w 1695340"/>
              <a:gd name="connsiteY1" fmla="*/ 451509 h 2343747"/>
              <a:gd name="connsiteX2" fmla="*/ 1072509 w 1695340"/>
              <a:gd name="connsiteY2" fmla="*/ 714168 h 2343747"/>
              <a:gd name="connsiteX3" fmla="*/ 841687 w 1695340"/>
              <a:gd name="connsiteY3" fmla="*/ 1186027 h 2343747"/>
              <a:gd name="connsiteX4" fmla="*/ 496914 w 1695340"/>
              <a:gd name="connsiteY4" fmla="*/ 1380899 h 2343747"/>
              <a:gd name="connsiteX5" fmla="*/ 135027 w 1695340"/>
              <a:gd name="connsiteY5" fmla="*/ 1754459 h 2343747"/>
              <a:gd name="connsiteX6" fmla="*/ 2238 w 1695340"/>
              <a:gd name="connsiteY6" fmla="*/ 2130407 h 2343747"/>
              <a:gd name="connsiteX7" fmla="*/ 227091 w 1695340"/>
              <a:gd name="connsiteY7" fmla="*/ 2340270 h 2343747"/>
              <a:gd name="connsiteX8" fmla="*/ 527823 w 1695340"/>
              <a:gd name="connsiteY8" fmla="*/ 2236532 h 2343747"/>
              <a:gd name="connsiteX9" fmla="*/ 655571 w 1695340"/>
              <a:gd name="connsiteY9" fmla="*/ 1924391 h 2343747"/>
              <a:gd name="connsiteX10" fmla="*/ 1109521 w 1695340"/>
              <a:gd name="connsiteY10" fmla="*/ 1738143 h 2343747"/>
              <a:gd name="connsiteX11" fmla="*/ 1306383 w 1695340"/>
              <a:gd name="connsiteY11" fmla="*/ 1470840 h 2343747"/>
              <a:gd name="connsiteX12" fmla="*/ 1411314 w 1695340"/>
              <a:gd name="connsiteY12" fmla="*/ 931194 h 2343747"/>
              <a:gd name="connsiteX13" fmla="*/ 1666146 w 1695340"/>
              <a:gd name="connsiteY13" fmla="*/ 721332 h 2343747"/>
              <a:gd name="connsiteX14" fmla="*/ 1651156 w 1695340"/>
              <a:gd name="connsiteY14" fmla="*/ 376558 h 2343747"/>
              <a:gd name="connsiteX15" fmla="*/ 1321373 w 1695340"/>
              <a:gd name="connsiteY15" fmla="*/ 166696 h 2343747"/>
              <a:gd name="connsiteX16" fmla="*/ 886658 w 1695340"/>
              <a:gd name="connsiteY16" fmla="*/ 31784 h 2343747"/>
              <a:gd name="connsiteX17" fmla="*/ 511904 w 1695340"/>
              <a:gd name="connsiteY17" fmla="*/ 121725 h 2343747"/>
              <a:gd name="connsiteX0" fmla="*/ 511904 w 1695340"/>
              <a:gd name="connsiteY0" fmla="*/ 121725 h 2343747"/>
              <a:gd name="connsiteX1" fmla="*/ 766737 w 1695340"/>
              <a:gd name="connsiteY1" fmla="*/ 451509 h 2343747"/>
              <a:gd name="connsiteX2" fmla="*/ 1072509 w 1695340"/>
              <a:gd name="connsiteY2" fmla="*/ 714168 h 2343747"/>
              <a:gd name="connsiteX3" fmla="*/ 841687 w 1695340"/>
              <a:gd name="connsiteY3" fmla="*/ 1186027 h 2343747"/>
              <a:gd name="connsiteX4" fmla="*/ 496914 w 1695340"/>
              <a:gd name="connsiteY4" fmla="*/ 1380899 h 2343747"/>
              <a:gd name="connsiteX5" fmla="*/ 135027 w 1695340"/>
              <a:gd name="connsiteY5" fmla="*/ 1754459 h 2343747"/>
              <a:gd name="connsiteX6" fmla="*/ 2238 w 1695340"/>
              <a:gd name="connsiteY6" fmla="*/ 2130407 h 2343747"/>
              <a:gd name="connsiteX7" fmla="*/ 227091 w 1695340"/>
              <a:gd name="connsiteY7" fmla="*/ 2340270 h 2343747"/>
              <a:gd name="connsiteX8" fmla="*/ 527823 w 1695340"/>
              <a:gd name="connsiteY8" fmla="*/ 2236532 h 2343747"/>
              <a:gd name="connsiteX9" fmla="*/ 655571 w 1695340"/>
              <a:gd name="connsiteY9" fmla="*/ 1924391 h 2343747"/>
              <a:gd name="connsiteX10" fmla="*/ 1109521 w 1695340"/>
              <a:gd name="connsiteY10" fmla="*/ 1738143 h 2343747"/>
              <a:gd name="connsiteX11" fmla="*/ 1306383 w 1695340"/>
              <a:gd name="connsiteY11" fmla="*/ 1470840 h 2343747"/>
              <a:gd name="connsiteX12" fmla="*/ 1411314 w 1695340"/>
              <a:gd name="connsiteY12" fmla="*/ 931194 h 2343747"/>
              <a:gd name="connsiteX13" fmla="*/ 1666146 w 1695340"/>
              <a:gd name="connsiteY13" fmla="*/ 721332 h 2343747"/>
              <a:gd name="connsiteX14" fmla="*/ 1651156 w 1695340"/>
              <a:gd name="connsiteY14" fmla="*/ 376558 h 2343747"/>
              <a:gd name="connsiteX15" fmla="*/ 1321373 w 1695340"/>
              <a:gd name="connsiteY15" fmla="*/ 166696 h 2343747"/>
              <a:gd name="connsiteX16" fmla="*/ 886658 w 1695340"/>
              <a:gd name="connsiteY16" fmla="*/ 31784 h 2343747"/>
              <a:gd name="connsiteX17" fmla="*/ 511904 w 1695340"/>
              <a:gd name="connsiteY17" fmla="*/ 121725 h 2343747"/>
              <a:gd name="connsiteX0" fmla="*/ 511904 w 1695340"/>
              <a:gd name="connsiteY0" fmla="*/ 121725 h 2343747"/>
              <a:gd name="connsiteX1" fmla="*/ 766737 w 1695340"/>
              <a:gd name="connsiteY1" fmla="*/ 451509 h 2343747"/>
              <a:gd name="connsiteX2" fmla="*/ 1048233 w 1695340"/>
              <a:gd name="connsiteY2" fmla="*/ 657524 h 2343747"/>
              <a:gd name="connsiteX3" fmla="*/ 841687 w 1695340"/>
              <a:gd name="connsiteY3" fmla="*/ 1186027 h 2343747"/>
              <a:gd name="connsiteX4" fmla="*/ 496914 w 1695340"/>
              <a:gd name="connsiteY4" fmla="*/ 1380899 h 2343747"/>
              <a:gd name="connsiteX5" fmla="*/ 135027 w 1695340"/>
              <a:gd name="connsiteY5" fmla="*/ 1754459 h 2343747"/>
              <a:gd name="connsiteX6" fmla="*/ 2238 w 1695340"/>
              <a:gd name="connsiteY6" fmla="*/ 2130407 h 2343747"/>
              <a:gd name="connsiteX7" fmla="*/ 227091 w 1695340"/>
              <a:gd name="connsiteY7" fmla="*/ 2340270 h 2343747"/>
              <a:gd name="connsiteX8" fmla="*/ 527823 w 1695340"/>
              <a:gd name="connsiteY8" fmla="*/ 2236532 h 2343747"/>
              <a:gd name="connsiteX9" fmla="*/ 655571 w 1695340"/>
              <a:gd name="connsiteY9" fmla="*/ 1924391 h 2343747"/>
              <a:gd name="connsiteX10" fmla="*/ 1109521 w 1695340"/>
              <a:gd name="connsiteY10" fmla="*/ 1738143 h 2343747"/>
              <a:gd name="connsiteX11" fmla="*/ 1306383 w 1695340"/>
              <a:gd name="connsiteY11" fmla="*/ 1470840 h 2343747"/>
              <a:gd name="connsiteX12" fmla="*/ 1411314 w 1695340"/>
              <a:gd name="connsiteY12" fmla="*/ 931194 h 2343747"/>
              <a:gd name="connsiteX13" fmla="*/ 1666146 w 1695340"/>
              <a:gd name="connsiteY13" fmla="*/ 721332 h 2343747"/>
              <a:gd name="connsiteX14" fmla="*/ 1651156 w 1695340"/>
              <a:gd name="connsiteY14" fmla="*/ 376558 h 2343747"/>
              <a:gd name="connsiteX15" fmla="*/ 1321373 w 1695340"/>
              <a:gd name="connsiteY15" fmla="*/ 166696 h 2343747"/>
              <a:gd name="connsiteX16" fmla="*/ 886658 w 1695340"/>
              <a:gd name="connsiteY16" fmla="*/ 31784 h 2343747"/>
              <a:gd name="connsiteX17" fmla="*/ 511904 w 1695340"/>
              <a:gd name="connsiteY17" fmla="*/ 121725 h 2343747"/>
              <a:gd name="connsiteX0" fmla="*/ 511904 w 1695340"/>
              <a:gd name="connsiteY0" fmla="*/ 90405 h 2312427"/>
              <a:gd name="connsiteX1" fmla="*/ 710093 w 1695340"/>
              <a:gd name="connsiteY1" fmla="*/ 355453 h 2312427"/>
              <a:gd name="connsiteX2" fmla="*/ 1048233 w 1695340"/>
              <a:gd name="connsiteY2" fmla="*/ 626204 h 2312427"/>
              <a:gd name="connsiteX3" fmla="*/ 841687 w 1695340"/>
              <a:gd name="connsiteY3" fmla="*/ 1154707 h 2312427"/>
              <a:gd name="connsiteX4" fmla="*/ 496914 w 1695340"/>
              <a:gd name="connsiteY4" fmla="*/ 1349579 h 2312427"/>
              <a:gd name="connsiteX5" fmla="*/ 135027 w 1695340"/>
              <a:gd name="connsiteY5" fmla="*/ 1723139 h 2312427"/>
              <a:gd name="connsiteX6" fmla="*/ 2238 w 1695340"/>
              <a:gd name="connsiteY6" fmla="*/ 2099087 h 2312427"/>
              <a:gd name="connsiteX7" fmla="*/ 227091 w 1695340"/>
              <a:gd name="connsiteY7" fmla="*/ 2308950 h 2312427"/>
              <a:gd name="connsiteX8" fmla="*/ 527823 w 1695340"/>
              <a:gd name="connsiteY8" fmla="*/ 2205212 h 2312427"/>
              <a:gd name="connsiteX9" fmla="*/ 655571 w 1695340"/>
              <a:gd name="connsiteY9" fmla="*/ 1893071 h 2312427"/>
              <a:gd name="connsiteX10" fmla="*/ 1109521 w 1695340"/>
              <a:gd name="connsiteY10" fmla="*/ 1706823 h 2312427"/>
              <a:gd name="connsiteX11" fmla="*/ 1306383 w 1695340"/>
              <a:gd name="connsiteY11" fmla="*/ 1439520 h 2312427"/>
              <a:gd name="connsiteX12" fmla="*/ 1411314 w 1695340"/>
              <a:gd name="connsiteY12" fmla="*/ 899874 h 2312427"/>
              <a:gd name="connsiteX13" fmla="*/ 1666146 w 1695340"/>
              <a:gd name="connsiteY13" fmla="*/ 690012 h 2312427"/>
              <a:gd name="connsiteX14" fmla="*/ 1651156 w 1695340"/>
              <a:gd name="connsiteY14" fmla="*/ 345238 h 2312427"/>
              <a:gd name="connsiteX15" fmla="*/ 1321373 w 1695340"/>
              <a:gd name="connsiteY15" fmla="*/ 135376 h 2312427"/>
              <a:gd name="connsiteX16" fmla="*/ 886658 w 1695340"/>
              <a:gd name="connsiteY16" fmla="*/ 464 h 2312427"/>
              <a:gd name="connsiteX17" fmla="*/ 511904 w 1695340"/>
              <a:gd name="connsiteY17" fmla="*/ 90405 h 231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95340" h="2312427">
                <a:moveTo>
                  <a:pt x="511904" y="90405"/>
                </a:moveTo>
                <a:cubicBezTo>
                  <a:pt x="482477" y="149570"/>
                  <a:pt x="620705" y="266153"/>
                  <a:pt x="710093" y="355453"/>
                </a:cubicBezTo>
                <a:cubicBezTo>
                  <a:pt x="799481" y="444753"/>
                  <a:pt x="1026301" y="492995"/>
                  <a:pt x="1048233" y="626204"/>
                </a:cubicBezTo>
                <a:cubicBezTo>
                  <a:pt x="1070165" y="759413"/>
                  <a:pt x="933574" y="1034145"/>
                  <a:pt x="841687" y="1154707"/>
                </a:cubicBezTo>
                <a:cubicBezTo>
                  <a:pt x="749801" y="1275270"/>
                  <a:pt x="614691" y="1254840"/>
                  <a:pt x="496914" y="1349579"/>
                </a:cubicBezTo>
                <a:cubicBezTo>
                  <a:pt x="379137" y="1444318"/>
                  <a:pt x="217473" y="1598221"/>
                  <a:pt x="135027" y="1723139"/>
                </a:cubicBezTo>
                <a:cubicBezTo>
                  <a:pt x="52581" y="1848057"/>
                  <a:pt x="-13106" y="2001452"/>
                  <a:pt x="2238" y="2099087"/>
                </a:cubicBezTo>
                <a:cubicBezTo>
                  <a:pt x="17582" y="2196722"/>
                  <a:pt x="139494" y="2291263"/>
                  <a:pt x="227091" y="2308950"/>
                </a:cubicBezTo>
                <a:cubicBezTo>
                  <a:pt x="314689" y="2326638"/>
                  <a:pt x="456410" y="2274525"/>
                  <a:pt x="527823" y="2205212"/>
                </a:cubicBezTo>
                <a:cubicBezTo>
                  <a:pt x="599236" y="2135899"/>
                  <a:pt x="558621" y="1976136"/>
                  <a:pt x="655571" y="1893071"/>
                </a:cubicBezTo>
                <a:cubicBezTo>
                  <a:pt x="752521" y="1810006"/>
                  <a:pt x="1032072" y="1756790"/>
                  <a:pt x="1109521" y="1706823"/>
                </a:cubicBezTo>
                <a:cubicBezTo>
                  <a:pt x="1186970" y="1656856"/>
                  <a:pt x="1256084" y="1574011"/>
                  <a:pt x="1306383" y="1439520"/>
                </a:cubicBezTo>
                <a:cubicBezTo>
                  <a:pt x="1356682" y="1305029"/>
                  <a:pt x="1351354" y="1024792"/>
                  <a:pt x="1411314" y="899874"/>
                </a:cubicBezTo>
                <a:cubicBezTo>
                  <a:pt x="1471274" y="774956"/>
                  <a:pt x="1626172" y="782451"/>
                  <a:pt x="1666146" y="690012"/>
                </a:cubicBezTo>
                <a:cubicBezTo>
                  <a:pt x="1706120" y="597573"/>
                  <a:pt x="1708618" y="437677"/>
                  <a:pt x="1651156" y="345238"/>
                </a:cubicBezTo>
                <a:cubicBezTo>
                  <a:pt x="1593694" y="252799"/>
                  <a:pt x="1448789" y="192838"/>
                  <a:pt x="1321373" y="135376"/>
                </a:cubicBezTo>
                <a:cubicBezTo>
                  <a:pt x="1193957" y="77914"/>
                  <a:pt x="1019071" y="5461"/>
                  <a:pt x="886658" y="464"/>
                </a:cubicBezTo>
                <a:cubicBezTo>
                  <a:pt x="754245" y="-4533"/>
                  <a:pt x="541331" y="31240"/>
                  <a:pt x="511904" y="9040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62" rIns="91104" bIns="45562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7" name="Retângulo 26"/>
          <p:cNvSpPr/>
          <p:nvPr/>
        </p:nvSpPr>
        <p:spPr>
          <a:xfrm>
            <a:off x="6012508" y="3861708"/>
            <a:ext cx="2556895" cy="369013"/>
          </a:xfrm>
          <a:prstGeom prst="rect">
            <a:avLst/>
          </a:prstGeom>
        </p:spPr>
        <p:txBody>
          <a:bodyPr wrap="none" lIns="91104" tIns="45562" rIns="91104" bIns="45562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Occupation of the slopes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2552703" y="4158343"/>
            <a:ext cx="2646726" cy="369013"/>
          </a:xfrm>
          <a:prstGeom prst="rect">
            <a:avLst/>
          </a:prstGeom>
        </p:spPr>
        <p:txBody>
          <a:bodyPr wrap="none" lIns="91104" tIns="45562" rIns="91104" bIns="45562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Occupation of floodplains</a:t>
            </a:r>
          </a:p>
        </p:txBody>
      </p:sp>
      <p:sp>
        <p:nvSpPr>
          <p:cNvPr id="47117" name="Título 1"/>
          <p:cNvSpPr txBox="1">
            <a:spLocks/>
          </p:cNvSpPr>
          <p:nvPr/>
        </p:nvSpPr>
        <p:spPr bwMode="auto">
          <a:xfrm rot="-5400000">
            <a:off x="7864285" y="4888362"/>
            <a:ext cx="2222046" cy="291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4" tIns="45562" rIns="91104" bIns="45562"/>
          <a:lstStyle>
            <a:lvl1pPr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u="none">
                <a:solidFill>
                  <a:schemeClr val="bg1"/>
                </a:solidFill>
                <a:latin typeface="Tahoma" charset="0"/>
                <a:cs typeface="Tahoma" charset="0"/>
              </a:rPr>
              <a:t>Slide cortesia: J. Tomasella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3585505" cy="391205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CaixaDeTexto 2"/>
          <p:cNvSpPr txBox="1">
            <a:spLocks noChangeArrowheads="1"/>
          </p:cNvSpPr>
          <p:nvPr/>
        </p:nvSpPr>
        <p:spPr bwMode="auto">
          <a:xfrm>
            <a:off x="899592" y="1052736"/>
            <a:ext cx="2967181" cy="64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4" tIns="45562" rIns="91104" bIns="45562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pt-BR" sz="1800" u="none" dirty="0">
                <a:solidFill>
                  <a:srgbClr val="CA0000"/>
                </a:solidFill>
                <a:latin typeface="Tahoma" charset="0"/>
                <a:cs typeface="Tahoma" charset="0"/>
              </a:rPr>
              <a:t>Evolução de Desastres Naturais no Brasil</a:t>
            </a:r>
          </a:p>
        </p:txBody>
      </p:sp>
      <p:sp>
        <p:nvSpPr>
          <p:cNvPr id="49156" name="CaixaDeTexto 14"/>
          <p:cNvSpPr txBox="1">
            <a:spLocks noChangeArrowheads="1"/>
          </p:cNvSpPr>
          <p:nvPr/>
        </p:nvSpPr>
        <p:spPr bwMode="auto">
          <a:xfrm>
            <a:off x="2230551" y="5468039"/>
            <a:ext cx="2095005" cy="24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04" tIns="45562" rIns="91104" bIns="45562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000" u="none" dirty="0">
                <a:latin typeface="Calibri" charset="0"/>
                <a:cs typeface="Arial" charset="0"/>
              </a:rPr>
              <a:t>Fonte: Defesa Civil Nacional e MPOG</a:t>
            </a:r>
          </a:p>
        </p:txBody>
      </p:sp>
      <p:sp>
        <p:nvSpPr>
          <p:cNvPr id="17" name="Forma livre 16"/>
          <p:cNvSpPr/>
          <p:nvPr/>
        </p:nvSpPr>
        <p:spPr>
          <a:xfrm>
            <a:off x="2020275" y="2442287"/>
            <a:ext cx="1694616" cy="2313214"/>
          </a:xfrm>
          <a:custGeom>
            <a:avLst/>
            <a:gdLst>
              <a:gd name="connsiteX0" fmla="*/ 524667 w 1708103"/>
              <a:gd name="connsiteY0" fmla="*/ 90557 h 2309102"/>
              <a:gd name="connsiteX1" fmla="*/ 779500 w 1708103"/>
              <a:gd name="connsiteY1" fmla="*/ 420341 h 2309102"/>
              <a:gd name="connsiteX2" fmla="*/ 1004352 w 1708103"/>
              <a:gd name="connsiteY2" fmla="*/ 780105 h 2309102"/>
              <a:gd name="connsiteX3" fmla="*/ 854450 w 1708103"/>
              <a:gd name="connsiteY3" fmla="*/ 1154859 h 2309102"/>
              <a:gd name="connsiteX4" fmla="*/ 509677 w 1708103"/>
              <a:gd name="connsiteY4" fmla="*/ 1349731 h 2309102"/>
              <a:gd name="connsiteX5" fmla="*/ 74962 w 1708103"/>
              <a:gd name="connsiteY5" fmla="*/ 1739475 h 2309102"/>
              <a:gd name="connsiteX6" fmla="*/ 15001 w 1708103"/>
              <a:gd name="connsiteY6" fmla="*/ 2099239 h 2309102"/>
              <a:gd name="connsiteX7" fmla="*/ 239854 w 1708103"/>
              <a:gd name="connsiteY7" fmla="*/ 2309102 h 2309102"/>
              <a:gd name="connsiteX8" fmla="*/ 629598 w 1708103"/>
              <a:gd name="connsiteY8" fmla="*/ 2189180 h 2309102"/>
              <a:gd name="connsiteX9" fmla="*/ 854450 w 1708103"/>
              <a:gd name="connsiteY9" fmla="*/ 1739475 h 2309102"/>
              <a:gd name="connsiteX10" fmla="*/ 1319146 w 1708103"/>
              <a:gd name="connsiteY10" fmla="*/ 1439672 h 2309102"/>
              <a:gd name="connsiteX11" fmla="*/ 1424077 w 1708103"/>
              <a:gd name="connsiteY11" fmla="*/ 900026 h 2309102"/>
              <a:gd name="connsiteX12" fmla="*/ 1678909 w 1708103"/>
              <a:gd name="connsiteY12" fmla="*/ 690164 h 2309102"/>
              <a:gd name="connsiteX13" fmla="*/ 1663919 w 1708103"/>
              <a:gd name="connsiteY13" fmla="*/ 345390 h 2309102"/>
              <a:gd name="connsiteX14" fmla="*/ 1334136 w 1708103"/>
              <a:gd name="connsiteY14" fmla="*/ 135528 h 2309102"/>
              <a:gd name="connsiteX15" fmla="*/ 899421 w 1708103"/>
              <a:gd name="connsiteY15" fmla="*/ 616 h 2309102"/>
              <a:gd name="connsiteX16" fmla="*/ 524667 w 1708103"/>
              <a:gd name="connsiteY16" fmla="*/ 90557 h 2309102"/>
              <a:gd name="connsiteX0" fmla="*/ 524667 w 1708103"/>
              <a:gd name="connsiteY0" fmla="*/ 90557 h 2309102"/>
              <a:gd name="connsiteX1" fmla="*/ 779500 w 1708103"/>
              <a:gd name="connsiteY1" fmla="*/ 420341 h 2309102"/>
              <a:gd name="connsiteX2" fmla="*/ 1004352 w 1708103"/>
              <a:gd name="connsiteY2" fmla="*/ 780105 h 2309102"/>
              <a:gd name="connsiteX3" fmla="*/ 854450 w 1708103"/>
              <a:gd name="connsiteY3" fmla="*/ 1154859 h 2309102"/>
              <a:gd name="connsiteX4" fmla="*/ 509677 w 1708103"/>
              <a:gd name="connsiteY4" fmla="*/ 1349731 h 2309102"/>
              <a:gd name="connsiteX5" fmla="*/ 74962 w 1708103"/>
              <a:gd name="connsiteY5" fmla="*/ 1739475 h 2309102"/>
              <a:gd name="connsiteX6" fmla="*/ 15001 w 1708103"/>
              <a:gd name="connsiteY6" fmla="*/ 2099239 h 2309102"/>
              <a:gd name="connsiteX7" fmla="*/ 239854 w 1708103"/>
              <a:gd name="connsiteY7" fmla="*/ 2309102 h 2309102"/>
              <a:gd name="connsiteX8" fmla="*/ 629598 w 1708103"/>
              <a:gd name="connsiteY8" fmla="*/ 2189180 h 2309102"/>
              <a:gd name="connsiteX9" fmla="*/ 854450 w 1708103"/>
              <a:gd name="connsiteY9" fmla="*/ 1739475 h 2309102"/>
              <a:gd name="connsiteX10" fmla="*/ 1122284 w 1708103"/>
              <a:gd name="connsiteY10" fmla="*/ 1706975 h 2309102"/>
              <a:gd name="connsiteX11" fmla="*/ 1319146 w 1708103"/>
              <a:gd name="connsiteY11" fmla="*/ 1439672 h 2309102"/>
              <a:gd name="connsiteX12" fmla="*/ 1424077 w 1708103"/>
              <a:gd name="connsiteY12" fmla="*/ 900026 h 2309102"/>
              <a:gd name="connsiteX13" fmla="*/ 1678909 w 1708103"/>
              <a:gd name="connsiteY13" fmla="*/ 690164 h 2309102"/>
              <a:gd name="connsiteX14" fmla="*/ 1663919 w 1708103"/>
              <a:gd name="connsiteY14" fmla="*/ 345390 h 2309102"/>
              <a:gd name="connsiteX15" fmla="*/ 1334136 w 1708103"/>
              <a:gd name="connsiteY15" fmla="*/ 135528 h 2309102"/>
              <a:gd name="connsiteX16" fmla="*/ 899421 w 1708103"/>
              <a:gd name="connsiteY16" fmla="*/ 616 h 2309102"/>
              <a:gd name="connsiteX17" fmla="*/ 524667 w 1708103"/>
              <a:gd name="connsiteY17" fmla="*/ 90557 h 2309102"/>
              <a:gd name="connsiteX0" fmla="*/ 524667 w 1708103"/>
              <a:gd name="connsiteY0" fmla="*/ 90557 h 2311259"/>
              <a:gd name="connsiteX1" fmla="*/ 779500 w 1708103"/>
              <a:gd name="connsiteY1" fmla="*/ 420341 h 2311259"/>
              <a:gd name="connsiteX2" fmla="*/ 1004352 w 1708103"/>
              <a:gd name="connsiteY2" fmla="*/ 780105 h 2311259"/>
              <a:gd name="connsiteX3" fmla="*/ 854450 w 1708103"/>
              <a:gd name="connsiteY3" fmla="*/ 1154859 h 2311259"/>
              <a:gd name="connsiteX4" fmla="*/ 509677 w 1708103"/>
              <a:gd name="connsiteY4" fmla="*/ 1349731 h 2311259"/>
              <a:gd name="connsiteX5" fmla="*/ 74962 w 1708103"/>
              <a:gd name="connsiteY5" fmla="*/ 1739475 h 2311259"/>
              <a:gd name="connsiteX6" fmla="*/ 15001 w 1708103"/>
              <a:gd name="connsiteY6" fmla="*/ 2099239 h 2311259"/>
              <a:gd name="connsiteX7" fmla="*/ 239854 w 1708103"/>
              <a:gd name="connsiteY7" fmla="*/ 2309102 h 2311259"/>
              <a:gd name="connsiteX8" fmla="*/ 629598 w 1708103"/>
              <a:gd name="connsiteY8" fmla="*/ 2189180 h 2311259"/>
              <a:gd name="connsiteX9" fmla="*/ 668334 w 1708103"/>
              <a:gd name="connsiteY9" fmla="*/ 1893223 h 2311259"/>
              <a:gd name="connsiteX10" fmla="*/ 1122284 w 1708103"/>
              <a:gd name="connsiteY10" fmla="*/ 1706975 h 2311259"/>
              <a:gd name="connsiteX11" fmla="*/ 1319146 w 1708103"/>
              <a:gd name="connsiteY11" fmla="*/ 1439672 h 2311259"/>
              <a:gd name="connsiteX12" fmla="*/ 1424077 w 1708103"/>
              <a:gd name="connsiteY12" fmla="*/ 900026 h 2311259"/>
              <a:gd name="connsiteX13" fmla="*/ 1678909 w 1708103"/>
              <a:gd name="connsiteY13" fmla="*/ 690164 h 2311259"/>
              <a:gd name="connsiteX14" fmla="*/ 1663919 w 1708103"/>
              <a:gd name="connsiteY14" fmla="*/ 345390 h 2311259"/>
              <a:gd name="connsiteX15" fmla="*/ 1334136 w 1708103"/>
              <a:gd name="connsiteY15" fmla="*/ 135528 h 2311259"/>
              <a:gd name="connsiteX16" fmla="*/ 899421 w 1708103"/>
              <a:gd name="connsiteY16" fmla="*/ 616 h 2311259"/>
              <a:gd name="connsiteX17" fmla="*/ 524667 w 1708103"/>
              <a:gd name="connsiteY17" fmla="*/ 90557 h 2311259"/>
              <a:gd name="connsiteX0" fmla="*/ 524667 w 1708103"/>
              <a:gd name="connsiteY0" fmla="*/ 90557 h 2312579"/>
              <a:gd name="connsiteX1" fmla="*/ 779500 w 1708103"/>
              <a:gd name="connsiteY1" fmla="*/ 420341 h 2312579"/>
              <a:gd name="connsiteX2" fmla="*/ 1004352 w 1708103"/>
              <a:gd name="connsiteY2" fmla="*/ 780105 h 2312579"/>
              <a:gd name="connsiteX3" fmla="*/ 854450 w 1708103"/>
              <a:gd name="connsiteY3" fmla="*/ 1154859 h 2312579"/>
              <a:gd name="connsiteX4" fmla="*/ 509677 w 1708103"/>
              <a:gd name="connsiteY4" fmla="*/ 1349731 h 2312579"/>
              <a:gd name="connsiteX5" fmla="*/ 74962 w 1708103"/>
              <a:gd name="connsiteY5" fmla="*/ 1739475 h 2312579"/>
              <a:gd name="connsiteX6" fmla="*/ 15001 w 1708103"/>
              <a:gd name="connsiteY6" fmla="*/ 2099239 h 2312579"/>
              <a:gd name="connsiteX7" fmla="*/ 239854 w 1708103"/>
              <a:gd name="connsiteY7" fmla="*/ 2309102 h 2312579"/>
              <a:gd name="connsiteX8" fmla="*/ 540586 w 1708103"/>
              <a:gd name="connsiteY8" fmla="*/ 2205364 h 2312579"/>
              <a:gd name="connsiteX9" fmla="*/ 668334 w 1708103"/>
              <a:gd name="connsiteY9" fmla="*/ 1893223 h 2312579"/>
              <a:gd name="connsiteX10" fmla="*/ 1122284 w 1708103"/>
              <a:gd name="connsiteY10" fmla="*/ 1706975 h 2312579"/>
              <a:gd name="connsiteX11" fmla="*/ 1319146 w 1708103"/>
              <a:gd name="connsiteY11" fmla="*/ 1439672 h 2312579"/>
              <a:gd name="connsiteX12" fmla="*/ 1424077 w 1708103"/>
              <a:gd name="connsiteY12" fmla="*/ 900026 h 2312579"/>
              <a:gd name="connsiteX13" fmla="*/ 1678909 w 1708103"/>
              <a:gd name="connsiteY13" fmla="*/ 690164 h 2312579"/>
              <a:gd name="connsiteX14" fmla="*/ 1663919 w 1708103"/>
              <a:gd name="connsiteY14" fmla="*/ 345390 h 2312579"/>
              <a:gd name="connsiteX15" fmla="*/ 1334136 w 1708103"/>
              <a:gd name="connsiteY15" fmla="*/ 135528 h 2312579"/>
              <a:gd name="connsiteX16" fmla="*/ 899421 w 1708103"/>
              <a:gd name="connsiteY16" fmla="*/ 616 h 2312579"/>
              <a:gd name="connsiteX17" fmla="*/ 524667 w 1708103"/>
              <a:gd name="connsiteY17" fmla="*/ 90557 h 2312579"/>
              <a:gd name="connsiteX0" fmla="*/ 511904 w 1695340"/>
              <a:gd name="connsiteY0" fmla="*/ 90557 h 2312579"/>
              <a:gd name="connsiteX1" fmla="*/ 766737 w 1695340"/>
              <a:gd name="connsiteY1" fmla="*/ 420341 h 2312579"/>
              <a:gd name="connsiteX2" fmla="*/ 991589 w 1695340"/>
              <a:gd name="connsiteY2" fmla="*/ 780105 h 2312579"/>
              <a:gd name="connsiteX3" fmla="*/ 841687 w 1695340"/>
              <a:gd name="connsiteY3" fmla="*/ 1154859 h 2312579"/>
              <a:gd name="connsiteX4" fmla="*/ 496914 w 1695340"/>
              <a:gd name="connsiteY4" fmla="*/ 1349731 h 2312579"/>
              <a:gd name="connsiteX5" fmla="*/ 135027 w 1695340"/>
              <a:gd name="connsiteY5" fmla="*/ 1723291 h 2312579"/>
              <a:gd name="connsiteX6" fmla="*/ 2238 w 1695340"/>
              <a:gd name="connsiteY6" fmla="*/ 2099239 h 2312579"/>
              <a:gd name="connsiteX7" fmla="*/ 227091 w 1695340"/>
              <a:gd name="connsiteY7" fmla="*/ 2309102 h 2312579"/>
              <a:gd name="connsiteX8" fmla="*/ 527823 w 1695340"/>
              <a:gd name="connsiteY8" fmla="*/ 2205364 h 2312579"/>
              <a:gd name="connsiteX9" fmla="*/ 655571 w 1695340"/>
              <a:gd name="connsiteY9" fmla="*/ 1893223 h 2312579"/>
              <a:gd name="connsiteX10" fmla="*/ 1109521 w 1695340"/>
              <a:gd name="connsiteY10" fmla="*/ 1706975 h 2312579"/>
              <a:gd name="connsiteX11" fmla="*/ 1306383 w 1695340"/>
              <a:gd name="connsiteY11" fmla="*/ 1439672 h 2312579"/>
              <a:gd name="connsiteX12" fmla="*/ 1411314 w 1695340"/>
              <a:gd name="connsiteY12" fmla="*/ 900026 h 2312579"/>
              <a:gd name="connsiteX13" fmla="*/ 1666146 w 1695340"/>
              <a:gd name="connsiteY13" fmla="*/ 690164 h 2312579"/>
              <a:gd name="connsiteX14" fmla="*/ 1651156 w 1695340"/>
              <a:gd name="connsiteY14" fmla="*/ 345390 h 2312579"/>
              <a:gd name="connsiteX15" fmla="*/ 1321373 w 1695340"/>
              <a:gd name="connsiteY15" fmla="*/ 135528 h 2312579"/>
              <a:gd name="connsiteX16" fmla="*/ 886658 w 1695340"/>
              <a:gd name="connsiteY16" fmla="*/ 616 h 2312579"/>
              <a:gd name="connsiteX17" fmla="*/ 511904 w 1695340"/>
              <a:gd name="connsiteY17" fmla="*/ 90557 h 2312579"/>
              <a:gd name="connsiteX0" fmla="*/ 511904 w 1695340"/>
              <a:gd name="connsiteY0" fmla="*/ 151277 h 2373299"/>
              <a:gd name="connsiteX1" fmla="*/ 766737 w 1695340"/>
              <a:gd name="connsiteY1" fmla="*/ 481061 h 2373299"/>
              <a:gd name="connsiteX2" fmla="*/ 991589 w 1695340"/>
              <a:gd name="connsiteY2" fmla="*/ 840825 h 2373299"/>
              <a:gd name="connsiteX3" fmla="*/ 841687 w 1695340"/>
              <a:gd name="connsiteY3" fmla="*/ 1215579 h 2373299"/>
              <a:gd name="connsiteX4" fmla="*/ 496914 w 1695340"/>
              <a:gd name="connsiteY4" fmla="*/ 1410451 h 2373299"/>
              <a:gd name="connsiteX5" fmla="*/ 135027 w 1695340"/>
              <a:gd name="connsiteY5" fmla="*/ 1784011 h 2373299"/>
              <a:gd name="connsiteX6" fmla="*/ 2238 w 1695340"/>
              <a:gd name="connsiteY6" fmla="*/ 2159959 h 2373299"/>
              <a:gd name="connsiteX7" fmla="*/ 227091 w 1695340"/>
              <a:gd name="connsiteY7" fmla="*/ 2369822 h 2373299"/>
              <a:gd name="connsiteX8" fmla="*/ 527823 w 1695340"/>
              <a:gd name="connsiteY8" fmla="*/ 2266084 h 2373299"/>
              <a:gd name="connsiteX9" fmla="*/ 655571 w 1695340"/>
              <a:gd name="connsiteY9" fmla="*/ 1953943 h 2373299"/>
              <a:gd name="connsiteX10" fmla="*/ 1109521 w 1695340"/>
              <a:gd name="connsiteY10" fmla="*/ 1767695 h 2373299"/>
              <a:gd name="connsiteX11" fmla="*/ 1306383 w 1695340"/>
              <a:gd name="connsiteY11" fmla="*/ 1500392 h 2373299"/>
              <a:gd name="connsiteX12" fmla="*/ 1411314 w 1695340"/>
              <a:gd name="connsiteY12" fmla="*/ 960746 h 2373299"/>
              <a:gd name="connsiteX13" fmla="*/ 1666146 w 1695340"/>
              <a:gd name="connsiteY13" fmla="*/ 750884 h 2373299"/>
              <a:gd name="connsiteX14" fmla="*/ 1651156 w 1695340"/>
              <a:gd name="connsiteY14" fmla="*/ 406110 h 2373299"/>
              <a:gd name="connsiteX15" fmla="*/ 1321373 w 1695340"/>
              <a:gd name="connsiteY15" fmla="*/ 196248 h 2373299"/>
              <a:gd name="connsiteX16" fmla="*/ 886658 w 1695340"/>
              <a:gd name="connsiteY16" fmla="*/ 61336 h 2373299"/>
              <a:gd name="connsiteX17" fmla="*/ 511904 w 1695340"/>
              <a:gd name="connsiteY17" fmla="*/ 151277 h 2373299"/>
              <a:gd name="connsiteX0" fmla="*/ 511904 w 1695340"/>
              <a:gd name="connsiteY0" fmla="*/ 121725 h 2343747"/>
              <a:gd name="connsiteX1" fmla="*/ 766737 w 1695340"/>
              <a:gd name="connsiteY1" fmla="*/ 451509 h 2343747"/>
              <a:gd name="connsiteX2" fmla="*/ 991589 w 1695340"/>
              <a:gd name="connsiteY2" fmla="*/ 811273 h 2343747"/>
              <a:gd name="connsiteX3" fmla="*/ 841687 w 1695340"/>
              <a:gd name="connsiteY3" fmla="*/ 1186027 h 2343747"/>
              <a:gd name="connsiteX4" fmla="*/ 496914 w 1695340"/>
              <a:gd name="connsiteY4" fmla="*/ 1380899 h 2343747"/>
              <a:gd name="connsiteX5" fmla="*/ 135027 w 1695340"/>
              <a:gd name="connsiteY5" fmla="*/ 1754459 h 2343747"/>
              <a:gd name="connsiteX6" fmla="*/ 2238 w 1695340"/>
              <a:gd name="connsiteY6" fmla="*/ 2130407 h 2343747"/>
              <a:gd name="connsiteX7" fmla="*/ 227091 w 1695340"/>
              <a:gd name="connsiteY7" fmla="*/ 2340270 h 2343747"/>
              <a:gd name="connsiteX8" fmla="*/ 527823 w 1695340"/>
              <a:gd name="connsiteY8" fmla="*/ 2236532 h 2343747"/>
              <a:gd name="connsiteX9" fmla="*/ 655571 w 1695340"/>
              <a:gd name="connsiteY9" fmla="*/ 1924391 h 2343747"/>
              <a:gd name="connsiteX10" fmla="*/ 1109521 w 1695340"/>
              <a:gd name="connsiteY10" fmla="*/ 1738143 h 2343747"/>
              <a:gd name="connsiteX11" fmla="*/ 1306383 w 1695340"/>
              <a:gd name="connsiteY11" fmla="*/ 1470840 h 2343747"/>
              <a:gd name="connsiteX12" fmla="*/ 1411314 w 1695340"/>
              <a:gd name="connsiteY12" fmla="*/ 931194 h 2343747"/>
              <a:gd name="connsiteX13" fmla="*/ 1666146 w 1695340"/>
              <a:gd name="connsiteY13" fmla="*/ 721332 h 2343747"/>
              <a:gd name="connsiteX14" fmla="*/ 1651156 w 1695340"/>
              <a:gd name="connsiteY14" fmla="*/ 376558 h 2343747"/>
              <a:gd name="connsiteX15" fmla="*/ 1321373 w 1695340"/>
              <a:gd name="connsiteY15" fmla="*/ 166696 h 2343747"/>
              <a:gd name="connsiteX16" fmla="*/ 886658 w 1695340"/>
              <a:gd name="connsiteY16" fmla="*/ 31784 h 2343747"/>
              <a:gd name="connsiteX17" fmla="*/ 511904 w 1695340"/>
              <a:gd name="connsiteY17" fmla="*/ 121725 h 2343747"/>
              <a:gd name="connsiteX0" fmla="*/ 511904 w 1695340"/>
              <a:gd name="connsiteY0" fmla="*/ 121725 h 2343747"/>
              <a:gd name="connsiteX1" fmla="*/ 766737 w 1695340"/>
              <a:gd name="connsiteY1" fmla="*/ 451509 h 2343747"/>
              <a:gd name="connsiteX2" fmla="*/ 1072509 w 1695340"/>
              <a:gd name="connsiteY2" fmla="*/ 714168 h 2343747"/>
              <a:gd name="connsiteX3" fmla="*/ 841687 w 1695340"/>
              <a:gd name="connsiteY3" fmla="*/ 1186027 h 2343747"/>
              <a:gd name="connsiteX4" fmla="*/ 496914 w 1695340"/>
              <a:gd name="connsiteY4" fmla="*/ 1380899 h 2343747"/>
              <a:gd name="connsiteX5" fmla="*/ 135027 w 1695340"/>
              <a:gd name="connsiteY5" fmla="*/ 1754459 h 2343747"/>
              <a:gd name="connsiteX6" fmla="*/ 2238 w 1695340"/>
              <a:gd name="connsiteY6" fmla="*/ 2130407 h 2343747"/>
              <a:gd name="connsiteX7" fmla="*/ 227091 w 1695340"/>
              <a:gd name="connsiteY7" fmla="*/ 2340270 h 2343747"/>
              <a:gd name="connsiteX8" fmla="*/ 527823 w 1695340"/>
              <a:gd name="connsiteY8" fmla="*/ 2236532 h 2343747"/>
              <a:gd name="connsiteX9" fmla="*/ 655571 w 1695340"/>
              <a:gd name="connsiteY9" fmla="*/ 1924391 h 2343747"/>
              <a:gd name="connsiteX10" fmla="*/ 1109521 w 1695340"/>
              <a:gd name="connsiteY10" fmla="*/ 1738143 h 2343747"/>
              <a:gd name="connsiteX11" fmla="*/ 1306383 w 1695340"/>
              <a:gd name="connsiteY11" fmla="*/ 1470840 h 2343747"/>
              <a:gd name="connsiteX12" fmla="*/ 1411314 w 1695340"/>
              <a:gd name="connsiteY12" fmla="*/ 931194 h 2343747"/>
              <a:gd name="connsiteX13" fmla="*/ 1666146 w 1695340"/>
              <a:gd name="connsiteY13" fmla="*/ 721332 h 2343747"/>
              <a:gd name="connsiteX14" fmla="*/ 1651156 w 1695340"/>
              <a:gd name="connsiteY14" fmla="*/ 376558 h 2343747"/>
              <a:gd name="connsiteX15" fmla="*/ 1321373 w 1695340"/>
              <a:gd name="connsiteY15" fmla="*/ 166696 h 2343747"/>
              <a:gd name="connsiteX16" fmla="*/ 886658 w 1695340"/>
              <a:gd name="connsiteY16" fmla="*/ 31784 h 2343747"/>
              <a:gd name="connsiteX17" fmla="*/ 511904 w 1695340"/>
              <a:gd name="connsiteY17" fmla="*/ 121725 h 2343747"/>
              <a:gd name="connsiteX0" fmla="*/ 511904 w 1695340"/>
              <a:gd name="connsiteY0" fmla="*/ 121725 h 2343747"/>
              <a:gd name="connsiteX1" fmla="*/ 766737 w 1695340"/>
              <a:gd name="connsiteY1" fmla="*/ 451509 h 2343747"/>
              <a:gd name="connsiteX2" fmla="*/ 1072509 w 1695340"/>
              <a:gd name="connsiteY2" fmla="*/ 714168 h 2343747"/>
              <a:gd name="connsiteX3" fmla="*/ 841687 w 1695340"/>
              <a:gd name="connsiteY3" fmla="*/ 1186027 h 2343747"/>
              <a:gd name="connsiteX4" fmla="*/ 496914 w 1695340"/>
              <a:gd name="connsiteY4" fmla="*/ 1380899 h 2343747"/>
              <a:gd name="connsiteX5" fmla="*/ 135027 w 1695340"/>
              <a:gd name="connsiteY5" fmla="*/ 1754459 h 2343747"/>
              <a:gd name="connsiteX6" fmla="*/ 2238 w 1695340"/>
              <a:gd name="connsiteY6" fmla="*/ 2130407 h 2343747"/>
              <a:gd name="connsiteX7" fmla="*/ 227091 w 1695340"/>
              <a:gd name="connsiteY7" fmla="*/ 2340270 h 2343747"/>
              <a:gd name="connsiteX8" fmla="*/ 527823 w 1695340"/>
              <a:gd name="connsiteY8" fmla="*/ 2236532 h 2343747"/>
              <a:gd name="connsiteX9" fmla="*/ 655571 w 1695340"/>
              <a:gd name="connsiteY9" fmla="*/ 1924391 h 2343747"/>
              <a:gd name="connsiteX10" fmla="*/ 1109521 w 1695340"/>
              <a:gd name="connsiteY10" fmla="*/ 1738143 h 2343747"/>
              <a:gd name="connsiteX11" fmla="*/ 1306383 w 1695340"/>
              <a:gd name="connsiteY11" fmla="*/ 1470840 h 2343747"/>
              <a:gd name="connsiteX12" fmla="*/ 1411314 w 1695340"/>
              <a:gd name="connsiteY12" fmla="*/ 931194 h 2343747"/>
              <a:gd name="connsiteX13" fmla="*/ 1666146 w 1695340"/>
              <a:gd name="connsiteY13" fmla="*/ 721332 h 2343747"/>
              <a:gd name="connsiteX14" fmla="*/ 1651156 w 1695340"/>
              <a:gd name="connsiteY14" fmla="*/ 376558 h 2343747"/>
              <a:gd name="connsiteX15" fmla="*/ 1321373 w 1695340"/>
              <a:gd name="connsiteY15" fmla="*/ 166696 h 2343747"/>
              <a:gd name="connsiteX16" fmla="*/ 886658 w 1695340"/>
              <a:gd name="connsiteY16" fmla="*/ 31784 h 2343747"/>
              <a:gd name="connsiteX17" fmla="*/ 511904 w 1695340"/>
              <a:gd name="connsiteY17" fmla="*/ 121725 h 2343747"/>
              <a:gd name="connsiteX0" fmla="*/ 511904 w 1695340"/>
              <a:gd name="connsiteY0" fmla="*/ 121725 h 2343747"/>
              <a:gd name="connsiteX1" fmla="*/ 766737 w 1695340"/>
              <a:gd name="connsiteY1" fmla="*/ 451509 h 2343747"/>
              <a:gd name="connsiteX2" fmla="*/ 1048233 w 1695340"/>
              <a:gd name="connsiteY2" fmla="*/ 657524 h 2343747"/>
              <a:gd name="connsiteX3" fmla="*/ 841687 w 1695340"/>
              <a:gd name="connsiteY3" fmla="*/ 1186027 h 2343747"/>
              <a:gd name="connsiteX4" fmla="*/ 496914 w 1695340"/>
              <a:gd name="connsiteY4" fmla="*/ 1380899 h 2343747"/>
              <a:gd name="connsiteX5" fmla="*/ 135027 w 1695340"/>
              <a:gd name="connsiteY5" fmla="*/ 1754459 h 2343747"/>
              <a:gd name="connsiteX6" fmla="*/ 2238 w 1695340"/>
              <a:gd name="connsiteY6" fmla="*/ 2130407 h 2343747"/>
              <a:gd name="connsiteX7" fmla="*/ 227091 w 1695340"/>
              <a:gd name="connsiteY7" fmla="*/ 2340270 h 2343747"/>
              <a:gd name="connsiteX8" fmla="*/ 527823 w 1695340"/>
              <a:gd name="connsiteY8" fmla="*/ 2236532 h 2343747"/>
              <a:gd name="connsiteX9" fmla="*/ 655571 w 1695340"/>
              <a:gd name="connsiteY9" fmla="*/ 1924391 h 2343747"/>
              <a:gd name="connsiteX10" fmla="*/ 1109521 w 1695340"/>
              <a:gd name="connsiteY10" fmla="*/ 1738143 h 2343747"/>
              <a:gd name="connsiteX11" fmla="*/ 1306383 w 1695340"/>
              <a:gd name="connsiteY11" fmla="*/ 1470840 h 2343747"/>
              <a:gd name="connsiteX12" fmla="*/ 1411314 w 1695340"/>
              <a:gd name="connsiteY12" fmla="*/ 931194 h 2343747"/>
              <a:gd name="connsiteX13" fmla="*/ 1666146 w 1695340"/>
              <a:gd name="connsiteY13" fmla="*/ 721332 h 2343747"/>
              <a:gd name="connsiteX14" fmla="*/ 1651156 w 1695340"/>
              <a:gd name="connsiteY14" fmla="*/ 376558 h 2343747"/>
              <a:gd name="connsiteX15" fmla="*/ 1321373 w 1695340"/>
              <a:gd name="connsiteY15" fmla="*/ 166696 h 2343747"/>
              <a:gd name="connsiteX16" fmla="*/ 886658 w 1695340"/>
              <a:gd name="connsiteY16" fmla="*/ 31784 h 2343747"/>
              <a:gd name="connsiteX17" fmla="*/ 511904 w 1695340"/>
              <a:gd name="connsiteY17" fmla="*/ 121725 h 2343747"/>
              <a:gd name="connsiteX0" fmla="*/ 511904 w 1695340"/>
              <a:gd name="connsiteY0" fmla="*/ 90405 h 2312427"/>
              <a:gd name="connsiteX1" fmla="*/ 710093 w 1695340"/>
              <a:gd name="connsiteY1" fmla="*/ 355453 h 2312427"/>
              <a:gd name="connsiteX2" fmla="*/ 1048233 w 1695340"/>
              <a:gd name="connsiteY2" fmla="*/ 626204 h 2312427"/>
              <a:gd name="connsiteX3" fmla="*/ 841687 w 1695340"/>
              <a:gd name="connsiteY3" fmla="*/ 1154707 h 2312427"/>
              <a:gd name="connsiteX4" fmla="*/ 496914 w 1695340"/>
              <a:gd name="connsiteY4" fmla="*/ 1349579 h 2312427"/>
              <a:gd name="connsiteX5" fmla="*/ 135027 w 1695340"/>
              <a:gd name="connsiteY5" fmla="*/ 1723139 h 2312427"/>
              <a:gd name="connsiteX6" fmla="*/ 2238 w 1695340"/>
              <a:gd name="connsiteY6" fmla="*/ 2099087 h 2312427"/>
              <a:gd name="connsiteX7" fmla="*/ 227091 w 1695340"/>
              <a:gd name="connsiteY7" fmla="*/ 2308950 h 2312427"/>
              <a:gd name="connsiteX8" fmla="*/ 527823 w 1695340"/>
              <a:gd name="connsiteY8" fmla="*/ 2205212 h 2312427"/>
              <a:gd name="connsiteX9" fmla="*/ 655571 w 1695340"/>
              <a:gd name="connsiteY9" fmla="*/ 1893071 h 2312427"/>
              <a:gd name="connsiteX10" fmla="*/ 1109521 w 1695340"/>
              <a:gd name="connsiteY10" fmla="*/ 1706823 h 2312427"/>
              <a:gd name="connsiteX11" fmla="*/ 1306383 w 1695340"/>
              <a:gd name="connsiteY11" fmla="*/ 1439520 h 2312427"/>
              <a:gd name="connsiteX12" fmla="*/ 1411314 w 1695340"/>
              <a:gd name="connsiteY12" fmla="*/ 899874 h 2312427"/>
              <a:gd name="connsiteX13" fmla="*/ 1666146 w 1695340"/>
              <a:gd name="connsiteY13" fmla="*/ 690012 h 2312427"/>
              <a:gd name="connsiteX14" fmla="*/ 1651156 w 1695340"/>
              <a:gd name="connsiteY14" fmla="*/ 345238 h 2312427"/>
              <a:gd name="connsiteX15" fmla="*/ 1321373 w 1695340"/>
              <a:gd name="connsiteY15" fmla="*/ 135376 h 2312427"/>
              <a:gd name="connsiteX16" fmla="*/ 886658 w 1695340"/>
              <a:gd name="connsiteY16" fmla="*/ 464 h 2312427"/>
              <a:gd name="connsiteX17" fmla="*/ 511904 w 1695340"/>
              <a:gd name="connsiteY17" fmla="*/ 90405 h 231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95340" h="2312427">
                <a:moveTo>
                  <a:pt x="511904" y="90405"/>
                </a:moveTo>
                <a:cubicBezTo>
                  <a:pt x="482477" y="149570"/>
                  <a:pt x="620705" y="266153"/>
                  <a:pt x="710093" y="355453"/>
                </a:cubicBezTo>
                <a:cubicBezTo>
                  <a:pt x="799481" y="444753"/>
                  <a:pt x="1026301" y="492995"/>
                  <a:pt x="1048233" y="626204"/>
                </a:cubicBezTo>
                <a:cubicBezTo>
                  <a:pt x="1070165" y="759413"/>
                  <a:pt x="933574" y="1034145"/>
                  <a:pt x="841687" y="1154707"/>
                </a:cubicBezTo>
                <a:cubicBezTo>
                  <a:pt x="749801" y="1275270"/>
                  <a:pt x="614691" y="1254840"/>
                  <a:pt x="496914" y="1349579"/>
                </a:cubicBezTo>
                <a:cubicBezTo>
                  <a:pt x="379137" y="1444318"/>
                  <a:pt x="217473" y="1598221"/>
                  <a:pt x="135027" y="1723139"/>
                </a:cubicBezTo>
                <a:cubicBezTo>
                  <a:pt x="52581" y="1848057"/>
                  <a:pt x="-13106" y="2001452"/>
                  <a:pt x="2238" y="2099087"/>
                </a:cubicBezTo>
                <a:cubicBezTo>
                  <a:pt x="17582" y="2196722"/>
                  <a:pt x="139494" y="2291263"/>
                  <a:pt x="227091" y="2308950"/>
                </a:cubicBezTo>
                <a:cubicBezTo>
                  <a:pt x="314689" y="2326638"/>
                  <a:pt x="456410" y="2274525"/>
                  <a:pt x="527823" y="2205212"/>
                </a:cubicBezTo>
                <a:cubicBezTo>
                  <a:pt x="599236" y="2135899"/>
                  <a:pt x="558621" y="1976136"/>
                  <a:pt x="655571" y="1893071"/>
                </a:cubicBezTo>
                <a:cubicBezTo>
                  <a:pt x="752521" y="1810006"/>
                  <a:pt x="1032072" y="1756790"/>
                  <a:pt x="1109521" y="1706823"/>
                </a:cubicBezTo>
                <a:cubicBezTo>
                  <a:pt x="1186970" y="1656856"/>
                  <a:pt x="1256084" y="1574011"/>
                  <a:pt x="1306383" y="1439520"/>
                </a:cubicBezTo>
                <a:cubicBezTo>
                  <a:pt x="1356682" y="1305029"/>
                  <a:pt x="1351354" y="1024792"/>
                  <a:pt x="1411314" y="899874"/>
                </a:cubicBezTo>
                <a:cubicBezTo>
                  <a:pt x="1471274" y="774956"/>
                  <a:pt x="1626172" y="782451"/>
                  <a:pt x="1666146" y="690012"/>
                </a:cubicBezTo>
                <a:cubicBezTo>
                  <a:pt x="1706120" y="597573"/>
                  <a:pt x="1708618" y="437677"/>
                  <a:pt x="1651156" y="345238"/>
                </a:cubicBezTo>
                <a:cubicBezTo>
                  <a:pt x="1593694" y="252799"/>
                  <a:pt x="1448789" y="192838"/>
                  <a:pt x="1321373" y="135376"/>
                </a:cubicBezTo>
                <a:cubicBezTo>
                  <a:pt x="1193957" y="77914"/>
                  <a:pt x="1019071" y="5461"/>
                  <a:pt x="886658" y="464"/>
                </a:cubicBezTo>
                <a:cubicBezTo>
                  <a:pt x="754245" y="-4533"/>
                  <a:pt x="541331" y="31240"/>
                  <a:pt x="511904" y="9040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04" tIns="45562" rIns="91104" bIns="45562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3162" y="836840"/>
            <a:ext cx="4446283" cy="239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Título 1"/>
          <p:cNvSpPr txBox="1">
            <a:spLocks/>
          </p:cNvSpPr>
          <p:nvPr/>
        </p:nvSpPr>
        <p:spPr bwMode="auto">
          <a:xfrm rot="-5400000">
            <a:off x="7864285" y="5268720"/>
            <a:ext cx="2222046" cy="291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4" tIns="45562" rIns="91104" bIns="45562"/>
          <a:lstStyle>
            <a:lvl1pPr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 u="none">
                <a:solidFill>
                  <a:srgbClr val="000000"/>
                </a:solidFill>
                <a:latin typeface="Tahoma" charset="0"/>
                <a:cs typeface="Tahoma" charset="0"/>
              </a:rPr>
              <a:t>Adaptado de: J. Tomasella</a:t>
            </a:r>
          </a:p>
        </p:txBody>
      </p:sp>
      <p:pic>
        <p:nvPicPr>
          <p:cNvPr id="4916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3203" y="3243943"/>
            <a:ext cx="3249404" cy="259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1" name="CaixaDeTexto 5"/>
          <p:cNvSpPr txBox="1">
            <a:spLocks noChangeArrowheads="1"/>
          </p:cNvSpPr>
          <p:nvPr/>
        </p:nvSpPr>
        <p:spPr bwMode="auto">
          <a:xfrm>
            <a:off x="605495" y="5807324"/>
            <a:ext cx="8098495" cy="64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4" tIns="45562" rIns="91104" bIns="45562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1800" u="none" dirty="0">
                <a:solidFill>
                  <a:srgbClr val="CA0000"/>
                </a:solidFill>
                <a:latin typeface="Tahoma" charset="0"/>
                <a:cs typeface="Tahoma" charset="0"/>
              </a:rPr>
              <a:t>Inundações e deslizamentos = 69% das ocorrências</a:t>
            </a:r>
          </a:p>
          <a:p>
            <a:pPr algn="ctr" eaLnBrk="1" hangingPunct="1"/>
            <a:r>
              <a:rPr lang="pt-BR" sz="1800" u="none" dirty="0">
                <a:solidFill>
                  <a:srgbClr val="CA0000"/>
                </a:solidFill>
                <a:latin typeface="Tahoma" charset="0"/>
                <a:cs typeface="Tahoma" charset="0"/>
              </a:rPr>
              <a:t>Maior número de fatalidades = deslizamentos de massa em encostas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611560" y="115662"/>
            <a:ext cx="8229343" cy="5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4" tIns="45562" rIns="91104" bIns="45562"/>
          <a:lstStyle>
            <a:lvl1pPr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2800" u="none" dirty="0">
                <a:solidFill>
                  <a:schemeClr val="bg1"/>
                </a:solidFill>
                <a:latin typeface="Tahoma" charset="0"/>
                <a:cs typeface="Tahoma" charset="0"/>
              </a:rPr>
              <a:t>Aumento Significativo </a:t>
            </a:r>
            <a:r>
              <a:rPr lang="pt-BR" sz="2800" u="none" dirty="0" smtClean="0">
                <a:solidFill>
                  <a:schemeClr val="bg1"/>
                </a:solidFill>
                <a:latin typeface="Tahoma" charset="0"/>
                <a:cs typeface="Tahoma" charset="0"/>
              </a:rPr>
              <a:t>do Risco</a:t>
            </a:r>
            <a:endParaRPr lang="pt-BR" sz="2800" u="none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50508" y="1232539"/>
            <a:ext cx="8064896" cy="1410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</a:pPr>
            <a:endParaRPr lang="pt-BR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Decreto Presidencial nº </a:t>
            </a:r>
            <a:r>
              <a:rPr lang="pt-BR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7.513, de 1º de julho de </a:t>
            </a:r>
            <a:r>
              <a:rPr lang="pt-BR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2011</a:t>
            </a:r>
            <a:endParaRPr lang="pt-BR" sz="24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endParaRPr lang="pt-B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42844" y="2627651"/>
            <a:ext cx="87868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pt-BR" sz="3200" dirty="0" smtClean="0"/>
              <a:t>Como parte do Estratégia Nacional para Gestão de Desastres Naturais, o CEMADEN tem por objetivo desenvolver, testar e implementar um sistema de previsão de ocorrência de desastres naturais em áreas vulneráveis de todo o Brasil.</a:t>
            </a:r>
            <a:endParaRPr lang="pt-BR" sz="3200" dirty="0"/>
          </a:p>
        </p:txBody>
      </p:sp>
      <p:sp>
        <p:nvSpPr>
          <p:cNvPr id="6" name="Retângulo 5"/>
          <p:cNvSpPr/>
          <p:nvPr/>
        </p:nvSpPr>
        <p:spPr>
          <a:xfrm>
            <a:off x="2786050" y="71438"/>
            <a:ext cx="6357950" cy="857232"/>
          </a:xfrm>
          <a:prstGeom prst="rect">
            <a:avLst/>
          </a:prstGeom>
          <a:solidFill>
            <a:srgbClr val="254061">
              <a:alpha val="70980"/>
            </a:srgbClr>
          </a:solidFill>
        </p:spPr>
        <p:txBody>
          <a:bodyPr wrap="square" lIns="0" tIns="0" rIns="108000" bIns="0">
            <a:noAutofit/>
          </a:bodyPr>
          <a:lstStyle/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pt-BR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 CEMADEN</a:t>
            </a:r>
          </a:p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pt-BR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ORIGEM</a:t>
            </a:r>
            <a:endParaRPr lang="pt-BR" sz="2000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440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 bwMode="auto">
          <a:xfrm>
            <a:off x="457200" y="-17859"/>
            <a:ext cx="8229600" cy="86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Estratégia para redução de desastres no país</a:t>
            </a:r>
            <a:endParaRPr kumimoji="0" lang="pt-BR" altLang="pt-BR" sz="2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 Box 16"/>
          <p:cNvSpPr txBox="1">
            <a:spLocks noChangeArrowheads="1"/>
          </p:cNvSpPr>
          <p:nvPr/>
        </p:nvSpPr>
        <p:spPr bwMode="gray">
          <a:xfrm>
            <a:off x="-36513" y="2039938"/>
            <a:ext cx="2881313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SzPct val="100000"/>
            </a:pPr>
            <a:r>
              <a:rPr lang="pt-BR" altLang="pt-BR" sz="1600" b="1">
                <a:solidFill>
                  <a:schemeClr val="bg1"/>
                </a:solidFill>
                <a:ea typeface="ＭＳ Ｐゴシック" pitchFamily="34" charset="-128"/>
              </a:rPr>
              <a:t>1.Conhecimento </a:t>
            </a:r>
          </a:p>
          <a:p>
            <a:pPr eaLnBrk="1" hangingPunct="1">
              <a:buSzPct val="100000"/>
            </a:pPr>
            <a:r>
              <a:rPr lang="pt-BR" altLang="pt-BR" sz="1600" b="1">
                <a:solidFill>
                  <a:schemeClr val="bg1"/>
                </a:solidFill>
                <a:ea typeface="ＭＳ Ｐゴシック" pitchFamily="34" charset="-128"/>
              </a:rPr>
              <a:t>dos Riscos</a:t>
            </a:r>
          </a:p>
          <a:p>
            <a:pPr eaLnBrk="1" hangingPunct="1">
              <a:buSzPct val="100000"/>
            </a:pPr>
            <a:endParaRPr lang="pt-BR" altLang="pt-BR" sz="1400">
              <a:solidFill>
                <a:schemeClr val="bg1"/>
              </a:solidFill>
              <a:ea typeface="ＭＳ Ｐゴシック" pitchFamily="34" charset="-128"/>
            </a:endParaRPr>
          </a:p>
          <a:p>
            <a:pPr eaLnBrk="1" hangingPunct="1">
              <a:buSzPct val="100000"/>
            </a:pPr>
            <a:r>
              <a:rPr lang="pt-BR" altLang="pt-BR" sz="1400">
                <a:solidFill>
                  <a:schemeClr val="bg1"/>
                </a:solidFill>
                <a:ea typeface="ＭＳ Ｐゴシック" pitchFamily="34" charset="-128"/>
              </a:rPr>
              <a:t>Coleta sistemática de</a:t>
            </a:r>
          </a:p>
          <a:p>
            <a:pPr eaLnBrk="1" hangingPunct="1">
              <a:buSzPct val="100000"/>
            </a:pPr>
            <a:r>
              <a:rPr lang="pt-BR" altLang="pt-BR" sz="1400">
                <a:solidFill>
                  <a:schemeClr val="bg1"/>
                </a:solidFill>
                <a:ea typeface="ＭＳ Ｐゴシック" pitchFamily="34" charset="-128"/>
              </a:rPr>
              <a:t> informação</a:t>
            </a:r>
          </a:p>
          <a:p>
            <a:pPr eaLnBrk="1" hangingPunct="1">
              <a:buSzPct val="100000"/>
            </a:pPr>
            <a:r>
              <a:rPr lang="pt-BR" altLang="pt-BR" sz="1400">
                <a:solidFill>
                  <a:schemeClr val="bg1"/>
                </a:solidFill>
                <a:ea typeface="ＭＳ Ｐゴシック" pitchFamily="34" charset="-128"/>
              </a:rPr>
              <a:t> e análise de riscos</a:t>
            </a: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250825" y="1196975"/>
            <a:ext cx="8642350" cy="2663825"/>
          </a:xfrm>
          <a:prstGeom prst="wedgeRectCallout">
            <a:avLst>
              <a:gd name="adj1" fmla="val -37819"/>
              <a:gd name="adj2" fmla="val 93088"/>
            </a:avLst>
          </a:prstGeom>
          <a:noFill/>
          <a:ln w="12700" algn="ctr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" name="AutoShape 19"/>
          <p:cNvSpPr>
            <a:spLocks noChangeArrowheads="1"/>
          </p:cNvSpPr>
          <p:nvPr/>
        </p:nvSpPr>
        <p:spPr bwMode="auto">
          <a:xfrm>
            <a:off x="6516688" y="4367213"/>
            <a:ext cx="2232025" cy="2014537"/>
          </a:xfrm>
          <a:prstGeom prst="flowChartAlternateProcess">
            <a:avLst/>
          </a:prstGeom>
          <a:solidFill>
            <a:srgbClr val="666699"/>
          </a:solidFill>
          <a:ln w="9525" algn="ctr">
            <a:solidFill>
              <a:srgbClr val="6666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pt-BR" altLang="pt-BR">
              <a:solidFill>
                <a:schemeClr val="bg1"/>
              </a:solidFill>
            </a:endParaRPr>
          </a:p>
        </p:txBody>
      </p:sp>
      <p:sp>
        <p:nvSpPr>
          <p:cNvPr id="6" name="AutoShape 18"/>
          <p:cNvSpPr>
            <a:spLocks noChangeArrowheads="1"/>
          </p:cNvSpPr>
          <p:nvPr/>
        </p:nvSpPr>
        <p:spPr bwMode="auto">
          <a:xfrm>
            <a:off x="3470275" y="4487863"/>
            <a:ext cx="2232025" cy="1943100"/>
          </a:xfrm>
          <a:prstGeom prst="flowChartAlternateProcess">
            <a:avLst/>
          </a:prstGeom>
          <a:solidFill>
            <a:srgbClr val="008000"/>
          </a:solidFill>
          <a:ln w="9525" algn="ctr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pt-BR" altLang="pt-BR">
              <a:solidFill>
                <a:schemeClr val="bg1"/>
              </a:solidFill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6589713" y="1895475"/>
            <a:ext cx="2160587" cy="1727200"/>
          </a:xfrm>
          <a:prstGeom prst="roundRect">
            <a:avLst>
              <a:gd name="adj" fmla="val 16667"/>
            </a:avLst>
          </a:prstGeom>
          <a:solidFill>
            <a:srgbClr val="333399"/>
          </a:solidFill>
          <a:ln w="19050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pt-BR" altLang="pt-BR">
              <a:solidFill>
                <a:schemeClr val="bg1"/>
              </a:solidFill>
            </a:endParaRP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3498850" y="1895475"/>
            <a:ext cx="2160588" cy="17272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1905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pt-BR" altLang="pt-BR">
              <a:solidFill>
                <a:schemeClr val="bg1"/>
              </a:solidFill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323850" y="1895475"/>
            <a:ext cx="2160588" cy="1727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gray">
          <a:xfrm>
            <a:off x="3451225" y="2111375"/>
            <a:ext cx="2249488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SzPct val="100000"/>
            </a:pPr>
            <a:r>
              <a:rPr lang="pt-BR" altLang="pt-BR" sz="1600" b="1">
                <a:solidFill>
                  <a:schemeClr val="bg1"/>
                </a:solidFill>
                <a:ea typeface="ＭＳ Ｐゴシック" pitchFamily="34" charset="-128"/>
              </a:rPr>
              <a:t>2. Sistemas de </a:t>
            </a:r>
          </a:p>
          <a:p>
            <a:pPr eaLnBrk="1" hangingPunct="1">
              <a:buSzPct val="100000"/>
            </a:pPr>
            <a:r>
              <a:rPr lang="pt-BR" altLang="pt-BR" sz="1600" b="1">
                <a:solidFill>
                  <a:schemeClr val="bg1"/>
                </a:solidFill>
                <a:ea typeface="ＭＳ Ｐゴシック" pitchFamily="34" charset="-128"/>
              </a:rPr>
              <a:t>Monitoramento e Alerta</a:t>
            </a:r>
          </a:p>
          <a:p>
            <a:pPr eaLnBrk="1" hangingPunct="1">
              <a:buSzPct val="100000"/>
            </a:pPr>
            <a:endParaRPr lang="pt-BR" altLang="pt-BR" sz="1400">
              <a:solidFill>
                <a:schemeClr val="bg1"/>
              </a:solidFill>
              <a:ea typeface="ＭＳ Ｐゴシック" pitchFamily="34" charset="-128"/>
            </a:endParaRPr>
          </a:p>
          <a:p>
            <a:pPr eaLnBrk="1" hangingPunct="1">
              <a:buSzPct val="100000"/>
            </a:pPr>
            <a:r>
              <a:rPr lang="pt-BR" altLang="pt-BR" sz="1400">
                <a:solidFill>
                  <a:schemeClr val="bg1"/>
                </a:solidFill>
                <a:ea typeface="ＭＳ Ｐゴシック" pitchFamily="34" charset="-128"/>
              </a:rPr>
              <a:t>Desenvolvimento de </a:t>
            </a:r>
          </a:p>
          <a:p>
            <a:pPr eaLnBrk="1" hangingPunct="1">
              <a:buSzPct val="100000"/>
            </a:pPr>
            <a:r>
              <a:rPr lang="pt-BR" altLang="pt-BR" sz="1400">
                <a:solidFill>
                  <a:schemeClr val="bg1"/>
                </a:solidFill>
                <a:ea typeface="ＭＳ Ｐゴシック" pitchFamily="34" charset="-128"/>
              </a:rPr>
              <a:t>sistemas operacionais de</a:t>
            </a:r>
          </a:p>
          <a:p>
            <a:pPr eaLnBrk="1" hangingPunct="1">
              <a:buSzPct val="100000"/>
            </a:pPr>
            <a:r>
              <a:rPr lang="pt-BR" altLang="pt-BR" sz="1400">
                <a:solidFill>
                  <a:schemeClr val="bg1"/>
                </a:solidFill>
                <a:ea typeface="ＭＳ Ｐゴシック" pitchFamily="34" charset="-128"/>
              </a:rPr>
              <a:t> monitoramento e alerta</a:t>
            </a: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gray">
          <a:xfrm>
            <a:off x="3470275" y="4560888"/>
            <a:ext cx="22542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SzPct val="100000"/>
            </a:pPr>
            <a:r>
              <a:rPr lang="pt-BR" altLang="pt-BR" sz="1400" b="1">
                <a:solidFill>
                  <a:schemeClr val="bg1"/>
                </a:solidFill>
                <a:ea typeface="ＭＳ Ｐゴシック" pitchFamily="34" charset="-128"/>
              </a:rPr>
              <a:t>4. Difusão e Comunicação</a:t>
            </a:r>
          </a:p>
          <a:p>
            <a:pPr eaLnBrk="1" hangingPunct="1">
              <a:buSzPct val="100000"/>
            </a:pPr>
            <a:r>
              <a:rPr lang="pt-BR" altLang="pt-BR" sz="1100" b="1">
                <a:solidFill>
                  <a:schemeClr val="bg1"/>
                </a:solidFill>
                <a:ea typeface="ＭＳ Ｐゴシック" pitchFamily="34" charset="-128"/>
              </a:rPr>
              <a:t>Comunicação da informação sobre</a:t>
            </a:r>
          </a:p>
          <a:p>
            <a:pPr eaLnBrk="1" hangingPunct="1">
              <a:buSzPct val="100000"/>
            </a:pPr>
            <a:r>
              <a:rPr lang="pt-BR" altLang="pt-BR" sz="1100" b="1">
                <a:solidFill>
                  <a:schemeClr val="bg1"/>
                </a:solidFill>
                <a:ea typeface="ＭＳ Ｐゴシック" pitchFamily="34" charset="-128"/>
              </a:rPr>
              <a:t> o monitoramento e alerta de riscos</a:t>
            </a:r>
          </a:p>
          <a:p>
            <a:pPr eaLnBrk="1" hangingPunct="1">
              <a:buSzPct val="100000"/>
            </a:pPr>
            <a:endParaRPr lang="pt-BR" altLang="pt-BR" sz="500">
              <a:ea typeface="ＭＳ Ｐゴシック" pitchFamily="34" charset="-128"/>
            </a:endParaRPr>
          </a:p>
          <a:p>
            <a:pPr eaLnBrk="1" hangingPunct="1">
              <a:buSzPct val="100000"/>
            </a:pPr>
            <a:r>
              <a:rPr lang="pt-BR" altLang="pt-BR" sz="1100">
                <a:ea typeface="ＭＳ Ｐゴシック" pitchFamily="34" charset="-128"/>
              </a:rPr>
              <a:t>Todas as pessoas em situação</a:t>
            </a:r>
          </a:p>
          <a:p>
            <a:pPr eaLnBrk="1" hangingPunct="1">
              <a:buSzPct val="100000"/>
            </a:pPr>
            <a:r>
              <a:rPr lang="pt-BR" altLang="pt-BR" sz="1100">
                <a:ea typeface="ＭＳ Ｐゴシック" pitchFamily="34" charset="-128"/>
              </a:rPr>
              <a:t> de risco são alertadas?</a:t>
            </a:r>
          </a:p>
          <a:p>
            <a:pPr eaLnBrk="1" hangingPunct="1">
              <a:buSzPct val="100000"/>
            </a:pPr>
            <a:r>
              <a:rPr lang="pt-BR" altLang="pt-BR" sz="1100">
                <a:ea typeface="ＭＳ Ｐゴシック" pitchFamily="34" charset="-128"/>
              </a:rPr>
              <a:t>Essas pessoas compreendem</a:t>
            </a:r>
          </a:p>
          <a:p>
            <a:pPr eaLnBrk="1" hangingPunct="1">
              <a:buSzPct val="100000"/>
            </a:pPr>
            <a:r>
              <a:rPr lang="pt-BR" altLang="pt-BR" sz="1100">
                <a:ea typeface="ＭＳ Ｐゴシック" pitchFamily="34" charset="-128"/>
              </a:rPr>
              <a:t> os riscos e os alertas?</a:t>
            </a:r>
          </a:p>
          <a:p>
            <a:pPr eaLnBrk="1" hangingPunct="1">
              <a:buSzPct val="100000"/>
            </a:pPr>
            <a:r>
              <a:rPr lang="pt-BR" altLang="pt-BR" sz="1100">
                <a:ea typeface="ＭＳ Ｐゴシック" pitchFamily="34" charset="-128"/>
              </a:rPr>
              <a:t>Os resultados das informações</a:t>
            </a:r>
          </a:p>
          <a:p>
            <a:pPr eaLnBrk="1" hangingPunct="1">
              <a:buSzPct val="100000"/>
            </a:pPr>
            <a:r>
              <a:rPr lang="pt-BR" altLang="pt-BR" sz="1100">
                <a:ea typeface="ＭＳ Ｐゴシック" pitchFamily="34" charset="-128"/>
              </a:rPr>
              <a:t> são claros e úteis ?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gray">
          <a:xfrm>
            <a:off x="6516688" y="4414838"/>
            <a:ext cx="21463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SzPct val="100000"/>
            </a:pPr>
            <a:r>
              <a:rPr lang="pt-BR" altLang="pt-BR" sz="1400" b="1">
                <a:solidFill>
                  <a:schemeClr val="bg1"/>
                </a:solidFill>
                <a:ea typeface="ＭＳ Ｐゴシック" pitchFamily="34" charset="-128"/>
              </a:rPr>
              <a:t>5. Capacidade de Resposta</a:t>
            </a:r>
          </a:p>
          <a:p>
            <a:pPr eaLnBrk="1" hangingPunct="1">
              <a:buSzPct val="100000"/>
            </a:pPr>
            <a:r>
              <a:rPr lang="pt-BR" altLang="pt-BR" sz="1100">
                <a:solidFill>
                  <a:schemeClr val="bg1"/>
                </a:solidFill>
                <a:ea typeface="ＭＳ Ｐゴシック" pitchFamily="34" charset="-128"/>
              </a:rPr>
              <a:t>Desenvolvimento da capacidade </a:t>
            </a:r>
          </a:p>
          <a:p>
            <a:pPr eaLnBrk="1" hangingPunct="1">
              <a:buSzPct val="100000"/>
            </a:pPr>
            <a:r>
              <a:rPr lang="pt-BR" altLang="pt-BR" sz="1100">
                <a:solidFill>
                  <a:schemeClr val="bg1"/>
                </a:solidFill>
                <a:ea typeface="ＭＳ Ｐゴシック" pitchFamily="34" charset="-128"/>
              </a:rPr>
              <a:t>de resposta em âmbito</a:t>
            </a:r>
          </a:p>
          <a:p>
            <a:pPr eaLnBrk="1" hangingPunct="1">
              <a:buSzPct val="100000"/>
            </a:pPr>
            <a:r>
              <a:rPr lang="pt-BR" altLang="pt-BR" sz="1100">
                <a:solidFill>
                  <a:schemeClr val="bg1"/>
                </a:solidFill>
                <a:ea typeface="ＭＳ Ｐゴシック" pitchFamily="34" charset="-128"/>
              </a:rPr>
              <a:t> nacional e local</a:t>
            </a:r>
          </a:p>
          <a:p>
            <a:pPr eaLnBrk="1" hangingPunct="1">
              <a:buSzPct val="100000"/>
            </a:pPr>
            <a:endParaRPr lang="pt-BR" altLang="pt-BR" sz="500">
              <a:ea typeface="ＭＳ Ｐゴシック" pitchFamily="34" charset="-128"/>
            </a:endParaRPr>
          </a:p>
          <a:p>
            <a:pPr eaLnBrk="1" hangingPunct="1">
              <a:buSzPct val="100000"/>
            </a:pPr>
            <a:r>
              <a:rPr lang="pt-BR" altLang="pt-BR" sz="1100">
                <a:ea typeface="ＭＳ Ｐゴシック" pitchFamily="34" charset="-128"/>
              </a:rPr>
              <a:t>São verificados e atualizados</a:t>
            </a:r>
          </a:p>
          <a:p>
            <a:pPr eaLnBrk="1" hangingPunct="1">
              <a:buSzPct val="100000"/>
            </a:pPr>
            <a:r>
              <a:rPr lang="pt-BR" altLang="pt-BR" sz="1100">
                <a:ea typeface="ＭＳ Ｐゴシック" pitchFamily="34" charset="-128"/>
              </a:rPr>
              <a:t> os planos de resposta?</a:t>
            </a:r>
          </a:p>
          <a:p>
            <a:pPr eaLnBrk="1" hangingPunct="1">
              <a:buSzPct val="100000"/>
            </a:pPr>
            <a:r>
              <a:rPr lang="pt-BR" altLang="pt-BR" sz="1100">
                <a:ea typeface="ＭＳ Ｐゴシック" pitchFamily="34" charset="-128"/>
              </a:rPr>
              <a:t>Os conhecimentos locais são</a:t>
            </a:r>
          </a:p>
          <a:p>
            <a:pPr eaLnBrk="1" hangingPunct="1">
              <a:buSzPct val="100000"/>
            </a:pPr>
            <a:r>
              <a:rPr lang="pt-BR" altLang="pt-BR" sz="1100">
                <a:ea typeface="ＭＳ Ｐゴシック" pitchFamily="34" charset="-128"/>
              </a:rPr>
              <a:t> colocados em uso?</a:t>
            </a:r>
          </a:p>
          <a:p>
            <a:pPr eaLnBrk="1" hangingPunct="1">
              <a:buSzPct val="100000"/>
            </a:pPr>
            <a:r>
              <a:rPr lang="pt-BR" altLang="pt-BR" sz="1100">
                <a:ea typeface="ＭＳ Ｐゴシック" pitchFamily="34" charset="-128"/>
              </a:rPr>
              <a:t>A população está preparada</a:t>
            </a:r>
          </a:p>
          <a:p>
            <a:pPr eaLnBrk="1" hangingPunct="1">
              <a:buSzPct val="100000"/>
            </a:pPr>
            <a:r>
              <a:rPr lang="pt-BR" altLang="pt-BR" sz="1100">
                <a:ea typeface="ＭＳ Ｐゴシック" pitchFamily="34" charset="-128"/>
              </a:rPr>
              <a:t> para responder aos alertas?</a:t>
            </a: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gray">
          <a:xfrm>
            <a:off x="6594475" y="2039938"/>
            <a:ext cx="207486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SzPct val="100000"/>
            </a:pPr>
            <a:r>
              <a:rPr lang="pt-BR" altLang="pt-BR" sz="1400" b="1">
                <a:solidFill>
                  <a:schemeClr val="bg1"/>
                </a:solidFill>
                <a:ea typeface="ＭＳ Ｐゴシック" pitchFamily="34" charset="-128"/>
              </a:rPr>
              <a:t>3. Força Tarefa Nacional</a:t>
            </a:r>
          </a:p>
          <a:p>
            <a:pPr eaLnBrk="1" hangingPunct="1">
              <a:buSzPct val="100000"/>
            </a:pPr>
            <a:r>
              <a:rPr lang="pt-BR" altLang="pt-BR" sz="1400">
                <a:solidFill>
                  <a:schemeClr val="bg1"/>
                </a:solidFill>
                <a:ea typeface="ＭＳ Ｐゴシック" pitchFamily="34" charset="-128"/>
              </a:rPr>
              <a:t>Equipe multidisciplinar</a:t>
            </a:r>
          </a:p>
          <a:p>
            <a:pPr eaLnBrk="1" hangingPunct="1">
              <a:buSzPct val="100000"/>
            </a:pPr>
            <a:r>
              <a:rPr lang="pt-BR" altLang="pt-BR" sz="1400">
                <a:solidFill>
                  <a:schemeClr val="bg1"/>
                </a:solidFill>
                <a:ea typeface="ＭＳ Ｐゴシック" pitchFamily="34" charset="-128"/>
              </a:rPr>
              <a:t> para trabalhos em campo</a:t>
            </a:r>
          </a:p>
          <a:p>
            <a:pPr eaLnBrk="1" hangingPunct="1">
              <a:buSzPct val="100000"/>
            </a:pPr>
            <a:endParaRPr lang="pt-BR" altLang="pt-BR" sz="1400" b="1">
              <a:solidFill>
                <a:schemeClr val="bg1"/>
              </a:solidFill>
              <a:ea typeface="ＭＳ Ｐゴシック" pitchFamily="34" charset="-128"/>
            </a:endParaRPr>
          </a:p>
          <a:p>
            <a:pPr eaLnBrk="1" hangingPunct="1">
              <a:buSzPct val="100000"/>
            </a:pPr>
            <a:r>
              <a:rPr lang="pt-BR" altLang="pt-BR" sz="1400" b="1">
                <a:solidFill>
                  <a:schemeClr val="bg1"/>
                </a:solidFill>
                <a:ea typeface="ＭＳ Ｐゴシック" pitchFamily="34" charset="-128"/>
              </a:rPr>
              <a:t>Atividade adotada</a:t>
            </a:r>
          </a:p>
          <a:p>
            <a:pPr eaLnBrk="1" hangingPunct="1">
              <a:buSzPct val="100000"/>
            </a:pPr>
            <a:r>
              <a:rPr lang="pt-BR" altLang="pt-BR" sz="1400" b="1">
                <a:solidFill>
                  <a:schemeClr val="bg1"/>
                </a:solidFill>
                <a:ea typeface="ＭＳ Ｐゴシック" pitchFamily="34" charset="-128"/>
              </a:rPr>
              <a:t> pelo Brasil</a:t>
            </a:r>
          </a:p>
        </p:txBody>
      </p:sp>
      <p:sp>
        <p:nvSpPr>
          <p:cNvPr id="14" name="CaixaDeTexto 10"/>
          <p:cNvSpPr txBox="1">
            <a:spLocks noChangeArrowheads="1"/>
          </p:cNvSpPr>
          <p:nvPr/>
        </p:nvSpPr>
        <p:spPr bwMode="auto">
          <a:xfrm>
            <a:off x="468313" y="4919663"/>
            <a:ext cx="15827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215968"/>
                </a:solidFill>
              </a:rPr>
              <a:t>Focos do CEMADEN</a:t>
            </a:r>
          </a:p>
        </p:txBody>
      </p:sp>
      <p:sp>
        <p:nvSpPr>
          <p:cNvPr id="15" name="AutoShape 14"/>
          <p:cNvSpPr>
            <a:spLocks noChangeArrowheads="1"/>
          </p:cNvSpPr>
          <p:nvPr/>
        </p:nvSpPr>
        <p:spPr bwMode="auto">
          <a:xfrm>
            <a:off x="2628900" y="2565400"/>
            <a:ext cx="503238" cy="338138"/>
          </a:xfrm>
          <a:prstGeom prst="leftRightArrow">
            <a:avLst>
              <a:gd name="adj1" fmla="val 50000"/>
              <a:gd name="adj2" fmla="val 29765"/>
            </a:avLst>
          </a:prstGeom>
          <a:solidFill>
            <a:srgbClr val="800000"/>
          </a:solidFill>
          <a:ln w="9525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6" name="CaixaDeTexto 15"/>
          <p:cNvSpPr txBox="1">
            <a:spLocks noChangeArrowheads="1"/>
          </p:cNvSpPr>
          <p:nvPr/>
        </p:nvSpPr>
        <p:spPr bwMode="auto">
          <a:xfrm>
            <a:off x="3276600" y="1511300"/>
            <a:ext cx="2590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1400" b="1">
                <a:solidFill>
                  <a:srgbClr val="215968"/>
                </a:solidFill>
              </a:rPr>
              <a:t>FOCO PRINCIPAL DO CEMADEN</a:t>
            </a:r>
          </a:p>
        </p:txBody>
      </p:sp>
      <p:sp>
        <p:nvSpPr>
          <p:cNvPr id="17" name="AutoShape 14"/>
          <p:cNvSpPr>
            <a:spLocks noChangeArrowheads="1"/>
          </p:cNvSpPr>
          <p:nvPr/>
        </p:nvSpPr>
        <p:spPr bwMode="auto">
          <a:xfrm>
            <a:off x="5942013" y="2565400"/>
            <a:ext cx="503237" cy="338138"/>
          </a:xfrm>
          <a:prstGeom prst="leftRightArrow">
            <a:avLst>
              <a:gd name="adj1" fmla="val 50000"/>
              <a:gd name="adj2" fmla="val 29765"/>
            </a:avLst>
          </a:prstGeom>
          <a:solidFill>
            <a:srgbClr val="800000"/>
          </a:solidFill>
          <a:ln w="9525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8" name="AutoShape 21"/>
          <p:cNvSpPr>
            <a:spLocks noChangeArrowheads="1"/>
          </p:cNvSpPr>
          <p:nvPr/>
        </p:nvSpPr>
        <p:spPr bwMode="auto">
          <a:xfrm>
            <a:off x="4429125" y="3933825"/>
            <a:ext cx="288925" cy="503238"/>
          </a:xfrm>
          <a:prstGeom prst="upDownArrow">
            <a:avLst>
              <a:gd name="adj1" fmla="val 50000"/>
              <a:gd name="adj2" fmla="val 34835"/>
            </a:avLst>
          </a:prstGeom>
          <a:solidFill>
            <a:srgbClr val="800000"/>
          </a:solidFill>
          <a:ln w="9525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9" name="AutoShape 22"/>
          <p:cNvSpPr>
            <a:spLocks noChangeArrowheads="1"/>
          </p:cNvSpPr>
          <p:nvPr/>
        </p:nvSpPr>
        <p:spPr bwMode="auto">
          <a:xfrm>
            <a:off x="3298825" y="1412875"/>
            <a:ext cx="2520950" cy="230346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gray">
          <a:xfrm>
            <a:off x="395288" y="2060575"/>
            <a:ext cx="23764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SzPct val="100000"/>
            </a:pPr>
            <a:r>
              <a:rPr lang="pt-BR" altLang="pt-BR" sz="1600" b="1">
                <a:solidFill>
                  <a:srgbClr val="FFFFFF"/>
                </a:solidFill>
                <a:ea typeface="ＭＳ Ｐゴシック" pitchFamily="34" charset="-128"/>
              </a:rPr>
              <a:t>1.Conhecimento </a:t>
            </a:r>
          </a:p>
          <a:p>
            <a:pPr eaLnBrk="1" hangingPunct="1">
              <a:buSzPct val="100000"/>
            </a:pPr>
            <a:r>
              <a:rPr lang="pt-BR" altLang="pt-BR" sz="1600" b="1">
                <a:solidFill>
                  <a:srgbClr val="FFFFFF"/>
                </a:solidFill>
                <a:ea typeface="ＭＳ Ｐゴシック" pitchFamily="34" charset="-128"/>
              </a:rPr>
              <a:t>dos Riscos</a:t>
            </a:r>
          </a:p>
          <a:p>
            <a:pPr eaLnBrk="1" hangingPunct="1">
              <a:buSzPct val="100000"/>
            </a:pPr>
            <a:endParaRPr lang="pt-BR" altLang="pt-BR" sz="1000">
              <a:solidFill>
                <a:srgbClr val="FFFFFF"/>
              </a:solidFill>
              <a:ea typeface="ＭＳ Ｐゴシック" pitchFamily="34" charset="-128"/>
            </a:endParaRPr>
          </a:p>
          <a:p>
            <a:pPr eaLnBrk="1" hangingPunct="1">
              <a:buSzPct val="100000"/>
            </a:pPr>
            <a:r>
              <a:rPr lang="pt-BR" altLang="pt-BR" sz="1400">
                <a:solidFill>
                  <a:srgbClr val="FFFFFF"/>
                </a:solidFill>
                <a:ea typeface="ＭＳ Ｐゴシック" pitchFamily="34" charset="-128"/>
              </a:rPr>
              <a:t>Coleta sistemática de</a:t>
            </a:r>
          </a:p>
          <a:p>
            <a:pPr eaLnBrk="1" hangingPunct="1">
              <a:buSzPct val="100000"/>
            </a:pPr>
            <a:r>
              <a:rPr lang="pt-BR" altLang="pt-BR" sz="1400">
                <a:solidFill>
                  <a:srgbClr val="FFFFFF"/>
                </a:solidFill>
                <a:ea typeface="ＭＳ Ｐゴシック" pitchFamily="34" charset="-128"/>
              </a:rPr>
              <a:t> informação</a:t>
            </a:r>
          </a:p>
          <a:p>
            <a:pPr eaLnBrk="1" hangingPunct="1">
              <a:buSzPct val="100000"/>
            </a:pPr>
            <a:r>
              <a:rPr lang="pt-BR" altLang="pt-BR" sz="1400">
                <a:solidFill>
                  <a:srgbClr val="FFFFFF"/>
                </a:solidFill>
                <a:ea typeface="ＭＳ Ｐゴシック" pitchFamily="34" charset="-128"/>
              </a:rPr>
              <a:t> e análise de riscos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 idx="4294967295"/>
          </p:nvPr>
        </p:nvSpPr>
        <p:spPr>
          <a:xfrm>
            <a:off x="457200" y="125413"/>
            <a:ext cx="8229600" cy="1000125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pt-BR" altLang="pt-BR" sz="2900" b="1" dirty="0" smtClean="0">
                <a:solidFill>
                  <a:schemeClr val="bg1"/>
                </a:solidFill>
              </a:rPr>
              <a:t>Estratégia de Gerenciamento de Riscos de</a:t>
            </a:r>
            <a:br>
              <a:rPr lang="pt-BR" altLang="pt-BR" sz="2900" b="1" dirty="0" smtClean="0">
                <a:solidFill>
                  <a:schemeClr val="bg1"/>
                </a:solidFill>
              </a:rPr>
            </a:br>
            <a:r>
              <a:rPr lang="pt-BR" altLang="pt-BR" sz="2900" b="1" dirty="0" smtClean="0">
                <a:solidFill>
                  <a:schemeClr val="bg1"/>
                </a:solidFill>
              </a:rPr>
              <a:t>Desastres Naturais</a:t>
            </a:r>
          </a:p>
        </p:txBody>
      </p:sp>
      <p:sp>
        <p:nvSpPr>
          <p:cNvPr id="12291" name="Freeform 3"/>
          <p:cNvSpPr>
            <a:spLocks noEditPoints="1"/>
          </p:cNvSpPr>
          <p:nvPr/>
        </p:nvSpPr>
        <p:spPr bwMode="gray">
          <a:xfrm>
            <a:off x="371475" y="1951038"/>
            <a:ext cx="6477000" cy="4311650"/>
          </a:xfrm>
          <a:custGeom>
            <a:avLst/>
            <a:gdLst>
              <a:gd name="T0" fmla="*/ 2147483647 w 2820"/>
              <a:gd name="T1" fmla="*/ 2147483647 h 2912"/>
              <a:gd name="T2" fmla="*/ 2147483647 w 2820"/>
              <a:gd name="T3" fmla="*/ 2147483647 h 2912"/>
              <a:gd name="T4" fmla="*/ 2147483647 w 2820"/>
              <a:gd name="T5" fmla="*/ 2147483647 h 2912"/>
              <a:gd name="T6" fmla="*/ 2147483647 w 2820"/>
              <a:gd name="T7" fmla="*/ 2147483647 h 2912"/>
              <a:gd name="T8" fmla="*/ 2147483647 w 2820"/>
              <a:gd name="T9" fmla="*/ 2147483647 h 2912"/>
              <a:gd name="T10" fmla="*/ 2147483647 w 2820"/>
              <a:gd name="T11" fmla="*/ 2147483647 h 2912"/>
              <a:gd name="T12" fmla="*/ 2147483647 w 2820"/>
              <a:gd name="T13" fmla="*/ 2147483647 h 2912"/>
              <a:gd name="T14" fmla="*/ 2147483647 w 2820"/>
              <a:gd name="T15" fmla="*/ 2147483647 h 2912"/>
              <a:gd name="T16" fmla="*/ 0 w 2820"/>
              <a:gd name="T17" fmla="*/ 2147483647 h 2912"/>
              <a:gd name="T18" fmla="*/ 2147483647 w 2820"/>
              <a:gd name="T19" fmla="*/ 2147483647 h 2912"/>
              <a:gd name="T20" fmla="*/ 2147483647 w 2820"/>
              <a:gd name="T21" fmla="*/ 2147483647 h 2912"/>
              <a:gd name="T22" fmla="*/ 2147483647 w 2820"/>
              <a:gd name="T23" fmla="*/ 2147483647 h 2912"/>
              <a:gd name="T24" fmla="*/ 2147483647 w 2820"/>
              <a:gd name="T25" fmla="*/ 2147483647 h 2912"/>
              <a:gd name="T26" fmla="*/ 2147483647 w 2820"/>
              <a:gd name="T27" fmla="*/ 2147483647 h 2912"/>
              <a:gd name="T28" fmla="*/ 2147483647 w 2820"/>
              <a:gd name="T29" fmla="*/ 2147483647 h 2912"/>
              <a:gd name="T30" fmla="*/ 2147483647 w 2820"/>
              <a:gd name="T31" fmla="*/ 2147483647 h 2912"/>
              <a:gd name="T32" fmla="*/ 2147483647 w 2820"/>
              <a:gd name="T33" fmla="*/ 2147483647 h 2912"/>
              <a:gd name="T34" fmla="*/ 2147483647 w 2820"/>
              <a:gd name="T35" fmla="*/ 2147483647 h 2912"/>
              <a:gd name="T36" fmla="*/ 2147483647 w 2820"/>
              <a:gd name="T37" fmla="*/ 2147483647 h 2912"/>
              <a:gd name="T38" fmla="*/ 2147483647 w 2820"/>
              <a:gd name="T39" fmla="*/ 2147483647 h 2912"/>
              <a:gd name="T40" fmla="*/ 2147483647 w 2820"/>
              <a:gd name="T41" fmla="*/ 2147483647 h 2912"/>
              <a:gd name="T42" fmla="*/ 2147483647 w 2820"/>
              <a:gd name="T43" fmla="*/ 2147483647 h 2912"/>
              <a:gd name="T44" fmla="*/ 2147483647 w 2820"/>
              <a:gd name="T45" fmla="*/ 2147483647 h 2912"/>
              <a:gd name="T46" fmla="*/ 2147483647 w 2820"/>
              <a:gd name="T47" fmla="*/ 2147483647 h 2912"/>
              <a:gd name="T48" fmla="*/ 2147483647 w 2820"/>
              <a:gd name="T49" fmla="*/ 2147483647 h 2912"/>
              <a:gd name="T50" fmla="*/ 2147483647 w 2820"/>
              <a:gd name="T51" fmla="*/ 2147483647 h 2912"/>
              <a:gd name="T52" fmla="*/ 2147483647 w 2820"/>
              <a:gd name="T53" fmla="*/ 2147483647 h 2912"/>
              <a:gd name="T54" fmla="*/ 2147483647 w 2820"/>
              <a:gd name="T55" fmla="*/ 2147483647 h 2912"/>
              <a:gd name="T56" fmla="*/ 2147483647 w 2820"/>
              <a:gd name="T57" fmla="*/ 2147483647 h 2912"/>
              <a:gd name="T58" fmla="*/ 2147483647 w 2820"/>
              <a:gd name="T59" fmla="*/ 2147483647 h 2912"/>
              <a:gd name="T60" fmla="*/ 2147483647 w 2820"/>
              <a:gd name="T61" fmla="*/ 2147483647 h 2912"/>
              <a:gd name="T62" fmla="*/ 2147483647 w 2820"/>
              <a:gd name="T63" fmla="*/ 2147483647 h 2912"/>
              <a:gd name="T64" fmla="*/ 2147483647 w 2820"/>
              <a:gd name="T65" fmla="*/ 2147483647 h 2912"/>
              <a:gd name="T66" fmla="*/ 2147483647 w 2820"/>
              <a:gd name="T67" fmla="*/ 2147483647 h 2912"/>
              <a:gd name="T68" fmla="*/ 2147483647 w 2820"/>
              <a:gd name="T69" fmla="*/ 2147483647 h 2912"/>
              <a:gd name="T70" fmla="*/ 2147483647 w 2820"/>
              <a:gd name="T71" fmla="*/ 2147483647 h 2912"/>
              <a:gd name="T72" fmla="*/ 2147483647 w 2820"/>
              <a:gd name="T73" fmla="*/ 2147483647 h 2912"/>
              <a:gd name="T74" fmla="*/ 2147483647 w 2820"/>
              <a:gd name="T75" fmla="*/ 2147483647 h 2912"/>
              <a:gd name="T76" fmla="*/ 2147483647 w 2820"/>
              <a:gd name="T77" fmla="*/ 2147483647 h 2912"/>
              <a:gd name="T78" fmla="*/ 2147483647 w 2820"/>
              <a:gd name="T79" fmla="*/ 2147483647 h 2912"/>
              <a:gd name="T80" fmla="*/ 2147483647 w 2820"/>
              <a:gd name="T81" fmla="*/ 2147483647 h 2912"/>
              <a:gd name="T82" fmla="*/ 2147483647 w 2820"/>
              <a:gd name="T83" fmla="*/ 2147483647 h 2912"/>
              <a:gd name="T84" fmla="*/ 2147483647 w 2820"/>
              <a:gd name="T85" fmla="*/ 2147483647 h 2912"/>
              <a:gd name="T86" fmla="*/ 2147483647 w 2820"/>
              <a:gd name="T87" fmla="*/ 2147483647 h 2912"/>
              <a:gd name="T88" fmla="*/ 2147483647 w 2820"/>
              <a:gd name="T89" fmla="*/ 2147483647 h 2912"/>
              <a:gd name="T90" fmla="*/ 2147483647 w 2820"/>
              <a:gd name="T91" fmla="*/ 0 h 2912"/>
              <a:gd name="T92" fmla="*/ 2147483647 w 2820"/>
              <a:gd name="T93" fmla="*/ 2147483647 h 2912"/>
              <a:gd name="T94" fmla="*/ 2147483647 w 2820"/>
              <a:gd name="T95" fmla="*/ 2147483647 h 2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33CCCC"/>
              </a:gs>
              <a:gs pos="100000">
                <a:srgbClr val="009999"/>
              </a:gs>
            </a:gsLst>
            <a:lin ang="5400000" scaled="1"/>
          </a:gradFill>
          <a:ln>
            <a:noFill/>
          </a:ln>
          <a:effectLst>
            <a:outerShdw dist="206741" dir="8249373" algn="ctr" rotWithShape="0">
              <a:schemeClr val="tx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7" name="Rectângulo arredondado 58"/>
          <p:cNvSpPr/>
          <p:nvPr/>
        </p:nvSpPr>
        <p:spPr>
          <a:xfrm>
            <a:off x="2700338" y="5621338"/>
            <a:ext cx="2070100" cy="64135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38" name="Rectângulo arredondado 57"/>
          <p:cNvSpPr/>
          <p:nvPr/>
        </p:nvSpPr>
        <p:spPr>
          <a:xfrm>
            <a:off x="304800" y="4437063"/>
            <a:ext cx="1603375" cy="6731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39" name="Rectângulo arredondado 56"/>
          <p:cNvSpPr/>
          <p:nvPr/>
        </p:nvSpPr>
        <p:spPr>
          <a:xfrm>
            <a:off x="1504950" y="2376488"/>
            <a:ext cx="1757363" cy="6207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pt-BR" altLang="pt-BR">
              <a:solidFill>
                <a:srgbClr val="FFFFFF"/>
              </a:solidFill>
            </a:endParaRPr>
          </a:p>
        </p:txBody>
      </p:sp>
      <p:sp>
        <p:nvSpPr>
          <p:cNvPr id="12295" name="AutoShape 14"/>
          <p:cNvSpPr>
            <a:spLocks noChangeArrowheads="1"/>
          </p:cNvSpPr>
          <p:nvPr/>
        </p:nvSpPr>
        <p:spPr bwMode="gray">
          <a:xfrm rot="-5400000">
            <a:off x="5355431" y="-1053306"/>
            <a:ext cx="684213" cy="5419725"/>
          </a:xfrm>
          <a:prstGeom prst="upArrow">
            <a:avLst>
              <a:gd name="adj1" fmla="val 63898"/>
              <a:gd name="adj2" fmla="val 85739"/>
            </a:avLst>
          </a:prstGeom>
          <a:gradFill rotWithShape="1">
            <a:gsLst>
              <a:gs pos="0">
                <a:srgbClr val="6FC5E3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1" name="Rectângulo arredondado 53"/>
          <p:cNvSpPr/>
          <p:nvPr/>
        </p:nvSpPr>
        <p:spPr>
          <a:xfrm>
            <a:off x="5176985" y="1312863"/>
            <a:ext cx="1074736" cy="67786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42" name="Rectângulo arredondado 54"/>
          <p:cNvSpPr/>
          <p:nvPr/>
        </p:nvSpPr>
        <p:spPr>
          <a:xfrm>
            <a:off x="6324052" y="1311275"/>
            <a:ext cx="896937" cy="6778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43" name="Rectângulo arredondado 55"/>
          <p:cNvSpPr/>
          <p:nvPr/>
        </p:nvSpPr>
        <p:spPr>
          <a:xfrm>
            <a:off x="7295799" y="1311275"/>
            <a:ext cx="800451" cy="6778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44" name="Rectângulo arredondado 52"/>
          <p:cNvSpPr/>
          <p:nvPr/>
        </p:nvSpPr>
        <p:spPr>
          <a:xfrm>
            <a:off x="3635375" y="1311275"/>
            <a:ext cx="1489075" cy="6778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12300" name="AutoShape 14"/>
          <p:cNvSpPr>
            <a:spLocks noChangeArrowheads="1"/>
          </p:cNvSpPr>
          <p:nvPr/>
        </p:nvSpPr>
        <p:spPr bwMode="gray">
          <a:xfrm rot="16200000" flipV="1">
            <a:off x="2623344" y="1364456"/>
            <a:ext cx="793750" cy="4268788"/>
          </a:xfrm>
          <a:prstGeom prst="upArrow">
            <a:avLst>
              <a:gd name="adj1" fmla="val 63898"/>
              <a:gd name="adj2" fmla="val 85874"/>
            </a:avLst>
          </a:prstGeom>
          <a:gradFill rotWithShape="1">
            <a:gsLst>
              <a:gs pos="0">
                <a:srgbClr val="6FC5E3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2860675" y="3914775"/>
            <a:ext cx="1706563" cy="1844675"/>
            <a:chOff x="1935" y="2160"/>
            <a:chExt cx="1294" cy="1399"/>
          </a:xfrm>
        </p:grpSpPr>
        <p:pic>
          <p:nvPicPr>
            <p:cNvPr id="12325" name="Picture 3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3216"/>
              <a:ext cx="1248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26" name="Oval 6"/>
            <p:cNvSpPr>
              <a:spLocks noChangeArrowheads="1"/>
            </p:cNvSpPr>
            <p:nvPr/>
          </p:nvSpPr>
          <p:spPr bwMode="gray">
            <a:xfrm>
              <a:off x="1935" y="2160"/>
              <a:ext cx="1294" cy="1228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327" name="Oval 7"/>
            <p:cNvSpPr>
              <a:spLocks noChangeArrowheads="1"/>
            </p:cNvSpPr>
            <p:nvPr/>
          </p:nvSpPr>
          <p:spPr bwMode="gray">
            <a:xfrm>
              <a:off x="1952" y="2167"/>
              <a:ext cx="1262" cy="119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328" name="Oval 8"/>
            <p:cNvSpPr>
              <a:spLocks noChangeArrowheads="1"/>
            </p:cNvSpPr>
            <p:nvPr/>
          </p:nvSpPr>
          <p:spPr bwMode="gray">
            <a:xfrm>
              <a:off x="1965" y="2178"/>
              <a:ext cx="1201" cy="1120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329" name="Oval 9"/>
            <p:cNvSpPr>
              <a:spLocks noChangeArrowheads="1"/>
            </p:cNvSpPr>
            <p:nvPr/>
          </p:nvSpPr>
          <p:spPr bwMode="gray">
            <a:xfrm>
              <a:off x="2035" y="2210"/>
              <a:ext cx="1068" cy="90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217488" y="2900363"/>
            <a:ext cx="1525587" cy="1663700"/>
            <a:chOff x="576" y="1920"/>
            <a:chExt cx="1056" cy="1152"/>
          </a:xfrm>
        </p:grpSpPr>
        <p:pic>
          <p:nvPicPr>
            <p:cNvPr id="12320" name="Picture 36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80"/>
              <a:ext cx="1056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21" name="Oval 12"/>
            <p:cNvSpPr>
              <a:spLocks noChangeArrowheads="1"/>
            </p:cNvSpPr>
            <p:nvPr/>
          </p:nvSpPr>
          <p:spPr bwMode="gray">
            <a:xfrm>
              <a:off x="625" y="1920"/>
              <a:ext cx="993" cy="1011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322" name="Oval 13"/>
            <p:cNvSpPr>
              <a:spLocks noChangeArrowheads="1"/>
            </p:cNvSpPr>
            <p:nvPr/>
          </p:nvSpPr>
          <p:spPr bwMode="gray">
            <a:xfrm>
              <a:off x="637" y="1925"/>
              <a:ext cx="970" cy="98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323" name="Oval 14"/>
            <p:cNvSpPr>
              <a:spLocks noChangeArrowheads="1"/>
            </p:cNvSpPr>
            <p:nvPr/>
          </p:nvSpPr>
          <p:spPr bwMode="gray">
            <a:xfrm>
              <a:off x="648" y="1935"/>
              <a:ext cx="922" cy="922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324" name="Oval 15"/>
            <p:cNvSpPr>
              <a:spLocks noChangeArrowheads="1"/>
            </p:cNvSpPr>
            <p:nvPr/>
          </p:nvSpPr>
          <p:spPr bwMode="gray">
            <a:xfrm>
              <a:off x="701" y="1961"/>
              <a:ext cx="821" cy="74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1728788" y="1268413"/>
            <a:ext cx="1504950" cy="1249362"/>
            <a:chOff x="1560" y="768"/>
            <a:chExt cx="672" cy="558"/>
          </a:xfrm>
        </p:grpSpPr>
        <p:pic>
          <p:nvPicPr>
            <p:cNvPr id="12315" name="Picture 38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0" y="1140"/>
              <a:ext cx="672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6" name="Oval 24"/>
            <p:cNvSpPr>
              <a:spLocks noChangeArrowheads="1"/>
            </p:cNvSpPr>
            <p:nvPr/>
          </p:nvSpPr>
          <p:spPr bwMode="gray">
            <a:xfrm>
              <a:off x="1658" y="768"/>
              <a:ext cx="469" cy="459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317" name="Oval 25"/>
            <p:cNvSpPr>
              <a:spLocks noChangeArrowheads="1"/>
            </p:cNvSpPr>
            <p:nvPr/>
          </p:nvSpPr>
          <p:spPr bwMode="gray">
            <a:xfrm>
              <a:off x="1664" y="770"/>
              <a:ext cx="458" cy="44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318" name="Oval 26"/>
            <p:cNvSpPr>
              <a:spLocks noChangeArrowheads="1"/>
            </p:cNvSpPr>
            <p:nvPr/>
          </p:nvSpPr>
          <p:spPr bwMode="gray">
            <a:xfrm>
              <a:off x="1669" y="775"/>
              <a:ext cx="435" cy="419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319" name="Oval 27"/>
            <p:cNvSpPr>
              <a:spLocks noChangeArrowheads="1"/>
            </p:cNvSpPr>
            <p:nvPr/>
          </p:nvSpPr>
          <p:spPr bwMode="gray">
            <a:xfrm>
              <a:off x="1694" y="787"/>
              <a:ext cx="387" cy="33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sp>
        <p:nvSpPr>
          <p:cNvPr id="12304" name="Text Box 28"/>
          <p:cNvSpPr txBox="1">
            <a:spLocks noChangeArrowheads="1"/>
          </p:cNvSpPr>
          <p:nvPr/>
        </p:nvSpPr>
        <p:spPr bwMode="auto">
          <a:xfrm>
            <a:off x="2017713" y="1654175"/>
            <a:ext cx="954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400" b="1">
                <a:solidFill>
                  <a:srgbClr val="000000"/>
                </a:solidFill>
              </a:rPr>
              <a:t>CEMADEN</a:t>
            </a:r>
          </a:p>
        </p:txBody>
      </p:sp>
      <p:sp>
        <p:nvSpPr>
          <p:cNvPr id="12305" name="Text Box 31"/>
          <p:cNvSpPr txBox="1">
            <a:spLocks noChangeArrowheads="1"/>
          </p:cNvSpPr>
          <p:nvPr/>
        </p:nvSpPr>
        <p:spPr bwMode="auto">
          <a:xfrm>
            <a:off x="3076575" y="4402138"/>
            <a:ext cx="11922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000"/>
                </a:solidFill>
              </a:rPr>
              <a:t>DEFESA</a:t>
            </a:r>
          </a:p>
          <a:p>
            <a:pPr algn="ctr" eaLnBrk="1" hangingPunct="1"/>
            <a:r>
              <a:rPr lang="en-US" altLang="pt-BR" sz="2000" b="1">
                <a:solidFill>
                  <a:srgbClr val="000000"/>
                </a:solidFill>
              </a:rPr>
              <a:t>CIVIL</a:t>
            </a:r>
          </a:p>
        </p:txBody>
      </p:sp>
      <p:sp>
        <p:nvSpPr>
          <p:cNvPr id="12306" name="Text Box 31"/>
          <p:cNvSpPr txBox="1">
            <a:spLocks noChangeArrowheads="1"/>
          </p:cNvSpPr>
          <p:nvPr/>
        </p:nvSpPr>
        <p:spPr bwMode="auto">
          <a:xfrm>
            <a:off x="374650" y="3436938"/>
            <a:ext cx="1190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000"/>
                </a:solidFill>
              </a:rPr>
              <a:t>CENAD</a:t>
            </a:r>
          </a:p>
        </p:txBody>
      </p:sp>
      <p:sp>
        <p:nvSpPr>
          <p:cNvPr id="12307" name="CaixaDeTexto 66"/>
          <p:cNvSpPr txBox="1">
            <a:spLocks noChangeArrowheads="1"/>
          </p:cNvSpPr>
          <p:nvPr/>
        </p:nvSpPr>
        <p:spPr bwMode="auto">
          <a:xfrm>
            <a:off x="411163" y="4467225"/>
            <a:ext cx="14668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b="1">
                <a:solidFill>
                  <a:schemeClr val="bg1"/>
                </a:solidFill>
              </a:rPr>
              <a:t>Alarme e </a:t>
            </a:r>
          </a:p>
          <a:p>
            <a:pPr algn="ctr" eaLnBrk="1" hangingPunct="1"/>
            <a:r>
              <a:rPr lang="pt-BR" altLang="pt-BR" sz="1600" b="1">
                <a:solidFill>
                  <a:schemeClr val="bg1"/>
                </a:solidFill>
              </a:rPr>
              <a:t>Articulação</a:t>
            </a:r>
          </a:p>
          <a:p>
            <a:pPr eaLnBrk="1" hangingPunct="1"/>
            <a:endParaRPr lang="pt-BR" altLang="pt-BR"/>
          </a:p>
        </p:txBody>
      </p:sp>
      <p:sp>
        <p:nvSpPr>
          <p:cNvPr id="12308" name="CaixaDeTexto 67"/>
          <p:cNvSpPr txBox="1">
            <a:spLocks noChangeArrowheads="1"/>
          </p:cNvSpPr>
          <p:nvPr/>
        </p:nvSpPr>
        <p:spPr bwMode="auto">
          <a:xfrm>
            <a:off x="1498600" y="2390775"/>
            <a:ext cx="17462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b="1">
                <a:solidFill>
                  <a:schemeClr val="bg1"/>
                </a:solidFill>
              </a:rPr>
              <a:t>Monitoramento</a:t>
            </a:r>
          </a:p>
          <a:p>
            <a:pPr algn="ctr" eaLnBrk="1" hangingPunct="1"/>
            <a:r>
              <a:rPr lang="pt-BR" altLang="pt-BR" sz="1600" b="1">
                <a:solidFill>
                  <a:schemeClr val="bg1"/>
                </a:solidFill>
              </a:rPr>
              <a:t> e Alerta</a:t>
            </a:r>
          </a:p>
          <a:p>
            <a:pPr eaLnBrk="1" hangingPunct="1"/>
            <a:endParaRPr lang="pt-BR" altLang="pt-BR"/>
          </a:p>
        </p:txBody>
      </p:sp>
      <p:sp>
        <p:nvSpPr>
          <p:cNvPr id="12309" name="CaixaDeTexto 31"/>
          <p:cNvSpPr txBox="1">
            <a:spLocks noChangeArrowheads="1"/>
          </p:cNvSpPr>
          <p:nvPr/>
        </p:nvSpPr>
        <p:spPr bwMode="auto">
          <a:xfrm>
            <a:off x="1801813" y="3309938"/>
            <a:ext cx="28336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1600"/>
              <a:t>MS, GSI, MT, FORÇAS ARMADAS</a:t>
            </a:r>
            <a:endParaRPr lang="pt-BR" altLang="pt-BR" sz="1600"/>
          </a:p>
        </p:txBody>
      </p:sp>
      <p:sp>
        <p:nvSpPr>
          <p:cNvPr id="11286" name="CaixaDeTexto 4"/>
          <p:cNvSpPr txBox="1">
            <a:spLocks noChangeArrowheads="1"/>
          </p:cNvSpPr>
          <p:nvPr/>
        </p:nvSpPr>
        <p:spPr bwMode="auto">
          <a:xfrm>
            <a:off x="3635375" y="1295400"/>
            <a:ext cx="1508125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1000" b="1" dirty="0"/>
              <a:t>INMET , INPE, DECEA/MD e CENTROS ESTADUAIS</a:t>
            </a:r>
          </a:p>
          <a:p>
            <a:pPr algn="ctr" eaLnBrk="1" hangingPunct="1"/>
            <a:r>
              <a:rPr lang="pt-BR" altLang="pt-BR" sz="900" dirty="0"/>
              <a:t>Informações meteorológicas</a:t>
            </a:r>
            <a:endParaRPr lang="pt-BR" altLang="pt-BR" sz="1200" dirty="0"/>
          </a:p>
        </p:txBody>
      </p:sp>
      <p:sp>
        <p:nvSpPr>
          <p:cNvPr id="11287" name="CaixaDeTexto 4"/>
          <p:cNvSpPr txBox="1">
            <a:spLocks noChangeArrowheads="1"/>
          </p:cNvSpPr>
          <p:nvPr/>
        </p:nvSpPr>
        <p:spPr bwMode="auto">
          <a:xfrm>
            <a:off x="4943574" y="1368425"/>
            <a:ext cx="1530350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1000" b="1" dirty="0"/>
              <a:t>MI, </a:t>
            </a:r>
            <a:r>
              <a:rPr lang="en-US" altLang="pt-BR" sz="1000" b="1" dirty="0" err="1"/>
              <a:t>MCid</a:t>
            </a:r>
            <a:r>
              <a:rPr lang="en-US" altLang="pt-BR" sz="1000" b="1" dirty="0"/>
              <a:t> e IBGE</a:t>
            </a:r>
            <a:endParaRPr lang="pt-BR" altLang="pt-BR" sz="1000" b="1" dirty="0"/>
          </a:p>
          <a:p>
            <a:pPr algn="ctr" eaLnBrk="1" hangingPunct="1"/>
            <a:r>
              <a:rPr lang="pt-BR" altLang="pt-BR" sz="900" dirty="0"/>
              <a:t>Análise de Risco e Vulnerabilidade a </a:t>
            </a:r>
            <a:endParaRPr lang="pt-BR" altLang="pt-BR" sz="900" dirty="0" smtClean="0"/>
          </a:p>
          <a:p>
            <a:pPr algn="ctr" eaLnBrk="1" hangingPunct="1"/>
            <a:r>
              <a:rPr lang="pt-BR" altLang="pt-BR" sz="900" dirty="0" smtClean="0"/>
              <a:t>Desastres</a:t>
            </a:r>
            <a:endParaRPr lang="pt-BR" altLang="pt-BR" sz="900" dirty="0"/>
          </a:p>
        </p:txBody>
      </p:sp>
      <p:sp>
        <p:nvSpPr>
          <p:cNvPr id="11288" name="CaixaDeTexto 4"/>
          <p:cNvSpPr txBox="1">
            <a:spLocks noChangeArrowheads="1"/>
          </p:cNvSpPr>
          <p:nvPr/>
        </p:nvSpPr>
        <p:spPr bwMode="auto">
          <a:xfrm>
            <a:off x="6136255" y="1287810"/>
            <a:ext cx="125814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100" b="1" dirty="0"/>
              <a:t>CPRM</a:t>
            </a:r>
          </a:p>
          <a:p>
            <a:pPr algn="ctr">
              <a:defRPr/>
            </a:pPr>
            <a:r>
              <a:rPr lang="pt-BR" sz="1000" dirty="0"/>
              <a:t>Mapeamento</a:t>
            </a:r>
          </a:p>
          <a:p>
            <a:pPr algn="ctr">
              <a:defRPr/>
            </a:pPr>
            <a:r>
              <a:rPr lang="pt-BR" sz="1000" dirty="0"/>
              <a:t> </a:t>
            </a:r>
            <a:r>
              <a:rPr lang="pt-BR" sz="1050" dirty="0" smtClean="0"/>
              <a:t>geológico-</a:t>
            </a:r>
          </a:p>
          <a:p>
            <a:pPr algn="ctr">
              <a:defRPr/>
            </a:pPr>
            <a:r>
              <a:rPr lang="pt-BR" sz="1050" dirty="0" smtClean="0"/>
              <a:t>geotécnico</a:t>
            </a:r>
            <a:endParaRPr lang="pt-BR" sz="1050" dirty="0"/>
          </a:p>
        </p:txBody>
      </p:sp>
      <p:sp>
        <p:nvSpPr>
          <p:cNvPr id="11289" name="CaixaDeTexto 4"/>
          <p:cNvSpPr txBox="1">
            <a:spLocks noChangeArrowheads="1"/>
          </p:cNvSpPr>
          <p:nvPr/>
        </p:nvSpPr>
        <p:spPr bwMode="auto">
          <a:xfrm>
            <a:off x="7268812" y="1341438"/>
            <a:ext cx="833438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050" b="1" dirty="0"/>
              <a:t>ANA</a:t>
            </a:r>
          </a:p>
          <a:p>
            <a:pPr algn="ctr">
              <a:defRPr/>
            </a:pPr>
            <a:r>
              <a:rPr lang="pt-BR" sz="1000" dirty="0"/>
              <a:t>Informações</a:t>
            </a:r>
          </a:p>
          <a:p>
            <a:pPr algn="ctr">
              <a:defRPr/>
            </a:pPr>
            <a:r>
              <a:rPr lang="pt-BR" sz="1000" dirty="0"/>
              <a:t> hidrológicas</a:t>
            </a:r>
          </a:p>
        </p:txBody>
      </p:sp>
      <p:sp>
        <p:nvSpPr>
          <p:cNvPr id="12314" name="CaixaDeTexto 74"/>
          <p:cNvSpPr txBox="1">
            <a:spLocks noChangeArrowheads="1"/>
          </p:cNvSpPr>
          <p:nvPr/>
        </p:nvSpPr>
        <p:spPr bwMode="auto">
          <a:xfrm>
            <a:off x="2700338" y="5641975"/>
            <a:ext cx="19637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600" b="1">
                <a:solidFill>
                  <a:schemeClr val="bg1"/>
                </a:solidFill>
              </a:rPr>
              <a:t>Mobilização e Resposta</a:t>
            </a:r>
          </a:p>
          <a:p>
            <a:pPr algn="ctr" eaLnBrk="1" hangingPunct="1"/>
            <a:endParaRPr lang="pt-BR" altLang="pt-BR" sz="1600" b="1">
              <a:solidFill>
                <a:schemeClr val="bg1"/>
              </a:solidFill>
            </a:endParaRPr>
          </a:p>
        </p:txBody>
      </p:sp>
      <p:sp>
        <p:nvSpPr>
          <p:cNvPr id="45" name="Rectângulo arredondado 54"/>
          <p:cNvSpPr/>
          <p:nvPr/>
        </p:nvSpPr>
        <p:spPr>
          <a:xfrm>
            <a:off x="3635376" y="2060848"/>
            <a:ext cx="5440362" cy="6778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pt-BR" altLang="pt-BR" sz="1000" b="1" dirty="0" smtClean="0"/>
          </a:p>
          <a:p>
            <a:pPr algn="ctr" eaLnBrk="1" hangingPunct="1"/>
            <a:endParaRPr lang="pt-BR" altLang="pt-BR" sz="1000" b="1" dirty="0"/>
          </a:p>
          <a:p>
            <a:pPr algn="ctr" eaLnBrk="1" hangingPunct="1"/>
            <a:r>
              <a:rPr lang="pt-BR" altLang="pt-BR" sz="1000" b="1" dirty="0" smtClean="0"/>
              <a:t>UNIVERSIDADES</a:t>
            </a:r>
            <a:r>
              <a:rPr lang="pt-BR" altLang="pt-BR" sz="1000" b="1" dirty="0"/>
              <a:t>, INSTITUTOS DE PESQUISA</a:t>
            </a:r>
          </a:p>
          <a:p>
            <a:pPr algn="ctr" eaLnBrk="1" hangingPunct="1"/>
            <a:r>
              <a:rPr lang="pt-BR" altLang="pt-BR" sz="1000" dirty="0"/>
              <a:t>Geração de conhecimento, aprimoramento de metodologias, banco de dados de pesquisas </a:t>
            </a:r>
          </a:p>
          <a:p>
            <a:pPr algn="ctr" eaLnBrk="1" hangingPunct="1"/>
            <a:r>
              <a:rPr lang="pt-BR" altLang="pt-BR" sz="1000" dirty="0"/>
              <a:t>aplicadas a desastres naturais (suscetibilidade, vulnerabilidade, risco)</a:t>
            </a:r>
          </a:p>
          <a:p>
            <a:pPr algn="ctr" eaLnBrk="1" hangingPunct="1"/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46" name="Rectângulo arredondado 55"/>
          <p:cNvSpPr/>
          <p:nvPr/>
        </p:nvSpPr>
        <p:spPr>
          <a:xfrm>
            <a:off x="8162925" y="1312863"/>
            <a:ext cx="912813" cy="6778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pt-BR" altLang="pt-BR" sz="1000" dirty="0"/>
          </a:p>
        </p:txBody>
      </p:sp>
      <p:sp>
        <p:nvSpPr>
          <p:cNvPr id="47" name="CaixaDeTexto 4"/>
          <p:cNvSpPr txBox="1">
            <a:spLocks noChangeArrowheads="1"/>
          </p:cNvSpPr>
          <p:nvPr/>
        </p:nvSpPr>
        <p:spPr bwMode="auto">
          <a:xfrm>
            <a:off x="8102250" y="1348629"/>
            <a:ext cx="1021112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050" b="1" dirty="0"/>
              <a:t>COMUNIDADE</a:t>
            </a:r>
          </a:p>
          <a:p>
            <a:pPr algn="ctr">
              <a:defRPr/>
            </a:pPr>
            <a:r>
              <a:rPr lang="pt-BR" sz="1050" dirty="0"/>
              <a:t>Informações</a:t>
            </a:r>
          </a:p>
          <a:p>
            <a:pPr algn="ctr">
              <a:defRPr/>
            </a:pPr>
            <a:r>
              <a:rPr lang="pt-BR" sz="1050" dirty="0"/>
              <a:t>locais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10623</TotalTime>
  <Words>1869</Words>
  <Application>Microsoft Office PowerPoint</Application>
  <PresentationFormat>Apresentação na tela (4:3)</PresentationFormat>
  <Paragraphs>330</Paragraphs>
  <Slides>42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3" baseType="lpstr">
      <vt:lpstr>Tema do Office</vt:lpstr>
      <vt:lpstr>Slide 1</vt:lpstr>
      <vt:lpstr>Slide 2</vt:lpstr>
      <vt:lpstr>Slide 3</vt:lpstr>
      <vt:lpstr>Slide 4</vt:lpstr>
      <vt:lpstr>Tendências demográficas no Brasil</vt:lpstr>
      <vt:lpstr>Slide 6</vt:lpstr>
      <vt:lpstr>Slide 7</vt:lpstr>
      <vt:lpstr>Slide 8</vt:lpstr>
      <vt:lpstr>Estratégia de Gerenciamento de Riscos de Desastres Naturais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Mudanças Climáticas e Recursos Hídricos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Utilizador do Windows</dc:creator>
  <cp:lastModifiedBy>Christopher</cp:lastModifiedBy>
  <cp:revision>328</cp:revision>
  <dcterms:created xsi:type="dcterms:W3CDTF">2012-01-03T14:00:14Z</dcterms:created>
  <dcterms:modified xsi:type="dcterms:W3CDTF">2015-05-26T11:33:32Z</dcterms:modified>
</cp:coreProperties>
</file>