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4" r:id="rId3"/>
    <p:sldId id="258" r:id="rId4"/>
    <p:sldId id="275" r:id="rId5"/>
    <p:sldId id="276" r:id="rId6"/>
    <p:sldId id="265" r:id="rId7"/>
    <p:sldId id="278" r:id="rId8"/>
    <p:sldId id="280" r:id="rId9"/>
    <p:sldId id="277" r:id="rId10"/>
    <p:sldId id="283" r:id="rId11"/>
    <p:sldId id="284" r:id="rId12"/>
    <p:sldId id="285" r:id="rId13"/>
    <p:sldId id="282" r:id="rId14"/>
    <p:sldId id="287" r:id="rId15"/>
    <p:sldId id="289" r:id="rId16"/>
    <p:sldId id="290" r:id="rId17"/>
    <p:sldId id="286" r:id="rId18"/>
    <p:sldId id="264" r:id="rId19"/>
    <p:sldId id="268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38" autoAdjust="0"/>
    <p:restoredTop sz="94660"/>
  </p:normalViewPr>
  <p:slideViewPr>
    <p:cSldViewPr>
      <p:cViewPr>
        <p:scale>
          <a:sx n="63" d="100"/>
          <a:sy n="63" d="100"/>
        </p:scale>
        <p:origin x="-47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71394-A6DF-4FDF-AB70-2A2863A398F3}" type="datetimeFigureOut">
              <a:rPr lang="pt-BR" smtClean="0"/>
              <a:pPr/>
              <a:t>18/05/2016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5D91-73C1-42E0-B5F6-2F7E2E186E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71394-A6DF-4FDF-AB70-2A2863A398F3}" type="datetimeFigureOut">
              <a:rPr lang="pt-BR" smtClean="0"/>
              <a:pPr/>
              <a:t>18/05/2016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5D91-73C1-42E0-B5F6-2F7E2E186E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71394-A6DF-4FDF-AB70-2A2863A398F3}" type="datetimeFigureOut">
              <a:rPr lang="pt-BR" smtClean="0"/>
              <a:pPr/>
              <a:t>18/05/2016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5D91-73C1-42E0-B5F6-2F7E2E186E08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71394-A6DF-4FDF-AB70-2A2863A398F3}" type="datetimeFigureOut">
              <a:rPr lang="pt-BR" smtClean="0"/>
              <a:pPr/>
              <a:t>18/05/2016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5D91-73C1-42E0-B5F6-2F7E2E186E0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71394-A6DF-4FDF-AB70-2A2863A398F3}" type="datetimeFigureOut">
              <a:rPr lang="pt-BR" smtClean="0"/>
              <a:pPr/>
              <a:t>18/05/2016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5D91-73C1-42E0-B5F6-2F7E2E186E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71394-A6DF-4FDF-AB70-2A2863A398F3}" type="datetimeFigureOut">
              <a:rPr lang="pt-BR" smtClean="0"/>
              <a:pPr/>
              <a:t>18/05/2016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5D91-73C1-42E0-B5F6-2F7E2E186E0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71394-A6DF-4FDF-AB70-2A2863A398F3}" type="datetimeFigureOut">
              <a:rPr lang="pt-BR" smtClean="0"/>
              <a:pPr/>
              <a:t>18/05/2016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5D91-73C1-42E0-B5F6-2F7E2E186E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71394-A6DF-4FDF-AB70-2A2863A398F3}" type="datetimeFigureOut">
              <a:rPr lang="pt-BR" smtClean="0"/>
              <a:pPr/>
              <a:t>18/05/2016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5D91-73C1-42E0-B5F6-2F7E2E186E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71394-A6DF-4FDF-AB70-2A2863A398F3}" type="datetimeFigureOut">
              <a:rPr lang="pt-BR" smtClean="0"/>
              <a:pPr/>
              <a:t>18/05/2016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5D91-73C1-42E0-B5F6-2F7E2E186E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71394-A6DF-4FDF-AB70-2A2863A398F3}" type="datetimeFigureOut">
              <a:rPr lang="pt-BR" smtClean="0"/>
              <a:pPr/>
              <a:t>18/05/2016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5D91-73C1-42E0-B5F6-2F7E2E186E0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71394-A6DF-4FDF-AB70-2A2863A398F3}" type="datetimeFigureOut">
              <a:rPr lang="pt-BR" smtClean="0"/>
              <a:pPr/>
              <a:t>18/05/2016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5D91-73C1-42E0-B5F6-2F7E2E186E0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BA71394-A6DF-4FDF-AB70-2A2863A398F3}" type="datetimeFigureOut">
              <a:rPr lang="pt-BR" smtClean="0"/>
              <a:pPr/>
              <a:t>18/05/2016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E7F5D91-73C1-42E0-B5F6-2F7E2E186E0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2"/>
          <p:cNvSpPr txBox="1">
            <a:spLocks/>
          </p:cNvSpPr>
          <p:nvPr/>
        </p:nvSpPr>
        <p:spPr>
          <a:xfrm>
            <a:off x="457200" y="206084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USO RACIONAL DA ÁGUA EM ESCOLAS PÚBLICAS DE GUARULHOS-REÁGUA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Espaço Reservado para Conteúdo 1"/>
          <p:cNvSpPr txBox="1">
            <a:spLocks/>
          </p:cNvSpPr>
          <p:nvPr/>
        </p:nvSpPr>
        <p:spPr>
          <a:xfrm>
            <a:off x="899592" y="4221088"/>
            <a:ext cx="7408333" cy="11492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Claudio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Medeiros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Cristiane Costrov Silva Miras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Imagem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616624"/>
            <a:ext cx="879667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8" t="9117" r="4499" b="11643"/>
          <a:stretch/>
        </p:blipFill>
        <p:spPr bwMode="auto">
          <a:xfrm>
            <a:off x="6228184" y="5733256"/>
            <a:ext cx="2808312" cy="111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81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910160" y="2420888"/>
            <a:ext cx="7408333" cy="3312368"/>
          </a:xfrm>
        </p:spPr>
        <p:txBody>
          <a:bodyPr>
            <a:normAutofit/>
          </a:bodyPr>
          <a:lstStyle/>
          <a:p>
            <a:r>
              <a:rPr lang="pt-BR" dirty="0" smtClean="0"/>
              <a:t>Torneira automáticas com arejadores de 1,8 l/min em lavatórios,</a:t>
            </a:r>
          </a:p>
          <a:p>
            <a:r>
              <a:rPr lang="pt-BR" dirty="0"/>
              <a:t>Torneira automáticas com arejadores de </a:t>
            </a:r>
            <a:r>
              <a:rPr lang="pt-BR" dirty="0" smtClean="0"/>
              <a:t>5 </a:t>
            </a:r>
            <a:r>
              <a:rPr lang="pt-BR" dirty="0"/>
              <a:t>l/min em </a:t>
            </a:r>
            <a:r>
              <a:rPr lang="pt-BR" dirty="0" smtClean="0"/>
              <a:t>bebedouros,</a:t>
            </a:r>
          </a:p>
          <a:p>
            <a:r>
              <a:rPr lang="pt-BR" dirty="0"/>
              <a:t>Torneira </a:t>
            </a:r>
            <a:r>
              <a:rPr lang="pt-BR" dirty="0" smtClean="0"/>
              <a:t>¼ de volta </a:t>
            </a:r>
            <a:r>
              <a:rPr lang="pt-BR" dirty="0"/>
              <a:t>com arejadores de </a:t>
            </a:r>
            <a:r>
              <a:rPr lang="pt-BR" dirty="0" smtClean="0"/>
              <a:t>8 </a:t>
            </a:r>
            <a:r>
              <a:rPr lang="pt-BR" dirty="0"/>
              <a:t>l/min </a:t>
            </a:r>
            <a:r>
              <a:rPr lang="pt-BR" dirty="0" smtClean="0"/>
              <a:t>para cozinha,</a:t>
            </a:r>
          </a:p>
          <a:p>
            <a:r>
              <a:rPr lang="pt-BR" dirty="0" smtClean="0"/>
              <a:t>Torneiras de uso restrito para áreas de circulação,</a:t>
            </a:r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  <a:p>
            <a:endParaRPr lang="pt-BR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Equipamentos Economizadores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m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616624"/>
            <a:ext cx="879667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8" t="9117" r="4499" b="11643"/>
          <a:stretch/>
        </p:blipFill>
        <p:spPr bwMode="auto">
          <a:xfrm>
            <a:off x="6228184" y="5733256"/>
            <a:ext cx="2808312" cy="111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664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910160" y="2420888"/>
            <a:ext cx="7408333" cy="3312368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Batente redutores do tempo de acionamento nas torneiras automáticas</a:t>
            </a:r>
            <a:r>
              <a:rPr lang="pt-BR" dirty="0" smtClean="0"/>
              <a:t>,</a:t>
            </a:r>
          </a:p>
          <a:p>
            <a:r>
              <a:rPr lang="pt-BR" dirty="0" smtClean="0"/>
              <a:t>Redutores </a:t>
            </a:r>
            <a:r>
              <a:rPr lang="pt-BR" dirty="0" smtClean="0"/>
              <a:t>de vazão,</a:t>
            </a:r>
          </a:p>
          <a:p>
            <a:r>
              <a:rPr lang="pt-BR" dirty="0" smtClean="0"/>
              <a:t>Registros reguladores de vazão,</a:t>
            </a:r>
          </a:p>
          <a:p>
            <a:r>
              <a:rPr lang="pt-BR" dirty="0" smtClean="0"/>
              <a:t>Esguichos com vazão de 13l/min nas mangueiras,</a:t>
            </a:r>
          </a:p>
          <a:p>
            <a:r>
              <a:rPr lang="pt-BR" dirty="0" smtClean="0"/>
              <a:t>Troca de reparos nas válvulas de descarga e instalação de acabamento </a:t>
            </a:r>
            <a:r>
              <a:rPr lang="pt-BR" dirty="0" err="1" smtClean="0"/>
              <a:t>antivandalismo</a:t>
            </a:r>
            <a:r>
              <a:rPr lang="pt-BR" dirty="0" smtClean="0"/>
              <a:t>,</a:t>
            </a:r>
          </a:p>
          <a:p>
            <a:r>
              <a:rPr lang="pt-BR" dirty="0" smtClean="0"/>
              <a:t>Substituição dos vasos sanitário com vazão de 6l por </a:t>
            </a:r>
            <a:r>
              <a:rPr lang="pt-BR" dirty="0" smtClean="0"/>
              <a:t>acionamento.</a:t>
            </a: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  <a:p>
            <a:endParaRPr lang="pt-BR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Equipamentos Economizadores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m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616624"/>
            <a:ext cx="879667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8" t="9117" r="4499" b="11643"/>
          <a:stretch/>
        </p:blipFill>
        <p:spPr bwMode="auto">
          <a:xfrm>
            <a:off x="6228184" y="5733256"/>
            <a:ext cx="2808312" cy="111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788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Equipamentos Economizadores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m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616624"/>
            <a:ext cx="879667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8" t="9117" r="4499" b="11643"/>
          <a:stretch/>
        </p:blipFill>
        <p:spPr bwMode="auto">
          <a:xfrm>
            <a:off x="6228184" y="5733256"/>
            <a:ext cx="2808312" cy="111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 descr="EPG Tia Nastacia (75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018" y="2724062"/>
            <a:ext cx="2597150" cy="194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/>
          <p:cNvSpPr/>
          <p:nvPr/>
        </p:nvSpPr>
        <p:spPr>
          <a:xfrm>
            <a:off x="491420" y="5058181"/>
            <a:ext cx="27363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dirty="0"/>
              <a:t>Esguicho para mangueira</a:t>
            </a:r>
            <a:r>
              <a:rPr lang="pt-BR" dirty="0"/>
              <a:t>. </a:t>
            </a:r>
          </a:p>
        </p:txBody>
      </p:sp>
      <p:pic>
        <p:nvPicPr>
          <p:cNvPr id="3075" name="Picture 3" descr="EPG Izolina A Davi (12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156" y="2722475"/>
            <a:ext cx="2597150" cy="194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 de Texto 2"/>
          <p:cNvSpPr txBox="1">
            <a:spLocks noChangeArrowheads="1"/>
          </p:cNvSpPr>
          <p:nvPr/>
        </p:nvSpPr>
        <p:spPr bwMode="auto">
          <a:xfrm>
            <a:off x="3317875" y="4950460"/>
            <a:ext cx="27797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t-BR" altLang="pt-B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Torneira de </a:t>
            </a:r>
            <a:r>
              <a:rPr lang="pt-BR" altLang="pt-BR" sz="1600" dirty="0">
                <a:cs typeface="Arial" pitchFamily="34" charset="0"/>
              </a:rPr>
              <a:t>acionamento</a:t>
            </a:r>
            <a:r>
              <a:rPr kumimoji="0" lang="pt-BR" altLang="pt-B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restrito.</a:t>
            </a:r>
          </a:p>
        </p:txBody>
      </p:sp>
      <p:pic>
        <p:nvPicPr>
          <p:cNvPr id="3077" name="Picture 5" descr="EPG Edson N Malecka (22)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6965" y="2708275"/>
            <a:ext cx="1095375" cy="194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 descr="EE Brig Haroldo Veloso (1)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2708275"/>
            <a:ext cx="1095375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aixa de Texto 2"/>
          <p:cNvSpPr txBox="1">
            <a:spLocks noChangeArrowheads="1"/>
          </p:cNvSpPr>
          <p:nvPr/>
        </p:nvSpPr>
        <p:spPr bwMode="auto">
          <a:xfrm>
            <a:off x="6536965" y="4947860"/>
            <a:ext cx="2299060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Torneira de bebedouro automática com arejador - vazão 1,8 l/min. 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84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O primeiro ponto identificado foi que aliar intervenções hidráulico-sanitárias às ações de educação ambiental </a:t>
            </a:r>
            <a:r>
              <a:rPr lang="pt-BR" dirty="0" smtClean="0"/>
              <a:t>potencializou </a:t>
            </a:r>
            <a:r>
              <a:rPr lang="pt-BR" dirty="0"/>
              <a:t>os resultados no que diz respeito à redução de consumo de água da </a:t>
            </a:r>
            <a:r>
              <a:rPr lang="pt-BR" dirty="0" smtClean="0"/>
              <a:t>unidade escolar.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m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616624"/>
            <a:ext cx="879667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8" t="9117" r="4499" b="11643"/>
          <a:stretch/>
        </p:blipFill>
        <p:spPr bwMode="auto">
          <a:xfrm>
            <a:off x="6228184" y="5733256"/>
            <a:ext cx="2808312" cy="111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494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b="1" dirty="0" smtClean="0"/>
              <a:t>Consumo </a:t>
            </a:r>
            <a:r>
              <a:rPr lang="pt-BR" sz="3200" b="1" dirty="0"/>
              <a:t>Médio de Água Mensal </a:t>
            </a:r>
            <a:r>
              <a:rPr lang="pt-BR" sz="3200" b="1" dirty="0" smtClean="0"/>
              <a:t>Total de água das escolas, por período de ação </a:t>
            </a:r>
            <a:r>
              <a:rPr lang="pt-BR" sz="3200" b="1" dirty="0"/>
              <a:t>(m³)</a:t>
            </a:r>
            <a:endParaRPr lang="pt-B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m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616624"/>
            <a:ext cx="879667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8" t="9117" r="4499" b="11643"/>
          <a:stretch/>
        </p:blipFill>
        <p:spPr bwMode="auto">
          <a:xfrm>
            <a:off x="6732240" y="5933188"/>
            <a:ext cx="2304256" cy="913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Gráfico 1" descr="Título: Consumo Médio Mensal Total das Escolas  - Descrição: xxxxx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614696"/>
            <a:ext cx="6264696" cy="4210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562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b="1" dirty="0" smtClean="0"/>
              <a:t>Percentual de redução do Consumo </a:t>
            </a:r>
            <a:r>
              <a:rPr lang="pt-BR" sz="3200" b="1" dirty="0"/>
              <a:t>M</a:t>
            </a:r>
            <a:r>
              <a:rPr lang="pt-BR" sz="3200" b="1" dirty="0" smtClean="0"/>
              <a:t>édio Mensal Total de Água das Escolas</a:t>
            </a:r>
            <a:endParaRPr lang="pt-B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m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616624"/>
            <a:ext cx="879667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8" t="9117" r="4499" b="11643"/>
          <a:stretch/>
        </p:blipFill>
        <p:spPr bwMode="auto">
          <a:xfrm>
            <a:off x="6228184" y="5733256"/>
            <a:ext cx="2808312" cy="111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Gráfico 1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610409"/>
            <a:ext cx="6701166" cy="4006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121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b="1" dirty="0" smtClean="0"/>
              <a:t>Consumo Per capita alcançado </a:t>
            </a:r>
            <a:r>
              <a:rPr lang="pt-BR" sz="3200" b="1" dirty="0" smtClean="0"/>
              <a:t/>
            </a:r>
            <a:br>
              <a:rPr lang="pt-BR" sz="3200" b="1" dirty="0" smtClean="0"/>
            </a:br>
            <a:r>
              <a:rPr lang="pt-BR" sz="3200" b="1" dirty="0" smtClean="0"/>
              <a:t>durante o </a:t>
            </a:r>
            <a:r>
              <a:rPr lang="pt-BR" sz="3200" b="1" dirty="0" smtClean="0"/>
              <a:t>Programa </a:t>
            </a:r>
            <a:r>
              <a:rPr lang="pt-BR" sz="3200" b="1" dirty="0" err="1" smtClean="0"/>
              <a:t>Reágua</a:t>
            </a:r>
            <a:endParaRPr lang="pt-B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83087"/>
            <a:ext cx="6840760" cy="5262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214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921924" y="2282560"/>
            <a:ext cx="7408333" cy="3450696"/>
          </a:xfrm>
        </p:spPr>
        <p:txBody>
          <a:bodyPr>
            <a:normAutofit fontScale="92500"/>
          </a:bodyPr>
          <a:lstStyle/>
          <a:p>
            <a:pPr algn="just"/>
            <a:r>
              <a:rPr lang="pt-BR" dirty="0" smtClean="0"/>
              <a:t>As </a:t>
            </a:r>
            <a:r>
              <a:rPr lang="pt-BR" dirty="0" smtClean="0"/>
              <a:t>obras </a:t>
            </a:r>
            <a:r>
              <a:rPr lang="pt-BR" dirty="0" smtClean="0"/>
              <a:t>foram </a:t>
            </a:r>
            <a:r>
              <a:rPr lang="pt-BR" dirty="0"/>
              <a:t>essenciais para o alcance dos </a:t>
            </a:r>
            <a:r>
              <a:rPr lang="pt-BR" dirty="0" smtClean="0"/>
              <a:t>resultados;</a:t>
            </a:r>
          </a:p>
          <a:p>
            <a:pPr algn="just"/>
            <a:r>
              <a:rPr lang="pt-BR" dirty="0" smtClean="0"/>
              <a:t>Investir </a:t>
            </a:r>
            <a:r>
              <a:rPr lang="pt-BR" dirty="0"/>
              <a:t>em educação ambiental e trabalhos sociais </a:t>
            </a:r>
            <a:r>
              <a:rPr lang="pt-BR" dirty="0" smtClean="0"/>
              <a:t>garantiram </a:t>
            </a:r>
            <a:r>
              <a:rPr lang="pt-BR" dirty="0"/>
              <a:t>as mudanças </a:t>
            </a:r>
            <a:r>
              <a:rPr lang="pt-BR" dirty="0" smtClean="0"/>
              <a:t>no padrão de consumo;</a:t>
            </a:r>
          </a:p>
          <a:p>
            <a:pPr algn="just"/>
            <a:r>
              <a:rPr lang="pt-BR" dirty="0" smtClean="0"/>
              <a:t>Fim do envio de caminhões pipas para as unidades de ensino;</a:t>
            </a:r>
            <a:endParaRPr lang="pt-BR" dirty="0" smtClean="0"/>
          </a:p>
          <a:p>
            <a:pPr algn="just"/>
            <a:r>
              <a:rPr lang="pt-BR" dirty="0" smtClean="0"/>
              <a:t>Devido aos resultados, é fundamental que haja uma oportunidade </a:t>
            </a:r>
            <a:r>
              <a:rPr lang="pt-BR" dirty="0"/>
              <a:t>de convênio ou parceria entre as Companhias de Saneamento e as Secretarias de </a:t>
            </a:r>
            <a:r>
              <a:rPr lang="pt-BR" dirty="0" smtClean="0"/>
              <a:t>Educação para a multiplicação dos resultados.</a:t>
            </a:r>
            <a:endParaRPr lang="pt-BR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Conclusão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m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616624"/>
            <a:ext cx="879667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8" t="9117" r="4499" b="11643"/>
          <a:stretch/>
        </p:blipFill>
        <p:spPr bwMode="auto">
          <a:xfrm>
            <a:off x="6228184" y="5733256"/>
            <a:ext cx="2808312" cy="111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177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8" t="9117" r="4499" b="11643"/>
          <a:stretch/>
        </p:blipFill>
        <p:spPr bwMode="auto">
          <a:xfrm>
            <a:off x="6320071" y="5685874"/>
            <a:ext cx="2808312" cy="111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/>
              <a:t>AZEVEDO NETTO, J.M. de. Manual de Hidráulica. São Paulo, Ed </a:t>
            </a:r>
            <a:r>
              <a:rPr lang="pt-BR" dirty="0" err="1"/>
              <a:t>Blucher</a:t>
            </a:r>
            <a:r>
              <a:rPr lang="pt-BR" dirty="0"/>
              <a:t> 8ª edição</a:t>
            </a:r>
            <a:r>
              <a:rPr lang="pt-BR" dirty="0" smtClean="0"/>
              <a:t>.</a:t>
            </a:r>
            <a:endParaRPr lang="pt-BR" dirty="0"/>
          </a:p>
          <a:p>
            <a:pPr algn="just"/>
            <a:r>
              <a:rPr lang="pt-BR" dirty="0" smtClean="0"/>
              <a:t>SABESP</a:t>
            </a:r>
            <a:r>
              <a:rPr lang="pt-BR" dirty="0"/>
              <a:t>. Norma Técnica Sabesp NTS 181 – 2012 rev3.</a:t>
            </a:r>
          </a:p>
          <a:p>
            <a:pPr algn="just"/>
            <a:r>
              <a:rPr lang="pt-BR" dirty="0" smtClean="0"/>
              <a:t>SAAE </a:t>
            </a:r>
            <a:r>
              <a:rPr lang="pt-BR" dirty="0"/>
              <a:t>GUARULHOS. Índice de Abastecimento de Água da Cidade de Guarulhos, Orientações sobre o Uso Consciente da Água e Projeto Líquido, 2001/2014.</a:t>
            </a:r>
          </a:p>
          <a:p>
            <a:pPr algn="just"/>
            <a:r>
              <a:rPr lang="pt-BR" dirty="0" smtClean="0"/>
              <a:t>FUNDAÇÃO </a:t>
            </a:r>
            <a:r>
              <a:rPr lang="pt-BR" dirty="0"/>
              <a:t>PARA O DESENVOLVIMENTO DA EDUCAÇÃO, FDE, Catálogo de Serviços, Especificações da Edificação Escolar, 2015.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Referências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m 1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616624"/>
            <a:ext cx="879667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14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0032" y="2132856"/>
            <a:ext cx="7772400" cy="1524000"/>
          </a:xfrm>
        </p:spPr>
        <p:txBody>
          <a:bodyPr/>
          <a:lstStyle/>
          <a:p>
            <a:r>
              <a:rPr lang="pt-BR" dirty="0" smtClean="0"/>
              <a:t>Obrigado pela atenção.</a:t>
            </a:r>
            <a:endParaRPr lang="pt-BR" dirty="0"/>
          </a:p>
        </p:txBody>
      </p:sp>
      <p:pic>
        <p:nvPicPr>
          <p:cNvPr id="5" name="Imagem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375" y="4149080"/>
            <a:ext cx="1905449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8" t="9117" r="4499" b="11643"/>
          <a:stretch/>
        </p:blipFill>
        <p:spPr bwMode="auto">
          <a:xfrm>
            <a:off x="4499992" y="4564232"/>
            <a:ext cx="4442183" cy="1761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767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Guarulhos está localizada na região metropolitana de São Paulo;</a:t>
            </a:r>
          </a:p>
          <a:p>
            <a:pPr algn="just"/>
            <a:r>
              <a:rPr lang="pt-BR" dirty="0" smtClean="0"/>
              <a:t>População : 1.300.000 habitantes;</a:t>
            </a:r>
          </a:p>
          <a:p>
            <a:pPr algn="just"/>
            <a:r>
              <a:rPr lang="pt-BR" dirty="0" smtClean="0"/>
              <a:t>Com à </a:t>
            </a:r>
            <a:r>
              <a:rPr lang="pt-BR" dirty="0"/>
              <a:t>escassez hídrica enfrentada nos últimos anos </a:t>
            </a:r>
            <a:r>
              <a:rPr lang="pt-BR" dirty="0"/>
              <a:t>n</a:t>
            </a:r>
            <a:r>
              <a:rPr lang="pt-BR" dirty="0" smtClean="0"/>
              <a:t>a </a:t>
            </a:r>
            <a:r>
              <a:rPr lang="pt-BR" dirty="0"/>
              <a:t>Região Metropolitana de São Paulo, levaram o SAAE a realizar além das obras de infraestrutura, diversas ações de cunho social e educativo na busca do fortalecimento do vínculo com a comunidade, objetivando o uso consciente da água.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cidade de Guarulhos/SP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m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616624"/>
            <a:ext cx="879667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8" t="9117" r="4499" b="11643"/>
          <a:stretch/>
        </p:blipFill>
        <p:spPr bwMode="auto">
          <a:xfrm>
            <a:off x="6228184" y="5733256"/>
            <a:ext cx="2808312" cy="111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772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Programa Estadual de Apoio </a:t>
            </a:r>
            <a:r>
              <a:rPr lang="pt-BR" dirty="0" smtClean="0"/>
              <a:t>à </a:t>
            </a:r>
            <a:r>
              <a:rPr lang="pt-BR" dirty="0" smtClean="0"/>
              <a:t>Recuperação </a:t>
            </a:r>
            <a:r>
              <a:rPr lang="pt-BR" dirty="0" smtClean="0"/>
              <a:t>de Água cujo objetivo é </a:t>
            </a:r>
            <a:r>
              <a:rPr lang="pt-BR" dirty="0" smtClean="0"/>
              <a:t>desenvolver ações que visem </a:t>
            </a:r>
            <a:r>
              <a:rPr lang="pt-BR" dirty="0" smtClean="0"/>
              <a:t>à </a:t>
            </a:r>
            <a:r>
              <a:rPr lang="pt-BR" dirty="0" smtClean="0"/>
              <a:t>redução do consumo de água em escolas públicas, por meio de intervenções que contemplem a participação da </a:t>
            </a:r>
            <a:r>
              <a:rPr lang="pt-BR" dirty="0" smtClean="0"/>
              <a:t>comunidade e das </a:t>
            </a:r>
            <a:r>
              <a:rPr lang="pt-BR" dirty="0" smtClean="0"/>
              <a:t>escolas no progresso de implantação da ação e recuperação das instalações hidráulica e sanitárias da </a:t>
            </a:r>
            <a:r>
              <a:rPr lang="pt-BR" dirty="0" smtClean="0"/>
              <a:t>unidade de ensino.</a:t>
            </a:r>
            <a:endParaRPr lang="pt-BR" dirty="0" smtClean="0"/>
          </a:p>
          <a:p>
            <a:pPr algn="just"/>
            <a:r>
              <a:rPr lang="pt-BR" dirty="0" smtClean="0"/>
              <a:t>Iniciado </a:t>
            </a:r>
            <a:r>
              <a:rPr lang="pt-BR" dirty="0" smtClean="0"/>
              <a:t>em dezembro de 2013.</a:t>
            </a:r>
          </a:p>
          <a:p>
            <a:pPr algn="just"/>
            <a:r>
              <a:rPr lang="pt-BR" dirty="0" smtClean="0"/>
              <a:t>20 escolas públicas de Guarulhos, sendo 9 estaduais e 11 </a:t>
            </a:r>
            <a:r>
              <a:rPr lang="pt-BR" dirty="0" smtClean="0"/>
              <a:t>municipais.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 </a:t>
            </a: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Reágua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m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616624"/>
            <a:ext cx="879667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8" t="9117" r="4499" b="11643"/>
          <a:stretch/>
        </p:blipFill>
        <p:spPr bwMode="auto">
          <a:xfrm>
            <a:off x="6228184" y="5733256"/>
            <a:ext cx="2808312" cy="111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772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Reduzir o consumo per capita para 25 </a:t>
            </a:r>
            <a:r>
              <a:rPr lang="pt-BR" dirty="0"/>
              <a:t>litros de água por </a:t>
            </a:r>
            <a:r>
              <a:rPr lang="pt-BR" dirty="0" smtClean="0"/>
              <a:t>alunos por dia,</a:t>
            </a:r>
            <a:endParaRPr lang="pt-BR" dirty="0" smtClean="0"/>
          </a:p>
          <a:p>
            <a:pPr algn="just"/>
            <a:r>
              <a:rPr lang="pt-BR" dirty="0" smtClean="0"/>
              <a:t>No casos que o consumo for inferior ao da meta reduzir em 25%. 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 do  Programa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m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616624"/>
            <a:ext cx="879667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8" t="9117" r="4499" b="11643"/>
          <a:stretch/>
        </p:blipFill>
        <p:spPr bwMode="auto">
          <a:xfrm>
            <a:off x="6228184" y="5733256"/>
            <a:ext cx="2808312" cy="111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772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Metas de Consumo Per capita Estabelecidas pelo Programa </a:t>
            </a: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Reágua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m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616624"/>
            <a:ext cx="879667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163" y="1618990"/>
            <a:ext cx="7689285" cy="4887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426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913473" y="2492896"/>
            <a:ext cx="7408333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Ação 1: Planejamento das ações junto as secretarias de educação;</a:t>
            </a:r>
          </a:p>
          <a:p>
            <a:pPr marL="0" indent="0">
              <a:buNone/>
            </a:pPr>
            <a:r>
              <a:rPr lang="pt-BR" dirty="0" smtClean="0"/>
              <a:t>Ação 2: Reunião com gestores e </a:t>
            </a:r>
            <a:r>
              <a:rPr lang="pt-BR" dirty="0" smtClean="0"/>
              <a:t>início </a:t>
            </a:r>
            <a:r>
              <a:rPr lang="pt-BR" dirty="0" smtClean="0"/>
              <a:t>da educação ambiental;</a:t>
            </a:r>
          </a:p>
          <a:p>
            <a:pPr marL="0" indent="0">
              <a:buNone/>
            </a:pPr>
            <a:r>
              <a:rPr lang="pt-BR" dirty="0" smtClean="0"/>
              <a:t>Ação 3: Desenvolvimento da educação ambiental;</a:t>
            </a:r>
          </a:p>
          <a:p>
            <a:pPr marL="0" indent="0">
              <a:buNone/>
            </a:pPr>
            <a:r>
              <a:rPr lang="pt-BR" dirty="0" smtClean="0"/>
              <a:t>Ação 4: Realização das intervenções hidráulica e sanitárias;</a:t>
            </a:r>
          </a:p>
          <a:p>
            <a:pPr marL="0" indent="0">
              <a:buNone/>
            </a:pPr>
            <a:r>
              <a:rPr lang="pt-BR" dirty="0" smtClean="0"/>
              <a:t>Ação 5: Monitoramento do </a:t>
            </a:r>
            <a:r>
              <a:rPr lang="pt-BR" dirty="0" smtClean="0"/>
              <a:t>consumo por telemetria.</a:t>
            </a:r>
            <a:endParaRPr lang="pt-BR" dirty="0" smtClean="0"/>
          </a:p>
          <a:p>
            <a:endParaRPr lang="pt-BR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ção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m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616624"/>
            <a:ext cx="879667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8" t="9117" r="4499" b="11643"/>
          <a:stretch/>
        </p:blipFill>
        <p:spPr bwMode="auto">
          <a:xfrm>
            <a:off x="6228184" y="5733256"/>
            <a:ext cx="2808312" cy="111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036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90957" y="2564904"/>
            <a:ext cx="7408333" cy="34506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/>
              <a:t>A estratégia  adota foi a formação de multiplicadores;</a:t>
            </a:r>
          </a:p>
          <a:p>
            <a:pPr marL="0" indent="0" algn="just">
              <a:buNone/>
            </a:pPr>
            <a:r>
              <a:rPr lang="pt-BR" dirty="0" smtClean="0"/>
              <a:t>Os educadores participaram de ciclo de oficinas e palestras que geravam atividades para desenvolver em sala de agua;</a:t>
            </a:r>
          </a:p>
          <a:p>
            <a:pPr marL="0" indent="0" algn="just">
              <a:buNone/>
            </a:pPr>
            <a:r>
              <a:rPr lang="pt-BR" dirty="0" smtClean="0"/>
              <a:t>Também a participação das equipes de Cozinha e Limpeza com formação direcionadas ás atividades cotidianas.</a:t>
            </a:r>
          </a:p>
          <a:p>
            <a:endParaRPr lang="pt-BR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Projeto de Educação 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mbiental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m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616624"/>
            <a:ext cx="879667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8" t="9117" r="4499" b="11643"/>
          <a:stretch/>
        </p:blipFill>
        <p:spPr bwMode="auto">
          <a:xfrm>
            <a:off x="6228184" y="5733256"/>
            <a:ext cx="2808312" cy="111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099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Educação 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mbiental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m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616624"/>
            <a:ext cx="879667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8" t="9117" r="4499" b="11643"/>
          <a:stretch/>
        </p:blipFill>
        <p:spPr bwMode="auto">
          <a:xfrm>
            <a:off x="6228184" y="5733256"/>
            <a:ext cx="2808312" cy="111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DSC0117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982" y="2662312"/>
            <a:ext cx="2593975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 de Texto 2"/>
          <p:cNvSpPr txBox="1">
            <a:spLocks noChangeArrowheads="1"/>
          </p:cNvSpPr>
          <p:nvPr/>
        </p:nvSpPr>
        <p:spPr bwMode="auto">
          <a:xfrm>
            <a:off x="430982" y="4580719"/>
            <a:ext cx="26416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Encontro de Formação das Educadoras 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projeto reágua 0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552" y="3598912"/>
            <a:ext cx="2657475" cy="199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 de Texto 2"/>
          <p:cNvSpPr txBox="1">
            <a:spLocks noChangeArrowheads="1"/>
          </p:cNvSpPr>
          <p:nvPr/>
        </p:nvSpPr>
        <p:spPr bwMode="auto">
          <a:xfrm>
            <a:off x="3259088" y="5625541"/>
            <a:ext cx="265747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Detetives da água – caça vazamentos.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DSC0225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633712"/>
            <a:ext cx="2576512" cy="193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 de Texto 2"/>
          <p:cNvSpPr txBox="1">
            <a:spLocks noChangeArrowheads="1"/>
          </p:cNvSpPr>
          <p:nvPr/>
        </p:nvSpPr>
        <p:spPr bwMode="auto">
          <a:xfrm>
            <a:off x="6228185" y="4573267"/>
            <a:ext cx="257651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Atividade de conscientização no entorno da escola.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18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Substituição de hidrômetros,</a:t>
            </a:r>
          </a:p>
          <a:p>
            <a:r>
              <a:rPr lang="pt-BR" dirty="0" smtClean="0"/>
              <a:t>Pesquisa de vazamento não visível,</a:t>
            </a:r>
          </a:p>
          <a:p>
            <a:r>
              <a:rPr lang="pt-BR" dirty="0" smtClean="0"/>
              <a:t>Manutenção das instalação hidráulicas,</a:t>
            </a:r>
          </a:p>
          <a:p>
            <a:r>
              <a:rPr lang="pt-BR" dirty="0" smtClean="0"/>
              <a:t>Substituição de equipamentos obsoletos, por novos com dispositivos economizadores de </a:t>
            </a:r>
            <a:r>
              <a:rPr lang="pt-BR" dirty="0" smtClean="0"/>
              <a:t>água e </a:t>
            </a:r>
            <a:r>
              <a:rPr lang="pt-BR" dirty="0" err="1" smtClean="0"/>
              <a:t>antivandalismo</a:t>
            </a:r>
            <a:r>
              <a:rPr lang="pt-BR" dirty="0" smtClean="0"/>
              <a:t>.</a:t>
            </a:r>
            <a:endParaRPr lang="pt-BR" dirty="0" smtClean="0"/>
          </a:p>
          <a:p>
            <a:endParaRPr lang="pt-BR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Intervenções </a:t>
            </a:r>
            <a:r>
              <a:rPr lang="pt-B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idraúlico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-sanitárias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m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616624"/>
            <a:ext cx="879667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8" t="9117" r="4499" b="11643"/>
          <a:stretch/>
        </p:blipFill>
        <p:spPr bwMode="auto">
          <a:xfrm>
            <a:off x="6228184" y="5733256"/>
            <a:ext cx="2808312" cy="111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34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1073</TotalTime>
  <Words>689</Words>
  <Application>Microsoft Office PowerPoint</Application>
  <PresentationFormat>Apresentação na tela (4:3)</PresentationFormat>
  <Paragraphs>71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Forma de Onda</vt:lpstr>
      <vt:lpstr>Apresentação do PowerPoint</vt:lpstr>
      <vt:lpstr>A cidade de Guarulhos/SP</vt:lpstr>
      <vt:lpstr>Programa Reágua</vt:lpstr>
      <vt:lpstr>Meta do  Programa</vt:lpstr>
      <vt:lpstr>Metas de Consumo Per capita Estabelecidas pelo Programa Reágua</vt:lpstr>
      <vt:lpstr>Ação</vt:lpstr>
      <vt:lpstr>Projeto de Educação Ambiental</vt:lpstr>
      <vt:lpstr>Educação Ambiental</vt:lpstr>
      <vt:lpstr>Intervenções hidraúlico-sanitárias</vt:lpstr>
      <vt:lpstr>Equipamentos Economizadores</vt:lpstr>
      <vt:lpstr>Equipamentos Economizadores</vt:lpstr>
      <vt:lpstr>Equipamentos Economizadores</vt:lpstr>
      <vt:lpstr>Resultados</vt:lpstr>
      <vt:lpstr>Consumo Médio de Água Mensal Total de água das escolas, por período de ação (m³)</vt:lpstr>
      <vt:lpstr>Percentual de redução do Consumo Médio Mensal Total de Água das Escolas</vt:lpstr>
      <vt:lpstr>Consumo Per capita alcançado  durante o Programa Reágua</vt:lpstr>
      <vt:lpstr>Conclusão</vt:lpstr>
      <vt:lpstr>Referências</vt:lpstr>
      <vt:lpstr>Obrigado pela atenção.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Thiago Garcia da Silva Santim</dc:creator>
  <cp:lastModifiedBy>TGS²</cp:lastModifiedBy>
  <cp:revision>62</cp:revision>
  <dcterms:created xsi:type="dcterms:W3CDTF">2015-05-22T15:08:41Z</dcterms:created>
  <dcterms:modified xsi:type="dcterms:W3CDTF">2016-05-18T04:15:33Z</dcterms:modified>
</cp:coreProperties>
</file>