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charts/style15.xml" ContentType="application/vnd.ms-office.chartstyl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olors2.xml" ContentType="application/vnd.ms-office.chartcolorstyle+xml"/>
  <Override PartName="/ppt/charts/colors14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docProps/custom.xml" ContentType="application/vnd.openxmlformats-officedocument.custom-properties+xml"/>
  <Override PartName="/ppt/charts/colors12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style7.xml" ContentType="application/vnd.ms-office.chartstyle+xml"/>
  <Override PartName="/ppt/charts/colors10.xml" ContentType="application/vnd.ms-office.chartcolor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charts/colors9.xml" ContentType="application/vnd.ms-office.chartcolorstyle+xml"/>
  <Override PartName="/ppt/charts/style1.xml" ContentType="application/vnd.ms-office.chartstyle+xml"/>
  <Override PartName="/ppt/charts/style14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charts/colors7.xml" ContentType="application/vnd.ms-office.chartcolorstyle+xml"/>
  <Override PartName="/ppt/revisionInfo.xml" ContentType="application/vnd.ms-powerpoint.revisioninfo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olors15.xml" ContentType="application/vnd.ms-office.chartcolorstyle+xml"/>
  <Override PartName="/ppt/charts/colors5.xml" ContentType="application/vnd.ms-office.chartcolorstyle+xml"/>
  <Override PartName="/ppt/charts/style10.xml" ContentType="application/vnd.ms-office.chart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charts/colors13.xml" ContentType="application/vnd.ms-office.chartcolorstyle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style13.xml" ContentType="application/vnd.ms-office.chart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charts/colors4.xml" ContentType="application/vnd.ms-office.chartcolorstyl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5" r:id="rId4"/>
  </p:sldMasterIdLst>
  <p:notesMasterIdLst>
    <p:notesMasterId r:id="rId29"/>
  </p:notesMasterIdLst>
  <p:handoutMasterIdLst>
    <p:handoutMasterId r:id="rId30"/>
  </p:handoutMasterIdLst>
  <p:sldIdLst>
    <p:sldId id="258" r:id="rId5"/>
    <p:sldId id="275" r:id="rId6"/>
    <p:sldId id="282" r:id="rId7"/>
    <p:sldId id="276" r:id="rId8"/>
    <p:sldId id="301" r:id="rId9"/>
    <p:sldId id="302" r:id="rId10"/>
    <p:sldId id="278" r:id="rId11"/>
    <p:sldId id="304" r:id="rId12"/>
    <p:sldId id="303" r:id="rId13"/>
    <p:sldId id="283" r:id="rId14"/>
    <p:sldId id="284" r:id="rId15"/>
    <p:sldId id="285" r:id="rId16"/>
    <p:sldId id="280" r:id="rId17"/>
    <p:sldId id="287" r:id="rId18"/>
    <p:sldId id="288" r:id="rId19"/>
    <p:sldId id="289" r:id="rId20"/>
    <p:sldId id="290" r:id="rId21"/>
    <p:sldId id="291" r:id="rId22"/>
    <p:sldId id="293" r:id="rId23"/>
    <p:sldId id="294" r:id="rId24"/>
    <p:sldId id="299" r:id="rId25"/>
    <p:sldId id="306" r:id="rId26"/>
    <p:sldId id="300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390" autoAdjust="0"/>
    <p:restoredTop sz="92989" autoAdjust="0"/>
  </p:normalViewPr>
  <p:slideViewPr>
    <p:cSldViewPr snapToGrid="0">
      <p:cViewPr varScale="1">
        <p:scale>
          <a:sx n="73" d="100"/>
          <a:sy n="73" d="100"/>
        </p:scale>
        <p:origin x="-1434" y="-102"/>
      </p:cViewPr>
      <p:guideLst>
        <p:guide orient="horz" pos="2160"/>
        <p:guide pos="288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26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C:\Users\Rosaf\Downloads\Planillha%20TCC%2025-05%20PCA%20Correto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Concentrações Sódio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CA'!$B$141</c:f>
              <c:strCache>
                <c:ptCount val="1"/>
                <c:pt idx="0">
                  <c:v>Sódio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CA'!$A$142:$A$159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CA'!$B$142:$B$159</c:f>
              <c:numCache>
                <c:formatCode>0.00</c:formatCode>
                <c:ptCount val="18"/>
                <c:pt idx="0">
                  <c:v>42.48</c:v>
                </c:pt>
                <c:pt idx="1">
                  <c:v>40.809999999999995</c:v>
                </c:pt>
                <c:pt idx="2">
                  <c:v>39.940999999999995</c:v>
                </c:pt>
                <c:pt idx="3">
                  <c:v>30.47</c:v>
                </c:pt>
                <c:pt idx="4">
                  <c:v>36.005000000000003</c:v>
                </c:pt>
                <c:pt idx="5">
                  <c:v>29.824000000000005</c:v>
                </c:pt>
                <c:pt idx="6">
                  <c:v>32.050000000000004</c:v>
                </c:pt>
                <c:pt idx="7">
                  <c:v>37.506</c:v>
                </c:pt>
                <c:pt idx="8">
                  <c:v>33.979000000000006</c:v>
                </c:pt>
                <c:pt idx="9">
                  <c:v>35.290000000000006</c:v>
                </c:pt>
                <c:pt idx="10">
                  <c:v>23.847999999999999</c:v>
                </c:pt>
                <c:pt idx="11">
                  <c:v>35.168000000000006</c:v>
                </c:pt>
                <c:pt idx="12">
                  <c:v>31.12</c:v>
                </c:pt>
                <c:pt idx="13">
                  <c:v>37.734000000000002</c:v>
                </c:pt>
                <c:pt idx="14">
                  <c:v>39.731000000000002</c:v>
                </c:pt>
                <c:pt idx="15">
                  <c:v>24.516999999999999</c:v>
                </c:pt>
                <c:pt idx="16">
                  <c:v>32.019000000000005</c:v>
                </c:pt>
                <c:pt idx="17">
                  <c:v>27.574999999999999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84-4F93-899B-6680E590D9C4}"/>
            </c:ext>
          </c:extLst>
        </c:ser>
        <c:dLbls/>
        <c:gapWidth val="219"/>
        <c:overlap val="-27"/>
        <c:axId val="88064768"/>
        <c:axId val="88066304"/>
      </c:barChart>
      <c:lineChart>
        <c:grouping val="standard"/>
        <c:ser>
          <c:idx val="1"/>
          <c:order val="1"/>
          <c:tx>
            <c:strRef>
              <c:f>'[Planillha TCC 25-05 PCA Correto (1).xlsx]Gráficos CA'!$C$141</c:f>
              <c:strCache>
                <c:ptCount val="1"/>
                <c:pt idx="0">
                  <c:v>Limite CONAMA Nº 396/2008 200 mg L-1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CA'!$A$142:$A$159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CA'!$C$142:$C$159</c:f>
              <c:numCache>
                <c:formatCode>General</c:formatCode>
                <c:ptCount val="18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200</c:v>
                </c:pt>
                <c:pt idx="13">
                  <c:v>200</c:v>
                </c:pt>
                <c:pt idx="14">
                  <c:v>200</c:v>
                </c:pt>
                <c:pt idx="15">
                  <c:v>200</c:v>
                </c:pt>
                <c:pt idx="16">
                  <c:v>200</c:v>
                </c:pt>
                <c:pt idx="17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84-4F93-899B-6680E590D9C4}"/>
            </c:ext>
          </c:extLst>
        </c:ser>
        <c:dLbls/>
        <c:marker val="1"/>
        <c:axId val="88064768"/>
        <c:axId val="88066304"/>
      </c:lineChart>
      <c:catAx>
        <c:axId val="88064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066304"/>
        <c:crosses val="autoZero"/>
        <c:auto val="1"/>
        <c:lblAlgn val="ctr"/>
        <c:lblOffset val="100"/>
      </c:catAx>
      <c:valAx>
        <c:axId val="880663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06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Concentrações Cloreto (mg/L)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CA'!$B$1</c:f>
              <c:strCache>
                <c:ptCount val="1"/>
                <c:pt idx="0">
                  <c:v>Cloreto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CA'!$A$2:$A$19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CA'!$B$2:$B$19</c:f>
              <c:numCache>
                <c:formatCode>0.000</c:formatCode>
                <c:ptCount val="18"/>
                <c:pt idx="0">
                  <c:v>139.28399999999999</c:v>
                </c:pt>
                <c:pt idx="1">
                  <c:v>126</c:v>
                </c:pt>
                <c:pt idx="2">
                  <c:v>2293.2439999999997</c:v>
                </c:pt>
                <c:pt idx="3">
                  <c:v>83.61999999999999</c:v>
                </c:pt>
                <c:pt idx="4">
                  <c:v>122</c:v>
                </c:pt>
                <c:pt idx="5">
                  <c:v>1544.2619999999999</c:v>
                </c:pt>
                <c:pt idx="6">
                  <c:v>92.48</c:v>
                </c:pt>
                <c:pt idx="7">
                  <c:v>109</c:v>
                </c:pt>
                <c:pt idx="8">
                  <c:v>1522.1839999999997</c:v>
                </c:pt>
                <c:pt idx="9">
                  <c:v>120.226</c:v>
                </c:pt>
                <c:pt idx="10">
                  <c:v>83</c:v>
                </c:pt>
                <c:pt idx="11">
                  <c:v>1953.1619999999998</c:v>
                </c:pt>
                <c:pt idx="12">
                  <c:v>143.92100000000002</c:v>
                </c:pt>
                <c:pt idx="13">
                  <c:v>133</c:v>
                </c:pt>
                <c:pt idx="14">
                  <c:v>2522.4130000000005</c:v>
                </c:pt>
                <c:pt idx="15">
                  <c:v>76.054000000000002</c:v>
                </c:pt>
                <c:pt idx="16">
                  <c:v>116.7</c:v>
                </c:pt>
                <c:pt idx="17">
                  <c:v>1509.31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3F-4051-84C0-A5DC0D6C2675}"/>
            </c:ext>
          </c:extLst>
        </c:ser>
        <c:dLbls/>
        <c:gapWidth val="219"/>
        <c:overlap val="-27"/>
        <c:axId val="88579456"/>
        <c:axId val="88589440"/>
      </c:barChart>
      <c:lineChart>
        <c:grouping val="standard"/>
        <c:ser>
          <c:idx val="1"/>
          <c:order val="1"/>
          <c:tx>
            <c:strRef>
              <c:f>'[Planillha TCC 25-05 PCA Correto (1).xlsx]Gráficos CA'!$C$1</c:f>
              <c:strCache>
                <c:ptCount val="1"/>
                <c:pt idx="0">
                  <c:v>Limite EPA e Resolução CONAMA Nº 396/2008 250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CA'!$A$2:$A$19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CA'!$C$2:$C$19</c:f>
              <c:numCache>
                <c:formatCode>General</c:formatCode>
                <c:ptCount val="18"/>
                <c:pt idx="0">
                  <c:v>250</c:v>
                </c:pt>
                <c:pt idx="1">
                  <c:v>250</c:v>
                </c:pt>
                <c:pt idx="2">
                  <c:v>250</c:v>
                </c:pt>
                <c:pt idx="3">
                  <c:v>250</c:v>
                </c:pt>
                <c:pt idx="4">
                  <c:v>250</c:v>
                </c:pt>
                <c:pt idx="5">
                  <c:v>250</c:v>
                </c:pt>
                <c:pt idx="6">
                  <c:v>250</c:v>
                </c:pt>
                <c:pt idx="7">
                  <c:v>250</c:v>
                </c:pt>
                <c:pt idx="8">
                  <c:v>250</c:v>
                </c:pt>
                <c:pt idx="9">
                  <c:v>250</c:v>
                </c:pt>
                <c:pt idx="10">
                  <c:v>250</c:v>
                </c:pt>
                <c:pt idx="11">
                  <c:v>250</c:v>
                </c:pt>
                <c:pt idx="12">
                  <c:v>250</c:v>
                </c:pt>
                <c:pt idx="13">
                  <c:v>250</c:v>
                </c:pt>
                <c:pt idx="14">
                  <c:v>250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3F-4051-84C0-A5DC0D6C2675}"/>
            </c:ext>
          </c:extLst>
        </c:ser>
        <c:dLbls/>
        <c:marker val="1"/>
        <c:axId val="88579456"/>
        <c:axId val="88589440"/>
      </c:lineChart>
      <c:catAx>
        <c:axId val="885794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589440"/>
        <c:crosses val="autoZero"/>
        <c:auto val="1"/>
        <c:lblAlgn val="ctr"/>
        <c:lblOffset val="100"/>
      </c:catAx>
      <c:valAx>
        <c:axId val="885894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57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Concentrações de Cálcio mg/L 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Metais'!$B$1</c:f>
              <c:strCache>
                <c:ptCount val="1"/>
                <c:pt idx="0">
                  <c:v>Cálcio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Metais'!$A$2:$A$19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Metais'!$B$2:$B$19</c:f>
              <c:numCache>
                <c:formatCode>0.00</c:formatCode>
                <c:ptCount val="18"/>
                <c:pt idx="0">
                  <c:v>12.593</c:v>
                </c:pt>
                <c:pt idx="1">
                  <c:v>12.883000000000003</c:v>
                </c:pt>
                <c:pt idx="2">
                  <c:v>10.639999999999999</c:v>
                </c:pt>
                <c:pt idx="3">
                  <c:v>8.1130000000000013</c:v>
                </c:pt>
                <c:pt idx="4">
                  <c:v>6.54</c:v>
                </c:pt>
                <c:pt idx="5">
                  <c:v>6.76</c:v>
                </c:pt>
                <c:pt idx="6">
                  <c:v>6.59</c:v>
                </c:pt>
                <c:pt idx="7">
                  <c:v>6.8229999999999995</c:v>
                </c:pt>
                <c:pt idx="8">
                  <c:v>5.1669999999999989</c:v>
                </c:pt>
                <c:pt idx="9">
                  <c:v>8.3070000000000004</c:v>
                </c:pt>
                <c:pt idx="10">
                  <c:v>8.8470000000000013</c:v>
                </c:pt>
                <c:pt idx="11">
                  <c:v>6.1669999999999989</c:v>
                </c:pt>
                <c:pt idx="12">
                  <c:v>21.137000000000004</c:v>
                </c:pt>
                <c:pt idx="13">
                  <c:v>30.646999999999995</c:v>
                </c:pt>
                <c:pt idx="14">
                  <c:v>20.603000000000005</c:v>
                </c:pt>
                <c:pt idx="15">
                  <c:v>3.17</c:v>
                </c:pt>
                <c:pt idx="16">
                  <c:v>2.19</c:v>
                </c:pt>
                <c:pt idx="17">
                  <c:v>1.883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E8-4EF5-AD7C-ECBD2BF3EFBE}"/>
            </c:ext>
          </c:extLst>
        </c:ser>
        <c:dLbls/>
        <c:gapWidth val="219"/>
        <c:overlap val="-27"/>
        <c:axId val="88378752"/>
        <c:axId val="88671360"/>
      </c:barChart>
      <c:lineChart>
        <c:grouping val="standard"/>
        <c:ser>
          <c:idx val="1"/>
          <c:order val="1"/>
          <c:tx>
            <c:strRef>
              <c:f>'[Planillha TCC 25-05 PCA Correto (1).xlsx]Gráficos Metais'!$C$1</c:f>
              <c:strCache>
                <c:ptCount val="1"/>
                <c:pt idx="0">
                  <c:v>Limite OMS 2006 75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Metais'!$A$2:$A$19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Metais'!$C$2:$C$19</c:f>
              <c:numCache>
                <c:formatCode>General</c:formatCode>
                <c:ptCount val="18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  <c:pt idx="5">
                  <c:v>75</c:v>
                </c:pt>
                <c:pt idx="6">
                  <c:v>75</c:v>
                </c:pt>
                <c:pt idx="7">
                  <c:v>75</c:v>
                </c:pt>
                <c:pt idx="8">
                  <c:v>75</c:v>
                </c:pt>
                <c:pt idx="9">
                  <c:v>75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75</c:v>
                </c:pt>
                <c:pt idx="14">
                  <c:v>75</c:v>
                </c:pt>
                <c:pt idx="15">
                  <c:v>75</c:v>
                </c:pt>
                <c:pt idx="16">
                  <c:v>75</c:v>
                </c:pt>
                <c:pt idx="17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E8-4EF5-AD7C-ECBD2BF3EFBE}"/>
            </c:ext>
          </c:extLst>
        </c:ser>
        <c:dLbls/>
        <c:marker val="1"/>
        <c:axId val="88378752"/>
        <c:axId val="88671360"/>
      </c:lineChart>
      <c:catAx>
        <c:axId val="883787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671360"/>
        <c:crosses val="autoZero"/>
        <c:auto val="1"/>
        <c:lblAlgn val="ctr"/>
        <c:lblOffset val="100"/>
      </c:catAx>
      <c:valAx>
        <c:axId val="88671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37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Concentrações de Potássio mg/L</a:t>
            </a:r>
          </a:p>
        </c:rich>
      </c:tx>
      <c:layout>
        <c:manualLayout>
          <c:xMode val="edge"/>
          <c:yMode val="edge"/>
          <c:x val="0.12577077865266839"/>
          <c:y val="4.6296296296296302E-3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Metais'!$B$21</c:f>
              <c:strCache>
                <c:ptCount val="1"/>
                <c:pt idx="0">
                  <c:v>Potássio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Metais'!$A$22:$A$39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Metais'!$B$22:$B$39</c:f>
              <c:numCache>
                <c:formatCode>0.00</c:formatCode>
                <c:ptCount val="18"/>
                <c:pt idx="0">
                  <c:v>20.062999999999995</c:v>
                </c:pt>
                <c:pt idx="1">
                  <c:v>5.92</c:v>
                </c:pt>
                <c:pt idx="2">
                  <c:v>5.6429999999999989</c:v>
                </c:pt>
                <c:pt idx="3">
                  <c:v>7.7700000000000005</c:v>
                </c:pt>
                <c:pt idx="4">
                  <c:v>2.2999999999999998</c:v>
                </c:pt>
                <c:pt idx="5">
                  <c:v>2.14</c:v>
                </c:pt>
                <c:pt idx="6">
                  <c:v>8.4330000000000016</c:v>
                </c:pt>
                <c:pt idx="7">
                  <c:v>2.9830000000000001</c:v>
                </c:pt>
                <c:pt idx="8">
                  <c:v>2.2000000000000002</c:v>
                </c:pt>
                <c:pt idx="9">
                  <c:v>19.297000000000001</c:v>
                </c:pt>
                <c:pt idx="10">
                  <c:v>5.9300000000000006</c:v>
                </c:pt>
                <c:pt idx="11">
                  <c:v>5.44</c:v>
                </c:pt>
                <c:pt idx="12">
                  <c:v>21.053000000000001</c:v>
                </c:pt>
                <c:pt idx="13">
                  <c:v>8.7100000000000009</c:v>
                </c:pt>
                <c:pt idx="14">
                  <c:v>7.58</c:v>
                </c:pt>
                <c:pt idx="15">
                  <c:v>2.4719999999999995</c:v>
                </c:pt>
                <c:pt idx="16">
                  <c:v>0.76700000000000013</c:v>
                </c:pt>
                <c:pt idx="17">
                  <c:v>0.63300000000000012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FF-4D2C-9F29-4FD0AA028A7C}"/>
            </c:ext>
          </c:extLst>
        </c:ser>
        <c:dLbls/>
        <c:gapWidth val="219"/>
        <c:overlap val="-27"/>
        <c:axId val="88709760"/>
        <c:axId val="88719744"/>
      </c:barChart>
      <c:lineChart>
        <c:grouping val="standard"/>
        <c:ser>
          <c:idx val="1"/>
          <c:order val="1"/>
          <c:tx>
            <c:strRef>
              <c:f>'[Planillha TCC 25-05 PCA Correto (1).xlsx]Gráficos Metais'!$C$21</c:f>
              <c:strCache>
                <c:ptCount val="1"/>
                <c:pt idx="0">
                  <c:v>Limite OMS 2006 55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Metais'!$A$22:$A$39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Metais'!$C$22:$C$39</c:f>
              <c:numCache>
                <c:formatCode>General</c:formatCode>
                <c:ptCount val="18"/>
                <c:pt idx="0">
                  <c:v>55</c:v>
                </c:pt>
                <c:pt idx="1">
                  <c:v>55</c:v>
                </c:pt>
                <c:pt idx="2">
                  <c:v>55</c:v>
                </c:pt>
                <c:pt idx="3">
                  <c:v>55</c:v>
                </c:pt>
                <c:pt idx="4">
                  <c:v>55</c:v>
                </c:pt>
                <c:pt idx="5">
                  <c:v>55</c:v>
                </c:pt>
                <c:pt idx="6">
                  <c:v>55</c:v>
                </c:pt>
                <c:pt idx="7">
                  <c:v>55</c:v>
                </c:pt>
                <c:pt idx="8">
                  <c:v>55</c:v>
                </c:pt>
                <c:pt idx="9">
                  <c:v>55</c:v>
                </c:pt>
                <c:pt idx="10">
                  <c:v>55</c:v>
                </c:pt>
                <c:pt idx="11">
                  <c:v>55</c:v>
                </c:pt>
                <c:pt idx="12">
                  <c:v>55</c:v>
                </c:pt>
                <c:pt idx="13">
                  <c:v>55</c:v>
                </c:pt>
                <c:pt idx="14">
                  <c:v>55</c:v>
                </c:pt>
                <c:pt idx="15">
                  <c:v>55</c:v>
                </c:pt>
                <c:pt idx="16">
                  <c:v>55</c:v>
                </c:pt>
                <c:pt idx="17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FF-4D2C-9F29-4FD0AA028A7C}"/>
            </c:ext>
          </c:extLst>
        </c:ser>
        <c:dLbls/>
        <c:marker val="1"/>
        <c:axId val="88709760"/>
        <c:axId val="88719744"/>
      </c:lineChart>
      <c:catAx>
        <c:axId val="88709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719744"/>
        <c:crosses val="autoZero"/>
        <c:auto val="1"/>
        <c:lblAlgn val="ctr"/>
        <c:lblOffset val="100"/>
      </c:catAx>
      <c:valAx>
        <c:axId val="887197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70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Concentrações</a:t>
            </a:r>
            <a:r>
              <a:rPr lang="en-US" sz="1800" baseline="0"/>
              <a:t> de Magnésio</a:t>
            </a:r>
            <a:endParaRPr lang="en-US" sz="180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Metais'!$B$41</c:f>
              <c:strCache>
                <c:ptCount val="1"/>
                <c:pt idx="0">
                  <c:v>Magnésio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Metais'!$A$42:$A$59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Metais'!$B$42:$B$59</c:f>
              <c:numCache>
                <c:formatCode>0.00</c:formatCode>
                <c:ptCount val="18"/>
                <c:pt idx="0">
                  <c:v>5.9969999999999999</c:v>
                </c:pt>
                <c:pt idx="1">
                  <c:v>10.703000000000001</c:v>
                </c:pt>
                <c:pt idx="2">
                  <c:v>10.113</c:v>
                </c:pt>
                <c:pt idx="3">
                  <c:v>3.907</c:v>
                </c:pt>
                <c:pt idx="4">
                  <c:v>5.13</c:v>
                </c:pt>
                <c:pt idx="5">
                  <c:v>5.34</c:v>
                </c:pt>
                <c:pt idx="6">
                  <c:v>3.9099999999999997</c:v>
                </c:pt>
                <c:pt idx="7">
                  <c:v>5.9530000000000003</c:v>
                </c:pt>
                <c:pt idx="8">
                  <c:v>4.9930000000000003</c:v>
                </c:pt>
                <c:pt idx="9">
                  <c:v>4.92</c:v>
                </c:pt>
                <c:pt idx="10">
                  <c:v>7.81</c:v>
                </c:pt>
                <c:pt idx="11">
                  <c:v>7.78</c:v>
                </c:pt>
                <c:pt idx="12">
                  <c:v>3.4</c:v>
                </c:pt>
                <c:pt idx="13">
                  <c:v>8.6070000000000011</c:v>
                </c:pt>
                <c:pt idx="14">
                  <c:v>8.6870000000000012</c:v>
                </c:pt>
                <c:pt idx="15">
                  <c:v>4.302999999999999</c:v>
                </c:pt>
                <c:pt idx="16">
                  <c:v>2.4899999999999998</c:v>
                </c:pt>
                <c:pt idx="17">
                  <c:v>2.3899999999999997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A6-49C9-BEFB-7C1F170E194F}"/>
            </c:ext>
          </c:extLst>
        </c:ser>
        <c:dLbls/>
        <c:gapWidth val="219"/>
        <c:overlap val="-27"/>
        <c:axId val="88762240"/>
        <c:axId val="88763776"/>
      </c:barChart>
      <c:lineChart>
        <c:grouping val="standard"/>
        <c:ser>
          <c:idx val="1"/>
          <c:order val="1"/>
          <c:tx>
            <c:strRef>
              <c:f>'[Planillha TCC 25-05 PCA Correto (1).xlsx]Gráficos Metais'!$C$41</c:f>
              <c:strCache>
                <c:ptCount val="1"/>
                <c:pt idx="0">
                  <c:v>Limite OMS 2006 50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Metais'!$A$42:$A$59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Metais'!$C$42:$C$59</c:f>
              <c:numCache>
                <c:formatCode>General</c:formatCode>
                <c:ptCount val="1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A6-49C9-BEFB-7C1F170E194F}"/>
            </c:ext>
          </c:extLst>
        </c:ser>
        <c:dLbls/>
        <c:marker val="1"/>
        <c:axId val="88762240"/>
        <c:axId val="88763776"/>
      </c:lineChart>
      <c:catAx>
        <c:axId val="887622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763776"/>
        <c:crosses val="autoZero"/>
        <c:auto val="1"/>
        <c:lblAlgn val="ctr"/>
        <c:lblOffset val="100"/>
      </c:catAx>
      <c:valAx>
        <c:axId val="887637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762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Concentrações de Cobre mg/L</a:t>
            </a:r>
          </a:p>
        </c:rich>
      </c:tx>
      <c:layout>
        <c:manualLayout>
          <c:xMode val="edge"/>
          <c:yMode val="edge"/>
          <c:x val="0.20699300087489075"/>
          <c:y val="2.777777777777779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Metais'!$B$61</c:f>
              <c:strCache>
                <c:ptCount val="1"/>
                <c:pt idx="0">
                  <c:v>Cobre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Metais'!$A$62:$A$79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Metais'!$B$62:$B$79</c:f>
              <c:numCache>
                <c:formatCode>0.00</c:formatCode>
                <c:ptCount val="18"/>
                <c:pt idx="0">
                  <c:v>2.3E-2</c:v>
                </c:pt>
                <c:pt idx="1">
                  <c:v>4.0000000000000008E-2</c:v>
                </c:pt>
                <c:pt idx="2">
                  <c:v>3.0000000000000002E-2</c:v>
                </c:pt>
                <c:pt idx="3">
                  <c:v>5.000000000000001E-3</c:v>
                </c:pt>
                <c:pt idx="4">
                  <c:v>5.000000000000001E-3</c:v>
                </c:pt>
                <c:pt idx="5">
                  <c:v>5.000000000000001E-3</c:v>
                </c:pt>
                <c:pt idx="6">
                  <c:v>5.000000000000001E-3</c:v>
                </c:pt>
                <c:pt idx="7">
                  <c:v>5.000000000000001E-3</c:v>
                </c:pt>
                <c:pt idx="8">
                  <c:v>5.000000000000001E-3</c:v>
                </c:pt>
                <c:pt idx="9">
                  <c:v>1.0000000000000002E-2</c:v>
                </c:pt>
                <c:pt idx="10">
                  <c:v>5.000000000000001E-3</c:v>
                </c:pt>
                <c:pt idx="11">
                  <c:v>1.0000000000000002E-2</c:v>
                </c:pt>
                <c:pt idx="12">
                  <c:v>5.000000000000001E-3</c:v>
                </c:pt>
                <c:pt idx="13">
                  <c:v>5.000000000000001E-3</c:v>
                </c:pt>
                <c:pt idx="14">
                  <c:v>5.000000000000001E-3</c:v>
                </c:pt>
                <c:pt idx="15">
                  <c:v>5.000000000000001E-3</c:v>
                </c:pt>
                <c:pt idx="16">
                  <c:v>5.000000000000001E-3</c:v>
                </c:pt>
                <c:pt idx="17">
                  <c:v>5.000000000000001E-3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D9-427D-A34A-B006775145F2}"/>
            </c:ext>
          </c:extLst>
        </c:ser>
        <c:dLbls/>
        <c:gapWidth val="219"/>
        <c:overlap val="-27"/>
        <c:axId val="88818816"/>
        <c:axId val="88820352"/>
      </c:barChart>
      <c:lineChart>
        <c:grouping val="standard"/>
        <c:ser>
          <c:idx val="1"/>
          <c:order val="1"/>
          <c:tx>
            <c:strRef>
              <c:f>'[Planillha TCC 25-05 PCA Correto (1).xlsx]Gráficos Metais'!$C$61</c:f>
              <c:strCache>
                <c:ptCount val="1"/>
                <c:pt idx="0">
                  <c:v>Limite EPA e Resolução CONAMA 396 2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Metais'!$A$62:$A$79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Metais'!$C$62:$C$79</c:f>
              <c:numCache>
                <c:formatCode>General</c:formatCode>
                <c:ptCount val="1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D9-427D-A34A-B006775145F2}"/>
            </c:ext>
          </c:extLst>
        </c:ser>
        <c:dLbls/>
        <c:marker val="1"/>
        <c:axId val="88818816"/>
        <c:axId val="88820352"/>
      </c:lineChart>
      <c:catAx>
        <c:axId val="888188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820352"/>
        <c:crosses val="autoZero"/>
        <c:auto val="1"/>
        <c:lblAlgn val="ctr"/>
        <c:lblOffset val="100"/>
      </c:catAx>
      <c:valAx>
        <c:axId val="888203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81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/>
              <a:t>Concentrações de Ferro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Metais'!$B$81</c:f>
              <c:strCache>
                <c:ptCount val="1"/>
                <c:pt idx="0">
                  <c:v>Ferro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Metais'!$A$82:$A$99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Metais'!$B$82:$B$99</c:f>
              <c:numCache>
                <c:formatCode>0.00</c:formatCode>
                <c:ptCount val="18"/>
                <c:pt idx="0">
                  <c:v>0.05</c:v>
                </c:pt>
                <c:pt idx="1">
                  <c:v>1.0000000000000002E-2</c:v>
                </c:pt>
                <c:pt idx="2">
                  <c:v>1.0000000000000002E-2</c:v>
                </c:pt>
                <c:pt idx="3">
                  <c:v>0.05</c:v>
                </c:pt>
                <c:pt idx="4">
                  <c:v>1.0000000000000002E-2</c:v>
                </c:pt>
                <c:pt idx="5">
                  <c:v>1.0000000000000002E-2</c:v>
                </c:pt>
                <c:pt idx="6">
                  <c:v>0.05</c:v>
                </c:pt>
                <c:pt idx="7">
                  <c:v>1.7000000000000001E-2</c:v>
                </c:pt>
                <c:pt idx="8">
                  <c:v>1.7000000000000001E-2</c:v>
                </c:pt>
                <c:pt idx="9">
                  <c:v>0.05</c:v>
                </c:pt>
                <c:pt idx="10">
                  <c:v>1.0000000000000002E-2</c:v>
                </c:pt>
                <c:pt idx="11">
                  <c:v>1.0000000000000002E-2</c:v>
                </c:pt>
                <c:pt idx="12">
                  <c:v>0.05</c:v>
                </c:pt>
                <c:pt idx="13">
                  <c:v>7.3000000000000009E-2</c:v>
                </c:pt>
                <c:pt idx="14">
                  <c:v>1.0000000000000002E-2</c:v>
                </c:pt>
                <c:pt idx="15">
                  <c:v>0.05</c:v>
                </c:pt>
                <c:pt idx="16">
                  <c:v>1.0000000000000002E-2</c:v>
                </c:pt>
                <c:pt idx="17">
                  <c:v>1.0000000000000002E-2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7B-406A-9459-0EE03E112428}"/>
            </c:ext>
          </c:extLst>
        </c:ser>
        <c:dLbls/>
        <c:gapWidth val="219"/>
        <c:overlap val="-27"/>
        <c:axId val="88837504"/>
        <c:axId val="88867968"/>
      </c:barChart>
      <c:lineChart>
        <c:grouping val="standard"/>
        <c:ser>
          <c:idx val="1"/>
          <c:order val="1"/>
          <c:tx>
            <c:strRef>
              <c:f>'[Planillha TCC 25-05 PCA Correto (1).xlsx]Gráficos Metais'!$C$81</c:f>
              <c:strCache>
                <c:ptCount val="1"/>
                <c:pt idx="0">
                  <c:v>Limite CONAMA 396 0,3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Metais'!$A$82:$A$99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Metais'!$C$82:$C$99</c:f>
              <c:numCache>
                <c:formatCode>General</c:formatCode>
                <c:ptCount val="18"/>
                <c:pt idx="0">
                  <c:v>0.30000000000000004</c:v>
                </c:pt>
                <c:pt idx="1">
                  <c:v>0.30000000000000004</c:v>
                </c:pt>
                <c:pt idx="2">
                  <c:v>0.30000000000000004</c:v>
                </c:pt>
                <c:pt idx="3">
                  <c:v>0.30000000000000004</c:v>
                </c:pt>
                <c:pt idx="4">
                  <c:v>0.30000000000000004</c:v>
                </c:pt>
                <c:pt idx="5">
                  <c:v>0.30000000000000004</c:v>
                </c:pt>
                <c:pt idx="6">
                  <c:v>0.30000000000000004</c:v>
                </c:pt>
                <c:pt idx="7">
                  <c:v>0.30000000000000004</c:v>
                </c:pt>
                <c:pt idx="8">
                  <c:v>0.30000000000000004</c:v>
                </c:pt>
                <c:pt idx="9">
                  <c:v>0.30000000000000004</c:v>
                </c:pt>
                <c:pt idx="10">
                  <c:v>0.30000000000000004</c:v>
                </c:pt>
                <c:pt idx="11">
                  <c:v>0.30000000000000004</c:v>
                </c:pt>
                <c:pt idx="12">
                  <c:v>0.30000000000000004</c:v>
                </c:pt>
                <c:pt idx="13">
                  <c:v>0.30000000000000004</c:v>
                </c:pt>
                <c:pt idx="14">
                  <c:v>0.30000000000000004</c:v>
                </c:pt>
                <c:pt idx="15">
                  <c:v>0.30000000000000004</c:v>
                </c:pt>
                <c:pt idx="16">
                  <c:v>0.30000000000000004</c:v>
                </c:pt>
                <c:pt idx="17">
                  <c:v>0.30000000000000004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7B-406A-9459-0EE03E112428}"/>
            </c:ext>
          </c:extLst>
        </c:ser>
        <c:dLbls/>
        <c:marker val="1"/>
        <c:axId val="88837504"/>
        <c:axId val="88867968"/>
      </c:lineChart>
      <c:catAx>
        <c:axId val="88837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867968"/>
        <c:crosses val="autoZero"/>
        <c:auto val="1"/>
        <c:lblAlgn val="ctr"/>
        <c:lblOffset val="100"/>
      </c:catAx>
      <c:valAx>
        <c:axId val="888679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83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50" dirty="0" err="1"/>
              <a:t>Concentrações</a:t>
            </a:r>
            <a:r>
              <a:rPr lang="en-US" sz="1850" dirty="0"/>
              <a:t> de </a:t>
            </a:r>
            <a:r>
              <a:rPr lang="en-US" sz="1850" dirty="0" err="1"/>
              <a:t>Nitrito</a:t>
            </a:r>
            <a:endParaRPr lang="en-US" sz="1850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CA'!$B$61</c:f>
              <c:strCache>
                <c:ptCount val="1"/>
                <c:pt idx="0">
                  <c:v>Nitrito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CA'!$A$62:$A$79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CA'!$B$62:$B$79</c:f>
              <c:numCache>
                <c:formatCode>0.00</c:formatCode>
                <c:ptCount val="18"/>
                <c:pt idx="0">
                  <c:v>0.125</c:v>
                </c:pt>
                <c:pt idx="1">
                  <c:v>0.125</c:v>
                </c:pt>
                <c:pt idx="2">
                  <c:v>0.125</c:v>
                </c:pt>
                <c:pt idx="3">
                  <c:v>0.125</c:v>
                </c:pt>
                <c:pt idx="4">
                  <c:v>0.125</c:v>
                </c:pt>
                <c:pt idx="5">
                  <c:v>0.125</c:v>
                </c:pt>
                <c:pt idx="6">
                  <c:v>0.125</c:v>
                </c:pt>
                <c:pt idx="7">
                  <c:v>0.125</c:v>
                </c:pt>
                <c:pt idx="8">
                  <c:v>0.125</c:v>
                </c:pt>
                <c:pt idx="9">
                  <c:v>0.125</c:v>
                </c:pt>
                <c:pt idx="10">
                  <c:v>0.125</c:v>
                </c:pt>
                <c:pt idx="11">
                  <c:v>0.125</c:v>
                </c:pt>
                <c:pt idx="12">
                  <c:v>0.125</c:v>
                </c:pt>
                <c:pt idx="13">
                  <c:v>0.35000000000000003</c:v>
                </c:pt>
                <c:pt idx="14">
                  <c:v>0.125</c:v>
                </c:pt>
                <c:pt idx="15">
                  <c:v>0.125</c:v>
                </c:pt>
                <c:pt idx="16">
                  <c:v>0.125</c:v>
                </c:pt>
                <c:pt idx="17">
                  <c:v>0.125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38-4AA8-A88C-E7D641333EA9}"/>
            </c:ext>
          </c:extLst>
        </c:ser>
        <c:dLbls/>
        <c:gapWidth val="219"/>
        <c:overlap val="-27"/>
        <c:axId val="95137792"/>
        <c:axId val="95139328"/>
      </c:barChart>
      <c:lineChart>
        <c:grouping val="standard"/>
        <c:ser>
          <c:idx val="1"/>
          <c:order val="1"/>
          <c:tx>
            <c:strRef>
              <c:f>'[Planillha TCC 25-05 PCA Correto (1).xlsx]Gráficos CA'!$C$61</c:f>
              <c:strCache>
                <c:ptCount val="1"/>
                <c:pt idx="0">
                  <c:v>Limite CONAMA 396 0,1 mg L-1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CA'!$A$62:$A$79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CA'!$C$62:$C$79</c:f>
              <c:numCache>
                <c:formatCode>General</c:formatCode>
                <c:ptCount val="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38-4AA8-A88C-E7D641333EA9}"/>
            </c:ext>
          </c:extLst>
        </c:ser>
        <c:dLbls/>
        <c:marker val="1"/>
        <c:axId val="95137792"/>
        <c:axId val="95139328"/>
      </c:lineChart>
      <c:catAx>
        <c:axId val="951377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5139328"/>
        <c:crosses val="autoZero"/>
        <c:auto val="1"/>
        <c:lblAlgn val="ctr"/>
        <c:lblOffset val="100"/>
      </c:catAx>
      <c:valAx>
        <c:axId val="951393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513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Concentrações Potássio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CA'!$B$181</c:f>
              <c:strCache>
                <c:ptCount val="1"/>
                <c:pt idx="0">
                  <c:v>Potássio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CA'!$A$182:$A$199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CA'!$B$182:$B$199</c:f>
              <c:numCache>
                <c:formatCode>0.00</c:formatCode>
                <c:ptCount val="18"/>
                <c:pt idx="0">
                  <c:v>8.99</c:v>
                </c:pt>
                <c:pt idx="1">
                  <c:v>10.501000000000001</c:v>
                </c:pt>
                <c:pt idx="2">
                  <c:v>7.74</c:v>
                </c:pt>
                <c:pt idx="3">
                  <c:v>2.4699999999999998</c:v>
                </c:pt>
                <c:pt idx="4">
                  <c:v>3.8919999999999995</c:v>
                </c:pt>
                <c:pt idx="5">
                  <c:v>2.6379999999999999</c:v>
                </c:pt>
                <c:pt idx="6">
                  <c:v>3.09</c:v>
                </c:pt>
                <c:pt idx="7">
                  <c:v>4.3419999999999996</c:v>
                </c:pt>
                <c:pt idx="8">
                  <c:v>3.0830000000000002</c:v>
                </c:pt>
                <c:pt idx="9">
                  <c:v>8.76</c:v>
                </c:pt>
                <c:pt idx="10">
                  <c:v>7.012999999999999</c:v>
                </c:pt>
                <c:pt idx="11">
                  <c:v>8.1189999999999998</c:v>
                </c:pt>
                <c:pt idx="12">
                  <c:v>7.28</c:v>
                </c:pt>
                <c:pt idx="13">
                  <c:v>9.968</c:v>
                </c:pt>
                <c:pt idx="14">
                  <c:v>8.3460000000000001</c:v>
                </c:pt>
                <c:pt idx="15">
                  <c:v>0.80700000000000005</c:v>
                </c:pt>
                <c:pt idx="16">
                  <c:v>1.605</c:v>
                </c:pt>
                <c:pt idx="17">
                  <c:v>1.008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D3-46A7-B9A7-8A56C51D61F2}"/>
            </c:ext>
          </c:extLst>
        </c:ser>
        <c:dLbls/>
        <c:gapWidth val="219"/>
        <c:overlap val="-27"/>
        <c:axId val="88173568"/>
        <c:axId val="88183552"/>
      </c:barChart>
      <c:lineChart>
        <c:grouping val="standard"/>
        <c:ser>
          <c:idx val="1"/>
          <c:order val="1"/>
          <c:tx>
            <c:strRef>
              <c:f>'[Planillha TCC 25-05 PCA Correto (1).xlsx]Gráficos CA'!$C$181</c:f>
              <c:strCache>
                <c:ptCount val="1"/>
                <c:pt idx="0">
                  <c:v>Limite OMS 2006 55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CA'!$A$182:$A$199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CA'!$C$182:$C$199</c:f>
              <c:numCache>
                <c:formatCode>General</c:formatCode>
                <c:ptCount val="18"/>
                <c:pt idx="0">
                  <c:v>55</c:v>
                </c:pt>
                <c:pt idx="1">
                  <c:v>55</c:v>
                </c:pt>
                <c:pt idx="2">
                  <c:v>55</c:v>
                </c:pt>
                <c:pt idx="3">
                  <c:v>55</c:v>
                </c:pt>
                <c:pt idx="4">
                  <c:v>55</c:v>
                </c:pt>
                <c:pt idx="5">
                  <c:v>55</c:v>
                </c:pt>
                <c:pt idx="6">
                  <c:v>55</c:v>
                </c:pt>
                <c:pt idx="7">
                  <c:v>55</c:v>
                </c:pt>
                <c:pt idx="8">
                  <c:v>55</c:v>
                </c:pt>
                <c:pt idx="9">
                  <c:v>55</c:v>
                </c:pt>
                <c:pt idx="10">
                  <c:v>55</c:v>
                </c:pt>
                <c:pt idx="11">
                  <c:v>55</c:v>
                </c:pt>
                <c:pt idx="12">
                  <c:v>55</c:v>
                </c:pt>
                <c:pt idx="13">
                  <c:v>55</c:v>
                </c:pt>
                <c:pt idx="14">
                  <c:v>55</c:v>
                </c:pt>
                <c:pt idx="15">
                  <c:v>55</c:v>
                </c:pt>
                <c:pt idx="16">
                  <c:v>55</c:v>
                </c:pt>
                <c:pt idx="17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D3-46A7-B9A7-8A56C51D61F2}"/>
            </c:ext>
          </c:extLst>
        </c:ser>
        <c:dLbls/>
        <c:marker val="1"/>
        <c:axId val="88173568"/>
        <c:axId val="88183552"/>
      </c:lineChart>
      <c:catAx>
        <c:axId val="881735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183552"/>
        <c:crosses val="autoZero"/>
        <c:auto val="1"/>
        <c:lblAlgn val="ctr"/>
        <c:lblOffset val="100"/>
      </c:catAx>
      <c:valAx>
        <c:axId val="881835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17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Concentrações de Brometo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CA'!$B$81</c:f>
              <c:strCache>
                <c:ptCount val="1"/>
                <c:pt idx="0">
                  <c:v>Brometo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CA'!$A$82:$A$99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CA'!$B$82:$B$99</c:f>
              <c:numCache>
                <c:formatCode>0.00</c:formatCode>
                <c:ptCount val="18"/>
                <c:pt idx="0">
                  <c:v>0.31100000000000005</c:v>
                </c:pt>
                <c:pt idx="1">
                  <c:v>0.125</c:v>
                </c:pt>
                <c:pt idx="2">
                  <c:v>3.2629999999999999</c:v>
                </c:pt>
                <c:pt idx="3">
                  <c:v>0.125</c:v>
                </c:pt>
                <c:pt idx="4">
                  <c:v>0.125</c:v>
                </c:pt>
                <c:pt idx="5">
                  <c:v>2.5680000000000001</c:v>
                </c:pt>
                <c:pt idx="6">
                  <c:v>0.25600000000000001</c:v>
                </c:pt>
                <c:pt idx="7">
                  <c:v>0.125</c:v>
                </c:pt>
                <c:pt idx="8">
                  <c:v>3.0909999999999997</c:v>
                </c:pt>
                <c:pt idx="9">
                  <c:v>0.125</c:v>
                </c:pt>
                <c:pt idx="10">
                  <c:v>0.125</c:v>
                </c:pt>
                <c:pt idx="11">
                  <c:v>2.4909999999999997</c:v>
                </c:pt>
                <c:pt idx="12">
                  <c:v>0.29500000000000004</c:v>
                </c:pt>
                <c:pt idx="13">
                  <c:v>0.125</c:v>
                </c:pt>
                <c:pt idx="14">
                  <c:v>3.3739999999999997</c:v>
                </c:pt>
                <c:pt idx="15">
                  <c:v>0.16</c:v>
                </c:pt>
                <c:pt idx="16">
                  <c:v>0.125</c:v>
                </c:pt>
                <c:pt idx="17">
                  <c:v>2.8539999999999996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7F-47BC-A733-29B4041354BA}"/>
            </c:ext>
          </c:extLst>
        </c:ser>
        <c:dLbls/>
        <c:gapWidth val="219"/>
        <c:overlap val="-27"/>
        <c:axId val="88295680"/>
        <c:axId val="88313856"/>
      </c:barChart>
      <c:lineChart>
        <c:grouping val="standard"/>
        <c:ser>
          <c:idx val="1"/>
          <c:order val="1"/>
          <c:tx>
            <c:strRef>
              <c:f>'[Planillha TCC 25-05 PCA Correto (1).xlsx]Gráficos CA'!$C$81</c:f>
              <c:strCache>
                <c:ptCount val="1"/>
                <c:pt idx="0">
                  <c:v>Limite OMS 6 mg/L.dia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CA'!$A$82:$A$99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CA'!$C$82:$C$99</c:f>
              <c:numCache>
                <c:formatCode>General</c:formatCode>
                <c:ptCount val="18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7F-47BC-A733-29B4041354BA}"/>
            </c:ext>
          </c:extLst>
        </c:ser>
        <c:dLbls/>
        <c:marker val="1"/>
        <c:axId val="88295680"/>
        <c:axId val="88313856"/>
      </c:lineChart>
      <c:catAx>
        <c:axId val="88295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313856"/>
        <c:crosses val="autoZero"/>
        <c:auto val="1"/>
        <c:lblAlgn val="ctr"/>
        <c:lblOffset val="100"/>
      </c:catAx>
      <c:valAx>
        <c:axId val="88313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29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Concentrações de Cálcio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CA'!$B$101</c:f>
              <c:strCache>
                <c:ptCount val="1"/>
                <c:pt idx="0">
                  <c:v>Cálcio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CA'!$A$102:$A$119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CA'!$B$102:$B$119</c:f>
              <c:numCache>
                <c:formatCode>0.00</c:formatCode>
                <c:ptCount val="18"/>
                <c:pt idx="0">
                  <c:v>10.201000000000001</c:v>
                </c:pt>
                <c:pt idx="1">
                  <c:v>12.456000000000001</c:v>
                </c:pt>
                <c:pt idx="2">
                  <c:v>10.38</c:v>
                </c:pt>
                <c:pt idx="3">
                  <c:v>6.9310000000000009</c:v>
                </c:pt>
                <c:pt idx="4">
                  <c:v>10.108000000000001</c:v>
                </c:pt>
                <c:pt idx="5">
                  <c:v>5.4459999999999997</c:v>
                </c:pt>
                <c:pt idx="6">
                  <c:v>7.020999999999999</c:v>
                </c:pt>
                <c:pt idx="7">
                  <c:v>7.1929999999999987</c:v>
                </c:pt>
                <c:pt idx="8">
                  <c:v>5.1019999999999994</c:v>
                </c:pt>
                <c:pt idx="9">
                  <c:v>6.45</c:v>
                </c:pt>
                <c:pt idx="10">
                  <c:v>4.9260000000000002</c:v>
                </c:pt>
                <c:pt idx="11">
                  <c:v>5.9160000000000004</c:v>
                </c:pt>
                <c:pt idx="12">
                  <c:v>14.129999999999999</c:v>
                </c:pt>
                <c:pt idx="13">
                  <c:v>26.786999999999995</c:v>
                </c:pt>
                <c:pt idx="14">
                  <c:v>20.670999999999999</c:v>
                </c:pt>
                <c:pt idx="15">
                  <c:v>2.7810000000000001</c:v>
                </c:pt>
                <c:pt idx="16">
                  <c:v>3.7749999999999999</c:v>
                </c:pt>
                <c:pt idx="17">
                  <c:v>2.8219999999999996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B5-439B-8A72-EE8474C7A639}"/>
            </c:ext>
          </c:extLst>
        </c:ser>
        <c:dLbls/>
        <c:gapWidth val="219"/>
        <c:overlap val="-27"/>
        <c:axId val="88339968"/>
        <c:axId val="88341504"/>
      </c:barChart>
      <c:lineChart>
        <c:grouping val="standard"/>
        <c:ser>
          <c:idx val="1"/>
          <c:order val="1"/>
          <c:tx>
            <c:strRef>
              <c:f>'[Planillha TCC 25-05 PCA Correto (1).xlsx]Gráficos CA'!$C$101</c:f>
              <c:strCache>
                <c:ptCount val="1"/>
                <c:pt idx="0">
                  <c:v>Limite OMS 2006 75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CA'!$A$102:$A$119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CA'!$C$102:$C$119</c:f>
              <c:numCache>
                <c:formatCode>General</c:formatCode>
                <c:ptCount val="18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  <c:pt idx="5">
                  <c:v>75</c:v>
                </c:pt>
                <c:pt idx="6">
                  <c:v>75</c:v>
                </c:pt>
                <c:pt idx="7">
                  <c:v>75</c:v>
                </c:pt>
                <c:pt idx="8">
                  <c:v>75</c:v>
                </c:pt>
                <c:pt idx="9">
                  <c:v>75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75</c:v>
                </c:pt>
                <c:pt idx="14">
                  <c:v>75</c:v>
                </c:pt>
                <c:pt idx="15">
                  <c:v>75</c:v>
                </c:pt>
                <c:pt idx="16">
                  <c:v>75</c:v>
                </c:pt>
                <c:pt idx="17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B5-439B-8A72-EE8474C7A639}"/>
            </c:ext>
          </c:extLst>
        </c:ser>
        <c:dLbls/>
        <c:marker val="1"/>
        <c:axId val="88339968"/>
        <c:axId val="88341504"/>
      </c:lineChart>
      <c:catAx>
        <c:axId val="883399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341504"/>
        <c:crosses val="autoZero"/>
        <c:auto val="1"/>
        <c:lblAlgn val="ctr"/>
        <c:lblOffset val="100"/>
      </c:catAx>
      <c:valAx>
        <c:axId val="883415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33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/>
              <a:t>Concentrações de Magnésio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CA'!$B$121</c:f>
              <c:strCache>
                <c:ptCount val="1"/>
                <c:pt idx="0">
                  <c:v>Magnésio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CA'!$A$122:$A$139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CA'!$B$122:$B$139</c:f>
              <c:numCache>
                <c:formatCode>0.00</c:formatCode>
                <c:ptCount val="18"/>
                <c:pt idx="0">
                  <c:v>8.0510000000000002</c:v>
                </c:pt>
                <c:pt idx="1">
                  <c:v>7.7439999999999998</c:v>
                </c:pt>
                <c:pt idx="2">
                  <c:v>8.0680000000000014</c:v>
                </c:pt>
                <c:pt idx="3">
                  <c:v>3.6819999999999999</c:v>
                </c:pt>
                <c:pt idx="4">
                  <c:v>4.2139999999999995</c:v>
                </c:pt>
                <c:pt idx="5">
                  <c:v>4.032</c:v>
                </c:pt>
                <c:pt idx="6">
                  <c:v>3.6070000000000002</c:v>
                </c:pt>
                <c:pt idx="7">
                  <c:v>4.5519999999999996</c:v>
                </c:pt>
                <c:pt idx="8">
                  <c:v>4.3929999999999989</c:v>
                </c:pt>
                <c:pt idx="9">
                  <c:v>4.7939999999999996</c:v>
                </c:pt>
                <c:pt idx="10">
                  <c:v>3.3499999999999996</c:v>
                </c:pt>
                <c:pt idx="11">
                  <c:v>5.7779999999999996</c:v>
                </c:pt>
                <c:pt idx="12">
                  <c:v>4.141</c:v>
                </c:pt>
                <c:pt idx="13">
                  <c:v>4.3159999999999989</c:v>
                </c:pt>
                <c:pt idx="14">
                  <c:v>6.2359999999999998</c:v>
                </c:pt>
                <c:pt idx="15">
                  <c:v>3.3169999999999997</c:v>
                </c:pt>
                <c:pt idx="16">
                  <c:v>3.9889999999999999</c:v>
                </c:pt>
                <c:pt idx="17">
                  <c:v>3.968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B4-4084-B1F9-D9670FC0A3F7}"/>
            </c:ext>
          </c:extLst>
        </c:ser>
        <c:dLbls/>
        <c:gapWidth val="219"/>
        <c:overlap val="-27"/>
        <c:axId val="94692096"/>
        <c:axId val="94693632"/>
      </c:barChart>
      <c:lineChart>
        <c:grouping val="standard"/>
        <c:ser>
          <c:idx val="1"/>
          <c:order val="1"/>
          <c:tx>
            <c:strRef>
              <c:f>'[Planillha TCC 25-05 PCA Correto (1).xlsx]Gráficos CA'!$C$121</c:f>
              <c:strCache>
                <c:ptCount val="1"/>
                <c:pt idx="0">
                  <c:v>Limite OMS 2006 50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CA'!$A$122:$A$139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CA'!$C$122:$C$139</c:f>
              <c:numCache>
                <c:formatCode>General</c:formatCode>
                <c:ptCount val="1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B4-4084-B1F9-D9670FC0A3F7}"/>
            </c:ext>
          </c:extLst>
        </c:ser>
        <c:dLbls/>
        <c:marker val="1"/>
        <c:axId val="94692096"/>
        <c:axId val="94693632"/>
      </c:lineChart>
      <c:catAx>
        <c:axId val="946920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4693632"/>
        <c:crosses val="autoZero"/>
        <c:auto val="1"/>
        <c:lblAlgn val="ctr"/>
        <c:lblOffset val="100"/>
      </c:catAx>
      <c:valAx>
        <c:axId val="94693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469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Concentrações</a:t>
            </a:r>
            <a:r>
              <a:rPr lang="en-US" sz="1800" dirty="0"/>
              <a:t> de </a:t>
            </a:r>
            <a:r>
              <a:rPr lang="en-US" sz="1800" dirty="0" err="1"/>
              <a:t>Amônio</a:t>
            </a:r>
            <a:endParaRPr lang="en-US" sz="1800" dirty="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CA'!$B$161</c:f>
              <c:strCache>
                <c:ptCount val="1"/>
                <c:pt idx="0">
                  <c:v>Amônio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CA'!$A$162:$A$179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CA'!$B$162:$B$179</c:f>
              <c:numCache>
                <c:formatCode>0.00</c:formatCode>
                <c:ptCount val="18"/>
                <c:pt idx="0">
                  <c:v>0.125</c:v>
                </c:pt>
                <c:pt idx="1">
                  <c:v>0.125</c:v>
                </c:pt>
                <c:pt idx="2">
                  <c:v>0.125</c:v>
                </c:pt>
                <c:pt idx="3">
                  <c:v>0.125</c:v>
                </c:pt>
                <c:pt idx="4">
                  <c:v>0.125</c:v>
                </c:pt>
                <c:pt idx="5">
                  <c:v>0.125</c:v>
                </c:pt>
                <c:pt idx="6">
                  <c:v>0.125</c:v>
                </c:pt>
                <c:pt idx="7">
                  <c:v>0.125</c:v>
                </c:pt>
                <c:pt idx="8">
                  <c:v>0.125</c:v>
                </c:pt>
                <c:pt idx="9">
                  <c:v>0.125</c:v>
                </c:pt>
                <c:pt idx="10">
                  <c:v>0.125</c:v>
                </c:pt>
                <c:pt idx="11">
                  <c:v>0.125</c:v>
                </c:pt>
                <c:pt idx="12">
                  <c:v>0.125</c:v>
                </c:pt>
                <c:pt idx="13">
                  <c:v>0.125</c:v>
                </c:pt>
                <c:pt idx="14">
                  <c:v>0.125</c:v>
                </c:pt>
                <c:pt idx="15">
                  <c:v>0.125</c:v>
                </c:pt>
                <c:pt idx="16">
                  <c:v>0.125</c:v>
                </c:pt>
                <c:pt idx="17">
                  <c:v>0.125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FD-4960-A75B-103503FB28CC}"/>
            </c:ext>
          </c:extLst>
        </c:ser>
        <c:dLbls/>
        <c:gapWidth val="219"/>
        <c:overlap val="-27"/>
        <c:axId val="88260608"/>
        <c:axId val="88262144"/>
      </c:barChart>
      <c:lineChart>
        <c:grouping val="standard"/>
        <c:ser>
          <c:idx val="1"/>
          <c:order val="1"/>
          <c:tx>
            <c:strRef>
              <c:f>'[Planillha TCC 25-05 PCA Correto (1).xlsx]Gráficos CA'!$C$161</c:f>
              <c:strCache>
                <c:ptCount val="1"/>
                <c:pt idx="0">
                  <c:v>Limite Portaria MS Nº 2.914 2011 1,5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CA'!$A$162:$A$179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CA'!$C$162:$C$179</c:f>
              <c:numCache>
                <c:formatCode>General</c:formatCode>
                <c:ptCount val="18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FD-4960-A75B-103503FB28CC}"/>
            </c:ext>
          </c:extLst>
        </c:ser>
        <c:dLbls/>
        <c:marker val="1"/>
        <c:axId val="88260608"/>
        <c:axId val="88262144"/>
      </c:lineChart>
      <c:catAx>
        <c:axId val="88260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262144"/>
        <c:crosses val="autoZero"/>
        <c:auto val="1"/>
        <c:lblAlgn val="ctr"/>
        <c:lblOffset val="100"/>
      </c:catAx>
      <c:valAx>
        <c:axId val="88262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26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Concentrações Sulfato mg/L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CA'!$B$21</c:f>
              <c:strCache>
                <c:ptCount val="1"/>
                <c:pt idx="0">
                  <c:v>Sulfato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CA'!$A$22:$A$39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CA'!$B$22:$B$39</c:f>
              <c:numCache>
                <c:formatCode>0.000</c:formatCode>
                <c:ptCount val="18"/>
                <c:pt idx="0">
                  <c:v>77.085999999999999</c:v>
                </c:pt>
                <c:pt idx="1">
                  <c:v>8.5</c:v>
                </c:pt>
                <c:pt idx="2">
                  <c:v>896.45799999999986</c:v>
                </c:pt>
                <c:pt idx="3">
                  <c:v>20.087999999999997</c:v>
                </c:pt>
                <c:pt idx="4">
                  <c:v>25.855</c:v>
                </c:pt>
                <c:pt idx="5">
                  <c:v>172.154</c:v>
                </c:pt>
                <c:pt idx="6">
                  <c:v>35.86</c:v>
                </c:pt>
                <c:pt idx="7">
                  <c:v>22.922999999999991</c:v>
                </c:pt>
                <c:pt idx="8">
                  <c:v>283.87299999999999</c:v>
                </c:pt>
                <c:pt idx="9">
                  <c:v>75.807000000000002</c:v>
                </c:pt>
                <c:pt idx="10">
                  <c:v>36.227000000000011</c:v>
                </c:pt>
                <c:pt idx="11">
                  <c:v>771.75599999999997</c:v>
                </c:pt>
                <c:pt idx="12">
                  <c:v>66.402000000000001</c:v>
                </c:pt>
                <c:pt idx="13">
                  <c:v>73.641000000000005</c:v>
                </c:pt>
                <c:pt idx="14">
                  <c:v>895.91399999999999</c:v>
                </c:pt>
                <c:pt idx="15">
                  <c:v>7.5090000000000003</c:v>
                </c:pt>
                <c:pt idx="16">
                  <c:v>7.819</c:v>
                </c:pt>
                <c:pt idx="17">
                  <c:v>97.628999999999991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86-49EC-AFAA-24199AF0EA72}"/>
            </c:ext>
          </c:extLst>
        </c:ser>
        <c:dLbls/>
        <c:gapWidth val="219"/>
        <c:overlap val="-27"/>
        <c:axId val="88440832"/>
        <c:axId val="88442368"/>
      </c:barChart>
      <c:lineChart>
        <c:grouping val="standard"/>
        <c:ser>
          <c:idx val="1"/>
          <c:order val="1"/>
          <c:tx>
            <c:strRef>
              <c:f>'[Planillha TCC 25-05 PCA Correto (1).xlsx]Gráficos CA'!$C$21</c:f>
              <c:strCache>
                <c:ptCount val="1"/>
                <c:pt idx="0">
                  <c:v>Limite EPA  e Resolução CONAMA 396 250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CA'!$A$22:$A$39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CA'!$C$22:$C$39</c:f>
              <c:numCache>
                <c:formatCode>General</c:formatCode>
                <c:ptCount val="18"/>
                <c:pt idx="0">
                  <c:v>250</c:v>
                </c:pt>
                <c:pt idx="1">
                  <c:v>250</c:v>
                </c:pt>
                <c:pt idx="2">
                  <c:v>250</c:v>
                </c:pt>
                <c:pt idx="3">
                  <c:v>250</c:v>
                </c:pt>
                <c:pt idx="4">
                  <c:v>250</c:v>
                </c:pt>
                <c:pt idx="5">
                  <c:v>250</c:v>
                </c:pt>
                <c:pt idx="6">
                  <c:v>250</c:v>
                </c:pt>
                <c:pt idx="7">
                  <c:v>250</c:v>
                </c:pt>
                <c:pt idx="8">
                  <c:v>250</c:v>
                </c:pt>
                <c:pt idx="9">
                  <c:v>250</c:v>
                </c:pt>
                <c:pt idx="10">
                  <c:v>250</c:v>
                </c:pt>
                <c:pt idx="11">
                  <c:v>250</c:v>
                </c:pt>
                <c:pt idx="12">
                  <c:v>250</c:v>
                </c:pt>
                <c:pt idx="13">
                  <c:v>250</c:v>
                </c:pt>
                <c:pt idx="14">
                  <c:v>250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86-49EC-AFAA-24199AF0EA72}"/>
            </c:ext>
          </c:extLst>
        </c:ser>
        <c:dLbls/>
        <c:marker val="1"/>
        <c:axId val="88440832"/>
        <c:axId val="88442368"/>
      </c:lineChart>
      <c:catAx>
        <c:axId val="884408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42368"/>
        <c:crosses val="autoZero"/>
        <c:auto val="1"/>
        <c:lblAlgn val="ctr"/>
        <c:lblOffset val="100"/>
      </c:catAx>
      <c:valAx>
        <c:axId val="884423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4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Concentrações de Nitrato mg/L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'[Planillha TCC 25-05 PCA Correto (1).xlsx]Gráficos CA'!$B$41</c:f>
              <c:strCache>
                <c:ptCount val="1"/>
                <c:pt idx="0">
                  <c:v>Nitrato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'[Planillha TCC 25-05 PCA Correto (1).xlsx]Gráficos CA'!$A$42:$A$59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CA'!$B$42:$B$59</c:f>
              <c:numCache>
                <c:formatCode>0.000</c:formatCode>
                <c:ptCount val="18"/>
                <c:pt idx="0">
                  <c:v>348.05200000000002</c:v>
                </c:pt>
                <c:pt idx="1">
                  <c:v>16.7</c:v>
                </c:pt>
                <c:pt idx="2">
                  <c:v>1818.201</c:v>
                </c:pt>
                <c:pt idx="3">
                  <c:v>343.87599999999992</c:v>
                </c:pt>
                <c:pt idx="4">
                  <c:v>157.02800000000002</c:v>
                </c:pt>
                <c:pt idx="5">
                  <c:v>2236.962</c:v>
                </c:pt>
                <c:pt idx="6">
                  <c:v>372.24299999999999</c:v>
                </c:pt>
                <c:pt idx="7">
                  <c:v>148.15200000000002</c:v>
                </c:pt>
                <c:pt idx="8">
                  <c:v>2302.6869999999994</c:v>
                </c:pt>
                <c:pt idx="9">
                  <c:v>196.38500000000002</c:v>
                </c:pt>
                <c:pt idx="10">
                  <c:v>43.574000000000005</c:v>
                </c:pt>
                <c:pt idx="11">
                  <c:v>1318.6659999999999</c:v>
                </c:pt>
                <c:pt idx="12">
                  <c:v>515.46799999999985</c:v>
                </c:pt>
                <c:pt idx="13">
                  <c:v>128.85600000000002</c:v>
                </c:pt>
                <c:pt idx="14">
                  <c:v>3229.8380000000002</c:v>
                </c:pt>
                <c:pt idx="15">
                  <c:v>228.63</c:v>
                </c:pt>
                <c:pt idx="16">
                  <c:v>118.926</c:v>
                </c:pt>
                <c:pt idx="17">
                  <c:v>1676.2070000000001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08-4F66-B7BC-A1576CAFFA40}"/>
            </c:ext>
          </c:extLst>
        </c:ser>
        <c:dLbls/>
        <c:gapWidth val="219"/>
        <c:overlap val="-27"/>
        <c:axId val="88509824"/>
        <c:axId val="88515712"/>
      </c:barChart>
      <c:lineChart>
        <c:grouping val="standard"/>
        <c:ser>
          <c:idx val="1"/>
          <c:order val="1"/>
          <c:tx>
            <c:strRef>
              <c:f>'[Planillha TCC 25-05 PCA Correto (1).xlsx]Gráficos CA'!$C$41</c:f>
              <c:strCache>
                <c:ptCount val="1"/>
                <c:pt idx="0">
                  <c:v>Limite EPA e  Resolução CONAMA  Nº 396/2008 10 mg/L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'[Planillha TCC 25-05 PCA Correto (1).xlsx]Gráficos CA'!$A$42:$A$59</c:f>
              <c:strCache>
                <c:ptCount val="18"/>
                <c:pt idx="0">
                  <c:v>P1C1</c:v>
                </c:pt>
                <c:pt idx="1">
                  <c:v>P1C2</c:v>
                </c:pt>
                <c:pt idx="2">
                  <c:v>P1C3</c:v>
                </c:pt>
                <c:pt idx="3">
                  <c:v>P2C1</c:v>
                </c:pt>
                <c:pt idx="4">
                  <c:v>P2C2</c:v>
                </c:pt>
                <c:pt idx="5">
                  <c:v>P2C3</c:v>
                </c:pt>
                <c:pt idx="6">
                  <c:v>P3C1</c:v>
                </c:pt>
                <c:pt idx="7">
                  <c:v>P3C2</c:v>
                </c:pt>
                <c:pt idx="8">
                  <c:v>P3C3</c:v>
                </c:pt>
                <c:pt idx="9">
                  <c:v>P4C1</c:v>
                </c:pt>
                <c:pt idx="10">
                  <c:v>P4C2</c:v>
                </c:pt>
                <c:pt idx="11">
                  <c:v>P4C3</c:v>
                </c:pt>
                <c:pt idx="12">
                  <c:v>P5C1</c:v>
                </c:pt>
                <c:pt idx="13">
                  <c:v>P5C2</c:v>
                </c:pt>
                <c:pt idx="14">
                  <c:v>P5C3</c:v>
                </c:pt>
                <c:pt idx="15">
                  <c:v>P6C1</c:v>
                </c:pt>
                <c:pt idx="16">
                  <c:v>P6C2</c:v>
                </c:pt>
                <c:pt idx="17">
                  <c:v>P6C3</c:v>
                </c:pt>
              </c:strCache>
            </c:strRef>
          </c:cat>
          <c:val>
            <c:numRef>
              <c:f>'[Planillha TCC 25-05 PCA Correto (1).xlsx]Gráficos CA'!$C$42:$C$59</c:f>
              <c:numCache>
                <c:formatCode>General</c:formatCode>
                <c:ptCount val="1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08-4F66-B7BC-A1576CAFFA40}"/>
            </c:ext>
          </c:extLst>
        </c:ser>
        <c:dLbls/>
        <c:marker val="1"/>
        <c:axId val="88509824"/>
        <c:axId val="88515712"/>
      </c:lineChart>
      <c:catAx>
        <c:axId val="88509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515712"/>
        <c:crosses val="autoZero"/>
        <c:auto val="1"/>
        <c:lblAlgn val="ctr"/>
        <c:lblOffset val="100"/>
      </c:catAx>
      <c:valAx>
        <c:axId val="885157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50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B8A8B-AA94-44DC-B21A-3C793510213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4FAFB42-7460-4513-9191-7CB5F490F747}">
      <dgm:prSet phldrT="[Texto]" custT="1"/>
      <dgm:spPr/>
      <dgm:t>
        <a:bodyPr/>
        <a:lstStyle/>
        <a:p>
          <a:r>
            <a:rPr lang="pt-BR" sz="2800" dirty="0"/>
            <a:t>Rápida Expansão urbana</a:t>
          </a:r>
        </a:p>
      </dgm:t>
    </dgm:pt>
    <dgm:pt modelId="{89DD452C-1244-4CD2-ADBF-0576A984CEDF}" type="parTrans" cxnId="{A7DF7C81-5473-4ADF-83A5-7BD669DD035B}">
      <dgm:prSet/>
      <dgm:spPr/>
      <dgm:t>
        <a:bodyPr/>
        <a:lstStyle/>
        <a:p>
          <a:endParaRPr lang="pt-BR"/>
        </a:p>
      </dgm:t>
    </dgm:pt>
    <dgm:pt modelId="{82FE6043-E58C-4D42-BA31-ABECB280A946}" type="sibTrans" cxnId="{A7DF7C81-5473-4ADF-83A5-7BD669DD035B}">
      <dgm:prSet/>
      <dgm:spPr/>
      <dgm:t>
        <a:bodyPr/>
        <a:lstStyle/>
        <a:p>
          <a:endParaRPr lang="pt-BR"/>
        </a:p>
      </dgm:t>
    </dgm:pt>
    <dgm:pt modelId="{82BF43F8-3177-47EB-9C3E-8AA6E8411DC5}">
      <dgm:prSet phldrT="[Texto]" custT="1"/>
      <dgm:spPr/>
      <dgm:t>
        <a:bodyPr/>
        <a:lstStyle/>
        <a:p>
          <a:r>
            <a:rPr lang="pt-BR" sz="2800" dirty="0"/>
            <a:t>Contaminação das águas </a:t>
          </a:r>
        </a:p>
        <a:p>
          <a:r>
            <a:rPr lang="pt-BR" sz="2800" dirty="0"/>
            <a:t>subterrâneas</a:t>
          </a:r>
        </a:p>
      </dgm:t>
    </dgm:pt>
    <dgm:pt modelId="{D4A7BE32-EC06-4528-9FEC-7C265726AEF9}" type="parTrans" cxnId="{8983CF3C-C7E9-446E-8D17-E1606D5D897E}">
      <dgm:prSet/>
      <dgm:spPr/>
      <dgm:t>
        <a:bodyPr/>
        <a:lstStyle/>
        <a:p>
          <a:endParaRPr lang="pt-BR"/>
        </a:p>
      </dgm:t>
    </dgm:pt>
    <dgm:pt modelId="{5DE98F30-0509-45EF-82EE-BF21823F15F3}" type="sibTrans" cxnId="{8983CF3C-C7E9-446E-8D17-E1606D5D897E}">
      <dgm:prSet/>
      <dgm:spPr/>
      <dgm:t>
        <a:bodyPr/>
        <a:lstStyle/>
        <a:p>
          <a:endParaRPr lang="pt-BR"/>
        </a:p>
      </dgm:t>
    </dgm:pt>
    <dgm:pt modelId="{093406F3-4462-42F8-BF6A-5BCC3E89C952}">
      <dgm:prSet phldrT="[Texto]" custT="1"/>
      <dgm:spPr/>
      <dgm:t>
        <a:bodyPr/>
        <a:lstStyle/>
        <a:p>
          <a:r>
            <a:rPr lang="pt-BR" sz="2800" dirty="0"/>
            <a:t>Saneamento e gestão de recursos hídricos</a:t>
          </a:r>
        </a:p>
      </dgm:t>
    </dgm:pt>
    <dgm:pt modelId="{EA3031DE-9CB0-41A8-8D58-501F1D2DAEC2}" type="parTrans" cxnId="{DFEA5C0D-499F-48EB-AEB1-A86D6F2379F5}">
      <dgm:prSet/>
      <dgm:spPr/>
      <dgm:t>
        <a:bodyPr/>
        <a:lstStyle/>
        <a:p>
          <a:endParaRPr lang="pt-BR"/>
        </a:p>
      </dgm:t>
    </dgm:pt>
    <dgm:pt modelId="{CD46A3B6-750F-46AE-A21C-C4AB6882CB97}" type="sibTrans" cxnId="{DFEA5C0D-499F-48EB-AEB1-A86D6F2379F5}">
      <dgm:prSet/>
      <dgm:spPr/>
      <dgm:t>
        <a:bodyPr/>
        <a:lstStyle/>
        <a:p>
          <a:endParaRPr lang="pt-BR"/>
        </a:p>
      </dgm:t>
    </dgm:pt>
    <dgm:pt modelId="{111A00D4-FFAF-41F3-A5A2-C8AFC49D93B4}" type="pres">
      <dgm:prSet presAssocID="{F84B8A8B-AA94-44DC-B21A-3C793510213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5B45D39B-D1CC-4F87-BD75-481A4462F557}" type="pres">
      <dgm:prSet presAssocID="{C4FAFB42-7460-4513-9191-7CB5F490F747}" presName="Accent1" presStyleCnt="0"/>
      <dgm:spPr/>
    </dgm:pt>
    <dgm:pt modelId="{337FC58A-3A33-45FA-A406-4F3C8815C6DE}" type="pres">
      <dgm:prSet presAssocID="{C4FAFB42-7460-4513-9191-7CB5F490F747}" presName="Accent" presStyleLbl="node1" presStyleIdx="0" presStyleCnt="3" custScaleX="218061" custScaleY="99736" custLinFactNeighborX="53127" custLinFactNeighborY="-534"/>
      <dgm:spPr/>
    </dgm:pt>
    <dgm:pt modelId="{88E505BA-6656-4D89-8EE1-190DAA33F893}" type="pres">
      <dgm:prSet presAssocID="{C4FAFB42-7460-4513-9191-7CB5F490F747}" presName="Parent1" presStyleLbl="revTx" presStyleIdx="0" presStyleCnt="3" custScaleX="239893" custLinFactX="18093" custLinFactNeighborX="100000" custLinFactNeighborY="-15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71F682-49A2-4184-8CCA-408902C569C4}" type="pres">
      <dgm:prSet presAssocID="{82BF43F8-3177-47EB-9C3E-8AA6E8411DC5}" presName="Accent2" presStyleCnt="0"/>
      <dgm:spPr/>
    </dgm:pt>
    <dgm:pt modelId="{F0137FEE-9918-42BE-A9E9-DE6437A8F6B7}" type="pres">
      <dgm:prSet presAssocID="{82BF43F8-3177-47EB-9C3E-8AA6E8411DC5}" presName="Accent" presStyleLbl="node1" presStyleIdx="1" presStyleCnt="3" custScaleX="243630" custLinFactNeighborX="45131" custLinFactNeighborY="7241"/>
      <dgm:spPr>
        <a:solidFill>
          <a:schemeClr val="accent2">
            <a:lumMod val="75000"/>
          </a:schemeClr>
        </a:solidFill>
      </dgm:spPr>
    </dgm:pt>
    <dgm:pt modelId="{17BB0642-A1CD-4237-A734-E7F079D24302}" type="pres">
      <dgm:prSet presAssocID="{82BF43F8-3177-47EB-9C3E-8AA6E8411DC5}" presName="Parent2" presStyleLbl="revTx" presStyleIdx="1" presStyleCnt="3" custScaleX="533133" custLinFactX="22250" custLinFactNeighborX="100000" custLinFactNeighborY="319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3F7B86-0698-4758-A586-D1F370A1AE42}" type="pres">
      <dgm:prSet presAssocID="{093406F3-4462-42F8-BF6A-5BCC3E89C952}" presName="Accent3" presStyleCnt="0"/>
      <dgm:spPr/>
    </dgm:pt>
    <dgm:pt modelId="{050A6F9A-9872-4FC5-A948-BA047FD98025}" type="pres">
      <dgm:prSet presAssocID="{093406F3-4462-42F8-BF6A-5BCC3E89C952}" presName="Accent" presStyleLbl="node1" presStyleIdx="2" presStyleCnt="3" custScaleX="253856" custScaleY="108468" custLinFactNeighborX="64380" custLinFactNeighborY="22222"/>
      <dgm:spPr>
        <a:solidFill>
          <a:schemeClr val="accent4">
            <a:lumMod val="75000"/>
          </a:schemeClr>
        </a:solidFill>
      </dgm:spPr>
    </dgm:pt>
    <dgm:pt modelId="{86D9C377-ADD8-40C8-9011-88B1FAB5F4B4}" type="pres">
      <dgm:prSet presAssocID="{093406F3-4462-42F8-BF6A-5BCC3E89C952}" presName="Parent3" presStyleLbl="revTx" presStyleIdx="2" presStyleCnt="3" custScaleX="369017" custLinFactNeighborX="86073" custLinFactNeighborY="549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D74AD8E-105E-449C-8FAC-76BE93D8B6E2}" type="presOf" srcId="{093406F3-4462-42F8-BF6A-5BCC3E89C952}" destId="{86D9C377-ADD8-40C8-9011-88B1FAB5F4B4}" srcOrd="0" destOrd="0" presId="urn:microsoft.com/office/officeart/2009/layout/CircleArrowProcess"/>
    <dgm:cxn modelId="{A7DF7C81-5473-4ADF-83A5-7BD669DD035B}" srcId="{F84B8A8B-AA94-44DC-B21A-3C793510213C}" destId="{C4FAFB42-7460-4513-9191-7CB5F490F747}" srcOrd="0" destOrd="0" parTransId="{89DD452C-1244-4CD2-ADBF-0576A984CEDF}" sibTransId="{82FE6043-E58C-4D42-BA31-ABECB280A946}"/>
    <dgm:cxn modelId="{B56F8D6F-50E4-41AC-AC08-C8190369C0BA}" type="presOf" srcId="{C4FAFB42-7460-4513-9191-7CB5F490F747}" destId="{88E505BA-6656-4D89-8EE1-190DAA33F893}" srcOrd="0" destOrd="0" presId="urn:microsoft.com/office/officeart/2009/layout/CircleArrowProcess"/>
    <dgm:cxn modelId="{851C7814-8B10-43EE-B814-C3F79CC80723}" type="presOf" srcId="{82BF43F8-3177-47EB-9C3E-8AA6E8411DC5}" destId="{17BB0642-A1CD-4237-A734-E7F079D24302}" srcOrd="0" destOrd="0" presId="urn:microsoft.com/office/officeart/2009/layout/CircleArrowProcess"/>
    <dgm:cxn modelId="{8983CF3C-C7E9-446E-8D17-E1606D5D897E}" srcId="{F84B8A8B-AA94-44DC-B21A-3C793510213C}" destId="{82BF43F8-3177-47EB-9C3E-8AA6E8411DC5}" srcOrd="1" destOrd="0" parTransId="{D4A7BE32-EC06-4528-9FEC-7C265726AEF9}" sibTransId="{5DE98F30-0509-45EF-82EE-BF21823F15F3}"/>
    <dgm:cxn modelId="{DFEA5C0D-499F-48EB-AEB1-A86D6F2379F5}" srcId="{F84B8A8B-AA94-44DC-B21A-3C793510213C}" destId="{093406F3-4462-42F8-BF6A-5BCC3E89C952}" srcOrd="2" destOrd="0" parTransId="{EA3031DE-9CB0-41A8-8D58-501F1D2DAEC2}" sibTransId="{CD46A3B6-750F-46AE-A21C-C4AB6882CB97}"/>
    <dgm:cxn modelId="{30BEB4F7-FB50-40DE-812E-0615B07D0DBD}" type="presOf" srcId="{F84B8A8B-AA94-44DC-B21A-3C793510213C}" destId="{111A00D4-FFAF-41F3-A5A2-C8AFC49D93B4}" srcOrd="0" destOrd="0" presId="urn:microsoft.com/office/officeart/2009/layout/CircleArrowProcess"/>
    <dgm:cxn modelId="{40F5BF49-B982-4C12-9AC5-B93D287D3536}" type="presParOf" srcId="{111A00D4-FFAF-41F3-A5A2-C8AFC49D93B4}" destId="{5B45D39B-D1CC-4F87-BD75-481A4462F557}" srcOrd="0" destOrd="0" presId="urn:microsoft.com/office/officeart/2009/layout/CircleArrowProcess"/>
    <dgm:cxn modelId="{3A144AD3-5C4E-4F07-8345-39AEED5EACF4}" type="presParOf" srcId="{5B45D39B-D1CC-4F87-BD75-481A4462F557}" destId="{337FC58A-3A33-45FA-A406-4F3C8815C6DE}" srcOrd="0" destOrd="0" presId="urn:microsoft.com/office/officeart/2009/layout/CircleArrowProcess"/>
    <dgm:cxn modelId="{46B8AC36-C6DF-4284-B27B-30397D886E9B}" type="presParOf" srcId="{111A00D4-FFAF-41F3-A5A2-C8AFC49D93B4}" destId="{88E505BA-6656-4D89-8EE1-190DAA33F893}" srcOrd="1" destOrd="0" presId="urn:microsoft.com/office/officeart/2009/layout/CircleArrowProcess"/>
    <dgm:cxn modelId="{3FD2B0A7-997C-4D7F-9856-E90B2DB4A74F}" type="presParOf" srcId="{111A00D4-FFAF-41F3-A5A2-C8AFC49D93B4}" destId="{2471F682-49A2-4184-8CCA-408902C569C4}" srcOrd="2" destOrd="0" presId="urn:microsoft.com/office/officeart/2009/layout/CircleArrowProcess"/>
    <dgm:cxn modelId="{61580054-EB20-40AC-ABA0-181F12BE4C41}" type="presParOf" srcId="{2471F682-49A2-4184-8CCA-408902C569C4}" destId="{F0137FEE-9918-42BE-A9E9-DE6437A8F6B7}" srcOrd="0" destOrd="0" presId="urn:microsoft.com/office/officeart/2009/layout/CircleArrowProcess"/>
    <dgm:cxn modelId="{33884935-995D-4D4C-BE7F-B86CE547F642}" type="presParOf" srcId="{111A00D4-FFAF-41F3-A5A2-C8AFC49D93B4}" destId="{17BB0642-A1CD-4237-A734-E7F079D24302}" srcOrd="3" destOrd="0" presId="urn:microsoft.com/office/officeart/2009/layout/CircleArrowProcess"/>
    <dgm:cxn modelId="{2FCA7A71-DC29-4B4F-A941-5434B2FF0D28}" type="presParOf" srcId="{111A00D4-FFAF-41F3-A5A2-C8AFC49D93B4}" destId="{503F7B86-0698-4758-A586-D1F370A1AE42}" srcOrd="4" destOrd="0" presId="urn:microsoft.com/office/officeart/2009/layout/CircleArrowProcess"/>
    <dgm:cxn modelId="{DD5AFB52-FB7B-4276-93A8-A7EED8C7CC8E}" type="presParOf" srcId="{503F7B86-0698-4758-A586-D1F370A1AE42}" destId="{050A6F9A-9872-4FC5-A948-BA047FD98025}" srcOrd="0" destOrd="0" presId="urn:microsoft.com/office/officeart/2009/layout/CircleArrowProcess"/>
    <dgm:cxn modelId="{35AE4D62-5447-4E34-8B78-9D631A0DB9A0}" type="presParOf" srcId="{111A00D4-FFAF-41F3-A5A2-C8AFC49D93B4}" destId="{86D9C377-ADD8-40C8-9011-88B1FAB5F4B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3CE589-D064-4353-830F-8CA3695954F7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</dgm:pt>
    <dgm:pt modelId="{ECDEDEB8-3E0C-4AFF-A65F-98BB3C6B59D8}">
      <dgm:prSet phldrT="[Texto]"/>
      <dgm:spPr/>
      <dgm:t>
        <a:bodyPr/>
        <a:lstStyle/>
        <a:p>
          <a:r>
            <a:rPr lang="pt-BR" b="1" dirty="0"/>
            <a:t>Planejamento amostral</a:t>
          </a:r>
        </a:p>
      </dgm:t>
    </dgm:pt>
    <dgm:pt modelId="{E6B121AA-7464-4F3D-9FA9-FA969C12C860}" type="parTrans" cxnId="{F4E34271-0DFE-433F-AC21-ED9F73034FC1}">
      <dgm:prSet/>
      <dgm:spPr/>
      <dgm:t>
        <a:bodyPr/>
        <a:lstStyle/>
        <a:p>
          <a:endParaRPr lang="pt-BR"/>
        </a:p>
      </dgm:t>
    </dgm:pt>
    <dgm:pt modelId="{2E8E7EE1-8973-4FCB-8BD5-225CE99EC84B}" type="sibTrans" cxnId="{F4E34271-0DFE-433F-AC21-ED9F73034FC1}">
      <dgm:prSet/>
      <dgm:spPr/>
      <dgm:t>
        <a:bodyPr/>
        <a:lstStyle/>
        <a:p>
          <a:endParaRPr lang="pt-BR"/>
        </a:p>
      </dgm:t>
    </dgm:pt>
    <dgm:pt modelId="{0CCBEDE4-2C7D-478F-8DCF-FEB1DD7F910B}">
      <dgm:prSet phldrT="[Texto]"/>
      <dgm:spPr/>
      <dgm:t>
        <a:bodyPr/>
        <a:lstStyle/>
        <a:p>
          <a:r>
            <a:rPr lang="pt-BR" b="1" dirty="0"/>
            <a:t>Escolha dos parâmetros e metodologias</a:t>
          </a:r>
        </a:p>
      </dgm:t>
    </dgm:pt>
    <dgm:pt modelId="{07BB719F-E548-4EAF-856A-47B0558F5737}" type="parTrans" cxnId="{EC006D6C-BD7D-4FC3-AC05-144CD3BE5565}">
      <dgm:prSet/>
      <dgm:spPr/>
      <dgm:t>
        <a:bodyPr/>
        <a:lstStyle/>
        <a:p>
          <a:endParaRPr lang="pt-BR"/>
        </a:p>
      </dgm:t>
    </dgm:pt>
    <dgm:pt modelId="{61B27C12-F331-4350-B819-48F41A887820}" type="sibTrans" cxnId="{EC006D6C-BD7D-4FC3-AC05-144CD3BE5565}">
      <dgm:prSet/>
      <dgm:spPr/>
      <dgm:t>
        <a:bodyPr/>
        <a:lstStyle/>
        <a:p>
          <a:endParaRPr lang="pt-BR"/>
        </a:p>
      </dgm:t>
    </dgm:pt>
    <dgm:pt modelId="{E3023F7D-F452-4C69-9755-EA9E133BCA6E}">
      <dgm:prSet phldrT="[Texto]"/>
      <dgm:spPr/>
      <dgm:t>
        <a:bodyPr/>
        <a:lstStyle/>
        <a:p>
          <a:r>
            <a:rPr lang="pt-BR" b="1" dirty="0"/>
            <a:t>Preparo de Vidrarias</a:t>
          </a:r>
        </a:p>
      </dgm:t>
    </dgm:pt>
    <dgm:pt modelId="{6B4F5D37-C964-4D8D-B27E-E100C5E7921E}" type="parTrans" cxnId="{9C8F1237-373B-44F1-9788-F8C03984C6C9}">
      <dgm:prSet/>
      <dgm:spPr/>
      <dgm:t>
        <a:bodyPr/>
        <a:lstStyle/>
        <a:p>
          <a:endParaRPr lang="pt-BR"/>
        </a:p>
      </dgm:t>
    </dgm:pt>
    <dgm:pt modelId="{FB6D0131-913E-4069-9D57-E4579F5F1D1D}" type="sibTrans" cxnId="{9C8F1237-373B-44F1-9788-F8C03984C6C9}">
      <dgm:prSet/>
      <dgm:spPr/>
      <dgm:t>
        <a:bodyPr/>
        <a:lstStyle/>
        <a:p>
          <a:endParaRPr lang="pt-BR"/>
        </a:p>
      </dgm:t>
    </dgm:pt>
    <dgm:pt modelId="{C60A0773-F8E9-4CEF-9845-3C25D74A7B57}" type="pres">
      <dgm:prSet presAssocID="{1C3CE589-D064-4353-830F-8CA3695954F7}" presName="linearFlow" presStyleCnt="0">
        <dgm:presLayoutVars>
          <dgm:dir/>
          <dgm:resizeHandles val="exact"/>
        </dgm:presLayoutVars>
      </dgm:prSet>
      <dgm:spPr/>
    </dgm:pt>
    <dgm:pt modelId="{AB7EB536-0DD5-4E62-B367-27A01FEF8CE8}" type="pres">
      <dgm:prSet presAssocID="{ECDEDEB8-3E0C-4AFF-A65F-98BB3C6B59D8}" presName="composite" presStyleCnt="0"/>
      <dgm:spPr/>
    </dgm:pt>
    <dgm:pt modelId="{13D8FD05-4376-42BC-BEE4-2D753A1FD7BE}" type="pres">
      <dgm:prSet presAssocID="{ECDEDEB8-3E0C-4AFF-A65F-98BB3C6B59D8}" presName="imgShp" presStyleLbl="fgImgPlace1" presStyleIdx="0" presStyleCnt="3"/>
      <dgm:spPr/>
    </dgm:pt>
    <dgm:pt modelId="{3545EF08-1BB1-4A6C-AF08-2B3E1E46118F}" type="pres">
      <dgm:prSet presAssocID="{ECDEDEB8-3E0C-4AFF-A65F-98BB3C6B59D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BC4C96-D194-453A-878B-4AE3B6F19C8E}" type="pres">
      <dgm:prSet presAssocID="{2E8E7EE1-8973-4FCB-8BD5-225CE99EC84B}" presName="spacing" presStyleCnt="0"/>
      <dgm:spPr/>
    </dgm:pt>
    <dgm:pt modelId="{ADF7D54E-E036-43DE-B033-74C2DB48B9A3}" type="pres">
      <dgm:prSet presAssocID="{0CCBEDE4-2C7D-478F-8DCF-FEB1DD7F910B}" presName="composite" presStyleCnt="0"/>
      <dgm:spPr/>
    </dgm:pt>
    <dgm:pt modelId="{E3E1B80B-A6B7-4958-971B-501C93B4F1BC}" type="pres">
      <dgm:prSet presAssocID="{0CCBEDE4-2C7D-478F-8DCF-FEB1DD7F910B}" presName="imgShp" presStyleLbl="fgImgPlace1" presStyleIdx="1" presStyleCnt="3"/>
      <dgm:spPr/>
    </dgm:pt>
    <dgm:pt modelId="{6941FDD6-1BED-4264-A19E-3BC22DAF60C1}" type="pres">
      <dgm:prSet presAssocID="{0CCBEDE4-2C7D-478F-8DCF-FEB1DD7F910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E78FE7-CDEB-434C-99D7-1A54119FC2D3}" type="pres">
      <dgm:prSet presAssocID="{61B27C12-F331-4350-B819-48F41A887820}" presName="spacing" presStyleCnt="0"/>
      <dgm:spPr/>
    </dgm:pt>
    <dgm:pt modelId="{2C93354C-B630-4ACF-9A75-A7C7221EDAF8}" type="pres">
      <dgm:prSet presAssocID="{E3023F7D-F452-4C69-9755-EA9E133BCA6E}" presName="composite" presStyleCnt="0"/>
      <dgm:spPr/>
    </dgm:pt>
    <dgm:pt modelId="{469352B8-82B4-4B17-86D9-2F1AC4F836F5}" type="pres">
      <dgm:prSet presAssocID="{E3023F7D-F452-4C69-9755-EA9E133BCA6E}" presName="imgShp" presStyleLbl="fgImgPlace1" presStyleIdx="2" presStyleCnt="3"/>
      <dgm:spPr/>
    </dgm:pt>
    <dgm:pt modelId="{AB4348D1-BD2E-457A-B9EC-BA40441ED848}" type="pres">
      <dgm:prSet presAssocID="{E3023F7D-F452-4C69-9755-EA9E133BCA6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8F0958-ABA8-444F-B81F-422C42D7DC48}" type="presOf" srcId="{ECDEDEB8-3E0C-4AFF-A65F-98BB3C6B59D8}" destId="{3545EF08-1BB1-4A6C-AF08-2B3E1E46118F}" srcOrd="0" destOrd="0" presId="urn:microsoft.com/office/officeart/2005/8/layout/vList3#1"/>
    <dgm:cxn modelId="{46B71A30-42CC-4945-BA14-52075B06D21A}" type="presOf" srcId="{0CCBEDE4-2C7D-478F-8DCF-FEB1DD7F910B}" destId="{6941FDD6-1BED-4264-A19E-3BC22DAF60C1}" srcOrd="0" destOrd="0" presId="urn:microsoft.com/office/officeart/2005/8/layout/vList3#1"/>
    <dgm:cxn modelId="{A70D9962-91DC-464A-A737-022166549F55}" type="presOf" srcId="{E3023F7D-F452-4C69-9755-EA9E133BCA6E}" destId="{AB4348D1-BD2E-457A-B9EC-BA40441ED848}" srcOrd="0" destOrd="0" presId="urn:microsoft.com/office/officeart/2005/8/layout/vList3#1"/>
    <dgm:cxn modelId="{2E763A8A-7845-4A50-9033-EFE25B9F2AD6}" type="presOf" srcId="{1C3CE589-D064-4353-830F-8CA3695954F7}" destId="{C60A0773-F8E9-4CEF-9845-3C25D74A7B57}" srcOrd="0" destOrd="0" presId="urn:microsoft.com/office/officeart/2005/8/layout/vList3#1"/>
    <dgm:cxn modelId="{F4E34271-0DFE-433F-AC21-ED9F73034FC1}" srcId="{1C3CE589-D064-4353-830F-8CA3695954F7}" destId="{ECDEDEB8-3E0C-4AFF-A65F-98BB3C6B59D8}" srcOrd="0" destOrd="0" parTransId="{E6B121AA-7464-4F3D-9FA9-FA969C12C860}" sibTransId="{2E8E7EE1-8973-4FCB-8BD5-225CE99EC84B}"/>
    <dgm:cxn modelId="{9C8F1237-373B-44F1-9788-F8C03984C6C9}" srcId="{1C3CE589-D064-4353-830F-8CA3695954F7}" destId="{E3023F7D-F452-4C69-9755-EA9E133BCA6E}" srcOrd="2" destOrd="0" parTransId="{6B4F5D37-C964-4D8D-B27E-E100C5E7921E}" sibTransId="{FB6D0131-913E-4069-9D57-E4579F5F1D1D}"/>
    <dgm:cxn modelId="{EC006D6C-BD7D-4FC3-AC05-144CD3BE5565}" srcId="{1C3CE589-D064-4353-830F-8CA3695954F7}" destId="{0CCBEDE4-2C7D-478F-8DCF-FEB1DD7F910B}" srcOrd="1" destOrd="0" parTransId="{07BB719F-E548-4EAF-856A-47B0558F5737}" sibTransId="{61B27C12-F331-4350-B819-48F41A887820}"/>
    <dgm:cxn modelId="{F31840BE-1FBE-4709-A0B6-DE126A8B8829}" type="presParOf" srcId="{C60A0773-F8E9-4CEF-9845-3C25D74A7B57}" destId="{AB7EB536-0DD5-4E62-B367-27A01FEF8CE8}" srcOrd="0" destOrd="0" presId="urn:microsoft.com/office/officeart/2005/8/layout/vList3#1"/>
    <dgm:cxn modelId="{F3F98FD7-AC3C-4E76-9986-95BD6575C767}" type="presParOf" srcId="{AB7EB536-0DD5-4E62-B367-27A01FEF8CE8}" destId="{13D8FD05-4376-42BC-BEE4-2D753A1FD7BE}" srcOrd="0" destOrd="0" presId="urn:microsoft.com/office/officeart/2005/8/layout/vList3#1"/>
    <dgm:cxn modelId="{1F1E5631-77BE-4D1B-98A8-A7D440C0AE32}" type="presParOf" srcId="{AB7EB536-0DD5-4E62-B367-27A01FEF8CE8}" destId="{3545EF08-1BB1-4A6C-AF08-2B3E1E46118F}" srcOrd="1" destOrd="0" presId="urn:microsoft.com/office/officeart/2005/8/layout/vList3#1"/>
    <dgm:cxn modelId="{F0BC92A6-6EA9-4F0C-8D80-C73A0A225C48}" type="presParOf" srcId="{C60A0773-F8E9-4CEF-9845-3C25D74A7B57}" destId="{99BC4C96-D194-453A-878B-4AE3B6F19C8E}" srcOrd="1" destOrd="0" presId="urn:microsoft.com/office/officeart/2005/8/layout/vList3#1"/>
    <dgm:cxn modelId="{B16FC977-AACC-4CB0-A433-9D561C752FCB}" type="presParOf" srcId="{C60A0773-F8E9-4CEF-9845-3C25D74A7B57}" destId="{ADF7D54E-E036-43DE-B033-74C2DB48B9A3}" srcOrd="2" destOrd="0" presId="urn:microsoft.com/office/officeart/2005/8/layout/vList3#1"/>
    <dgm:cxn modelId="{CDE5AB1F-693D-43DC-AD73-D823075D6659}" type="presParOf" srcId="{ADF7D54E-E036-43DE-B033-74C2DB48B9A3}" destId="{E3E1B80B-A6B7-4958-971B-501C93B4F1BC}" srcOrd="0" destOrd="0" presId="urn:microsoft.com/office/officeart/2005/8/layout/vList3#1"/>
    <dgm:cxn modelId="{349CBD3B-CEAE-4581-A61F-EB0E96F6F521}" type="presParOf" srcId="{ADF7D54E-E036-43DE-B033-74C2DB48B9A3}" destId="{6941FDD6-1BED-4264-A19E-3BC22DAF60C1}" srcOrd="1" destOrd="0" presId="urn:microsoft.com/office/officeart/2005/8/layout/vList3#1"/>
    <dgm:cxn modelId="{AF31D199-9B0C-45E0-85FC-6BC3988401CF}" type="presParOf" srcId="{C60A0773-F8E9-4CEF-9845-3C25D74A7B57}" destId="{88E78FE7-CDEB-434C-99D7-1A54119FC2D3}" srcOrd="3" destOrd="0" presId="urn:microsoft.com/office/officeart/2005/8/layout/vList3#1"/>
    <dgm:cxn modelId="{CEC6B591-7019-47B8-8A16-1C9A2F3730C8}" type="presParOf" srcId="{C60A0773-F8E9-4CEF-9845-3C25D74A7B57}" destId="{2C93354C-B630-4ACF-9A75-A7C7221EDAF8}" srcOrd="4" destOrd="0" presId="urn:microsoft.com/office/officeart/2005/8/layout/vList3#1"/>
    <dgm:cxn modelId="{49A3886F-55C3-4DDB-BA5F-7BCD98FB1758}" type="presParOf" srcId="{2C93354C-B630-4ACF-9A75-A7C7221EDAF8}" destId="{469352B8-82B4-4B17-86D9-2F1AC4F836F5}" srcOrd="0" destOrd="0" presId="urn:microsoft.com/office/officeart/2005/8/layout/vList3#1"/>
    <dgm:cxn modelId="{A59104D9-3FC7-41F6-8786-7590243867C7}" type="presParOf" srcId="{2C93354C-B630-4ACF-9A75-A7C7221EDAF8}" destId="{AB4348D1-BD2E-457A-B9EC-BA40441ED84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FC58A-3A33-45FA-A406-4F3C8815C6DE}">
      <dsp:nvSpPr>
        <dsp:cNvPr id="0" name=""/>
        <dsp:cNvSpPr/>
      </dsp:nvSpPr>
      <dsp:spPr>
        <a:xfrm>
          <a:off x="3967408" y="-44748"/>
          <a:ext cx="4265517" cy="195124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505BA-6656-4D89-8EE1-190DAA33F893}">
      <dsp:nvSpPr>
        <dsp:cNvPr id="0" name=""/>
        <dsp:cNvSpPr/>
      </dsp:nvSpPr>
      <dsp:spPr>
        <a:xfrm>
          <a:off x="5038592" y="660957"/>
          <a:ext cx="26075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Rápida Expansão urbana</a:t>
          </a:r>
        </a:p>
      </dsp:txBody>
      <dsp:txXfrm>
        <a:off x="5038592" y="660957"/>
        <a:ext cx="2607573" cy="543356"/>
      </dsp:txXfrm>
    </dsp:sp>
    <dsp:sp modelId="{F0137FEE-9918-42BE-A9E9-DE6437A8F6B7}">
      <dsp:nvSpPr>
        <dsp:cNvPr id="0" name=""/>
        <dsp:cNvSpPr/>
      </dsp:nvSpPr>
      <dsp:spPr>
        <a:xfrm>
          <a:off x="3017615" y="1228882"/>
          <a:ext cx="4765675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B0642-A1CD-4237-A734-E7F079D24302}">
      <dsp:nvSpPr>
        <dsp:cNvPr id="0" name=""/>
        <dsp:cNvSpPr/>
      </dsp:nvSpPr>
      <dsp:spPr>
        <a:xfrm>
          <a:off x="2948958" y="1973700"/>
          <a:ext cx="5795015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Contaminação das águas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subterrâneas</a:t>
          </a:r>
        </a:p>
      </dsp:txBody>
      <dsp:txXfrm>
        <a:off x="2948958" y="1973700"/>
        <a:ext cx="5795015" cy="543356"/>
      </dsp:txXfrm>
    </dsp:sp>
    <dsp:sp modelId="{050A6F9A-9872-4FC5-A948-BA047FD98025}">
      <dsp:nvSpPr>
        <dsp:cNvPr id="0" name=""/>
        <dsp:cNvSpPr/>
      </dsp:nvSpPr>
      <dsp:spPr>
        <a:xfrm>
          <a:off x="4011229" y="2648267"/>
          <a:ext cx="4266312" cy="182364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9C377-ADD8-40C8-9011-88B1FAB5F4B4}">
      <dsp:nvSpPr>
        <dsp:cNvPr id="0" name=""/>
        <dsp:cNvSpPr/>
      </dsp:nvSpPr>
      <dsp:spPr>
        <a:xfrm>
          <a:off x="3991343" y="3230773"/>
          <a:ext cx="4011117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Saneamento e gestão de recursos hídricos</a:t>
          </a:r>
        </a:p>
      </dsp:txBody>
      <dsp:txXfrm>
        <a:off x="3991343" y="3230773"/>
        <a:ext cx="4011117" cy="543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5EF08-1BB1-4A6C-AF08-2B3E1E46118F}">
      <dsp:nvSpPr>
        <dsp:cNvPr id="0" name=""/>
        <dsp:cNvSpPr/>
      </dsp:nvSpPr>
      <dsp:spPr>
        <a:xfrm rot="10800000">
          <a:off x="1035638" y="318"/>
          <a:ext cx="3439802" cy="67688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8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Planejamento amostral</a:t>
          </a:r>
        </a:p>
      </dsp:txBody>
      <dsp:txXfrm rot="10800000">
        <a:off x="1204860" y="318"/>
        <a:ext cx="3270580" cy="676887"/>
      </dsp:txXfrm>
    </dsp:sp>
    <dsp:sp modelId="{13D8FD05-4376-42BC-BEE4-2D753A1FD7BE}">
      <dsp:nvSpPr>
        <dsp:cNvPr id="0" name=""/>
        <dsp:cNvSpPr/>
      </dsp:nvSpPr>
      <dsp:spPr>
        <a:xfrm>
          <a:off x="697194" y="318"/>
          <a:ext cx="676887" cy="67688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1FDD6-1BED-4264-A19E-3BC22DAF60C1}">
      <dsp:nvSpPr>
        <dsp:cNvPr id="0" name=""/>
        <dsp:cNvSpPr/>
      </dsp:nvSpPr>
      <dsp:spPr>
        <a:xfrm rot="10800000">
          <a:off x="1035638" y="879262"/>
          <a:ext cx="3439802" cy="67688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8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Escolha dos parâmetros e metodologias</a:t>
          </a:r>
        </a:p>
      </dsp:txBody>
      <dsp:txXfrm rot="10800000">
        <a:off x="1204860" y="879262"/>
        <a:ext cx="3270580" cy="676887"/>
      </dsp:txXfrm>
    </dsp:sp>
    <dsp:sp modelId="{E3E1B80B-A6B7-4958-971B-501C93B4F1BC}">
      <dsp:nvSpPr>
        <dsp:cNvPr id="0" name=""/>
        <dsp:cNvSpPr/>
      </dsp:nvSpPr>
      <dsp:spPr>
        <a:xfrm>
          <a:off x="697194" y="879262"/>
          <a:ext cx="676887" cy="67688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348D1-BD2E-457A-B9EC-BA40441ED848}">
      <dsp:nvSpPr>
        <dsp:cNvPr id="0" name=""/>
        <dsp:cNvSpPr/>
      </dsp:nvSpPr>
      <dsp:spPr>
        <a:xfrm rot="10800000">
          <a:off x="1035638" y="1758206"/>
          <a:ext cx="3439802" cy="67688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8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Preparo de Vidrarias</a:t>
          </a:r>
        </a:p>
      </dsp:txBody>
      <dsp:txXfrm rot="10800000">
        <a:off x="1204860" y="1758206"/>
        <a:ext cx="3270580" cy="676887"/>
      </dsp:txXfrm>
    </dsp:sp>
    <dsp:sp modelId="{469352B8-82B4-4B17-86D9-2F1AC4F836F5}">
      <dsp:nvSpPr>
        <dsp:cNvPr id="0" name=""/>
        <dsp:cNvSpPr/>
      </dsp:nvSpPr>
      <dsp:spPr>
        <a:xfrm>
          <a:off x="697194" y="1758206"/>
          <a:ext cx="676887" cy="67688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pt-BR" smtClean="0"/>
              <a:pPr/>
              <a:t>28/05/2018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pt-BR" smtClean="0"/>
              <a:pPr/>
              <a:t>28/05/2018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1pPr>
    <a:lvl2pPr marL="457026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3pPr>
    <a:lvl4pPr marL="1371078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5pPr>
    <a:lvl6pPr marL="2285123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6pPr>
    <a:lvl7pPr marL="2742149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7pPr>
    <a:lvl8pPr marL="3199175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8pPr>
    <a:lvl9pPr marL="3656202" algn="l" defTabSz="914052" rtl="0" eaLnBrk="1" latinLnBrk="0" hangingPunct="1">
      <a:defRPr sz="12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Devido a rápida expansão urbana as águas superficiais e subterrâneas vem apresentando uma variabilidade de poluentes orgânicos e inorgânicos proveniente de atividades antropogênicas. </a:t>
            </a:r>
          </a:p>
          <a:p>
            <a:pPr algn="just">
              <a:buClr>
                <a:schemeClr val="accent2"/>
              </a:buClr>
            </a:pPr>
            <a:endParaRPr lang="pt-BR" sz="1200" dirty="0"/>
          </a:p>
          <a:p>
            <a:pPr marL="285750" indent="-28575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Um terço da população global é dependente da utilização de águas subterrâneas.</a:t>
            </a:r>
          </a:p>
          <a:p>
            <a:pPr algn="just">
              <a:buClr>
                <a:schemeClr val="accent2"/>
              </a:buClr>
            </a:pPr>
            <a:endParaRPr lang="pt-BR" sz="1200" dirty="0"/>
          </a:p>
          <a:p>
            <a:pPr marL="285750" indent="-285750" algn="just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10% de todas as doenças, poderiam ser evitadas através de melhorias relacionadas a água potável, saneamento e gestão dos recursos hídricos.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4938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7326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098309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5033079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04708325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0089055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968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3767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889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6852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0884864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7694973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2719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1208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5613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0099" y="533789"/>
            <a:ext cx="7543800" cy="3566160"/>
          </a:xfrm>
        </p:spPr>
        <p:txBody>
          <a:bodyPr>
            <a:noAutofit/>
          </a:bodyPr>
          <a:lstStyle/>
          <a:p>
            <a:r>
              <a:rPr lang="pt-BR" sz="4400" b="1" dirty="0"/>
              <a:t>Monitoramento da qualidade de águas subterrâneas da cidade de Candeias, BA – Brasil: Um enfoque para as condições sanitárias.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-1"/>
            <a:ext cx="9144000" cy="16584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612736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059893" y="336760"/>
            <a:ext cx="78261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48º CONGRESSO NACIONAL DE SANEAMENTO DA ASSEMAE</a:t>
            </a:r>
          </a:p>
          <a:p>
            <a:pPr algn="ctr"/>
            <a:r>
              <a:rPr lang="pt-BR" sz="2000" dirty="0">
                <a:latin typeface="+mj-lt"/>
              </a:rPr>
              <a:t>Alternativas de financiamento para o saneamento público</a:t>
            </a:r>
          </a:p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070847" y="4633739"/>
            <a:ext cx="6384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RAIANY SANDHY S. SANTOS</a:t>
            </a:r>
          </a:p>
          <a:p>
            <a:pPr algn="r"/>
            <a:r>
              <a:rPr lang="pt-BR" dirty="0"/>
              <a:t>MILTON S. CARDOSO FILHO</a:t>
            </a:r>
          </a:p>
          <a:p>
            <a:pPr algn="r"/>
            <a:r>
              <a:rPr lang="pt-BR" dirty="0"/>
              <a:t>ÍCARO THIAGO A. MOREIRA</a:t>
            </a:r>
          </a:p>
          <a:p>
            <a:pPr algn="r"/>
            <a:r>
              <a:rPr lang="pt-BR" dirty="0"/>
              <a:t>ISADORA M. MARQUES</a:t>
            </a:r>
          </a:p>
          <a:p>
            <a:pPr algn="r"/>
            <a:r>
              <a:rPr lang="pt-BR" dirty="0"/>
              <a:t>TUANE N. MENDES ARAGÃO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96135" y="6438819"/>
            <a:ext cx="375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FORTALEZA (CE) MAIO DE 2018</a:t>
            </a:r>
          </a:p>
        </p:txBody>
      </p:sp>
      <p:pic>
        <p:nvPicPr>
          <p:cNvPr id="3" name="Picture 2" descr="Resultado de imagem para assemae">
            <a:extLst>
              <a:ext uri="{FF2B5EF4-FFF2-40B4-BE49-F238E27FC236}">
                <a16:creationId xmlns:a16="http://schemas.microsoft.com/office/drawing/2014/main" xmlns="" id="{83B7C88B-A3B9-46A7-A473-2FE02B19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74" y="151570"/>
            <a:ext cx="1603948" cy="14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154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" b="1847"/>
          <a:stretch/>
        </p:blipFill>
        <p:spPr bwMode="auto">
          <a:xfrm>
            <a:off x="2849616" y="3642531"/>
            <a:ext cx="6008750" cy="2471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3. Materiais e Métodos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22960" y="1116977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Estações de coleta</a:t>
            </a:r>
          </a:p>
        </p:txBody>
      </p:sp>
      <p:pic>
        <p:nvPicPr>
          <p:cNvPr id="8" name="Imagem 7" descr="C:\Users\Milton\Desktop\fotos tcc\ponto 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9616" y="1475973"/>
            <a:ext cx="5966147" cy="234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102226" y="2448980"/>
            <a:ext cx="270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P1: Fonte dos milagres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2225" y="4423711"/>
            <a:ext cx="270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P2: Fonte da Santa Clara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371271" y="6075303"/>
            <a:ext cx="444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 IMAGENS: FILHO, M. S. C. ; SANTOS, R. S. S. 2016.</a:t>
            </a:r>
          </a:p>
        </p:txBody>
      </p:sp>
    </p:spTree>
    <p:extLst>
      <p:ext uri="{BB962C8B-B14F-4D97-AF65-F5344CB8AC3E}">
        <p14:creationId xmlns:p14="http://schemas.microsoft.com/office/powerpoint/2010/main" xmlns="" val="209866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3. Materiais e Métodos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22960" y="1116977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Estações de coleta</a:t>
            </a:r>
          </a:p>
        </p:txBody>
      </p:sp>
      <p:pic>
        <p:nvPicPr>
          <p:cNvPr id="8" name="Imagem 7" descr="C:\Users\Milton\Desktop\fotos tcc\ponto 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389" y="1011982"/>
            <a:ext cx="3945890" cy="30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C:\Users\Milton\Desktop\fotos tcc\ponto 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8239" y="4052389"/>
            <a:ext cx="5400040" cy="21101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210510" y="2496639"/>
            <a:ext cx="322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P3: Fonte da rua das fontes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0510" y="4956005"/>
            <a:ext cx="3147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P4: Poço da rua das fontes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71271" y="6075303"/>
            <a:ext cx="444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 IMAGENS: FILHO, M. S. C. ; SANTOS, R. S. S. 2016.</a:t>
            </a:r>
          </a:p>
        </p:txBody>
      </p:sp>
    </p:spTree>
    <p:extLst>
      <p:ext uri="{BB962C8B-B14F-4D97-AF65-F5344CB8AC3E}">
        <p14:creationId xmlns:p14="http://schemas.microsoft.com/office/powerpoint/2010/main" xmlns="" val="312369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3. Materiais e Métodos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22960" y="1116977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Estações de coleta</a:t>
            </a:r>
          </a:p>
        </p:txBody>
      </p:sp>
      <p:pic>
        <p:nvPicPr>
          <p:cNvPr id="8" name="Imagem 7" descr="C:\Users\Milton\Desktop\fotos tcc\ponto 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0745" y="1497478"/>
            <a:ext cx="5900420" cy="236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C:\Users\Milton\Desktop\fotos tcc\ponto 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0745" y="3791160"/>
            <a:ext cx="5900420" cy="2367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297985" y="2318784"/>
            <a:ext cx="246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P5: Lava Jato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97985" y="4658739"/>
            <a:ext cx="322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P6: Fonte do mato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71271" y="6090375"/>
            <a:ext cx="444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 IMAGENS: FILHO, M. S. C. ; SANTOS, R. S. S. 2016.</a:t>
            </a:r>
          </a:p>
        </p:txBody>
      </p:sp>
    </p:spTree>
    <p:extLst>
      <p:ext uri="{BB962C8B-B14F-4D97-AF65-F5344CB8AC3E}">
        <p14:creationId xmlns:p14="http://schemas.microsoft.com/office/powerpoint/2010/main" xmlns="" val="2703823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22960" y="1116977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Parâmetros físico-químicos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301" y="3461451"/>
            <a:ext cx="3919907" cy="249366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877603" y="3020006"/>
            <a:ext cx="426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Utilização sonda multiparâmetros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90009" y="6077849"/>
            <a:ext cx="444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 IMAGENS: FILHO, M. S. C. ; SANTOS, R. S. S. 2016.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3125" y="1607903"/>
            <a:ext cx="29870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pH</a:t>
            </a:r>
          </a:p>
          <a:p>
            <a:pPr>
              <a:buClr>
                <a:schemeClr val="accent2"/>
              </a:buClr>
            </a:pPr>
            <a:r>
              <a:rPr lang="pt-BR" dirty="0"/>
              <a:t> P6C2 3,70 </a:t>
            </a:r>
          </a:p>
          <a:p>
            <a:pPr>
              <a:buClr>
                <a:schemeClr val="accent2"/>
              </a:buClr>
            </a:pPr>
            <a:r>
              <a:rPr lang="pt-BR" dirty="0"/>
              <a:t> P5C3 5,40</a:t>
            </a:r>
          </a:p>
          <a:p>
            <a:pPr>
              <a:buClr>
                <a:schemeClr val="accent2"/>
              </a:buClr>
            </a:pPr>
            <a:endParaRPr lang="pt-BR" dirty="0"/>
          </a:p>
          <a:p>
            <a:pPr>
              <a:buClr>
                <a:schemeClr val="accent2"/>
              </a:buClr>
            </a:pPr>
            <a:endParaRPr lang="pt-BR" dirty="0"/>
          </a:p>
        </p:txBody>
      </p:sp>
      <p:cxnSp>
        <p:nvCxnSpPr>
          <p:cNvPr id="10" name="Conector de Seta Reta 9"/>
          <p:cNvCxnSpPr/>
          <p:nvPr/>
        </p:nvCxnSpPr>
        <p:spPr>
          <a:xfrm>
            <a:off x="334885" y="1966195"/>
            <a:ext cx="0" cy="187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>
            <a:cxnSpLocks/>
          </p:cNvCxnSpPr>
          <p:nvPr/>
        </p:nvCxnSpPr>
        <p:spPr>
          <a:xfrm flipV="1">
            <a:off x="1532178" y="2248937"/>
            <a:ext cx="0" cy="182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046465" y="2012123"/>
            <a:ext cx="0" cy="187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cxnSpLocks/>
          </p:cNvCxnSpPr>
          <p:nvPr/>
        </p:nvCxnSpPr>
        <p:spPr>
          <a:xfrm flipV="1">
            <a:off x="3196856" y="2312931"/>
            <a:ext cx="0" cy="182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2046465" y="16444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b="1" dirty="0"/>
              <a:t>Eh (</a:t>
            </a:r>
            <a:r>
              <a:rPr lang="pt-BR" b="1" dirty="0" err="1"/>
              <a:t>ORDmV</a:t>
            </a:r>
            <a:r>
              <a:rPr lang="pt-BR" b="1" dirty="0"/>
              <a:t>)</a:t>
            </a:r>
          </a:p>
          <a:p>
            <a:pPr>
              <a:buClr>
                <a:schemeClr val="accent2"/>
              </a:buClr>
            </a:pPr>
            <a:r>
              <a:rPr lang="pt-BR" dirty="0"/>
              <a:t>P5C3 250</a:t>
            </a:r>
          </a:p>
          <a:p>
            <a:pPr>
              <a:buClr>
                <a:schemeClr val="accent2"/>
              </a:buClr>
            </a:pPr>
            <a:r>
              <a:rPr lang="pt-BR" dirty="0"/>
              <a:t>P2C1 470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900285" y="1644404"/>
            <a:ext cx="27374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b="1" dirty="0"/>
              <a:t>Condutividade (</a:t>
            </a:r>
            <a:r>
              <a:rPr lang="pt-BR" b="1" dirty="0" err="1"/>
              <a:t>mS</a:t>
            </a:r>
            <a:r>
              <a:rPr lang="pt-BR" b="1" dirty="0"/>
              <a:t>/cm)</a:t>
            </a:r>
          </a:p>
          <a:p>
            <a:pPr>
              <a:buClr>
                <a:schemeClr val="accent2"/>
              </a:buClr>
            </a:pPr>
            <a:r>
              <a:rPr lang="pt-BR" b="1" dirty="0"/>
              <a:t> </a:t>
            </a:r>
            <a:r>
              <a:rPr lang="pt-BR" dirty="0"/>
              <a:t>P6C1 0,38</a:t>
            </a:r>
          </a:p>
          <a:p>
            <a:pPr>
              <a:buClr>
                <a:schemeClr val="accent2"/>
              </a:buClr>
            </a:pPr>
            <a:r>
              <a:rPr lang="pt-BR" dirty="0"/>
              <a:t> P5C1 0,66</a:t>
            </a:r>
          </a:p>
        </p:txBody>
      </p:sp>
      <p:cxnSp>
        <p:nvCxnSpPr>
          <p:cNvPr id="17" name="Conector reto 16"/>
          <p:cNvCxnSpPr>
            <a:cxnSpLocks/>
          </p:cNvCxnSpPr>
          <p:nvPr/>
        </p:nvCxnSpPr>
        <p:spPr>
          <a:xfrm flipV="1">
            <a:off x="1816645" y="1720332"/>
            <a:ext cx="0" cy="85288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cxnSpLocks/>
          </p:cNvCxnSpPr>
          <p:nvPr/>
        </p:nvCxnSpPr>
        <p:spPr>
          <a:xfrm flipV="1">
            <a:off x="3750953" y="1701501"/>
            <a:ext cx="0" cy="85288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3918647" y="1966195"/>
            <a:ext cx="0" cy="187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cxnSpLocks/>
          </p:cNvCxnSpPr>
          <p:nvPr/>
        </p:nvCxnSpPr>
        <p:spPr>
          <a:xfrm flipV="1">
            <a:off x="5107716" y="2267905"/>
            <a:ext cx="0" cy="182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835750" y="1586109"/>
            <a:ext cx="29870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Turbidez (NTU)</a:t>
            </a:r>
            <a:endParaRPr lang="pt-BR" dirty="0"/>
          </a:p>
          <a:p>
            <a:pPr>
              <a:buClr>
                <a:schemeClr val="accent2"/>
              </a:buClr>
            </a:pPr>
            <a:r>
              <a:rPr lang="pt-BR" dirty="0"/>
              <a:t> P5C3 6,4</a:t>
            </a:r>
          </a:p>
          <a:p>
            <a:pPr>
              <a:buClr>
                <a:schemeClr val="accent2"/>
              </a:buClr>
            </a:pPr>
            <a:r>
              <a:rPr lang="pt-BR" dirty="0"/>
              <a:t> P4C3 5,70</a:t>
            </a:r>
          </a:p>
          <a:p>
            <a:pPr>
              <a:buClr>
                <a:schemeClr val="accent2"/>
              </a:buClr>
            </a:pPr>
            <a:endParaRPr lang="pt-BR" dirty="0"/>
          </a:p>
        </p:txBody>
      </p:sp>
      <p:cxnSp>
        <p:nvCxnSpPr>
          <p:cNvPr id="24" name="Conector reto 23"/>
          <p:cNvCxnSpPr>
            <a:cxnSpLocks/>
          </p:cNvCxnSpPr>
          <p:nvPr/>
        </p:nvCxnSpPr>
        <p:spPr>
          <a:xfrm flipV="1">
            <a:off x="6694592" y="1659028"/>
            <a:ext cx="0" cy="85288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cxnSpLocks/>
          </p:cNvCxnSpPr>
          <p:nvPr/>
        </p:nvCxnSpPr>
        <p:spPr>
          <a:xfrm flipV="1">
            <a:off x="6858401" y="2012123"/>
            <a:ext cx="0" cy="377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321659" y="2768452"/>
            <a:ext cx="39913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Oxigênio Dissolvido (mg/L) </a:t>
            </a:r>
          </a:p>
          <a:p>
            <a:pPr>
              <a:buClr>
                <a:schemeClr val="accent2"/>
              </a:buClr>
            </a:pPr>
            <a:r>
              <a:rPr lang="pt-BR" dirty="0"/>
              <a:t>P2C1 3,71   P3C1 3,56</a:t>
            </a:r>
          </a:p>
          <a:p>
            <a:pPr>
              <a:buClr>
                <a:schemeClr val="accent2"/>
              </a:buClr>
            </a:pPr>
            <a:r>
              <a:rPr lang="pt-BR" dirty="0"/>
              <a:t>P4C1 2,37   P5C1 4,11</a:t>
            </a:r>
          </a:p>
          <a:p>
            <a:pPr>
              <a:buClr>
                <a:schemeClr val="accent2"/>
              </a:buClr>
            </a:pPr>
            <a:r>
              <a:rPr lang="pt-BR" dirty="0"/>
              <a:t>P6C1 4,64</a:t>
            </a:r>
          </a:p>
          <a:p>
            <a:pPr>
              <a:buClr>
                <a:schemeClr val="accent2"/>
              </a:buClr>
            </a:pP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21658" y="4077340"/>
            <a:ext cx="39913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Sólidos totais dissolvidos (mg/L)</a:t>
            </a:r>
          </a:p>
          <a:p>
            <a:pPr>
              <a:buClr>
                <a:schemeClr val="accent2"/>
              </a:buClr>
            </a:pPr>
            <a:r>
              <a:rPr lang="pt-BR" sz="2000" dirty="0"/>
              <a:t>P2C2 200</a:t>
            </a:r>
          </a:p>
          <a:p>
            <a:pPr>
              <a:buClr>
                <a:schemeClr val="accent2"/>
              </a:buClr>
            </a:pPr>
            <a:r>
              <a:rPr lang="pt-BR" sz="2000" dirty="0"/>
              <a:t>P5C1 420</a:t>
            </a:r>
          </a:p>
          <a:p>
            <a:pPr>
              <a:buClr>
                <a:schemeClr val="accent2"/>
              </a:buClr>
            </a:pPr>
            <a:endParaRPr lang="pt-BR" sz="2000" b="1" dirty="0"/>
          </a:p>
          <a:p>
            <a:pPr>
              <a:buClr>
                <a:schemeClr val="accent2"/>
              </a:buClr>
            </a:pPr>
            <a:r>
              <a:rPr lang="pt-BR" dirty="0"/>
              <a:t> </a:t>
            </a:r>
          </a:p>
          <a:p>
            <a:pPr>
              <a:buClr>
                <a:schemeClr val="accent2"/>
              </a:buClr>
            </a:pPr>
            <a:endParaRPr lang="pt-BR" dirty="0"/>
          </a:p>
        </p:txBody>
      </p:sp>
      <p:cxnSp>
        <p:nvCxnSpPr>
          <p:cNvPr id="34" name="Conector de Seta Reta 33"/>
          <p:cNvCxnSpPr>
            <a:cxnSpLocks/>
          </p:cNvCxnSpPr>
          <p:nvPr/>
        </p:nvCxnSpPr>
        <p:spPr>
          <a:xfrm>
            <a:off x="304800" y="3116008"/>
            <a:ext cx="0" cy="767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79598" y="2736326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Portaria MS Nº 2.914/2011</a:t>
            </a:r>
          </a:p>
          <a:p>
            <a:pPr algn="ctr"/>
            <a:r>
              <a:rPr lang="pt-BR" b="1" dirty="0"/>
              <a:t>pH entre 6,0 e 9,5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3810201" y="2668093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FUNASA </a:t>
            </a:r>
          </a:p>
          <a:p>
            <a:pPr algn="ctr"/>
            <a:r>
              <a:rPr lang="pt-BR" b="1" dirty="0"/>
              <a:t>Ambientes Naturais varia entre 0,01 e 0,1 </a:t>
            </a:r>
            <a:r>
              <a:rPr lang="pt-BR" b="1" dirty="0" err="1"/>
              <a:t>mS</a:t>
            </a:r>
            <a:r>
              <a:rPr lang="pt-BR" b="1" dirty="0"/>
              <a:t>/cm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6053647" y="2650824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Portaria MS Nº 2.914/2011</a:t>
            </a:r>
          </a:p>
          <a:p>
            <a:pPr algn="ctr"/>
            <a:r>
              <a:rPr lang="pt-BR" b="1" dirty="0"/>
              <a:t>VMP de 5 NTU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xmlns="" id="{F4FEFC46-86C1-4A26-A312-D6606F35C8DE}"/>
              </a:ext>
            </a:extLst>
          </p:cNvPr>
          <p:cNvCxnSpPr/>
          <p:nvPr/>
        </p:nvCxnSpPr>
        <p:spPr>
          <a:xfrm>
            <a:off x="304800" y="4496828"/>
            <a:ext cx="0" cy="187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xmlns="" id="{2EE2682B-06C0-4AC8-8A30-C868F20ABA6C}"/>
              </a:ext>
            </a:extLst>
          </p:cNvPr>
          <p:cNvCxnSpPr>
            <a:cxnSpLocks/>
          </p:cNvCxnSpPr>
          <p:nvPr/>
        </p:nvCxnSpPr>
        <p:spPr>
          <a:xfrm flipV="1">
            <a:off x="1532178" y="4824096"/>
            <a:ext cx="0" cy="182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xmlns="" id="{831EE18B-6F8C-4AD4-9976-5C3E9C002D98}"/>
              </a:ext>
            </a:extLst>
          </p:cNvPr>
          <p:cNvCxnSpPr>
            <a:cxnSpLocks/>
          </p:cNvCxnSpPr>
          <p:nvPr/>
        </p:nvCxnSpPr>
        <p:spPr>
          <a:xfrm flipV="1">
            <a:off x="246174" y="5423490"/>
            <a:ext cx="0" cy="377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14E49EAE-375A-436E-BD52-3AEFEFAB8193}"/>
              </a:ext>
            </a:extLst>
          </p:cNvPr>
          <p:cNvSpPr txBox="1"/>
          <p:nvPr/>
        </p:nvSpPr>
        <p:spPr>
          <a:xfrm>
            <a:off x="1922949" y="5033812"/>
            <a:ext cx="39913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Temperatura (</a:t>
            </a:r>
            <a:r>
              <a:rPr lang="pt-BR" sz="2000" b="1" dirty="0" err="1"/>
              <a:t>ºC</a:t>
            </a:r>
            <a:r>
              <a:rPr lang="pt-BR" sz="2000" b="1" dirty="0"/>
              <a:t>)</a:t>
            </a:r>
            <a:endParaRPr lang="pt-BR" sz="2000" dirty="0"/>
          </a:p>
          <a:p>
            <a:pPr>
              <a:buClr>
                <a:schemeClr val="accent2"/>
              </a:buClr>
            </a:pPr>
            <a:r>
              <a:rPr lang="pt-BR" sz="2000" dirty="0"/>
              <a:t>P1 27,64</a:t>
            </a:r>
          </a:p>
          <a:p>
            <a:pPr>
              <a:buClr>
                <a:schemeClr val="accent2"/>
              </a:buClr>
            </a:pPr>
            <a:r>
              <a:rPr lang="pt-BR" sz="2000" dirty="0"/>
              <a:t>P2 25,55</a:t>
            </a:r>
          </a:p>
          <a:p>
            <a:pPr>
              <a:buClr>
                <a:schemeClr val="accent2"/>
              </a:buClr>
            </a:pPr>
            <a:r>
              <a:rPr lang="pt-BR" sz="2000" dirty="0"/>
              <a:t>P3 27,05</a:t>
            </a:r>
          </a:p>
          <a:p>
            <a:pPr>
              <a:buClr>
                <a:schemeClr val="accent2"/>
              </a:buClr>
            </a:pPr>
            <a:r>
              <a:rPr lang="pt-BR" dirty="0"/>
              <a:t> </a:t>
            </a:r>
          </a:p>
          <a:p>
            <a:pPr>
              <a:buClr>
                <a:schemeClr val="accent2"/>
              </a:buClr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4C92DDD0-1DB4-4A9E-A3A9-876727079511}"/>
              </a:ext>
            </a:extLst>
          </p:cNvPr>
          <p:cNvSpPr/>
          <p:nvPr/>
        </p:nvSpPr>
        <p:spPr>
          <a:xfrm>
            <a:off x="259426" y="50480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b="1" dirty="0"/>
              <a:t>Salinidade</a:t>
            </a:r>
          </a:p>
          <a:p>
            <a:pPr>
              <a:buClr>
                <a:schemeClr val="accent2"/>
              </a:buClr>
            </a:pPr>
            <a:r>
              <a:rPr lang="pt-BR" dirty="0"/>
              <a:t>P1C1 0,03%</a:t>
            </a:r>
          </a:p>
          <a:p>
            <a:pPr>
              <a:buClr>
                <a:schemeClr val="accent2"/>
              </a:buClr>
            </a:pPr>
            <a:r>
              <a:rPr lang="pt-BR" dirty="0"/>
              <a:t>P5C1 0,03%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3B9F0889-B8A7-4A2E-9578-B3AA21D87741}"/>
              </a:ext>
            </a:extLst>
          </p:cNvPr>
          <p:cNvSpPr/>
          <p:nvPr/>
        </p:nvSpPr>
        <p:spPr>
          <a:xfrm>
            <a:off x="2537803" y="5231894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Resolução</a:t>
            </a:r>
          </a:p>
          <a:p>
            <a:pPr algn="ctr"/>
            <a:r>
              <a:rPr lang="pt-BR" b="1" dirty="0"/>
              <a:t>CONAMA Nº 357/2005  abaixo 0,5% água doce de classe 01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55645" y="5231894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Portaria MS Nº 2.914/2011</a:t>
            </a:r>
          </a:p>
          <a:p>
            <a:pPr algn="ctr"/>
            <a:r>
              <a:rPr lang="pt-BR" b="1" dirty="0"/>
              <a:t>VMP de 1000 mg/L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161943" y="4107499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Resolução</a:t>
            </a:r>
          </a:p>
          <a:p>
            <a:pPr algn="ctr"/>
            <a:r>
              <a:rPr lang="pt-BR" b="1" dirty="0"/>
              <a:t>CONAMA Nº 357/2005 valor mínimo não inferior a 6 mg/L</a:t>
            </a:r>
          </a:p>
        </p:txBody>
      </p:sp>
    </p:spTree>
    <p:extLst>
      <p:ext uri="{BB962C8B-B14F-4D97-AF65-F5344CB8AC3E}">
        <p14:creationId xmlns:p14="http://schemas.microsoft.com/office/powerpoint/2010/main" xmlns="" val="26725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 animBg="1"/>
      <p:bldP spid="26" grpId="1" animBg="1"/>
      <p:bldP spid="28" grpId="0" animBg="1"/>
      <p:bldP spid="28" grpId="1" animBg="1"/>
      <p:bldP spid="36" grpId="0" animBg="1"/>
      <p:bldP spid="36" grpId="1" animBg="1"/>
      <p:bldP spid="30" grpId="0" animBg="1"/>
      <p:bldP spid="30" grpId="1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22960" y="1116977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Parâmetros físico-químicos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22960" y="1617359"/>
            <a:ext cx="429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Clorofila </a:t>
            </a:r>
            <a:r>
              <a:rPr lang="pt-BR" sz="2000" i="1" dirty="0"/>
              <a:t>a</a:t>
            </a:r>
            <a:endParaRPr lang="pt-BR" sz="2000" dirty="0"/>
          </a:p>
          <a:p>
            <a:pPr>
              <a:buClr>
                <a:schemeClr val="accent2"/>
              </a:buClr>
            </a:pPr>
            <a:r>
              <a:rPr lang="pt-BR" sz="2000" dirty="0"/>
              <a:t>Todas as estações &lt; LQM </a:t>
            </a:r>
            <a:r>
              <a:rPr lang="pt-BR" dirty="0"/>
              <a:t>0,01 mg/L  </a:t>
            </a:r>
          </a:p>
        </p:txBody>
      </p:sp>
      <p:sp>
        <p:nvSpPr>
          <p:cNvPr id="9" name="Retângulo 8"/>
          <p:cNvSpPr/>
          <p:nvPr/>
        </p:nvSpPr>
        <p:spPr>
          <a:xfrm>
            <a:off x="822960" y="27690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dirty="0"/>
              <a:t>Íons Dissolvidos</a:t>
            </a:r>
          </a:p>
          <a:p>
            <a:pPr>
              <a:buClr>
                <a:schemeClr val="accent2"/>
              </a:buClr>
            </a:pPr>
            <a:r>
              <a:rPr lang="pt-BR" dirty="0"/>
              <a:t>LQM 0,25 mg/L 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00000000-0008-0000-0B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4643388"/>
              </p:ext>
            </p:extLst>
          </p:nvPr>
        </p:nvGraphicFramePr>
        <p:xfrm>
          <a:off x="114438" y="34671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97908453"/>
              </p:ext>
            </p:extLst>
          </p:nvPr>
        </p:nvGraphicFramePr>
        <p:xfrm>
          <a:off x="4572000" y="9926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9497389"/>
              </p:ext>
            </p:extLst>
          </p:nvPr>
        </p:nvGraphicFramePr>
        <p:xfrm>
          <a:off x="4572000" y="36648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F4C1DBA4-F641-44B7-8925-9E064981BADE}"/>
              </a:ext>
            </a:extLst>
          </p:cNvPr>
          <p:cNvSpPr/>
          <p:nvPr/>
        </p:nvSpPr>
        <p:spPr>
          <a:xfrm>
            <a:off x="899411" y="2362997"/>
            <a:ext cx="3002053" cy="13088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Resolução</a:t>
            </a:r>
          </a:p>
          <a:p>
            <a:pPr algn="ctr"/>
            <a:r>
              <a:rPr lang="pt-BR" b="1" dirty="0"/>
              <a:t>CONAMA Nº 357/2005  VMP 0,01 mg/L para águas doces de classe 01</a:t>
            </a:r>
          </a:p>
        </p:txBody>
      </p:sp>
    </p:spTree>
    <p:extLst>
      <p:ext uri="{BB962C8B-B14F-4D97-AF65-F5344CB8AC3E}">
        <p14:creationId xmlns:p14="http://schemas.microsoft.com/office/powerpoint/2010/main" xmlns="" val="333921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00000000-0008-0000-0B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86340416"/>
              </p:ext>
            </p:extLst>
          </p:nvPr>
        </p:nvGraphicFramePr>
        <p:xfrm>
          <a:off x="22860" y="9751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00000000-0008-0000-0B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14186398"/>
              </p:ext>
            </p:extLst>
          </p:nvPr>
        </p:nvGraphicFramePr>
        <p:xfrm>
          <a:off x="4473341" y="105433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00000000-0008-0000-0B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22098331"/>
              </p:ext>
            </p:extLst>
          </p:nvPr>
        </p:nvGraphicFramePr>
        <p:xfrm>
          <a:off x="77195" y="3637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00000000-0008-0000-0B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82995676"/>
              </p:ext>
            </p:extLst>
          </p:nvPr>
        </p:nvGraphicFramePr>
        <p:xfrm>
          <a:off x="4473341" y="37551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3470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136281" y="5954582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FONTES: ARRUDA ET AL., 2012 ; GURGEL ET AL., 2009</a:t>
            </a:r>
          </a:p>
          <a:p>
            <a:endParaRPr lang="pt-BR" sz="1400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00000000-0008-0000-0B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1997075"/>
              </p:ext>
            </p:extLst>
          </p:nvPr>
        </p:nvGraphicFramePr>
        <p:xfrm>
          <a:off x="41099" y="1091140"/>
          <a:ext cx="9018679" cy="4863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 descr="https://gm1.ggpht.com/KYqzk2ceMXVk8TeL2TfjxdDn6HjASpz2Qk7AmqdyVxQTFrfaiV-xmnqAfPpKHEvo6LPgcd52lGUq9PwpNZsBOsZyVOkA1cVoPnWx9rWZL4hpA90YbYseHEl1N1G7hPsbu04tGnUE2mZ1Cdk84ia1P8rP5L0GozTbnT9QQ2mGkGzUXs1yQnAxZ0mtIY8CjK1IjI4sWTh7X0BhhgA4WL7ne8rIDqLfQJ9fAIdUhs8KxgZ-W7YlGJ5zYvFtgoQSirBeHqhKEMEkfS1Wp1925tnjoIPFqkfESSWH_Qh5Af4AcNq_D8M7DEcCmqAdCw7SojCLibovqaYDA9LXhyr_1uerc5cynTzgiU-WdzJdoxNPN4gNa1zrzoRiMiN2MCq5khvnJdRIctRxREuNLkdewTLmKQvnf28e6DuegP-7bt6YwDiFOLjK-MWwPnN39Eh7qEyD6hYfSd6Pt8cBQO2GbaszovnpVPPiC_fd4ZZzfAqvmOueCwstONvFTVgCnMpIU2O2zmEbsTVDIRh4U499rm0et3cYor-hDomV1sbE8NkhNnc6bYA-dvQA5x2kJEZ0hGHtqy6gkuBcUKK4rqJ8ryvqSgWZFRhP06QLPMvxaYuGH8ZtqjPKsQVNww_4c50RLgt1CSkxvNuNF52k-2NIHR3VEKSORgWGcu7nMyKBEjqPd-4mUaop_8v-_Q=w1366-h662-l75-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00" y="934391"/>
            <a:ext cx="8808319" cy="52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00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71072" y="5961819"/>
            <a:ext cx="102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FONTES:  ZAPATA ET AL., 2014  ; VARNIER; HIRATA., 2002. 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00000000-0008-0000-0B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12429816"/>
              </p:ext>
            </p:extLst>
          </p:nvPr>
        </p:nvGraphicFramePr>
        <p:xfrm>
          <a:off x="120314" y="1191126"/>
          <a:ext cx="9023685" cy="474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00" name="Picture 4" descr="https://gm1.ggpht.com/Y9niD98FOfanweyD9vqZByUpBn070WmeWs51j8XI4gD91OohraVDWPgjchPY79S5dhtGgUUbXXRyG0xWqMzN_fo64mm2aOnbWwNdJ5Flv92TbMXeEgBCSjEwbHp6jpu_7QbO1wTiJBDoxo3tZanLGCBNIIGNh0lGsf46NqhWIbEvMOnyFXxuUhwgdBdX8pYJQx6kEfc1fz2nVjB74GgCUk6eyc-j18DO4isXDS21Vo2-oH6pnybnIb9zdvIGlN8MpbjOMTtTW3X2QNiw9SIOb6jGyVjg8gdtnE9z9YiB9B6ehB7L5rkUWDF01XmwH7VZhkVmRRl2WY9L8MtPWbpk85Xx7aLlrWGG4X3pX4qbQbSYGOreYZmyTbxuMmmLTOUQoAWNfRi0AD63VjYk9qKI3wa7M8WErt_pDVr-TRbOJNLISpy4fnZ8SqV57qUuAA1WxrLi8-m0FCzWYmkKmXWxA5wavjV_i_TBcPTejgmxxHNIeBMmOrSF_QLIn9lTg6OV3ePiBojsEf8LaqrrJg4eEN35rkrbXNNJYH9QDuuunziyAJTQMC5Qp330xh-vT85cdrF19GnwSw2t0eUb1_F2Ua6l_Hwx00nB__OBalNq_7fdVlCyMz_9y1csvC4Td3RGfS_Q4ikBXAE8UfE2Lk4eCJkAqrMat6Fc7SgsCODmTysEunWysaQ=w1366-h662-l75-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42" y="846198"/>
            <a:ext cx="9044457" cy="54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75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375022"/>
              </p:ext>
            </p:extLst>
          </p:nvPr>
        </p:nvGraphicFramePr>
        <p:xfrm>
          <a:off x="-1" y="1091139"/>
          <a:ext cx="9011653" cy="464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5402179" y="5954168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FONTES: </a:t>
            </a:r>
            <a:r>
              <a:rPr lang="pt-BR" dirty="0"/>
              <a:t>CHAPMAN,1996 ; OMS 2009.</a:t>
            </a:r>
            <a:r>
              <a:rPr lang="pt-BR" sz="1400" dirty="0"/>
              <a:t> </a:t>
            </a:r>
          </a:p>
          <a:p>
            <a:endParaRPr lang="pt-BR" sz="1400" dirty="0"/>
          </a:p>
        </p:txBody>
      </p:sp>
      <p:pic>
        <p:nvPicPr>
          <p:cNvPr id="5128" name="Picture 8" descr="https://gm1.ggpht.com/wfxA4AvMzg5byZUd3t85mt_XAoWQ3p9v5LAL3SKZniRw0PnvJdrp_zFKLv0sP8XiM3u3wwkvUhlcOds5IxPfZABlCJgFq-JKnRQIxYy4csp63YgzyCxB3LUgwxLIpYSoTNjHwn8gS-rkGBMVdJeKYWYRuqhRnqYKvyBD7F5y-1gjWu-sStrkNKKnVjgGgZWdanXAVYNoYGYA-qc_eyPLcG5WJnRxdv3R_2V-4TQl_xYvv9w8l8fu6n8JmEkQbTs_Sml2y8rNBoQNf4D43laCo8T_9qOw0J8R3_fgiSBf5jDIzwvFXG2ZXmAiuqPhZGELrBhXXaGTJRn36F5d-e9Ibu-RikPT3eII-3UyB8dddmicmijBqZAicgBrYuVIozyhbVxIMismadJwjJpo2i7zmziUptdpmrEHAS9apYFwk4tRizJpWjpvp1_VlI3Og8fMlPyv_-qOvPQezTgdwSSs1KZ6NsADtdVKPY7biXW1SoGC1JYD9qpNtV_d5TjFzmwTbxECemyfm9bXAHwqXTMMVTUJzHXKqcc1lkl9I-EG3yh8T5Z0wqCmn-NWjUfDHuDQMwZ1bk3ClGgBalklTkYlNSTlKboazMwwzdTlo7n_z8_0DhL7fmai15cxSCfz0VjByn-Zz2LMjIXIFhzRKKeoLZZ91pyW2Mj0XF-YW6xQTHJGe4KMHZ5bjQ=w1366-h662-l75-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1982"/>
            <a:ext cx="9202409" cy="55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36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7642891"/>
              </p:ext>
            </p:extLst>
          </p:nvPr>
        </p:nvGraphicFramePr>
        <p:xfrm>
          <a:off x="-39729" y="10119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96718862"/>
              </p:ext>
            </p:extLst>
          </p:nvPr>
        </p:nvGraphicFramePr>
        <p:xfrm>
          <a:off x="4532271" y="10761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64319251"/>
              </p:ext>
            </p:extLst>
          </p:nvPr>
        </p:nvGraphicFramePr>
        <p:xfrm>
          <a:off x="134754" y="36484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00000000-0008-0000-0C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28288313"/>
              </p:ext>
            </p:extLst>
          </p:nvPr>
        </p:nvGraphicFramePr>
        <p:xfrm>
          <a:off x="4445030" y="36805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3457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355" y="1429761"/>
            <a:ext cx="1712347" cy="23186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40" y="1644345"/>
            <a:ext cx="1939046" cy="1939046"/>
          </a:xfrm>
          <a:prstGeom prst="rect">
            <a:avLst/>
          </a:prstGeom>
        </p:spPr>
      </p:pic>
      <p:pic>
        <p:nvPicPr>
          <p:cNvPr id="9" name="Picture 2" descr="Resultado de imagem para lepet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853" y="4022111"/>
            <a:ext cx="1987349" cy="20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057" y="4162987"/>
            <a:ext cx="3532058" cy="171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Apoio</a:t>
            </a:r>
          </a:p>
        </p:txBody>
      </p:sp>
    </p:spTree>
    <p:extLst>
      <p:ext uri="{BB962C8B-B14F-4D97-AF65-F5344CB8AC3E}">
        <p14:creationId xmlns:p14="http://schemas.microsoft.com/office/powerpoint/2010/main" xmlns="" val="409564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00000000-0008-0000-0C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48509124"/>
              </p:ext>
            </p:extLst>
          </p:nvPr>
        </p:nvGraphicFramePr>
        <p:xfrm>
          <a:off x="1619433" y="1600201"/>
          <a:ext cx="6414224" cy="383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ector reto 5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4. Resultados e Discussões</a:t>
            </a:r>
          </a:p>
        </p:txBody>
      </p:sp>
    </p:spTree>
    <p:extLst>
      <p:ext uri="{BB962C8B-B14F-4D97-AF65-F5344CB8AC3E}">
        <p14:creationId xmlns:p14="http://schemas.microsoft.com/office/powerpoint/2010/main" xmlns="" val="865255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801290" y="868291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679268" y="286604"/>
            <a:ext cx="8216537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5. Conclusão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-130479" y="1100882"/>
            <a:ext cx="86833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Através da análise físico-química dessas águas, foi possível observar o quanto a qualidade ambiental das áreas estudadas encontram-se comprometidas devido as altas concentrações de Nitrato, Sulfato e Cloreto.</a:t>
            </a:r>
          </a:p>
          <a:p>
            <a:pPr marL="742950" indent="-285750" algn="just"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campanhas 01 e 02 não apresentaram uma variação muito alta quando comparadas a campanha 03, onde os valores de Nitrato, Cloreto e Sulfato tiveram um aumento significativo em suas concentrações.</a:t>
            </a:r>
          </a:p>
          <a:p>
            <a:pPr marL="742950" indent="-285750" algn="just"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inexistência da Área de Proteção Ambiental em torno das áreas de ressurgência de água continental e dos poços, </a:t>
            </a:r>
            <a:r>
              <a:rPr lang="pt-BR" sz="2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vulnerabiliza</a:t>
            </a:r>
            <a:r>
              <a:rPr lang="pt-B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preservação da qualidade ambiental dessas estações.</a:t>
            </a:r>
          </a:p>
          <a:p>
            <a:pPr marL="742950" indent="-285750" algn="just"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Todas as estações analisadas encontram-se impróprias para consumo humano, em destaque para a estação P5. </a:t>
            </a:r>
          </a:p>
        </p:txBody>
      </p:sp>
    </p:spTree>
    <p:extLst>
      <p:ext uri="{BB962C8B-B14F-4D97-AF65-F5344CB8AC3E}">
        <p14:creationId xmlns:p14="http://schemas.microsoft.com/office/powerpoint/2010/main" xmlns="" val="1832268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64C050F0-99DB-4FAF-B334-BEDB1C20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683CF8C-CA6D-4CFC-8D9B-7914F769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C2D43AD-23C3-420B-81F2-6E0C4C28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22</a:t>
            </a:fld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E0142A94-7885-45C8-BA81-D987871F6D8B}"/>
              </a:ext>
            </a:extLst>
          </p:cNvPr>
          <p:cNvCxnSpPr/>
          <p:nvPr/>
        </p:nvCxnSpPr>
        <p:spPr>
          <a:xfrm>
            <a:off x="801290" y="868291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5CD7AAC-8428-4794-A872-562791B1C52B}"/>
              </a:ext>
            </a:extLst>
          </p:cNvPr>
          <p:cNvSpPr txBox="1">
            <a:spLocks/>
          </p:cNvSpPr>
          <p:nvPr/>
        </p:nvSpPr>
        <p:spPr>
          <a:xfrm>
            <a:off x="679268" y="286604"/>
            <a:ext cx="8216537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5. Conclusão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EFFA64C-9121-4E3F-A16B-652AF4649FC2}"/>
              </a:ext>
            </a:extLst>
          </p:cNvPr>
          <p:cNvSpPr/>
          <p:nvPr/>
        </p:nvSpPr>
        <p:spPr>
          <a:xfrm>
            <a:off x="-130479" y="1100882"/>
            <a:ext cx="8683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 sugerido a continuação desse trabalho, com uma maior variabilidade de parâmetros estudados como coliformes termotolerantes, Demanda bioquímica de oxigênio (DBO) e uma análise completa quanto a presença de outros metais nas estações estudadas, além investigar histórico de doenças relacionadas aos parâmetros que se encontram acima do permitido pela legislação vigente a fim de identificar a existência de uma correlação entre as estações e parâmetros analisados.</a:t>
            </a:r>
          </a:p>
        </p:txBody>
      </p:sp>
    </p:spTree>
    <p:extLst>
      <p:ext uri="{BB962C8B-B14F-4D97-AF65-F5344CB8AC3E}">
        <p14:creationId xmlns:p14="http://schemas.microsoft.com/office/powerpoint/2010/main" xmlns="" val="2403993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6. Principais Referências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42853" y="1011982"/>
            <a:ext cx="866067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BGR, 2008.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BGR -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 and climate change: challenges and possibilities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 &lt; https://www.bgr.bund.de/EN/Themen/Wasser/Produkte/Downloads/groundwater_climate_change_pdf.pdf?__blob=publicationFile&amp;v=3 &gt;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Aceso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de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2017.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1200" dirty="0" err="1"/>
              <a:t>Prüss-Üstün</a:t>
            </a:r>
            <a:r>
              <a:rPr lang="en-US" sz="1200" dirty="0"/>
              <a:t> A, Bos R, Gore F, Bartram J</a:t>
            </a:r>
            <a:r>
              <a:rPr lang="en-US" sz="1200" b="1" dirty="0"/>
              <a:t>. Safer water, better health: costs, benefits and sustainability of interventions to protect and promote health</a:t>
            </a:r>
            <a:r>
              <a:rPr lang="en-US" sz="1200" dirty="0"/>
              <a:t>. </a:t>
            </a:r>
            <a:r>
              <a:rPr lang="pt-BR" sz="1200" dirty="0"/>
              <a:t>World Health </a:t>
            </a:r>
            <a:r>
              <a:rPr lang="pt-BR" sz="1200" dirty="0" err="1"/>
              <a:t>Organization</a:t>
            </a:r>
            <a:r>
              <a:rPr lang="pt-BR" sz="1200" dirty="0"/>
              <a:t>, </a:t>
            </a:r>
            <a:r>
              <a:rPr lang="pt-BR" sz="1200" dirty="0" err="1"/>
              <a:t>Geneva</a:t>
            </a:r>
            <a:r>
              <a:rPr lang="pt-BR" sz="1200" dirty="0"/>
              <a:t>, 2008. 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1200" dirty="0"/>
              <a:t>Ngoc Han Tran et al., 2015. Karina Yew-</a:t>
            </a:r>
            <a:r>
              <a:rPr lang="en-US" sz="1200" dirty="0" err="1"/>
              <a:t>Hoong</a:t>
            </a:r>
            <a:r>
              <a:rPr lang="en-US" sz="1200" dirty="0"/>
              <a:t> Gin.  </a:t>
            </a:r>
            <a:r>
              <a:rPr lang="en-US" sz="1200" dirty="0" err="1"/>
              <a:t>Huu</a:t>
            </a:r>
            <a:r>
              <a:rPr lang="en-US" sz="1200" dirty="0"/>
              <a:t> Hao Ngo. </a:t>
            </a:r>
            <a:r>
              <a:rPr lang="en-US" sz="1200" b="1" dirty="0"/>
              <a:t>Fecal pollution source tracking toolbox for identification, evaluation and characterization of fecal contamination in receiving urban surface waters and groundwater.  </a:t>
            </a:r>
            <a:r>
              <a:rPr lang="en-US" sz="1200" dirty="0" err="1"/>
              <a:t>J.Scitotenv</a:t>
            </a:r>
            <a:r>
              <a:rPr lang="en-US" sz="1200" dirty="0"/>
              <a:t>., 538 (2015), pp. 38 – 57.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1200" dirty="0"/>
              <a:t>Fletcher et al., 2008. T.D. Fletcher, A. </a:t>
            </a:r>
            <a:r>
              <a:rPr lang="en-US" sz="1200" dirty="0" err="1"/>
              <a:t>Deletic</a:t>
            </a:r>
            <a:r>
              <a:rPr lang="en-US" sz="1200" dirty="0"/>
              <a:t>, V.G. Mitchell, B.E. </a:t>
            </a:r>
            <a:r>
              <a:rPr lang="en-US" sz="1200" dirty="0" err="1"/>
              <a:t>Hatt</a:t>
            </a:r>
            <a:r>
              <a:rPr lang="en-US" sz="1200" dirty="0"/>
              <a:t>. </a:t>
            </a:r>
            <a:r>
              <a:rPr lang="en-US" sz="1200" b="1" dirty="0"/>
              <a:t>Reuse of urban runoff in Australia: a review of recent advances and remaining challenges. </a:t>
            </a:r>
            <a:r>
              <a:rPr lang="pt-BR" sz="1200" dirty="0"/>
              <a:t>J. </a:t>
            </a:r>
            <a:r>
              <a:rPr lang="pt-BR" sz="1200" dirty="0" err="1"/>
              <a:t>Environ</a:t>
            </a:r>
            <a:r>
              <a:rPr lang="pt-BR" sz="1200" dirty="0"/>
              <a:t>. Qual., 37 (2008), pp. S116–S127.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1200" dirty="0"/>
              <a:t>Olav Hillebrand et al., 2012. </a:t>
            </a:r>
            <a:r>
              <a:rPr lang="en-US" sz="1200" dirty="0" err="1"/>
              <a:t>Karsten</a:t>
            </a:r>
            <a:r>
              <a:rPr lang="en-US" sz="1200" dirty="0"/>
              <a:t> </a:t>
            </a:r>
            <a:r>
              <a:rPr lang="en-US" sz="1200" dirty="0" err="1"/>
              <a:t>Nödler</a:t>
            </a:r>
            <a:r>
              <a:rPr lang="en-US" sz="1200" dirty="0"/>
              <a:t>, Tobias </a:t>
            </a:r>
            <a:r>
              <a:rPr lang="en-US" sz="1200" dirty="0" err="1"/>
              <a:t>Licha</a:t>
            </a:r>
            <a:r>
              <a:rPr lang="en-US" sz="1200" dirty="0"/>
              <a:t>. Martin </a:t>
            </a:r>
            <a:r>
              <a:rPr lang="en-US" sz="1200" dirty="0" err="1"/>
              <a:t>Sauter</a:t>
            </a:r>
            <a:r>
              <a:rPr lang="en-US" sz="1200" dirty="0"/>
              <a:t>. Tobias Geyer. </a:t>
            </a:r>
            <a:r>
              <a:rPr lang="en-US" sz="1200" b="1" dirty="0"/>
              <a:t>Caffeine as an indicator for the quantification of untreated wastewater in karst systems</a:t>
            </a:r>
            <a:r>
              <a:rPr lang="en-US" sz="1200" dirty="0"/>
              <a:t>, Water Research, 46, (2012), PP 395-402.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pt-BR" sz="1200" dirty="0"/>
              <a:t>ARRUDA G, B.; CORREIA K, C.; MENOR E, A.; LINS V. </a:t>
            </a:r>
            <a:r>
              <a:rPr lang="pt-BR" sz="1200" b="1" dirty="0"/>
              <a:t>Contaminações em sulfato e cloretos em águas de superfícies e subsuperfície na região de Araripina - PE</a:t>
            </a:r>
            <a:r>
              <a:rPr lang="pt-BR" sz="1200" dirty="0"/>
              <a:t>. Universidade Federal de Pernambuco - UFPE. Estudos Geológicos v. 22(2) 2012.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pt-BR" sz="1200" dirty="0"/>
              <a:t>GURGEL, Aline do Monte et al.</a:t>
            </a:r>
            <a:r>
              <a:rPr lang="pt-BR" sz="1200" b="1" dirty="0"/>
              <a:t> Framework dos cenários de risco no contexto da implantação de uma refinaria de petróleo em Pernambuco.</a:t>
            </a:r>
            <a:r>
              <a:rPr lang="pt-BR" sz="1200" i="1" dirty="0"/>
              <a:t> </a:t>
            </a:r>
            <a:r>
              <a:rPr lang="en-US" sz="1200" i="1" dirty="0" err="1"/>
              <a:t>Ciênc</a:t>
            </a:r>
            <a:r>
              <a:rPr lang="en-US" sz="1200" i="1" dirty="0"/>
              <a:t>. </a:t>
            </a:r>
            <a:r>
              <a:rPr lang="en-US" sz="1200" i="1" dirty="0" err="1"/>
              <a:t>saúde</a:t>
            </a:r>
            <a:r>
              <a:rPr lang="en-US" sz="1200" i="1" dirty="0"/>
              <a:t> </a:t>
            </a:r>
            <a:r>
              <a:rPr lang="en-US" sz="1200" i="1" dirty="0" err="1"/>
              <a:t>coletiva</a:t>
            </a:r>
            <a:r>
              <a:rPr lang="en-US" sz="1200" dirty="0"/>
              <a:t> [online]. 2009, vol.14, n.6, pp.2027-2038.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1200" dirty="0"/>
              <a:t>U.S.EPA Chemical </a:t>
            </a:r>
            <a:r>
              <a:rPr lang="en-US" sz="1200" dirty="0" err="1"/>
              <a:t>Engeneering</a:t>
            </a:r>
            <a:r>
              <a:rPr lang="en-US" sz="1200" dirty="0"/>
              <a:t> Branch. Generic Scenario: Textile Dyeing. Out. 1992.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819630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3809" y="1107830"/>
            <a:ext cx="7585234" cy="822960"/>
          </a:xfrm>
        </p:spPr>
        <p:txBody>
          <a:bodyPr/>
          <a:lstStyle/>
          <a:p>
            <a:r>
              <a:rPr lang="pt-BR" sz="4400" dirty="0" err="1">
                <a:solidFill>
                  <a:srgbClr val="00B050"/>
                </a:solidFill>
              </a:rPr>
              <a:t>Obrigad</a:t>
            </a:r>
            <a:r>
              <a:rPr lang="pt-BR" sz="4400" dirty="0">
                <a:solidFill>
                  <a:srgbClr val="00B050"/>
                </a:solidFill>
              </a:rPr>
              <a:t>@!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3809" y="2516709"/>
            <a:ext cx="7589520" cy="2324232"/>
          </a:xfrm>
        </p:spPr>
        <p:txBody>
          <a:bodyPr>
            <a:normAutofit/>
          </a:bodyPr>
          <a:lstStyle/>
          <a:p>
            <a:r>
              <a:rPr lang="pt-BR" sz="1800" dirty="0" err="1">
                <a:solidFill>
                  <a:schemeClr val="tx2">
                    <a:lumMod val="75000"/>
                  </a:schemeClr>
                </a:solidFill>
              </a:rPr>
              <a:t>Raiany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</a:rPr>
              <a:t>Sandhy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 Souza Santos - raianysantos_2@hotmail.com</a:t>
            </a:r>
          </a:p>
          <a:p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Milton Santos Cardoso filho - cardososmilton@gmail.com</a:t>
            </a:r>
          </a:p>
          <a:p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Ícaro Thiago Andrade Moreira - icarotam@gmail.com</a:t>
            </a:r>
          </a:p>
          <a:p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Isadora Machado Marques - isadoramachado1@hotmail.com</a:t>
            </a:r>
          </a:p>
          <a:p>
            <a:r>
              <a:rPr lang="pt-BR" sz="1800" dirty="0" err="1">
                <a:solidFill>
                  <a:schemeClr val="tx2">
                    <a:lumMod val="75000"/>
                  </a:schemeClr>
                </a:solidFill>
              </a:rPr>
              <a:t>Tuane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</a:rPr>
              <a:t> Nascimento Mendes Aragão - tuane.nms@gmail.com</a:t>
            </a:r>
          </a:p>
          <a:p>
            <a:endParaRPr lang="pt-BR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pt-BR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97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822960" y="1063070"/>
            <a:ext cx="8229600" cy="45259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pt-BR" b="1" dirty="0">
                <a:cs typeface="Arial" pitchFamily="34" charset="0"/>
              </a:rPr>
              <a:t>Introdução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cs typeface="Arial" pitchFamily="34" charset="0"/>
              </a:rPr>
              <a:t>Objetivos</a:t>
            </a: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cs typeface="Arial" pitchFamily="34" charset="0"/>
              </a:rPr>
              <a:t>Materiais e Métodos</a:t>
            </a:r>
          </a:p>
          <a:p>
            <a:pPr marL="0" indent="0">
              <a:buNone/>
            </a:pPr>
            <a:r>
              <a:rPr lang="pt-BR" dirty="0">
                <a:cs typeface="Arial" pitchFamily="34" charset="0"/>
              </a:rPr>
              <a:t>Área de estudo</a:t>
            </a:r>
          </a:p>
          <a:p>
            <a:pPr marL="0" indent="0">
              <a:buNone/>
            </a:pPr>
            <a:r>
              <a:rPr lang="pt-BR" dirty="0">
                <a:cs typeface="Arial" pitchFamily="34" charset="0"/>
              </a:rPr>
              <a:t>Procedimento de amostragem</a:t>
            </a:r>
          </a:p>
          <a:p>
            <a:pPr marL="0" indent="0">
              <a:buNone/>
            </a:pPr>
            <a:r>
              <a:rPr lang="pt-BR" dirty="0">
                <a:cs typeface="Arial" pitchFamily="34" charset="0"/>
              </a:rPr>
              <a:t>Estações de coleta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pt-BR" b="1" dirty="0">
                <a:cs typeface="Arial" pitchFamily="34" charset="0"/>
              </a:rPr>
              <a:t>Resultados e discussões</a:t>
            </a:r>
          </a:p>
          <a:p>
            <a:pPr marL="0" indent="0">
              <a:buNone/>
            </a:pPr>
            <a:r>
              <a:rPr lang="pt-BR" dirty="0">
                <a:cs typeface="Arial" pitchFamily="34" charset="0"/>
              </a:rPr>
              <a:t>Métodos analíticos</a:t>
            </a:r>
          </a:p>
          <a:p>
            <a:pPr marL="0" indent="0">
              <a:buNone/>
            </a:pPr>
            <a:r>
              <a:rPr lang="pt-BR" dirty="0">
                <a:cs typeface="Arial" pitchFamily="34" charset="0"/>
              </a:rPr>
              <a:t>Caracterização físico-química da área de estudo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pt-BR" b="1" dirty="0">
                <a:cs typeface="Arial" pitchFamily="34" charset="0"/>
              </a:rPr>
              <a:t>Conclusão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pt-BR" b="1" dirty="0">
                <a:cs typeface="Arial" pitchFamily="34" charset="0"/>
              </a:rPr>
              <a:t>Referências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Sumário</a:t>
            </a:r>
          </a:p>
        </p:txBody>
      </p:sp>
      <p:cxnSp>
        <p:nvCxnSpPr>
          <p:cNvPr id="8" name="Conector reto 7"/>
          <p:cNvCxnSpPr>
            <a:stCxn id="6" idx="1"/>
            <a:endCxn id="6" idx="3"/>
          </p:cNvCxnSpPr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9649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1. Introdução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4879844" y="6022671"/>
            <a:ext cx="4479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 IMAGENS: FILHO, M. S. C. ; SANTOS, R. S. S. 2016.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05118" y="5653339"/>
            <a:ext cx="4580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FONTES: BGR., 2008 ; PRÜSS-USTIN ET AL. 2008 ; </a:t>
            </a:r>
            <a:r>
              <a:rPr lang="pt-BR" sz="1400" dirty="0">
                <a:ea typeface="Calibri" panose="020F0502020204030204" pitchFamily="34" charset="0"/>
                <a:cs typeface="Times New Roman" panose="02020603050405020304" pitchFamily="18" charset="0"/>
              </a:rPr>
              <a:t>NGOC HAN TRAN </a:t>
            </a:r>
            <a:r>
              <a:rPr lang="pt-BR" sz="1400" dirty="0">
                <a:ea typeface="Calibri" panose="020F0502020204030204" pitchFamily="34" charset="0"/>
              </a:rPr>
              <a:t>ET AL., 2015 ; </a:t>
            </a:r>
            <a:r>
              <a:rPr lang="pt-BR" sz="1400" dirty="0">
                <a:ea typeface="Calibri" panose="020F0502020204030204" pitchFamily="34" charset="0"/>
                <a:cs typeface="Times New Roman" panose="02020603050405020304" pitchFamily="18" charset="0"/>
              </a:rPr>
              <a:t>FLETCHER ET AL., 2008, KUMAR., 2015. </a:t>
            </a:r>
            <a:endParaRPr lang="pt-BR" sz="1400" dirty="0"/>
          </a:p>
          <a:p>
            <a:endParaRPr lang="pt-BR" sz="1400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" t="19154" r="444" b="17160"/>
          <a:stretch/>
        </p:blipFill>
        <p:spPr>
          <a:xfrm>
            <a:off x="5625481" y="1148840"/>
            <a:ext cx="2748498" cy="235388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83" b="33557"/>
          <a:stretch/>
        </p:blipFill>
        <p:spPr>
          <a:xfrm>
            <a:off x="5625481" y="3626543"/>
            <a:ext cx="2741279" cy="2272307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531136961"/>
              </p:ext>
            </p:extLst>
          </p:nvPr>
        </p:nvGraphicFramePr>
        <p:xfrm>
          <a:off x="-3096833" y="1135805"/>
          <a:ext cx="903528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26488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Qpni4286tSw/TW00X_kfvdI/AAAAAAAAB_Q/Wxj3jJp48zM/s1600/po%25C3%25A7o%2Bc-1%2Bpara%2Bcolocar%2Bno%2Bblog%2Bter%25C3%25A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4083" y="1104210"/>
            <a:ext cx="3843517" cy="25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22960" y="297362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1. Introdução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3.bp.blogspot.com/__22WUkzM2ug/TPVaLgYtqVI/AAAAAAAABkQ/i9N67Oq7ftA/s1600/Porto-de-Aratu-4--por-Nilton-Sou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4083" y="3613172"/>
            <a:ext cx="3843597" cy="253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904003" y="6097230"/>
            <a:ext cx="5422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 IMAGENS: PETROBRÁS ; NILTON SANTOS 2017.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-19377" y="6097231"/>
            <a:ext cx="4196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FONTES: SEI, 2016 ; KIRIMURÊ, 2017 ; IBGE, 2010 ; SNIS, 2015.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1155959"/>
              </p:ext>
            </p:extLst>
          </p:nvPr>
        </p:nvGraphicFramePr>
        <p:xfrm>
          <a:off x="108587" y="1319842"/>
          <a:ext cx="47059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2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Estimativa populacional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86413 </a:t>
                      </a:r>
                      <a:r>
                        <a:rPr lang="pt-BR" dirty="0" err="1"/>
                        <a:t>hab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31642" y="2153748"/>
            <a:ext cx="46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91,4% Vive em áreas urbanas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8820292"/>
              </p:ext>
            </p:extLst>
          </p:nvPr>
        </p:nvGraphicFramePr>
        <p:xfrm>
          <a:off x="108587" y="2652141"/>
          <a:ext cx="470596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41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12º PIB do Estado da Bahia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5º PIB per capita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14026" y="3926826"/>
            <a:ext cx="4326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CENSO 2010</a:t>
            </a:r>
          </a:p>
          <a:p>
            <a:r>
              <a:rPr lang="pt-BR" dirty="0"/>
              <a:t>2014 domicílios possuíam resíduos urbanos acumulado em suas redondezas.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SNIS 2015</a:t>
            </a:r>
          </a:p>
          <a:p>
            <a:r>
              <a:rPr lang="pt-BR" dirty="0"/>
              <a:t>Apenas 36,98% da população Urbana era atendida com saneamento adequado.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2619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22960" y="297362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2. Objetivos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528355" y="1165951"/>
            <a:ext cx="813300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latin typeface="+mj-lt"/>
              </a:rPr>
              <a:t>Objetivo geral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Avaliar sazonalmente a qualidade nas estações estudadas do município de Candeias - Bahia, investigando a influência da urbanização na qualidade de águas subterrâneas através dos níveis de concentrações de Íons Dissolvidos e Metais e de dados referentes a clorofila e parâmetros físico-químicos não conservativos.</a:t>
            </a:r>
          </a:p>
          <a:p>
            <a:pPr algn="just"/>
            <a:endParaRPr lang="pt-BR" sz="2000" b="1" dirty="0">
              <a:latin typeface="+mj-lt"/>
            </a:endParaRPr>
          </a:p>
          <a:p>
            <a:pPr algn="just"/>
            <a:r>
              <a:rPr lang="pt-BR" sz="2400" b="1" dirty="0">
                <a:latin typeface="+mj-lt"/>
              </a:rPr>
              <a:t>Objetivos específicos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Investigar as zonas com maiores níveis de contaminação, abordando a consequência da presença desses poluentes no meio ambiente e na saúde humana.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Gerar dados inéditos que discorram sobre as concentrações de compostos  orgânicos e inorgânicos em águas subterrâneas do munícipio de Candeias, BA – Brasil.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Avaliar quais estações de amostragem estão próprias para consumo humano segundo as legislações vigentes.</a:t>
            </a:r>
          </a:p>
        </p:txBody>
      </p:sp>
    </p:spTree>
    <p:extLst>
      <p:ext uri="{BB962C8B-B14F-4D97-AF65-F5344CB8AC3E}">
        <p14:creationId xmlns:p14="http://schemas.microsoft.com/office/powerpoint/2010/main" xmlns="" val="197113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3. Materiais e Métodos</a:t>
            </a:r>
          </a:p>
        </p:txBody>
      </p:sp>
      <p:sp>
        <p:nvSpPr>
          <p:cNvPr id="7" name="AutoShape 2" descr="Exibindo municipio de candeias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https://gm1.ggpht.com/B6EYaqPxwiafgLx5nx-SN-ZbDCF8a4uAsUScnTurbCB5a1YalxYOMDm3MqKFK059-ZDoDw9-bTG0xBG-n1ZJh2QprLGNGs-9VCIRlOFaj6uZpZPBXQhZLT8B9vZAQnW81MQIBtEsg0PlVHmK2EuQSbbYALQVE6z6ssq3DGGxX6dRh_uNqYuUgdyJqzm-aaf1-QjaoyD27pOmlYYb70wH0dMm8PQNcoZ8QxNxoi9psa4PlDFpXYDHCNjo-R6Z8kKqcciRknrB9rXbfbnR7KU9aZADjo_pFV7tGbN4tuTpLk6XBh_xTKxqzCRircyF_tigYDukkI53P-7sD0m_iCDTaZM593DRtdAbE0zgY7-zAspt1PMNlWAvbx1ptc2grCHVe2RD3t9GMllhpfj9Px2PxJt2yugC7aWA_Q-EeaJI_zY1l_EgRY-PiPPrYndYM2vEJatNSqQ-l2RxVDAIzW-_52OUOuBa31ibmyCY5SP7foIfBMiuSoZgzZUKJvIYRWge4QwiHwFgK0CdC_H7_DHB8O7D0qQ_KISU2ZNMd5UZ5RWA8mNqs7Kdljk59i5iTnZhrOYK9oOVn5Qdj0Rc1t-0coGlSIqY9vrmDz30l-tc29YwTRlyddudoyO_qw4OeSrudNcUrP9K7I9hIrzPH3Oe5rW_YQ7aorjIEVg2fHHCGgkVvIC-N28=w1366-h662-l75-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569"/>
            <a:ext cx="9144000" cy="54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064580" y="483996"/>
            <a:ext cx="2344783" cy="4154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Área de estudo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6" t="8008" r="8630" b="10623"/>
          <a:stretch/>
        </p:blipFill>
        <p:spPr>
          <a:xfrm>
            <a:off x="22860" y="160338"/>
            <a:ext cx="9098280" cy="64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09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22 de julho de 2012</a:t>
            </a: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Texto do rodapé aqui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8</a:t>
            </a:fld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3. Materiais e Métodos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64580" y="483996"/>
            <a:ext cx="2344783" cy="4154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Área de estudo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63"/>
          <a:stretch/>
        </p:blipFill>
        <p:spPr>
          <a:xfrm>
            <a:off x="-45184" y="1051950"/>
            <a:ext cx="9189184" cy="609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750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2221400333"/>
              </p:ext>
            </p:extLst>
          </p:nvPr>
        </p:nvGraphicFramePr>
        <p:xfrm>
          <a:off x="-577776" y="1344033"/>
          <a:ext cx="5172636" cy="2435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ângulo 7"/>
          <p:cNvSpPr/>
          <p:nvPr/>
        </p:nvSpPr>
        <p:spPr>
          <a:xfrm>
            <a:off x="5013247" y="120069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Março de 2016</a:t>
            </a:r>
          </a:p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Período Intermediário</a:t>
            </a:r>
          </a:p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Junho de 2016</a:t>
            </a:r>
          </a:p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Estação Chuvosa</a:t>
            </a:r>
          </a:p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Novembro de 2016</a:t>
            </a:r>
          </a:p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Estação seca</a:t>
            </a:r>
          </a:p>
          <a:p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822960" y="1011983"/>
            <a:ext cx="75438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3. Materiais e Métodos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4177638" y="1737361"/>
            <a:ext cx="57418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636052"/>
              </p:ext>
            </p:extLst>
          </p:nvPr>
        </p:nvGraphicFramePr>
        <p:xfrm>
          <a:off x="4646761" y="3632682"/>
          <a:ext cx="4356585" cy="220827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351861">
                  <a:extLst>
                    <a:ext uri="{9D8B030D-6E8A-4147-A177-3AD203B41FA5}">
                      <a16:colId xmlns:a16="http://schemas.microsoft.com/office/drawing/2014/main" xmlns="" val="849975056"/>
                    </a:ext>
                  </a:extLst>
                </a:gridCol>
                <a:gridCol w="3004724">
                  <a:extLst>
                    <a:ext uri="{9D8B030D-6E8A-4147-A177-3AD203B41FA5}">
                      <a16:colId xmlns:a16="http://schemas.microsoft.com/office/drawing/2014/main" xmlns="" val="2668120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Análise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Método utilizado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2965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Clorofila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APAH (2012)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2780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Metais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ASTM, 1992; ICP OES e Espectrometria de Absorção Atômica com Chama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619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Cátions e ânions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STANDARD METHODS 4110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832388"/>
                  </a:ext>
                </a:extLst>
              </a:tr>
            </a:tbl>
          </a:graphicData>
        </a:graphic>
      </p:graphicFrame>
      <p:cxnSp>
        <p:nvCxnSpPr>
          <p:cNvPr id="24" name="Conector reto 23"/>
          <p:cNvCxnSpPr/>
          <p:nvPr/>
        </p:nvCxnSpPr>
        <p:spPr>
          <a:xfrm flipH="1">
            <a:off x="4208929" y="2526574"/>
            <a:ext cx="7712" cy="19782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4177638" y="4504893"/>
            <a:ext cx="31838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4626151" y="3287827"/>
            <a:ext cx="1319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Matriz Água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102104" y="4304007"/>
            <a:ext cx="39185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Parâmetros não conservativos foram medidos com a sonda </a:t>
            </a: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multiparâmetros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HORIBA, modelo U50.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96269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e5d022ff-4ce9-4922-b5a4-f245e35e2aac" xsi:nil="true"/>
    <AssetExpire xmlns="e5d022ff-4ce9-4922-b5a4-f245e35e2aac">2029-01-01T08:00:00+00:00</AssetExpire>
    <CampaignTagsTaxHTField0 xmlns="e5d022ff-4ce9-4922-b5a4-f245e35e2aac">
      <Terms xmlns="http://schemas.microsoft.com/office/infopath/2007/PartnerControls"/>
    </CampaignTagsTaxHTField0>
    <IntlLangReviewDate xmlns="e5d022ff-4ce9-4922-b5a4-f245e35e2aac" xsi:nil="true"/>
    <TPFriendlyName xmlns="e5d022ff-4ce9-4922-b5a4-f245e35e2aac" xsi:nil="true"/>
    <IntlLangReview xmlns="e5d022ff-4ce9-4922-b5a4-f245e35e2aac">false</IntlLangReview>
    <LocLastLocAttemptVersionLookup xmlns="e5d022ff-4ce9-4922-b5a4-f245e35e2aac">848492</LocLastLocAttemptVersionLookup>
    <PolicheckWords xmlns="e5d022ff-4ce9-4922-b5a4-f245e35e2aac" xsi:nil="true"/>
    <SubmitterId xmlns="e5d022ff-4ce9-4922-b5a4-f245e35e2aac" xsi:nil="true"/>
    <AcquiredFrom xmlns="e5d022ff-4ce9-4922-b5a4-f245e35e2aac">Internal MS</AcquiredFrom>
    <EditorialStatus xmlns="e5d022ff-4ce9-4922-b5a4-f245e35e2aac">Complete</EditorialStatus>
    <Markets xmlns="e5d022ff-4ce9-4922-b5a4-f245e35e2aac"/>
    <OriginAsset xmlns="e5d022ff-4ce9-4922-b5a4-f245e35e2aac" xsi:nil="true"/>
    <AssetStart xmlns="e5d022ff-4ce9-4922-b5a4-f245e35e2aac">2012-07-25T23:48:00+00:00</AssetStart>
    <FriendlyTitle xmlns="e5d022ff-4ce9-4922-b5a4-f245e35e2aac" xsi:nil="true"/>
    <MarketSpecific xmlns="e5d022ff-4ce9-4922-b5a4-f245e35e2aac">false</MarketSpecific>
    <TPNamespace xmlns="e5d022ff-4ce9-4922-b5a4-f245e35e2aac" xsi:nil="true"/>
    <PublishStatusLookup xmlns="e5d022ff-4ce9-4922-b5a4-f245e35e2aac">
      <Value>455331</Value>
    </PublishStatusLookup>
    <APAuthor xmlns="e5d022ff-4ce9-4922-b5a4-f245e35e2aac">
      <UserInfo>
        <DisplayName>REDMOND\v-vaddu</DisplayName>
        <AccountId>2567</AccountId>
        <AccountType/>
      </UserInfo>
    </APAuthor>
    <TPCommandLine xmlns="e5d022ff-4ce9-4922-b5a4-f245e35e2aac" xsi:nil="true"/>
    <IntlLangReviewer xmlns="e5d022ff-4ce9-4922-b5a4-f245e35e2aac" xsi:nil="true"/>
    <OpenTemplate xmlns="e5d022ff-4ce9-4922-b5a4-f245e35e2aac">true</OpenTemplate>
    <CSXSubmissionDate xmlns="e5d022ff-4ce9-4922-b5a4-f245e35e2aac" xsi:nil="true"/>
    <TaxCatchAll xmlns="e5d022ff-4ce9-4922-b5a4-f245e35e2aac"/>
    <Manager xmlns="e5d022ff-4ce9-4922-b5a4-f245e35e2aac" xsi:nil="true"/>
    <NumericId xmlns="e5d022ff-4ce9-4922-b5a4-f245e35e2aac" xsi:nil="true"/>
    <ParentAssetId xmlns="e5d022ff-4ce9-4922-b5a4-f245e35e2aac" xsi:nil="true"/>
    <OriginalSourceMarket xmlns="e5d022ff-4ce9-4922-b5a4-f245e35e2aac">english</OriginalSourceMarket>
    <ApprovalStatus xmlns="e5d022ff-4ce9-4922-b5a4-f245e35e2aac">InProgress</ApprovalStatus>
    <TPComponent xmlns="e5d022ff-4ce9-4922-b5a4-f245e35e2aac" xsi:nil="true"/>
    <EditorialTags xmlns="e5d022ff-4ce9-4922-b5a4-f245e35e2aac" xsi:nil="true"/>
    <TPExecutable xmlns="e5d022ff-4ce9-4922-b5a4-f245e35e2aac" xsi:nil="true"/>
    <TPLaunchHelpLink xmlns="e5d022ff-4ce9-4922-b5a4-f245e35e2aac" xsi:nil="true"/>
    <LocComments xmlns="e5d022ff-4ce9-4922-b5a4-f245e35e2aac" xsi:nil="true"/>
    <LocRecommendedHandoff xmlns="e5d022ff-4ce9-4922-b5a4-f245e35e2aac" xsi:nil="true"/>
    <SourceTitle xmlns="e5d022ff-4ce9-4922-b5a4-f245e35e2aac" xsi:nil="true"/>
    <CSXUpdate xmlns="e5d022ff-4ce9-4922-b5a4-f245e35e2aac">false</CSXUpdate>
    <IntlLocPriority xmlns="e5d022ff-4ce9-4922-b5a4-f245e35e2aac" xsi:nil="true"/>
    <UAProjectedTotalWords xmlns="e5d022ff-4ce9-4922-b5a4-f245e35e2aac" xsi:nil="true"/>
    <AssetType xmlns="e5d022ff-4ce9-4922-b5a4-f245e35e2aac">TP</AssetType>
    <MachineTranslated xmlns="e5d022ff-4ce9-4922-b5a4-f245e35e2aac">false</MachineTranslated>
    <OutputCachingOn xmlns="e5d022ff-4ce9-4922-b5a4-f245e35e2aac">false</OutputCachingOn>
    <TemplateStatus xmlns="e5d022ff-4ce9-4922-b5a4-f245e35e2aac">Complete</TemplateStatus>
    <IsSearchable xmlns="e5d022ff-4ce9-4922-b5a4-f245e35e2aac">true</IsSearchable>
    <ContentItem xmlns="e5d022ff-4ce9-4922-b5a4-f245e35e2aac" xsi:nil="true"/>
    <HandoffToMSDN xmlns="e5d022ff-4ce9-4922-b5a4-f245e35e2aac" xsi:nil="true"/>
    <ShowIn xmlns="e5d022ff-4ce9-4922-b5a4-f245e35e2aac">Show everywhere</ShowIn>
    <ThumbnailAssetId xmlns="e5d022ff-4ce9-4922-b5a4-f245e35e2aac" xsi:nil="true"/>
    <UALocComments xmlns="e5d022ff-4ce9-4922-b5a4-f245e35e2aac" xsi:nil="true"/>
    <UALocRecommendation xmlns="e5d022ff-4ce9-4922-b5a4-f245e35e2aac">Localize</UALocRecommendation>
    <LastModifiedDateTime xmlns="e5d022ff-4ce9-4922-b5a4-f245e35e2aac" xsi:nil="true"/>
    <LegacyData xmlns="e5d022ff-4ce9-4922-b5a4-f245e35e2aac" xsi:nil="true"/>
    <LocManualTestRequired xmlns="e5d022ff-4ce9-4922-b5a4-f245e35e2aac">false</LocManualTestRequired>
    <LocMarketGroupTiers2 xmlns="e5d022ff-4ce9-4922-b5a4-f245e35e2aac" xsi:nil="true"/>
    <ClipArtFilename xmlns="e5d022ff-4ce9-4922-b5a4-f245e35e2aac" xsi:nil="true"/>
    <TPApplication xmlns="e5d022ff-4ce9-4922-b5a4-f245e35e2aac" xsi:nil="true"/>
    <CSXHash xmlns="e5d022ff-4ce9-4922-b5a4-f245e35e2aac" xsi:nil="true"/>
    <DirectSourceMarket xmlns="e5d022ff-4ce9-4922-b5a4-f245e35e2aac">english</DirectSourceMarket>
    <PrimaryImageGen xmlns="e5d022ff-4ce9-4922-b5a4-f245e35e2aac">true</PrimaryImageGen>
    <PlannedPubDate xmlns="e5d022ff-4ce9-4922-b5a4-f245e35e2aac" xsi:nil="true"/>
    <CSXSubmissionMarket xmlns="e5d022ff-4ce9-4922-b5a4-f245e35e2aac" xsi:nil="true"/>
    <Downloads xmlns="e5d022ff-4ce9-4922-b5a4-f245e35e2aac">0</Downloads>
    <ArtSampleDocs xmlns="e5d022ff-4ce9-4922-b5a4-f245e35e2aac" xsi:nil="true"/>
    <TrustLevel xmlns="e5d022ff-4ce9-4922-b5a4-f245e35e2aac">1 Microsoft Managed Content</TrustLevel>
    <BlockPublish xmlns="e5d022ff-4ce9-4922-b5a4-f245e35e2aac">false</BlockPublish>
    <TPLaunchHelpLinkType xmlns="e5d022ff-4ce9-4922-b5a4-f245e35e2aac">Template</TPLaunchHelpLinkType>
    <LocalizationTagsTaxHTField0 xmlns="e5d022ff-4ce9-4922-b5a4-f245e35e2aac">
      <Terms xmlns="http://schemas.microsoft.com/office/infopath/2007/PartnerControls"/>
    </LocalizationTagsTaxHTField0>
    <BusinessGroup xmlns="e5d022ff-4ce9-4922-b5a4-f245e35e2aac" xsi:nil="true"/>
    <Providers xmlns="e5d022ff-4ce9-4922-b5a4-f245e35e2aac" xsi:nil="true"/>
    <TemplateTemplateType xmlns="e5d022ff-4ce9-4922-b5a4-f245e35e2aac">PowerPoint Presentation Template</TemplateTemplateType>
    <TimesCloned xmlns="e5d022ff-4ce9-4922-b5a4-f245e35e2aac" xsi:nil="true"/>
    <TPAppVersion xmlns="e5d022ff-4ce9-4922-b5a4-f245e35e2aac" xsi:nil="true"/>
    <VoteCount xmlns="e5d022ff-4ce9-4922-b5a4-f245e35e2aac" xsi:nil="true"/>
    <FeatureTagsTaxHTField0 xmlns="e5d022ff-4ce9-4922-b5a4-f245e35e2aac">
      <Terms xmlns="http://schemas.microsoft.com/office/infopath/2007/PartnerControls"/>
    </FeatureTagsTaxHTField0>
    <Provider xmlns="e5d022ff-4ce9-4922-b5a4-f245e35e2aac" xsi:nil="true"/>
    <UACurrentWords xmlns="e5d022ff-4ce9-4922-b5a4-f245e35e2aac" xsi:nil="true"/>
    <AssetId xmlns="e5d022ff-4ce9-4922-b5a4-f245e35e2aac">TP103098869</AssetId>
    <TPClientViewer xmlns="e5d022ff-4ce9-4922-b5a4-f245e35e2aac" xsi:nil="true"/>
    <DSATActionTaken xmlns="e5d022ff-4ce9-4922-b5a4-f245e35e2aac" xsi:nil="true"/>
    <APEditor xmlns="e5d022ff-4ce9-4922-b5a4-f245e35e2aac">
      <UserInfo>
        <DisplayName/>
        <AccountId xsi:nil="true"/>
        <AccountType/>
      </UserInfo>
    </APEditor>
    <TPInstallLocation xmlns="e5d022ff-4ce9-4922-b5a4-f245e35e2aac" xsi:nil="true"/>
    <OOCacheId xmlns="e5d022ff-4ce9-4922-b5a4-f245e35e2aac" xsi:nil="true"/>
    <IsDeleted xmlns="e5d022ff-4ce9-4922-b5a4-f245e35e2aac">false</IsDeleted>
    <PublishTargets xmlns="e5d022ff-4ce9-4922-b5a4-f245e35e2aac">OfficeOnlineVNext</PublishTargets>
    <ApprovalLog xmlns="e5d022ff-4ce9-4922-b5a4-f245e35e2aac" xsi:nil="true"/>
    <BugNumber xmlns="e5d022ff-4ce9-4922-b5a4-f245e35e2aac" xsi:nil="true"/>
    <CrawlForDependencies xmlns="e5d022ff-4ce9-4922-b5a4-f245e35e2aac">false</CrawlForDependencies>
    <InternalTagsTaxHTField0 xmlns="e5d022ff-4ce9-4922-b5a4-f245e35e2aac">
      <Terms xmlns="http://schemas.microsoft.com/office/infopath/2007/PartnerControls"/>
    </InternalTagsTaxHTField0>
    <LastHandOff xmlns="e5d022ff-4ce9-4922-b5a4-f245e35e2aac" xsi:nil="true"/>
    <Milestone xmlns="e5d022ff-4ce9-4922-b5a4-f245e35e2aac" xsi:nil="true"/>
    <OriginalRelease xmlns="e5d022ff-4ce9-4922-b5a4-f245e35e2aac">15</OriginalRelease>
    <RecommendationsModifier xmlns="e5d022ff-4ce9-4922-b5a4-f245e35e2aac" xsi:nil="true"/>
    <ScenarioTagsTaxHTField0 xmlns="e5d022ff-4ce9-4922-b5a4-f245e35e2aac">
      <Terms xmlns="http://schemas.microsoft.com/office/infopath/2007/PartnerControls"/>
    </ScenarioTagsTaxHTField0>
    <UANotes xmlns="e5d022ff-4ce9-4922-b5a4-f245e35e2a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2057737089D604C8995D725789FFFFD0400C05BDBFCDB0BE84BA6AEC1D1A4F5E4CE" ma:contentTypeVersion="56" ma:contentTypeDescription="Create a new document." ma:contentTypeScope="" ma:versionID="c5c786f17e9890b7d2875e0bb647f603">
  <xsd:schema xmlns:xsd="http://www.w3.org/2001/XMLSchema" xmlns:xs="http://www.w3.org/2001/XMLSchema" xmlns:p="http://schemas.microsoft.com/office/2006/metadata/properties" xmlns:ns2="e5d022ff-4ce9-4922-b5a4-f245e35e2aac" targetNamespace="http://schemas.microsoft.com/office/2006/metadata/properties" ma:root="true" ma:fieldsID="3dddc4782ba87b44f6678511fd2b89e9" ns2:_="">
    <xsd:import namespace="e5d022ff-4ce9-4922-b5a4-f245e35e2aa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022ff-4ce9-4922-b5a4-f245e35e2aa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ae2f8e70-a23c-4d77-9ad6-ea38e2352880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5E053CDA-25E6-45C3-8DB3-AEDB8C2D0B9A}" ma:internalName="CSXSubmissionMarket" ma:readOnly="false" ma:showField="MarketName" ma:web="e5d022ff-4ce9-4922-b5a4-f245e35e2aac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e79027b-5c14-42ce-a448-02002c169e4a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E1DF242F-2A85-4892-885C-E072ACF78A23}" ma:internalName="InProjectListLookup" ma:readOnly="true" ma:showField="InProjectList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e822bdd4-da07-482e-8962-d405657c171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E1DF242F-2A85-4892-885C-E072ACF78A23}" ma:internalName="LastCompleteVersionLookup" ma:readOnly="true" ma:showField="LastCompleteVersion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E1DF242F-2A85-4892-885C-E072ACF78A23}" ma:internalName="LastPreviewErrorLookup" ma:readOnly="true" ma:showField="LastPreviewError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E1DF242F-2A85-4892-885C-E072ACF78A23}" ma:internalName="LastPreviewResultLookup" ma:readOnly="true" ma:showField="LastPreviewResult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E1DF242F-2A85-4892-885C-E072ACF78A23}" ma:internalName="LastPreviewAttemptDateLookup" ma:readOnly="true" ma:showField="LastPreviewAttemptDat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E1DF242F-2A85-4892-885C-E072ACF78A23}" ma:internalName="LastPreviewedByLookup" ma:readOnly="true" ma:showField="LastPreviewedBy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E1DF242F-2A85-4892-885C-E072ACF78A23}" ma:internalName="LastPreviewTimeLookup" ma:readOnly="true" ma:showField="LastPreviewTim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E1DF242F-2A85-4892-885C-E072ACF78A23}" ma:internalName="LastPreviewVersionLookup" ma:readOnly="true" ma:showField="LastPreviewVersion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E1DF242F-2A85-4892-885C-E072ACF78A23}" ma:internalName="LastPublishErrorLookup" ma:readOnly="true" ma:showField="LastPublishError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E1DF242F-2A85-4892-885C-E072ACF78A23}" ma:internalName="LastPublishResultLookup" ma:readOnly="true" ma:showField="LastPublishResult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E1DF242F-2A85-4892-885C-E072ACF78A23}" ma:internalName="LastPublishAttemptDateLookup" ma:readOnly="true" ma:showField="LastPublishAttemptDat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E1DF242F-2A85-4892-885C-E072ACF78A23}" ma:internalName="LastPublishedByLookup" ma:readOnly="true" ma:showField="LastPublishedBy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E1DF242F-2A85-4892-885C-E072ACF78A23}" ma:internalName="LastPublishTimeLookup" ma:readOnly="true" ma:showField="LastPublishTim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E1DF242F-2A85-4892-885C-E072ACF78A23}" ma:internalName="LastPublishVersionLookup" ma:readOnly="true" ma:showField="LastPublishVersion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D8789D1B-66E7-4538-930C-3B8C6A9D68AA}" ma:internalName="LocLastLocAttemptVersionLookup" ma:readOnly="false" ma:showField="LastLocAttemptVersion" ma:web="e5d022ff-4ce9-4922-b5a4-f245e35e2aac">
      <xsd:simpleType>
        <xsd:restriction base="dms:Lookup"/>
      </xsd:simpleType>
    </xsd:element>
    <xsd:element name="LocLastLocAttemptVersionTypeLookup" ma:index="71" nillable="true" ma:displayName="Loc Last Loc Attempt Version Type" ma:default="" ma:list="{D8789D1B-66E7-4538-930C-3B8C6A9D68AA}" ma:internalName="LocLastLocAttemptVersionTypeLookup" ma:readOnly="true" ma:showField="LastLocAttemptVersionType" ma:web="e5d022ff-4ce9-4922-b5a4-f245e35e2aac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D8789D1B-66E7-4538-930C-3B8C6A9D68AA}" ma:internalName="LocNewPublishedVersionLookup" ma:readOnly="true" ma:showField="NewPublishedVersion" ma:web="e5d022ff-4ce9-4922-b5a4-f245e35e2aac">
      <xsd:simpleType>
        <xsd:restriction base="dms:Lookup"/>
      </xsd:simpleType>
    </xsd:element>
    <xsd:element name="LocOverallHandbackStatusLookup" ma:index="75" nillable="true" ma:displayName="Loc Overall Handback Status" ma:default="" ma:list="{D8789D1B-66E7-4538-930C-3B8C6A9D68AA}" ma:internalName="LocOverallHandbackStatusLookup" ma:readOnly="true" ma:showField="OverallHandbackStatus" ma:web="e5d022ff-4ce9-4922-b5a4-f245e35e2aac">
      <xsd:simpleType>
        <xsd:restriction base="dms:Lookup"/>
      </xsd:simpleType>
    </xsd:element>
    <xsd:element name="LocOverallLocStatusLookup" ma:index="76" nillable="true" ma:displayName="Loc Overall Localize Status" ma:default="" ma:list="{D8789D1B-66E7-4538-930C-3B8C6A9D68AA}" ma:internalName="LocOverallLocStatusLookup" ma:readOnly="true" ma:showField="OverallLocStatus" ma:web="e5d022ff-4ce9-4922-b5a4-f245e35e2aac">
      <xsd:simpleType>
        <xsd:restriction base="dms:Lookup"/>
      </xsd:simpleType>
    </xsd:element>
    <xsd:element name="LocOverallPreviewStatusLookup" ma:index="77" nillable="true" ma:displayName="Loc Overall Preview Status" ma:default="" ma:list="{D8789D1B-66E7-4538-930C-3B8C6A9D68AA}" ma:internalName="LocOverallPreviewStatusLookup" ma:readOnly="true" ma:showField="OverallPreviewStatus" ma:web="e5d022ff-4ce9-4922-b5a4-f245e35e2aac">
      <xsd:simpleType>
        <xsd:restriction base="dms:Lookup"/>
      </xsd:simpleType>
    </xsd:element>
    <xsd:element name="LocOverallPublishStatusLookup" ma:index="78" nillable="true" ma:displayName="Loc Overall Publish Status" ma:default="" ma:list="{D8789D1B-66E7-4538-930C-3B8C6A9D68AA}" ma:internalName="LocOverallPublishStatusLookup" ma:readOnly="true" ma:showField="OverallPublishStatus" ma:web="e5d022ff-4ce9-4922-b5a4-f245e35e2aac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D8789D1B-66E7-4538-930C-3B8C6A9D68AA}" ma:internalName="LocProcessedForHandoffsLookup" ma:readOnly="true" ma:showField="ProcessedForHandoffs" ma:web="e5d022ff-4ce9-4922-b5a4-f245e35e2aac">
      <xsd:simpleType>
        <xsd:restriction base="dms:Lookup"/>
      </xsd:simpleType>
    </xsd:element>
    <xsd:element name="LocProcessedForMarketsLookup" ma:index="81" nillable="true" ma:displayName="Loc Processed For Markets" ma:default="" ma:list="{D8789D1B-66E7-4538-930C-3B8C6A9D68AA}" ma:internalName="LocProcessedForMarketsLookup" ma:readOnly="true" ma:showField="ProcessedForMarkets" ma:web="e5d022ff-4ce9-4922-b5a4-f245e35e2aac">
      <xsd:simpleType>
        <xsd:restriction base="dms:Lookup"/>
      </xsd:simpleType>
    </xsd:element>
    <xsd:element name="LocPublishedDependentAssetsLookup" ma:index="82" nillable="true" ma:displayName="Loc Published Dependent Assets" ma:default="" ma:list="{D8789D1B-66E7-4538-930C-3B8C6A9D68AA}" ma:internalName="LocPublishedDependentAssetsLookup" ma:readOnly="true" ma:showField="PublishedDependentAssets" ma:web="e5d022ff-4ce9-4922-b5a4-f245e35e2aac">
      <xsd:simpleType>
        <xsd:restriction base="dms:Lookup"/>
      </xsd:simpleType>
    </xsd:element>
    <xsd:element name="LocPublishedLinkedAssetsLookup" ma:index="83" nillable="true" ma:displayName="Loc Published Linked Assets" ma:default="" ma:list="{D8789D1B-66E7-4538-930C-3B8C6A9D68AA}" ma:internalName="LocPublishedLinkedAssetsLookup" ma:readOnly="true" ma:showField="PublishedLinkedAssets" ma:web="e5d022ff-4ce9-4922-b5a4-f245e35e2aac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63236a87-6c6d-4a5b-9fe1-c805ecae0bb8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5E053CDA-25E6-45C3-8DB3-AEDB8C2D0B9A}" ma:internalName="Markets" ma:readOnly="false" ma:showField="MarketNam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E1DF242F-2A85-4892-885C-E072ACF78A23}" ma:internalName="NumOfRatingsLookup" ma:readOnly="true" ma:showField="NumOfRatings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E1DF242F-2A85-4892-885C-E072ACF78A23}" ma:internalName="PublishStatusLookup" ma:readOnly="false" ma:showField="PublishStatus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67a15031-dfad-40a3-960d-7cc941d4a98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2f397b98-bdf6-47da-a1ac-484548f5e091}" ma:internalName="TaxCatchAll" ma:showField="CatchAllData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2f397b98-bdf6-47da-a1ac-484548f5e091}" ma:internalName="TaxCatchAllLabel" ma:readOnly="true" ma:showField="CatchAllDataLabel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2E070D-1769-478C-B641-1AFC52AC0857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e5d022ff-4ce9-4922-b5a4-f245e35e2aa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47D24D-023A-4C6C-A965-B52D6D1A9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d022ff-4ce9-4922-b5a4-f245e35e2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1216</Words>
  <Application>Microsoft Office PowerPoint</Application>
  <PresentationFormat>Apresentação na tela (4:3)</PresentationFormat>
  <Paragraphs>205</Paragraphs>
  <Slides>24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Retrospectiva</vt:lpstr>
      <vt:lpstr>Monitoramento da qualidade de águas subterrâneas da cidade de Candeias, BA – Brasil: Um enfoque para as condições sanitárias.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Obrigad@!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2017-05-27T19:44:26Z</dcterms:created>
  <dcterms:modified xsi:type="dcterms:W3CDTF">2018-05-29T00:14:06Z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0x01010062057737089D604C8995D725789FFFFD0400C05BDBFCDB0BE84BA6AEC1D1A4F5E4CE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LocMarketGroupTiers">
    <vt:lpwstr/>
  </property>
  <property fmtid="{D5CDD505-2E9C-101B-9397-08002B2CF9AE}" pid="11" name="CategoryTagsTaxHTField0">
    <vt:lpwstr/>
  </property>
  <property fmtid="{D5CDD505-2E9C-101B-9397-08002B2CF9AE}" pid="12" name="HiddenCategoryTagsTaxHTField0">
    <vt:lpwstr/>
  </property>
</Properties>
</file>