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ucrs.br/orgaos/edipucr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b="1" dirty="0"/>
              <a:t>REAPROVEITAMENTO DE CORPOS DE PROVA NA </a:t>
            </a:r>
            <a:r>
              <a:rPr lang="pt-BR" b="1" dirty="0" smtClean="0"/>
              <a:t>CONSTRUÇÃO </a:t>
            </a:r>
            <a:r>
              <a:rPr lang="pt-BR" b="1" dirty="0"/>
              <a:t>CIVIL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23256" y="4572000"/>
            <a:ext cx="9533908" cy="183242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pt-BR" sz="5900" b="1" dirty="0" smtClean="0"/>
              <a:t>Autores: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smtClean="0"/>
              <a:t>Andreia Cristina Fonseca Alves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smtClean="0"/>
              <a:t>Alexsandro da Silveira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smtClean="0"/>
              <a:t>Alessandra Crispim Canedo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err="1" smtClean="0"/>
              <a:t>Geovana</a:t>
            </a:r>
            <a:r>
              <a:rPr lang="pt-BR" sz="5900" b="1" dirty="0" smtClean="0"/>
              <a:t> de Moura Costa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smtClean="0"/>
              <a:t>Kátia Maria de Souza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pt-BR" sz="5900" b="1" dirty="0" smtClean="0"/>
              <a:t>Paulo Sérgio </a:t>
            </a:r>
            <a:r>
              <a:rPr lang="pt-BR" sz="5900" b="1" dirty="0" err="1" smtClean="0"/>
              <a:t>Scalize</a:t>
            </a:r>
            <a:endParaRPr lang="pt-BR" sz="5900" b="1" dirty="0" smtClean="0"/>
          </a:p>
          <a:p>
            <a:pPr>
              <a:buFont typeface="Arial" panose="020B0604020202020204" pitchFamily="34" charset="0"/>
              <a:buNone/>
            </a:pPr>
            <a:endParaRPr lang="pt-BR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2785376" y="1902636"/>
            <a:ext cx="630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4 </a:t>
            </a:r>
            <a:r>
              <a:rPr lang="pt-BR" dirty="0"/>
              <a:t>- Curva Granulométrica do agregado graúdo </a:t>
            </a:r>
            <a:r>
              <a:rPr lang="pt-BR" dirty="0" smtClean="0"/>
              <a:t>proposto.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85" y="2223022"/>
            <a:ext cx="6969243" cy="46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2184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1164498" y="2315357"/>
            <a:ext cx="630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Tabela 4 – Características dos agregados graúdos.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74397"/>
              </p:ext>
            </p:extLst>
          </p:nvPr>
        </p:nvGraphicFramePr>
        <p:xfrm>
          <a:off x="1232453" y="2673620"/>
          <a:ext cx="9660833" cy="2828976"/>
        </p:xfrm>
        <a:graphic>
          <a:graphicData uri="http://schemas.openxmlformats.org/drawingml/2006/table">
            <a:tbl>
              <a:tblPr/>
              <a:tblGrid>
                <a:gridCol w="4304333"/>
                <a:gridCol w="2111013"/>
                <a:gridCol w="3245487"/>
              </a:tblGrid>
              <a:tr h="568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Características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Brita 1 usual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(Pedreira </a:t>
                      </a:r>
                      <a:r>
                        <a:rPr lang="pt-BR" sz="20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Ciplan</a:t>
                      </a: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Brita 1 proposta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(Corpos de prova britados)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Módulo de Finura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6,98</a:t>
                      </a:r>
                      <a:endParaRPr lang="pt-BR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6,56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4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Dimensão Máxima Característica (mm)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19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19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Massa Específica (</a:t>
                      </a:r>
                      <a:r>
                        <a:rPr lang="pt-BR" sz="2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g/cm³)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2,7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2,4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Massa Unitária (</a:t>
                      </a:r>
                      <a:r>
                        <a:rPr lang="pt-BR" sz="2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g/cm³)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1,42</a:t>
                      </a:r>
                      <a:endParaRPr lang="pt-BR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1,23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Material Pulverulento (%) 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0,49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2,15</a:t>
                      </a:r>
                      <a:endParaRPr lang="pt-B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221524" y="5129355"/>
            <a:ext cx="9658511" cy="3257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8389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 flipH="1">
            <a:off x="1593131" y="3477299"/>
            <a:ext cx="8609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Tabela 4 – Traço médio – quantidade de materiais utilizados em cada traço analisado.</a:t>
            </a:r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17095"/>
              </p:ext>
            </p:extLst>
          </p:nvPr>
        </p:nvGraphicFramePr>
        <p:xfrm>
          <a:off x="1636786" y="3842896"/>
          <a:ext cx="8782223" cy="3006313"/>
        </p:xfrm>
        <a:graphic>
          <a:graphicData uri="http://schemas.openxmlformats.org/drawingml/2006/table">
            <a:tbl>
              <a:tblPr/>
              <a:tblGrid>
                <a:gridCol w="4545074"/>
                <a:gridCol w="4237149"/>
              </a:tblGrid>
              <a:tr h="3169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Traço </a:t>
                      </a:r>
                      <a:r>
                        <a:rPr lang="pt-BR" sz="1600" dirty="0" smtClean="0">
                          <a:latin typeface="Arial"/>
                          <a:ea typeface="Times New Roman"/>
                          <a:cs typeface="Arial"/>
                        </a:rPr>
                        <a:t>Referencia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Traço </a:t>
                      </a:r>
                      <a:r>
                        <a:rPr lang="pt-BR" sz="1600" dirty="0" smtClean="0">
                          <a:latin typeface="Arial"/>
                          <a:ea typeface="Times New Roman"/>
                          <a:cs typeface="Arial"/>
                        </a:rPr>
                        <a:t>Proposto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7 Kg de cimento CP II F-32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7 Kg de cimento CP II F-32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10,75 Kg de areia natural Tijolão;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10,75 Kg de areia natural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Tijolão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10,75 Kg de areia artificial usual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Intercement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10,75 Kg de areia artificial proposta;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7,45 Kg de brita 0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Ciplan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24,85 Kg de brita 1 proposta;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17,40 Kg de brita 1 usual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Ciplan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latin typeface="Arial"/>
                          <a:ea typeface="Times New Roman"/>
                          <a:cs typeface="Arial"/>
                        </a:rPr>
                        <a:t>5 Kg de água;</a:t>
                      </a:r>
                      <a:endParaRPr lang="pt-BR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5 Kg de água;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7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52,50 ml de aditivo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polifuncional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 Mira set </a:t>
                      </a:r>
                      <a:r>
                        <a:rPr lang="pt-BR" sz="1600" dirty="0" smtClean="0">
                          <a:latin typeface="Arial"/>
                          <a:ea typeface="Times New Roman"/>
                          <a:cs typeface="Arial"/>
                        </a:rPr>
                        <a:t>33.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52,50 </a:t>
                      </a:r>
                      <a:r>
                        <a:rPr lang="pt-BR" sz="1600" dirty="0" smtClean="0">
                          <a:latin typeface="Arial"/>
                          <a:ea typeface="Times New Roman"/>
                          <a:cs typeface="Arial"/>
                        </a:rPr>
                        <a:t>ml 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de aditivo </a:t>
                      </a:r>
                      <a:r>
                        <a:rPr lang="pt-BR" sz="1600" dirty="0" err="1">
                          <a:latin typeface="Arial"/>
                          <a:ea typeface="Times New Roman"/>
                          <a:cs typeface="Arial"/>
                        </a:rPr>
                        <a:t>polifuncional</a:t>
                      </a:r>
                      <a:r>
                        <a:rPr lang="pt-BR" sz="1600" dirty="0">
                          <a:latin typeface="Arial"/>
                          <a:ea typeface="Times New Roman"/>
                          <a:cs typeface="Arial"/>
                        </a:rPr>
                        <a:t> Mira set 33.</a:t>
                      </a:r>
                      <a:endParaRPr lang="pt-B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297" marR="682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sp>
        <p:nvSpPr>
          <p:cNvPr id="2" name="Retângulo 1"/>
          <p:cNvSpPr/>
          <p:nvPr/>
        </p:nvSpPr>
        <p:spPr>
          <a:xfrm>
            <a:off x="837127" y="1944777"/>
            <a:ext cx="10586434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+mj-lt"/>
                <a:ea typeface="+mj-ea"/>
                <a:cs typeface="+mj-cs"/>
              </a:rPr>
              <a:t>Traço: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200" dirty="0" smtClean="0">
                <a:latin typeface="+mj-lt"/>
                <a:ea typeface="+mj-ea"/>
                <a:cs typeface="+mj-cs"/>
              </a:rPr>
              <a:t>Inserção </a:t>
            </a:r>
            <a:r>
              <a:rPr lang="pt-BR" sz="2200" dirty="0">
                <a:latin typeface="+mj-lt"/>
                <a:ea typeface="+mj-ea"/>
                <a:cs typeface="+mj-cs"/>
              </a:rPr>
              <a:t>de agregados miúdos naturais para tornar o traço mais </a:t>
            </a:r>
            <a:r>
              <a:rPr lang="pt-BR" sz="2200" dirty="0" smtClean="0">
                <a:latin typeface="+mj-lt"/>
                <a:ea typeface="+mj-ea"/>
                <a:cs typeface="+mj-cs"/>
              </a:rPr>
              <a:t>argamassado, regularizando a permeabilidade, </a:t>
            </a:r>
            <a:r>
              <a:rPr lang="pt-BR" sz="2200" dirty="0">
                <a:latin typeface="+mj-lt"/>
                <a:ea typeface="+mj-ea"/>
                <a:cs typeface="+mj-cs"/>
              </a:rPr>
              <a:t>trabalhabilidade e </a:t>
            </a:r>
            <a:r>
              <a:rPr lang="pt-BR" sz="2200" dirty="0" smtClean="0">
                <a:latin typeface="+mj-lt"/>
                <a:ea typeface="+mj-ea"/>
                <a:cs typeface="+mj-cs"/>
              </a:rPr>
              <a:t>plasticidade </a:t>
            </a:r>
            <a:r>
              <a:rPr lang="pt-BR" sz="2200" dirty="0">
                <a:latin typeface="+mj-lt"/>
                <a:ea typeface="+mj-ea"/>
                <a:cs typeface="+mj-cs"/>
              </a:rPr>
              <a:t>do material.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593132" y="5340516"/>
            <a:ext cx="8838756" cy="6224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875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 flipH="1">
            <a:off x="807518" y="1996225"/>
            <a:ext cx="49107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Consistência do concreto obtido: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Concreto </a:t>
            </a:r>
            <a:r>
              <a:rPr lang="pt-BR" sz="2400" dirty="0">
                <a:latin typeface="+mj-lt"/>
                <a:ea typeface="+mj-ea"/>
                <a:cs typeface="+mj-cs"/>
              </a:rPr>
              <a:t>de boa aparência, suficientemente argamassado, com boa plasticidade e bem trabalhável dentro das exigências do traço em questão.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“</a:t>
            </a:r>
            <a:r>
              <a:rPr lang="pt-BR" sz="2400" dirty="0" err="1" smtClean="0">
                <a:latin typeface="+mj-lt"/>
                <a:ea typeface="+mj-ea"/>
                <a:cs typeface="+mj-cs"/>
              </a:rPr>
              <a:t>Slump</a:t>
            </a:r>
            <a:r>
              <a:rPr lang="pt-BR" sz="2400" dirty="0">
                <a:latin typeface="+mj-lt"/>
                <a:ea typeface="+mj-ea"/>
                <a:cs typeface="+mj-cs"/>
              </a:rPr>
              <a:t>”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apresentou </a:t>
            </a:r>
            <a:r>
              <a:rPr lang="pt-BR" sz="2400" dirty="0">
                <a:latin typeface="+mj-lt"/>
                <a:ea typeface="+mj-ea"/>
                <a:cs typeface="+mj-cs"/>
              </a:rPr>
              <a:t>resultados satisfatórios ao ser realizado com a mesma quantidade de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água (8 cm). 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“</a:t>
            </a:r>
            <a:r>
              <a:rPr lang="pt-BR" sz="2400" dirty="0" err="1" smtClean="0">
                <a:latin typeface="+mj-lt"/>
                <a:ea typeface="+mj-ea"/>
                <a:cs typeface="+mj-cs"/>
              </a:rPr>
              <a:t>Slump</a:t>
            </a:r>
            <a:r>
              <a:rPr lang="pt-BR" sz="2400" dirty="0">
                <a:latin typeface="+mj-lt"/>
                <a:ea typeface="+mj-ea"/>
                <a:cs typeface="+mj-cs"/>
              </a:rPr>
              <a:t>” de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projeto: 10 </a:t>
            </a:r>
            <a:r>
              <a:rPr lang="pt-BR" sz="2400" dirty="0">
                <a:latin typeface="+mj-lt"/>
                <a:ea typeface="+mj-ea"/>
                <a:cs typeface="+mj-cs"/>
              </a:rPr>
              <a:t>±2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cm</a:t>
            </a:r>
            <a:r>
              <a:rPr lang="pt-BR" sz="24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pic>
        <p:nvPicPr>
          <p:cNvPr id="13" name="Imagem 12" descr="C:\Users\usuario\Desktop\IMAGENS PARA TCC\IMG_9578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394" y="3148347"/>
            <a:ext cx="2798237" cy="2864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 descr="C:\Users\usuario\Desktop\IMAGENS PARA TCC\IMG_9588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543" y="3148347"/>
            <a:ext cx="2728456" cy="284880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6143224" y="2427111"/>
            <a:ext cx="601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5 e 6 – Concreto obtido utilizando agregados oriundos</a:t>
            </a:r>
          </a:p>
          <a:p>
            <a:r>
              <a:rPr lang="pt-BR" dirty="0" smtClean="0"/>
              <a:t>  de corpos de prova reciclados.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286390" y="6023219"/>
            <a:ext cx="5808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O autor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4544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 flipH="1">
            <a:off x="239910" y="2266819"/>
            <a:ext cx="415298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Resistência do concreto obtido: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Redução </a:t>
            </a:r>
            <a:r>
              <a:rPr lang="pt-BR" sz="2400" dirty="0">
                <a:latin typeface="+mj-lt"/>
                <a:ea typeface="+mj-ea"/>
                <a:cs typeface="+mj-cs"/>
              </a:rPr>
              <a:t>variou de 20% a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34,8%, </a:t>
            </a:r>
            <a:r>
              <a:rPr lang="pt-BR" sz="2400" dirty="0">
                <a:latin typeface="+mj-lt"/>
                <a:ea typeface="+mj-ea"/>
                <a:cs typeface="+mj-cs"/>
              </a:rPr>
              <a:t>sendo de 23,3% aos 28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dias;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>
                <a:latin typeface="+mj-lt"/>
                <a:ea typeface="+mj-ea"/>
                <a:cs typeface="+mj-cs"/>
              </a:rPr>
              <a:t>Fins estruturais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e em fundações – resistência não atende;</a:t>
            </a: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latin typeface="+mj-lt"/>
                <a:ea typeface="+mj-ea"/>
                <a:cs typeface="+mj-cs"/>
              </a:rPr>
              <a:t>Confecção </a:t>
            </a:r>
            <a:r>
              <a:rPr lang="pt-BR" sz="2400" dirty="0">
                <a:latin typeface="+mj-lt"/>
                <a:ea typeface="+mj-ea"/>
                <a:cs typeface="+mj-cs"/>
              </a:rPr>
              <a:t>de blocos para alvenaria de vedação - resistência varia de 4,5 MPa a 16 MPa (NBR </a:t>
            </a:r>
            <a:r>
              <a:rPr lang="pt-BR" sz="2400" dirty="0" smtClean="0">
                <a:latin typeface="+mj-lt"/>
                <a:ea typeface="+mj-ea"/>
                <a:cs typeface="+mj-cs"/>
              </a:rPr>
              <a:t>6136/16).</a:t>
            </a:r>
            <a:endParaRPr lang="pt-BR" sz="2400" dirty="0">
              <a:latin typeface="+mj-lt"/>
              <a:ea typeface="+mj-ea"/>
              <a:cs typeface="+mj-cs"/>
            </a:endParaRPr>
          </a:p>
          <a:p>
            <a:pPr marL="342900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t-BR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pic>
        <p:nvPicPr>
          <p:cNvPr id="10" name="Gráfico 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2878" y="2889122"/>
            <a:ext cx="7208323" cy="381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4744923" y="2229150"/>
            <a:ext cx="7453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Figura </a:t>
            </a:r>
            <a:r>
              <a:rPr lang="pt-BR" dirty="0"/>
              <a:t>7</a:t>
            </a:r>
            <a:r>
              <a:rPr lang="pt-BR" dirty="0" smtClean="0"/>
              <a:t> </a:t>
            </a:r>
            <a:r>
              <a:rPr lang="pt-BR" dirty="0"/>
              <a:t>- Resultado do ensaio de resistência à compressão ao longo dos dias para os corpos de prova referência e de estudo.</a:t>
            </a:r>
          </a:p>
        </p:txBody>
      </p:sp>
      <p:sp>
        <p:nvSpPr>
          <p:cNvPr id="3" name="Elipse 2"/>
          <p:cNvSpPr/>
          <p:nvPr/>
        </p:nvSpPr>
        <p:spPr>
          <a:xfrm>
            <a:off x="11423561" y="4141953"/>
            <a:ext cx="502276" cy="4042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CONCLUSÃO</a:t>
            </a:r>
            <a:endParaRPr lang="pt-BR" sz="28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37127" y="1931898"/>
            <a:ext cx="10509160" cy="47908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Adequar a granulometria para aproximar </a:t>
            </a:r>
            <a:r>
              <a:rPr lang="pt-BR" sz="3300" dirty="0"/>
              <a:t>os agregados graúdos reciclados à granulometria dos agregados graúdos usuais, passando-os pela série de peneiras e valendo-se do traço apenas o que passou pela peneira de 12,5 mm, assim como o que ficou retido na peneira de 6,3 </a:t>
            </a:r>
            <a:r>
              <a:rPr lang="pt-BR" sz="3300" dirty="0" smtClean="0"/>
              <a:t>mm;</a:t>
            </a:r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2700" dirty="0" smtClean="0"/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Concreto </a:t>
            </a:r>
            <a:r>
              <a:rPr lang="pt-BR" sz="3300" dirty="0"/>
              <a:t>produzido </a:t>
            </a:r>
            <a:r>
              <a:rPr lang="pt-BR" sz="3300" dirty="0" smtClean="0"/>
              <a:t>a partir do </a:t>
            </a:r>
            <a:r>
              <a:rPr lang="pt-BR" sz="3300" dirty="0"/>
              <a:t>reaproveitamento de corpos de prova apresentou menor resistência em relação ao concreto </a:t>
            </a:r>
            <a:r>
              <a:rPr lang="pt-BR" sz="3300" dirty="0" smtClean="0"/>
              <a:t>referência</a:t>
            </a:r>
            <a:r>
              <a:rPr lang="pt-BR" sz="3300" dirty="0"/>
              <a:t>;</a:t>
            </a:r>
            <a:endParaRPr lang="pt-BR" sz="3300" dirty="0" smtClean="0"/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2700" dirty="0"/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No </a:t>
            </a:r>
            <a:r>
              <a:rPr lang="pt-BR" sz="3300" dirty="0"/>
              <a:t>entanto, podem ser utilizados em pequenas obras com finalidades não estruturais como, por exemplo, em calçadas, muros, fins estéticos</a:t>
            </a:r>
            <a:r>
              <a:rPr lang="pt-BR" sz="3300" dirty="0" smtClean="0"/>
              <a:t>, etc.;</a:t>
            </a:r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2700" dirty="0"/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/>
              <a:t>Desta forma, ao analisar todos os ensaios realizados conclui-se que os resultados obtidos trazem a viabilidade de substituição parcial dos agregados usuais pelos agregados propostos.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pt-BR" sz="2700" dirty="0" smtClean="0"/>
          </a:p>
        </p:txBody>
      </p:sp>
    </p:spTree>
    <p:extLst>
      <p:ext uri="{BB962C8B-B14F-4D97-AF65-F5344CB8AC3E}">
        <p14:creationId xmlns:p14="http://schemas.microsoft.com/office/powerpoint/2010/main" val="8191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REFERÊNCIAS</a:t>
            </a:r>
            <a:endParaRPr lang="pt-BR" sz="2800" b="1" dirty="0"/>
          </a:p>
        </p:txBody>
      </p:sp>
      <p:sp>
        <p:nvSpPr>
          <p:cNvPr id="7" name="Retângulo 6"/>
          <p:cNvSpPr/>
          <p:nvPr/>
        </p:nvSpPr>
        <p:spPr>
          <a:xfrm flipH="1">
            <a:off x="510803" y="1981592"/>
            <a:ext cx="1135280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1600" dirty="0"/>
              <a:t>ASSOCIAÇÃO BRASILEIRA DE NORMAS TÉCNICAS. NBR 7251 - Agregado em estado solto - Determinação da massa unitária. Rio de Janeiro, 1982.</a:t>
            </a:r>
          </a:p>
          <a:p>
            <a:pPr algn="just">
              <a:spcAft>
                <a:spcPts val="1200"/>
              </a:spcAft>
            </a:pPr>
            <a:r>
              <a:rPr lang="pt-BR" sz="1600" dirty="0"/>
              <a:t>___. NBR 7217: Agregados - Determinação da composição granulométrica. Rio de Janeiro, 1987.</a:t>
            </a:r>
          </a:p>
          <a:p>
            <a:pPr algn="just">
              <a:spcAft>
                <a:spcPts val="1200"/>
              </a:spcAft>
            </a:pPr>
            <a:r>
              <a:rPr lang="pt-BR" sz="1600" dirty="0"/>
              <a:t>___. NBR 9776: Determinação da massa específica de agregados miúdos por meio do frasco Chapman. Rio de Janeiro, 1987.</a:t>
            </a:r>
          </a:p>
          <a:p>
            <a:pPr algn="just">
              <a:spcAft>
                <a:spcPts val="1200"/>
              </a:spcAft>
            </a:pPr>
            <a:r>
              <a:rPr lang="pt-BR" sz="1600" dirty="0"/>
              <a:t>___. NBR NM 52 - Agregado miúdo - Determinação de massa específica e massa específica aparente. Rio de Janeiro, 2003.</a:t>
            </a:r>
          </a:p>
          <a:p>
            <a:pPr algn="just">
              <a:spcAft>
                <a:spcPts val="1200"/>
              </a:spcAft>
            </a:pPr>
            <a:r>
              <a:rPr lang="pt-BR" sz="1600" dirty="0"/>
              <a:t>___. NBR 5739: Concreto - Ensaios de compressão de corpos-de-prova cilíndricos. Rio de Janeiro, 2007</a:t>
            </a:r>
            <a:r>
              <a:rPr lang="pt-BR" sz="16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1600" dirty="0"/>
              <a:t>___. NBR 16097: Solo — Determinação do teor de umidade — Métodos expeditos de ensaio</a:t>
            </a:r>
            <a:r>
              <a:rPr lang="pt-BR" sz="1600" dirty="0" smtClean="0"/>
              <a:t>. </a:t>
            </a:r>
            <a:r>
              <a:rPr lang="pt-BR" sz="1600" dirty="0"/>
              <a:t>Rio de Janeiro, 2012.</a:t>
            </a:r>
          </a:p>
          <a:p>
            <a:pPr algn="just">
              <a:spcAft>
                <a:spcPts val="1200"/>
              </a:spcAft>
            </a:pPr>
            <a:r>
              <a:rPr lang="pt-BR" sz="1600" dirty="0" smtClean="0"/>
              <a:t>___.</a:t>
            </a:r>
            <a:r>
              <a:rPr lang="pt-BR" sz="1600" dirty="0"/>
              <a:t> NBR 6136: Blocos vazados de concreto simples para alvenaria — Requisitos</a:t>
            </a:r>
            <a:r>
              <a:rPr lang="pt-BR" sz="1600" dirty="0" smtClean="0"/>
              <a:t>. Rio </a:t>
            </a:r>
            <a:r>
              <a:rPr lang="pt-BR" sz="1600" dirty="0"/>
              <a:t>de Janeiro, </a:t>
            </a:r>
            <a:r>
              <a:rPr lang="pt-BR" sz="1600" dirty="0" smtClean="0"/>
              <a:t>2016.</a:t>
            </a:r>
            <a:endParaRPr lang="pt-BR" sz="1600" dirty="0"/>
          </a:p>
          <a:p>
            <a:pPr algn="just">
              <a:spcAft>
                <a:spcPts val="1200"/>
              </a:spcAft>
            </a:pPr>
            <a:r>
              <a:rPr lang="pt-BR" sz="1600" dirty="0" smtClean="0"/>
              <a:t>BRASIL. Ministério do Meio Ambiente. Conselho Nacional do Meio Ambiente – CONAMA. Resolução n.º 307, de 05 de julho de 2002. Estabelece diretrizes, critérios e procedimentos para a gestão dos resíduos da construção civil. Diário Oficial da República Federativa do Brasil, Brasília, DF, n.° 136, 17 de julho de 2002.</a:t>
            </a:r>
          </a:p>
          <a:p>
            <a:pPr algn="just">
              <a:spcAft>
                <a:spcPts val="1200"/>
              </a:spcAft>
            </a:pPr>
            <a:r>
              <a:rPr lang="pt-BR" sz="1600" dirty="0" smtClean="0"/>
              <a:t>KARPINSK, L. A. Gestão diferenciada de resíduos da construção civil: uma abordagem ambiental, Porto Alegre, 2009. Disponível em </a:t>
            </a:r>
            <a:r>
              <a:rPr lang="pt-BR" sz="1600" dirty="0" smtClean="0">
                <a:hlinkClick r:id="rId4"/>
              </a:rPr>
              <a:t>http://www.pucrs.br/orgaos/edipucrs</a:t>
            </a:r>
            <a:r>
              <a:rPr lang="pt-BR" sz="1600" dirty="0" smtClean="0"/>
              <a:t>. Acesso em: 13/12/16.</a:t>
            </a:r>
          </a:p>
          <a:p>
            <a:pPr>
              <a:spcAft>
                <a:spcPts val="1200"/>
              </a:spcAft>
            </a:pPr>
            <a:r>
              <a:rPr lang="pt-BR" dirty="0" smtClean="0"/>
              <a:t> </a:t>
            </a:r>
          </a:p>
          <a:p>
            <a:pPr>
              <a:spcAft>
                <a:spcPts val="1200"/>
              </a:spcAf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9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 flipH="1">
            <a:off x="4342520" y="2470904"/>
            <a:ext cx="32946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/>
              <a:t>OBRIGADA</a:t>
            </a:r>
            <a:endParaRPr lang="pt-BR" sz="4400" dirty="0" smtClean="0"/>
          </a:p>
          <a:p>
            <a:r>
              <a:rPr lang="pt-BR" sz="2000" dirty="0" smtClean="0"/>
              <a:t> </a:t>
            </a:r>
          </a:p>
          <a:p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 flipH="1">
            <a:off x="3437780" y="4305366"/>
            <a:ext cx="51041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Kátia Maria de Souza</a:t>
            </a:r>
          </a:p>
          <a:p>
            <a:pPr algn="ctr"/>
            <a:r>
              <a:rPr lang="pt-BR" sz="2400" dirty="0" smtClean="0"/>
              <a:t>engkatia@gmail.com</a:t>
            </a:r>
            <a:endParaRPr lang="pt-BR" sz="2400" dirty="0" smtClean="0"/>
          </a:p>
          <a:p>
            <a:r>
              <a:rPr lang="pt-BR" sz="2000" dirty="0" smtClean="0"/>
              <a:t> 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8902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INTRODUÇÃO</a:t>
            </a:r>
            <a:endParaRPr lang="pt-BR" sz="28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837127" y="1931898"/>
            <a:ext cx="10509160" cy="47908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Os </a:t>
            </a:r>
            <a:r>
              <a:rPr lang="pt-BR" sz="3300" dirty="0"/>
              <a:t>resíduos sólidos gerados pela construção civil - detritos provenientes de reformas, de construções ou de demolições, por exemplo o concreto;</a:t>
            </a:r>
            <a:endParaRPr lang="pt-BR" sz="3300" dirty="0" smtClean="0"/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3300" dirty="0" smtClean="0"/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Representam </a:t>
            </a:r>
            <a:r>
              <a:rPr lang="pt-BR" sz="3300" dirty="0"/>
              <a:t>aproximadamente 50% da massa sólida de material urbano (KARPINSK, 2009). Resíduos da construção civil – responsabilidade do gerador de acordo com a Resolução CONAMA nº 307 (Brasil, 2012). Os mesmos devem ter uma destinação </a:t>
            </a:r>
            <a:r>
              <a:rPr lang="pt-BR" sz="3300" dirty="0" smtClean="0"/>
              <a:t>final adequada;       </a:t>
            </a:r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3300" dirty="0" smtClean="0"/>
          </a:p>
          <a:p>
            <a:pPr marL="457200" indent="-457200" algn="just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3300" dirty="0" smtClean="0"/>
              <a:t>Reconhecendo </a:t>
            </a:r>
            <a:r>
              <a:rPr lang="pt-BR" sz="3300" dirty="0"/>
              <a:t>a necessidade de reduzir a exploração dos agregados usuais, areia e brita e a geração de resíduos sólidos em construções civis, o objetivo desse estudo é avaliar o comportamento de concretos produzidos a partir da fragmentação de corpos de prova, o que resulta em agregados miúdos e graúdos</a:t>
            </a:r>
            <a:r>
              <a:rPr lang="pt-BR" sz="3300" dirty="0" smtClean="0"/>
              <a:t>.</a:t>
            </a:r>
          </a:p>
          <a:p>
            <a:pPr marL="457200" indent="-45720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pt-BR" sz="2700" dirty="0"/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pt-BR" sz="2700" dirty="0" smtClean="0"/>
          </a:p>
        </p:txBody>
      </p:sp>
    </p:spTree>
    <p:extLst>
      <p:ext uri="{BB962C8B-B14F-4D97-AF65-F5344CB8AC3E}">
        <p14:creationId xmlns:p14="http://schemas.microsoft.com/office/powerpoint/2010/main" val="6043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37127" y="2158152"/>
            <a:ext cx="10509160" cy="4216891"/>
          </a:xfrm>
        </p:spPr>
        <p:txBody>
          <a:bodyPr anchor="t" anchorCtr="0"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t-BR" sz="2200" dirty="0"/>
              <a:t>Durante o processo de concretagem de uma obra na cidade de Goiânia, foram coletadas 15 amostras de corpos de prova já rompidos, </a:t>
            </a:r>
            <a:r>
              <a:rPr lang="pt-BR" sz="2200" dirty="0" smtClean="0"/>
              <a:t>aleatoriamente e posteriormente triturados e submetidos </a:t>
            </a:r>
            <a:r>
              <a:rPr lang="pt-BR" sz="2200" dirty="0"/>
              <a:t>a </a:t>
            </a:r>
            <a:r>
              <a:rPr lang="pt-BR" sz="2200" dirty="0" smtClean="0"/>
              <a:t>ensaios </a:t>
            </a:r>
            <a:r>
              <a:rPr lang="pt-BR" sz="2200" dirty="0"/>
              <a:t>de </a:t>
            </a:r>
            <a:r>
              <a:rPr lang="pt-BR" sz="2200" dirty="0" smtClean="0"/>
              <a:t>caracterização e comparados ao material usual (referência). </a:t>
            </a:r>
            <a:r>
              <a:rPr lang="pt-BR" sz="2200" dirty="0"/>
              <a:t/>
            </a:r>
            <a:br>
              <a:rPr lang="pt-BR" sz="2200" dirty="0"/>
            </a:br>
            <a:r>
              <a:rPr lang="pt-BR" sz="2200" dirty="0"/>
              <a:t/>
            </a:r>
            <a:br>
              <a:rPr lang="pt-BR" sz="2200" dirty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MATERIAL E MÉTODOS</a:t>
            </a:r>
            <a:endParaRPr lang="pt-BR" sz="28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148428"/>
              </p:ext>
            </p:extLst>
          </p:nvPr>
        </p:nvGraphicFramePr>
        <p:xfrm>
          <a:off x="2027707" y="3969535"/>
          <a:ext cx="8128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3099"/>
                <a:gridCol w="29049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Tipo de ensaio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Norma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Granulometria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NBR 7217 (ABNT, 1987)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Massa específica aparente</a:t>
                      </a:r>
                      <a:r>
                        <a:rPr lang="pt-BR" sz="2000" baseline="0" dirty="0" smtClean="0"/>
                        <a:t> do </a:t>
                      </a:r>
                      <a:r>
                        <a:rPr lang="pt-BR" sz="2000" dirty="0" smtClean="0"/>
                        <a:t>agregado miúdo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NBR 9776 (ABNT, 1987)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Massa específica do agregado graúdo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NBR NM 52 (ABNT, 2002)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Massa unitária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NBR 7251 (ABNT, 1982) 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Umidade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NBR 16097 (ABNT,2012)</a:t>
                      </a:r>
                      <a:endParaRPr lang="pt-B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1919673" y="3606296"/>
            <a:ext cx="6978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Tabela 1 - Ensaios de caracterização dos agregados usual e proposto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37127" y="2158152"/>
            <a:ext cx="10509160" cy="4216891"/>
          </a:xfrm>
        </p:spPr>
        <p:txBody>
          <a:bodyPr anchor="t" anchorCtr="0">
            <a:normAutofit fontScale="90000"/>
          </a:bodyPr>
          <a:lstStyle/>
          <a:p>
            <a:pPr algn="just"/>
            <a:r>
              <a:rPr lang="pt-BR" sz="2400" dirty="0"/>
              <a:t>Foram preparados  corpos de prova, cilíndricos, utilizando diferentes traços variando a quantidade de agregado miúdo, graúdo e do cimento. </a:t>
            </a:r>
            <a:br>
              <a:rPr lang="pt-BR" sz="2400" dirty="0"/>
            </a:br>
            <a:r>
              <a:rPr lang="pt-BR" sz="2400" dirty="0"/>
              <a:t>Os traços foram uma comparação dos resultados obtidos com a substituição do material reciclado, a partir dos corpos de prova triturados, e o material usual (referência).</a:t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Os corpos de prova foram submetidos a </a:t>
            </a:r>
            <a:r>
              <a:rPr lang="pt-BR" sz="2400" dirty="0" smtClean="0"/>
              <a:t>ensaios de compressão, em intervalos de tempo conforme recomenda a NBR </a:t>
            </a:r>
            <a:r>
              <a:rPr lang="pt-BR" sz="2400" dirty="0"/>
              <a:t>5739 (ABNT, 2007), sendo: 1, 3, 7, 14, 21 e 28 dias.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Consistência </a:t>
            </a:r>
            <a:r>
              <a:rPr lang="pt-BR" sz="2400" dirty="0"/>
              <a:t>do </a:t>
            </a:r>
            <a:r>
              <a:rPr lang="pt-BR" sz="2400" dirty="0" smtClean="0"/>
              <a:t>concreto determinada por </a:t>
            </a:r>
            <a:r>
              <a:rPr lang="pt-BR" sz="2400" dirty="0"/>
              <a:t>intermédio do método </a:t>
            </a:r>
            <a:r>
              <a:rPr lang="pt-BR" sz="2400" dirty="0" err="1"/>
              <a:t>slump</a:t>
            </a:r>
            <a:r>
              <a:rPr lang="pt-BR" sz="2400" dirty="0"/>
              <a:t> </a:t>
            </a:r>
            <a:r>
              <a:rPr lang="pt-BR" sz="2400" dirty="0" smtClean="0"/>
              <a:t>test.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Apos os ensaios os resíduos foram encaminhados para </a:t>
            </a:r>
            <a:r>
              <a:rPr lang="pt-BR" sz="2400" dirty="0" smtClean="0"/>
              <a:t>uma </a:t>
            </a:r>
            <a:r>
              <a:rPr lang="pt-BR" sz="2400" dirty="0"/>
              <a:t>empresa </a:t>
            </a:r>
            <a:r>
              <a:rPr lang="pt-BR" sz="2400" dirty="0" smtClean="0"/>
              <a:t>licenciada </a:t>
            </a:r>
            <a:r>
              <a:rPr lang="pt-BR" sz="2400" dirty="0"/>
              <a:t>para receber, tratar e reciclar resíduos da construção civil, bem como os advindos da demolição. </a:t>
            </a:r>
            <a:br>
              <a:rPr lang="pt-BR" sz="2400" dirty="0"/>
            </a:br>
            <a:r>
              <a:rPr lang="pt-BR" sz="2700" b="1" dirty="0" smtClean="0"/>
              <a:t/>
            </a:r>
            <a:br>
              <a:rPr lang="pt-BR" sz="2700" b="1" dirty="0" smtClean="0"/>
            </a:br>
            <a:endParaRPr lang="pt-BR" sz="27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MATERIAL E MÉTODOS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1518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4"/>
          <a:srcRect b="5630"/>
          <a:stretch/>
        </p:blipFill>
        <p:spPr>
          <a:xfrm>
            <a:off x="2918996" y="1797918"/>
            <a:ext cx="6392432" cy="4963490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2906118" y="5164428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2906116" y="5383370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2903968" y="5600165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901820" y="5829839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2899672" y="6059513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2901820" y="6280601"/>
            <a:ext cx="6018941" cy="167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1799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0" b="2791"/>
          <a:stretch>
            <a:fillRect/>
          </a:stretch>
        </p:blipFill>
        <p:spPr bwMode="auto">
          <a:xfrm>
            <a:off x="2176528" y="2336222"/>
            <a:ext cx="7887750" cy="44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033121" y="2005527"/>
            <a:ext cx="5937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1 - Curva Granulométrica do agregado miúdo usual.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23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952552" y="1917485"/>
            <a:ext cx="621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2 - Curva Granulométrica do agregado miúdo proposto.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73"/>
          <a:stretch>
            <a:fillRect/>
          </a:stretch>
        </p:blipFill>
        <p:spPr bwMode="auto">
          <a:xfrm>
            <a:off x="2730319" y="2246512"/>
            <a:ext cx="6658377" cy="458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4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1494666" y="2447195"/>
            <a:ext cx="6978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3 - Características dos agregados </a:t>
            </a:r>
            <a:r>
              <a:rPr lang="pt-BR" dirty="0" smtClean="0"/>
              <a:t>miúdos.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47762"/>
              </p:ext>
            </p:extLst>
          </p:nvPr>
        </p:nvGraphicFramePr>
        <p:xfrm>
          <a:off x="1545465" y="2865627"/>
          <a:ext cx="9169757" cy="21700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0557"/>
                <a:gridCol w="2175264"/>
                <a:gridCol w="2623936"/>
              </a:tblGrid>
              <a:tr h="417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Características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Agregado usual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Agregado proposto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Módulo de Finura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2,81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3,10</a:t>
                      </a:r>
                      <a:endParaRPr lang="pt-B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Dimensão Máxima Característica (mm)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4,8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4,8</a:t>
                      </a:r>
                      <a:endParaRPr lang="pt-B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Massa Específica (g/cm</a:t>
                      </a:r>
                      <a:r>
                        <a:rPr lang="pt-BR" sz="2000" baseline="30000" dirty="0">
                          <a:effectLst/>
                        </a:rPr>
                        <a:t>3</a:t>
                      </a:r>
                      <a:r>
                        <a:rPr lang="pt-BR" sz="2000" dirty="0">
                          <a:effectLst/>
                        </a:rPr>
                        <a:t>)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2,73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2,44</a:t>
                      </a:r>
                      <a:endParaRPr lang="pt-B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Massa Unitária (g/cm</a:t>
                      </a:r>
                      <a:r>
                        <a:rPr lang="pt-BR" sz="2000" baseline="30000" dirty="0">
                          <a:effectLst/>
                        </a:rPr>
                        <a:t>3</a:t>
                      </a:r>
                      <a:r>
                        <a:rPr lang="pt-BR" sz="2000" dirty="0">
                          <a:effectLst/>
                        </a:rPr>
                        <a:t>)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1,70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1,36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Material Pulverulento (%)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16,6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16,0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1559061" y="3988640"/>
            <a:ext cx="9143283" cy="3257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56913" y="4347477"/>
            <a:ext cx="9143283" cy="3257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2680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048" y="2229827"/>
            <a:ext cx="7297559" cy="461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3030075" y="1902636"/>
            <a:ext cx="5937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3 </a:t>
            </a:r>
            <a:r>
              <a:rPr lang="pt-BR" dirty="0"/>
              <a:t>- Curva Granulométrica do agregado graúdo usual.</a:t>
            </a: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837127" y="1275146"/>
            <a:ext cx="9144000" cy="6567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RESULTADOS E DISCUSSÃO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5558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945</Words>
  <Application>Microsoft Office PowerPoint</Application>
  <PresentationFormat>Personalizar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REAPROVEITAMENTO DE CORPOS DE PROVA NA CONSTRUÇÃO CIVIL</vt:lpstr>
      <vt:lpstr>Apresentação do PowerPoint</vt:lpstr>
      <vt:lpstr>Durante o processo de concretagem de uma obra na cidade de Goiânia, foram coletadas 15 amostras de corpos de prova já rompidos, aleatoriamente e posteriormente triturados e submetidos a ensaios de caracterização e comparados ao material usual (referência).    </vt:lpstr>
      <vt:lpstr>Foram preparados  corpos de prova, cilíndricos, utilizando diferentes traços variando a quantidade de agregado miúdo, graúdo e do cimento.  Os traços foram uma comparação dos resultados obtidos com a substituição do material reciclado, a partir dos corpos de prova triturados, e o material usual (referência).  Os corpos de prova foram submetidos a ensaios de compressão, em intervalos de tempo conforme recomenda a NBR 5739 (ABNT, 2007), sendo: 1, 3, 7, 14, 21 e 28 dias.  Consistência do concreto determinada por intermédio do método slump test.  Apos os ensaios os resíduos foram encaminhados para uma empresa licenciada para receber, tratar e reciclar resíduos da construção civil, bem como os advindos da demolição.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graphix</cp:lastModifiedBy>
  <cp:revision>26</cp:revision>
  <dcterms:created xsi:type="dcterms:W3CDTF">2017-05-30T09:26:55Z</dcterms:created>
  <dcterms:modified xsi:type="dcterms:W3CDTF">2017-06-19T17:18:08Z</dcterms:modified>
</cp:coreProperties>
</file>