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7" r:id="rId14"/>
    <p:sldId id="267" r:id="rId15"/>
    <p:sldId id="275" r:id="rId16"/>
    <p:sldId id="276" r:id="rId17"/>
    <p:sldId id="269" r:id="rId18"/>
    <p:sldId id="270" r:id="rId19"/>
    <p:sldId id="272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6"/>
    <a:srgbClr val="FBFA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71" autoAdjust="0"/>
  </p:normalViewPr>
  <p:slideViewPr>
    <p:cSldViewPr snapToGrid="0" showGuides="1">
      <p:cViewPr>
        <p:scale>
          <a:sx n="62" d="100"/>
          <a:sy n="62" d="100"/>
        </p:scale>
        <p:origin x="-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hmovi@hotmail.com" TargetMode="External"/><Relationship Id="rId2" Type="http://schemas.openxmlformats.org/officeDocument/2006/relationships/hyperlink" Target="mailto:juliotei@terra.com.b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Autofit/>
          </a:bodyPr>
          <a:lstStyle/>
          <a:p>
            <a:pPr algn="ctr"/>
            <a:r>
              <a:rPr lang="pt-BR" sz="4000" b="1" dirty="0" smtClean="0"/>
              <a:t>DIAGNÓSTICO E </a:t>
            </a:r>
            <a:r>
              <a:rPr lang="pt-BR" sz="4000" b="1" dirty="0" err="1" smtClean="0"/>
              <a:t>PROPOSIÇ</a:t>
            </a:r>
            <a:r>
              <a:rPr lang="pt-BR" sz="4000" b="1" cap="all" dirty="0" err="1" smtClean="0"/>
              <a:t>õ</a:t>
            </a:r>
            <a:r>
              <a:rPr lang="pt-BR" sz="4000" b="1" dirty="0" err="1" smtClean="0"/>
              <a:t>ES</a:t>
            </a:r>
            <a:r>
              <a:rPr lang="pt-BR" sz="4000" b="1" dirty="0" smtClean="0"/>
              <a:t> PARA A MELHORIA DO SANEAMENTO BÁSICO NO MUNICÍPIO DE </a:t>
            </a:r>
            <a:br>
              <a:rPr lang="pt-BR" sz="4000" b="1" dirty="0" smtClean="0"/>
            </a:br>
            <a:r>
              <a:rPr lang="pt-BR" sz="4000" b="1" dirty="0" smtClean="0"/>
              <a:t>CORONEL PACHECO – MG 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 smtClean="0"/>
              <a:t>Júlio César Teixeira - UFJF </a:t>
            </a:r>
          </a:p>
          <a:p>
            <a:pPr algn="ctr">
              <a:buNone/>
            </a:pPr>
            <a:r>
              <a:rPr lang="pt-BR" b="1" dirty="0" smtClean="0"/>
              <a:t>Gabriel Procópio da Fonseca - UFJF</a:t>
            </a:r>
          </a:p>
          <a:p>
            <a:pPr algn="ctr">
              <a:buNone/>
            </a:pPr>
            <a:r>
              <a:rPr lang="pt-BR" b="1" dirty="0" smtClean="0"/>
              <a:t>Campinas, SP, 19 de agosto de 2017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69720"/>
            <a:ext cx="9693759" cy="4534197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RESULTADOS E DISCUSSÃO</a:t>
            </a:r>
            <a:r>
              <a:rPr lang="pt-BR" sz="2200" b="1" dirty="0" smtClean="0">
                <a:solidFill>
                  <a:srgbClr val="FF0000"/>
                </a:solidFill>
              </a:rPr>
              <a:t/>
            </a:r>
            <a:br>
              <a:rPr lang="pt-BR" sz="2200" b="1" dirty="0" smtClean="0">
                <a:solidFill>
                  <a:srgbClr val="FF0000"/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Tabela 5.7</a:t>
            </a:r>
            <a:r>
              <a:rPr kumimoji="0" 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Matriz de correlações entre as variáveis epidemiológicas e as variáveis relacionadas ao saneamento básico em Coronel Pacheco – MG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508762" y="2148840"/>
          <a:ext cx="9692637" cy="4065263"/>
        </p:xfrm>
        <a:graphic>
          <a:graphicData uri="http://schemas.openxmlformats.org/drawingml/2006/table">
            <a:tbl>
              <a:tblPr/>
              <a:tblGrid>
                <a:gridCol w="2475337"/>
                <a:gridCol w="2461771"/>
                <a:gridCol w="2133048"/>
                <a:gridCol w="2622481"/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Variáveis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pt-BR" sz="1100" baseline="30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 (coeficiente de determinação)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r (coeficiente de correlação de Pearson)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p (significância estatística)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TM5 x SAA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0,1039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- 0,3223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0,2611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TM5 x SES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0,1782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+ 0,4221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0,1327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TM5 x SLU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0,0752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- 0,2742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0,3426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PCD x SAA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0,0079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+ 0,0889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0,7632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PCD x SES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0,2091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+ 0,4572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0,1002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PCD x SLU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TID x SAA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0,3072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0,3524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- 0,5543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- 0,5936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0,0493 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0,0324 </a:t>
                      </a:r>
                      <a:endParaRPr lang="pt-BR" sz="11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TID x SES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0,0048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- 0,0693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0,8216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TID x SLU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0,1231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Calibri"/>
                          <a:cs typeface="Times New Roman"/>
                        </a:rPr>
                        <a:t>+ 0,3509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Calibri"/>
                          <a:cs typeface="Times New Roman"/>
                        </a:rPr>
                        <a:t>0,2398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Tabela 1 – Resumo das correlações entre os indicadores epidemiológicos e os indicadores sanitários em Coronel Pacheco – MG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Seta para a esquerda 8"/>
          <p:cNvSpPr/>
          <p:nvPr/>
        </p:nvSpPr>
        <p:spPr>
          <a:xfrm>
            <a:off x="10331334" y="4709951"/>
            <a:ext cx="740902" cy="4393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RESULTADOS E DISCUSSÃO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000" b="1" dirty="0" smtClean="0"/>
              <a:t> 1. </a:t>
            </a:r>
            <a:r>
              <a:rPr lang="pt-BR" sz="2000" b="1" dirty="0" smtClean="0"/>
              <a:t>Resultado PCD </a:t>
            </a:r>
            <a:r>
              <a:rPr lang="pt-BR" sz="2000" b="1" dirty="0" smtClean="0"/>
              <a:t>x </a:t>
            </a:r>
            <a:r>
              <a:rPr lang="pt-BR" sz="2000" b="1" dirty="0" smtClean="0"/>
              <a:t>SLU </a:t>
            </a:r>
            <a:r>
              <a:rPr lang="pt-BR" sz="2000" b="1" dirty="0" smtClean="0"/>
              <a:t>em </a:t>
            </a:r>
            <a:r>
              <a:rPr lang="pt-BR" sz="2000" b="1" dirty="0" smtClean="0"/>
              <a:t>Coronel Pacheco </a:t>
            </a:r>
            <a:r>
              <a:rPr lang="pt-BR" sz="2000" b="1" dirty="0" smtClean="0"/>
              <a:t>– MG </a:t>
            </a:r>
            <a:r>
              <a:rPr lang="pt-BR" sz="2000" b="1" dirty="0" smtClean="0">
                <a:solidFill>
                  <a:srgbClr val="FF0000"/>
                </a:solidFill>
              </a:rPr>
              <a:t>(p = </a:t>
            </a:r>
            <a:r>
              <a:rPr lang="pt-BR" sz="2000" b="1" dirty="0" smtClean="0">
                <a:solidFill>
                  <a:srgbClr val="FF0000"/>
                </a:solidFill>
              </a:rPr>
              <a:t>0,04931)</a:t>
            </a:r>
            <a:r>
              <a:rPr lang="pt-BR" sz="2000" b="1" dirty="0" smtClean="0"/>
              <a:t>:</a:t>
            </a:r>
            <a:br>
              <a:rPr lang="pt-BR" sz="2000" b="1" dirty="0" smtClean="0"/>
            </a:b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rgbClr val="FF0000"/>
                </a:solidFill>
              </a:rPr>
              <a:t/>
            </a:r>
            <a:br>
              <a:rPr lang="pt-BR" sz="2000" dirty="0" smtClean="0">
                <a:solidFill>
                  <a:srgbClr val="FF0000"/>
                </a:solidFill>
              </a:rPr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Gráfico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7543" y="2861954"/>
            <a:ext cx="8948057" cy="345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493520"/>
            <a:ext cx="9693759" cy="4610397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2200" b="1" dirty="0" smtClean="0"/>
              <a:t>RESULTADOS E DISCUSSÃO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>1. Resultado PCD x SLU em Coronel Pacheco – MG </a:t>
            </a:r>
            <a:r>
              <a:rPr lang="pt-BR" sz="2200" b="1" dirty="0" smtClean="0">
                <a:solidFill>
                  <a:srgbClr val="FF0000"/>
                </a:solidFill>
              </a:rPr>
              <a:t>(p = 0,04931)</a:t>
            </a:r>
            <a:r>
              <a:rPr lang="pt-BR" sz="2200" b="1" dirty="0" smtClean="0"/>
              <a:t>: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>- </a:t>
            </a:r>
            <a:r>
              <a:rPr lang="pt-BR" sz="2200" dirty="0" smtClean="0">
                <a:ea typeface="Times New Roman"/>
              </a:rPr>
              <a:t>Alguns </a:t>
            </a:r>
            <a:r>
              <a:rPr lang="pt-BR" sz="2200" dirty="0" smtClean="0">
                <a:ea typeface="Times New Roman"/>
              </a:rPr>
              <a:t>autores, como </a:t>
            </a:r>
            <a:r>
              <a:rPr lang="pt-BR" sz="2200" dirty="0" err="1" smtClean="0">
                <a:ea typeface="Times New Roman"/>
              </a:rPr>
              <a:t>Onis</a:t>
            </a:r>
            <a:r>
              <a:rPr lang="pt-BR" sz="2200" dirty="0" smtClean="0">
                <a:ea typeface="Times New Roman"/>
              </a:rPr>
              <a:t> </a:t>
            </a:r>
            <a:r>
              <a:rPr lang="pt-BR" sz="2200" i="1" dirty="0" err="1" smtClean="0">
                <a:ea typeface="Times New Roman"/>
              </a:rPr>
              <a:t>et</a:t>
            </a:r>
            <a:r>
              <a:rPr lang="pt-BR" sz="2200" i="1" dirty="0" smtClean="0">
                <a:ea typeface="Times New Roman"/>
              </a:rPr>
              <a:t> al.</a:t>
            </a:r>
            <a:r>
              <a:rPr lang="pt-BR" sz="2200" dirty="0" smtClean="0">
                <a:ea typeface="Times New Roman"/>
              </a:rPr>
              <a:t> (2004) e Monteiro </a:t>
            </a:r>
            <a:r>
              <a:rPr lang="pt-BR" sz="2200" i="1" dirty="0" err="1" smtClean="0">
                <a:ea typeface="Times New Roman"/>
              </a:rPr>
              <a:t>et</a:t>
            </a:r>
            <a:r>
              <a:rPr lang="pt-BR" sz="2200" i="1" dirty="0" smtClean="0">
                <a:ea typeface="Times New Roman"/>
              </a:rPr>
              <a:t> al.</a:t>
            </a:r>
            <a:r>
              <a:rPr lang="pt-BR" sz="2200" dirty="0" smtClean="0">
                <a:ea typeface="Times New Roman"/>
              </a:rPr>
              <a:t> (2009), afirmam que </a:t>
            </a:r>
            <a:r>
              <a:rPr lang="pt-BR" sz="2200" dirty="0" smtClean="0">
                <a:solidFill>
                  <a:srgbClr val="FF0000"/>
                </a:solidFill>
                <a:ea typeface="Times New Roman"/>
              </a:rPr>
              <a:t>o declínio da desnutrição infantil no Brasil</a:t>
            </a:r>
            <a:r>
              <a:rPr lang="pt-BR" sz="2200" dirty="0" smtClean="0">
                <a:ea typeface="Times New Roman"/>
              </a:rPr>
              <a:t> pode ser atribuído ao expressivo aumento do poder aquisitivo das famílias, ao crescimento da escolaridade materna, ao maior acesso à assistência à saúde materno-infantil e à </a:t>
            </a:r>
            <a:r>
              <a:rPr lang="pt-BR" sz="2200" dirty="0" smtClean="0">
                <a:solidFill>
                  <a:srgbClr val="FF0000"/>
                </a:solidFill>
                <a:ea typeface="Times New Roman"/>
              </a:rPr>
              <a:t>ampliação de serviços públicos essenciais como, por exemplo, redes de abastecimento de água e de </a:t>
            </a:r>
            <a:r>
              <a:rPr lang="pt-BR" sz="2200" u="sng" dirty="0" smtClean="0">
                <a:solidFill>
                  <a:srgbClr val="FF0000"/>
                </a:solidFill>
                <a:ea typeface="Times New Roman"/>
              </a:rPr>
              <a:t>coleta de lixo</a:t>
            </a:r>
            <a:r>
              <a:rPr lang="pt-BR" sz="2200" dirty="0" smtClean="0">
                <a:solidFill>
                  <a:srgbClr val="FF0000"/>
                </a:solidFill>
                <a:ea typeface="Times New Roman"/>
              </a:rPr>
              <a:t>. </a:t>
            </a:r>
            <a:r>
              <a:rPr lang="pt-BR" sz="2200" dirty="0" smtClean="0">
                <a:ea typeface="Times New Roman"/>
              </a:rPr>
              <a:t/>
            </a:r>
            <a:br>
              <a:rPr lang="pt-BR" sz="2200" dirty="0" smtClean="0">
                <a:ea typeface="Times New Roman"/>
              </a:rPr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 </a:t>
            </a:r>
            <a:br>
              <a:rPr lang="pt-BR" sz="2000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rgbClr val="FF0000"/>
                </a:solidFill>
              </a:rPr>
              <a:t/>
            </a:r>
            <a:br>
              <a:rPr lang="pt-BR" sz="2000" dirty="0" smtClean="0">
                <a:solidFill>
                  <a:srgbClr val="FF0000"/>
                </a:solidFill>
              </a:rPr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54480"/>
            <a:ext cx="9693759" cy="4549437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2200" b="1" dirty="0" smtClean="0"/>
              <a:t>RESULTADOS E </a:t>
            </a:r>
            <a:r>
              <a:rPr lang="pt-BR" sz="2200" b="1" dirty="0" smtClean="0"/>
              <a:t>DISCUSSÃO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> 1. </a:t>
            </a:r>
            <a:r>
              <a:rPr lang="pt-BR" sz="2200" b="1" dirty="0" smtClean="0"/>
              <a:t>Resultado PCD </a:t>
            </a:r>
            <a:r>
              <a:rPr lang="pt-BR" sz="2200" b="1" dirty="0" smtClean="0"/>
              <a:t>x </a:t>
            </a:r>
            <a:r>
              <a:rPr lang="pt-BR" sz="2200" b="1" dirty="0" smtClean="0"/>
              <a:t>SLU </a:t>
            </a:r>
            <a:r>
              <a:rPr lang="pt-BR" sz="2200" b="1" dirty="0" smtClean="0"/>
              <a:t>em </a:t>
            </a:r>
            <a:r>
              <a:rPr lang="pt-BR" sz="2200" b="1" dirty="0" smtClean="0"/>
              <a:t>Coronel Pacheco </a:t>
            </a:r>
            <a:r>
              <a:rPr lang="pt-BR" sz="2200" b="1" dirty="0" smtClean="0"/>
              <a:t>– MG </a:t>
            </a:r>
            <a:r>
              <a:rPr lang="pt-BR" sz="2200" b="1" dirty="0" smtClean="0">
                <a:solidFill>
                  <a:srgbClr val="FF0000"/>
                </a:solidFill>
              </a:rPr>
              <a:t>(p = </a:t>
            </a:r>
            <a:r>
              <a:rPr lang="pt-BR" sz="2200" b="1" dirty="0" smtClean="0">
                <a:solidFill>
                  <a:srgbClr val="FF0000"/>
                </a:solidFill>
              </a:rPr>
              <a:t>0,04931)</a:t>
            </a:r>
            <a:r>
              <a:rPr lang="pt-BR" sz="2200" b="1" dirty="0" smtClean="0"/>
              <a:t>: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/>
              <a:t>- </a:t>
            </a:r>
            <a:r>
              <a:rPr lang="pt-BR" sz="2200" dirty="0" smtClean="0"/>
              <a:t>Ao se analisar os resultados, nota-se que o município de Coronel Pacheco tende a diminuir os níveis de crianças menores de dois anos desnutridas </a:t>
            </a:r>
            <a:r>
              <a:rPr lang="pt-BR" sz="2200" dirty="0" smtClean="0">
                <a:solidFill>
                  <a:srgbClr val="FF0000"/>
                </a:solidFill>
              </a:rPr>
              <a:t>se mantiver, ao longo do tempo, a universalização do serviço de coleta de lixo</a:t>
            </a:r>
            <a:r>
              <a:rPr lang="pt-BR" sz="2200" dirty="0" smtClean="0"/>
              <a:t>, medida fundamental para </a:t>
            </a:r>
            <a:r>
              <a:rPr lang="pt-BR" sz="2200" dirty="0" smtClean="0">
                <a:solidFill>
                  <a:srgbClr val="FF0000"/>
                </a:solidFill>
              </a:rPr>
              <a:t>reduzir a incidência de doenças </a:t>
            </a:r>
            <a:r>
              <a:rPr lang="pt-BR" sz="2200" dirty="0" err="1" smtClean="0">
                <a:solidFill>
                  <a:srgbClr val="FF0000"/>
                </a:solidFill>
              </a:rPr>
              <a:t>diarreicas</a:t>
            </a:r>
            <a:r>
              <a:rPr lang="pt-BR" sz="2200" dirty="0" smtClean="0">
                <a:solidFill>
                  <a:srgbClr val="FF0000"/>
                </a:solidFill>
              </a:rPr>
              <a:t>, parasitárias e infectocontagiosas na população infantil </a:t>
            </a:r>
            <a:r>
              <a:rPr lang="pt-BR" sz="2200" dirty="0" smtClean="0"/>
              <a:t>e, </a:t>
            </a:r>
            <a:r>
              <a:rPr lang="pt-BR" sz="2200" dirty="0" err="1" smtClean="0"/>
              <a:t>consequentemente</a:t>
            </a:r>
            <a:r>
              <a:rPr lang="pt-BR" sz="2200" dirty="0" smtClean="0"/>
              <a:t>, diminuindo os níveis de crianças menores de dois anos desnutridas.</a:t>
            </a:r>
            <a:br>
              <a:rPr lang="pt-BR" sz="2200" dirty="0" smtClean="0"/>
            </a:br>
            <a:r>
              <a:rPr lang="pt-BR" sz="2200" dirty="0" smtClean="0"/>
              <a:t> </a:t>
            </a:r>
            <a:br>
              <a:rPr lang="pt-BR" sz="22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 </a:t>
            </a:r>
            <a:br>
              <a:rPr lang="pt-BR" sz="2000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rgbClr val="FF0000"/>
                </a:solidFill>
              </a:rPr>
              <a:t/>
            </a:r>
            <a:br>
              <a:rPr lang="pt-BR" sz="2000" dirty="0" smtClean="0">
                <a:solidFill>
                  <a:srgbClr val="FF0000"/>
                </a:solidFill>
              </a:rPr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RESULTADOS E DISCUSSÃO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000" dirty="0" smtClean="0"/>
              <a:t> </a:t>
            </a:r>
            <a:r>
              <a:rPr lang="pt-BR" sz="2000" b="1" dirty="0" smtClean="0"/>
              <a:t>2. </a:t>
            </a:r>
            <a:r>
              <a:rPr lang="pt-BR" sz="2000" b="1" dirty="0" smtClean="0"/>
              <a:t>Resultado TID </a:t>
            </a:r>
            <a:r>
              <a:rPr lang="pt-BR" sz="2000" b="1" dirty="0" smtClean="0"/>
              <a:t>x </a:t>
            </a:r>
            <a:r>
              <a:rPr lang="pt-BR" sz="2000" b="1" dirty="0" smtClean="0"/>
              <a:t>SAA </a:t>
            </a:r>
            <a:r>
              <a:rPr lang="pt-BR" sz="2000" b="1" dirty="0" smtClean="0"/>
              <a:t>em </a:t>
            </a:r>
            <a:r>
              <a:rPr lang="pt-BR" sz="2000" b="1" dirty="0" smtClean="0"/>
              <a:t>Coronel Pacheco </a:t>
            </a:r>
            <a:r>
              <a:rPr lang="pt-BR" sz="2000" b="1" dirty="0" smtClean="0"/>
              <a:t>– MG </a:t>
            </a:r>
            <a:r>
              <a:rPr lang="pt-BR" sz="2000" b="1" dirty="0" smtClean="0">
                <a:solidFill>
                  <a:srgbClr val="FF0000"/>
                </a:solidFill>
              </a:rPr>
              <a:t>(p = </a:t>
            </a:r>
            <a:r>
              <a:rPr lang="pt-BR" sz="2000" b="1" dirty="0" smtClean="0">
                <a:solidFill>
                  <a:srgbClr val="FF0000"/>
                </a:solidFill>
              </a:rPr>
              <a:t>0,0324)</a:t>
            </a:r>
            <a:r>
              <a:rPr lang="pt-BR" sz="2000" b="1" dirty="0" smtClean="0"/>
              <a:t>: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" name="Gráfico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3792" y="2873829"/>
            <a:ext cx="8819408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RESULTADOS E DISCUSSÃO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dirty="0" smtClean="0"/>
              <a:t> </a:t>
            </a:r>
            <a:r>
              <a:rPr lang="pt-BR" sz="2000" b="1" dirty="0" smtClean="0"/>
              <a:t>2. </a:t>
            </a:r>
            <a:r>
              <a:rPr lang="pt-BR" sz="2000" b="1" dirty="0" smtClean="0"/>
              <a:t>Resultado TID </a:t>
            </a:r>
            <a:r>
              <a:rPr lang="pt-BR" sz="2000" b="1" dirty="0" smtClean="0"/>
              <a:t>x </a:t>
            </a:r>
            <a:r>
              <a:rPr lang="pt-BR" sz="2000" b="1" dirty="0" smtClean="0"/>
              <a:t>SAA </a:t>
            </a:r>
            <a:r>
              <a:rPr lang="pt-BR" sz="2000" b="1" dirty="0" smtClean="0"/>
              <a:t>em </a:t>
            </a:r>
            <a:r>
              <a:rPr lang="pt-BR" sz="2000" b="1" dirty="0" smtClean="0"/>
              <a:t>Coronel Pacheco </a:t>
            </a:r>
            <a:r>
              <a:rPr lang="pt-BR" sz="2000" b="1" dirty="0" smtClean="0"/>
              <a:t>– MG </a:t>
            </a:r>
            <a:r>
              <a:rPr lang="pt-BR" sz="2000" b="1" dirty="0" smtClean="0">
                <a:solidFill>
                  <a:srgbClr val="FF0000"/>
                </a:solidFill>
              </a:rPr>
              <a:t>(p = </a:t>
            </a:r>
            <a:r>
              <a:rPr lang="pt-BR" sz="2000" b="1" dirty="0" smtClean="0">
                <a:solidFill>
                  <a:srgbClr val="FF0000"/>
                </a:solidFill>
              </a:rPr>
              <a:t>0,0324)</a:t>
            </a:r>
            <a:r>
              <a:rPr lang="pt-BR" sz="2000" b="1" dirty="0" smtClean="0"/>
              <a:t>: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- </a:t>
            </a:r>
            <a:r>
              <a:rPr lang="pt-BR" sz="2000" dirty="0" smtClean="0"/>
              <a:t>Estudos demonstram, para todos os países nos quais circula o vírus da dengue, a </a:t>
            </a:r>
            <a:r>
              <a:rPr lang="pt-BR" sz="2000" dirty="0" smtClean="0">
                <a:solidFill>
                  <a:srgbClr val="FF0000"/>
                </a:solidFill>
              </a:rPr>
              <a:t>impossibilidade de eliminar o </a:t>
            </a:r>
            <a:r>
              <a:rPr lang="pt-BR" sz="2000" i="1" dirty="0" smtClean="0">
                <a:solidFill>
                  <a:srgbClr val="FF0000"/>
                </a:solidFill>
              </a:rPr>
              <a:t>Aedes aegypti</a:t>
            </a:r>
            <a:r>
              <a:rPr lang="pt-BR" sz="2000" dirty="0" smtClean="0"/>
              <a:t>. As justificativas para esse fenômeno são as condições ambientais favoráveis à proliferação e sobrevivência do mosquito, consequências do processo de urbanização desordenado, produzindo regiões com alta densidade demográfica, </a:t>
            </a:r>
            <a:r>
              <a:rPr lang="pt-BR" sz="2000" dirty="0" smtClean="0">
                <a:solidFill>
                  <a:srgbClr val="FF0000"/>
                </a:solidFill>
              </a:rPr>
              <a:t>graves deficiências no abastecimento de água </a:t>
            </a:r>
            <a:r>
              <a:rPr lang="pt-BR" sz="2000" dirty="0" smtClean="0"/>
              <a:t>e na limpeza urbana e intenso trânsito de pessoas entre as áreas urbanas (TEIXEIRA </a:t>
            </a:r>
            <a:r>
              <a:rPr lang="pt-BR" sz="2000" i="1" dirty="0" err="1" smtClean="0"/>
              <a:t>et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al</a:t>
            </a:r>
            <a:r>
              <a:rPr lang="pt-BR" sz="2000" dirty="0" smtClean="0"/>
              <a:t>, 2009; MEDRONHO, 2006</a:t>
            </a:r>
            <a:r>
              <a:rPr lang="pt-BR" sz="2000" dirty="0" smtClean="0"/>
              <a:t>).</a:t>
            </a: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RESULTADOS E DISCUSSÃO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dirty="0" smtClean="0"/>
              <a:t> </a:t>
            </a:r>
            <a:r>
              <a:rPr lang="pt-BR" sz="2000" b="1" dirty="0" smtClean="0"/>
              <a:t>2. </a:t>
            </a:r>
            <a:r>
              <a:rPr lang="pt-BR" sz="2000" b="1" dirty="0" smtClean="0"/>
              <a:t>Resultado TID </a:t>
            </a:r>
            <a:r>
              <a:rPr lang="pt-BR" sz="2000" b="1" dirty="0" smtClean="0"/>
              <a:t>x </a:t>
            </a:r>
            <a:r>
              <a:rPr lang="pt-BR" sz="2000" b="1" dirty="0" smtClean="0"/>
              <a:t>SAA </a:t>
            </a:r>
            <a:r>
              <a:rPr lang="pt-BR" sz="2000" b="1" dirty="0" smtClean="0"/>
              <a:t>em </a:t>
            </a:r>
            <a:r>
              <a:rPr lang="pt-BR" sz="2000" b="1" dirty="0" smtClean="0"/>
              <a:t>Coronel Pacheco </a:t>
            </a:r>
            <a:r>
              <a:rPr lang="pt-BR" sz="2000" b="1" dirty="0" smtClean="0"/>
              <a:t>– MG </a:t>
            </a:r>
            <a:r>
              <a:rPr lang="pt-BR" sz="2000" b="1" dirty="0" smtClean="0">
                <a:solidFill>
                  <a:srgbClr val="FF0000"/>
                </a:solidFill>
              </a:rPr>
              <a:t>(p = </a:t>
            </a:r>
            <a:r>
              <a:rPr lang="pt-BR" sz="2000" b="1" dirty="0" smtClean="0">
                <a:solidFill>
                  <a:srgbClr val="FF0000"/>
                </a:solidFill>
              </a:rPr>
              <a:t>0,0324)</a:t>
            </a:r>
            <a:r>
              <a:rPr lang="pt-BR" sz="2000" b="1" dirty="0" smtClean="0"/>
              <a:t>:</a:t>
            </a:r>
            <a:br>
              <a:rPr lang="pt-BR" sz="2000" b="1" dirty="0" smtClean="0"/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/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Problemas</a:t>
            </a:r>
            <a:r>
              <a:rPr lang="pt-BR" sz="2000" dirty="0" smtClean="0"/>
              <a:t> com a cobertura de  saneamento básico municipal, principalmente o </a:t>
            </a:r>
            <a:r>
              <a:rPr lang="pt-BR" sz="2000" dirty="0" smtClean="0">
                <a:solidFill>
                  <a:srgbClr val="FF0000"/>
                </a:solidFill>
              </a:rPr>
              <a:t>abastecimento de água</a:t>
            </a:r>
            <a:r>
              <a:rPr lang="pt-BR" sz="2000" dirty="0" smtClean="0"/>
              <a:t>, que leva habitantes a estocarem água em reservatórios caseiros, muitas vezes sem proteção. No entanto, </a:t>
            </a:r>
            <a:r>
              <a:rPr lang="pt-BR" sz="2000" dirty="0" smtClean="0">
                <a:solidFill>
                  <a:srgbClr val="FF0000"/>
                </a:solidFill>
              </a:rPr>
              <a:t>estocar água em casa sem proteção adequada </a:t>
            </a:r>
            <a:r>
              <a:rPr lang="pt-BR" sz="2000" dirty="0" smtClean="0"/>
              <a:t>é um risco, pois os reservatórios podem se tornar focos de contaminação para </a:t>
            </a:r>
            <a:r>
              <a:rPr lang="pt-BR" sz="2000" dirty="0" smtClean="0"/>
              <a:t>dengue.</a:t>
            </a:r>
            <a:endParaRPr lang="pt-BR" sz="20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pPr marL="0" indent="0"/>
            <a:r>
              <a:rPr lang="pt-BR" sz="2200" b="1" dirty="0" smtClean="0"/>
              <a:t>CONCLUSÕES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/>
              <a:t>No presente trabalho, </a:t>
            </a:r>
            <a:r>
              <a:rPr lang="pt-BR" sz="2200" dirty="0" smtClean="0">
                <a:solidFill>
                  <a:srgbClr val="FF0000"/>
                </a:solidFill>
              </a:rPr>
              <a:t>foram </a:t>
            </a:r>
            <a:r>
              <a:rPr lang="pt-BR" sz="2200" dirty="0" smtClean="0"/>
              <a:t>encontradas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200" dirty="0" smtClean="0">
                <a:solidFill>
                  <a:srgbClr val="FF0000"/>
                </a:solidFill>
              </a:rPr>
              <a:t>correlações estatisticamente significativas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entre as variáveis: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- PCD x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cobertura por serviço de coleta de lixo;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- TID x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coberta por serviço de abastecimento de água.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79418"/>
            <a:ext cx="9693759" cy="4524499"/>
          </a:xfrm>
        </p:spPr>
        <p:txBody>
          <a:bodyPr anchor="t" anchorCtr="0">
            <a:normAutofit fontScale="90000"/>
          </a:bodyPr>
          <a:lstStyle/>
          <a:p>
            <a:pPr marL="0" indent="0"/>
            <a:r>
              <a:rPr lang="pt-BR" sz="2200" b="1" dirty="0" smtClean="0"/>
              <a:t>CONCLUSÕES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700" b="1" dirty="0" smtClean="0">
                <a:cs typeface="Times New Roman"/>
              </a:rPr>
              <a:t>→ </a:t>
            </a:r>
            <a:r>
              <a:rPr lang="pt-BR" sz="2700" dirty="0" smtClean="0">
                <a:cs typeface="Times New Roman"/>
              </a:rPr>
              <a:t>Coronel Pacheco</a:t>
            </a:r>
            <a:r>
              <a:rPr lang="pt-BR" sz="2700" dirty="0" smtClean="0"/>
              <a:t>, </a:t>
            </a:r>
            <a:r>
              <a:rPr lang="pt-BR" sz="2700" dirty="0" smtClean="0"/>
              <a:t>estado de Minas Gerais: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</a:t>
            </a:r>
            <a:r>
              <a:rPr lang="pt-BR" sz="2700" u="sng" dirty="0" smtClean="0"/>
              <a:t>Médio</a:t>
            </a:r>
            <a:r>
              <a:rPr lang="pt-BR" sz="2700" dirty="0" smtClean="0"/>
              <a:t> </a:t>
            </a:r>
            <a:r>
              <a:rPr lang="pt-BR" sz="2700" dirty="0" smtClean="0"/>
              <a:t>Índice de Desenvolvimento Humano Municipal com IDHM = </a:t>
            </a:r>
            <a:r>
              <a:rPr lang="pt-BR" sz="2700" dirty="0" smtClean="0"/>
              <a:t>0,669 </a:t>
            </a:r>
            <a:r>
              <a:rPr lang="pt-BR" sz="2700" dirty="0" smtClean="0"/>
              <a:t>(</a:t>
            </a:r>
            <a:r>
              <a:rPr lang="pt-BR" sz="2700" dirty="0" smtClean="0"/>
              <a:t>0,555 </a:t>
            </a:r>
            <a:r>
              <a:rPr lang="pt-BR" sz="2700" dirty="0" smtClean="0"/>
              <a:t>a </a:t>
            </a:r>
            <a:r>
              <a:rPr lang="pt-BR" sz="2700" dirty="0" smtClean="0"/>
              <a:t>0,699</a:t>
            </a:r>
            <a:r>
              <a:rPr lang="pt-BR" sz="2700" dirty="0" smtClean="0"/>
              <a:t>).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No cálculo do IDH municipal são computados os seguintes fatores: educação (anos médios de estudos), longevidade (expectativa de vida da população) e Produto Interno Bruto per capita. 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Municípios com </a:t>
            </a:r>
            <a:r>
              <a:rPr lang="pt-BR" sz="2700" dirty="0" smtClean="0"/>
              <a:t>médio </a:t>
            </a:r>
            <a:r>
              <a:rPr lang="pt-BR" sz="2700" dirty="0" smtClean="0"/>
              <a:t>IDH </a:t>
            </a:r>
            <a:r>
              <a:rPr lang="pt-BR" sz="2700" dirty="0" smtClean="0">
                <a:solidFill>
                  <a:srgbClr val="FF0000"/>
                </a:solidFill>
              </a:rPr>
              <a:t>tendem a </a:t>
            </a:r>
            <a:r>
              <a:rPr lang="pt-BR" sz="2700" dirty="0" smtClean="0">
                <a:solidFill>
                  <a:srgbClr val="FF0000"/>
                </a:solidFill>
              </a:rPr>
              <a:t>apresentar </a:t>
            </a:r>
            <a:r>
              <a:rPr lang="pt-BR" sz="2700" dirty="0" smtClean="0"/>
              <a:t>relação entre doenças infecciosas e parasitárias e indicadores de saneamento básico.</a:t>
            </a:r>
            <a:br>
              <a:rPr lang="pt-BR" sz="2700" dirty="0" smtClean="0"/>
            </a:br>
            <a:endParaRPr lang="pt-BR" sz="27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79418"/>
            <a:ext cx="9693759" cy="4524499"/>
          </a:xfrm>
        </p:spPr>
        <p:txBody>
          <a:bodyPr anchor="t" anchorCtr="0">
            <a:normAutofit/>
          </a:bodyPr>
          <a:lstStyle/>
          <a:p>
            <a:pPr marL="0" indent="0" algn="ctr"/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800" b="1" dirty="0" smtClean="0"/>
              <a:t>MUITO OBRIGADO!</a:t>
            </a: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/>
              <a:t>Júlio César Teixeira</a:t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Email: </a:t>
            </a:r>
            <a:r>
              <a:rPr lang="pt-BR" sz="2200" dirty="0" smtClean="0">
                <a:hlinkClick r:id="rId2"/>
              </a:rPr>
              <a:t>juliotei@terra.com.br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Gabriel Procópio da Fonseca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E-mail: </a:t>
            </a:r>
            <a:r>
              <a:rPr lang="pt-BR" sz="2200" dirty="0" smtClean="0">
                <a:hlinkClick r:id="rId3"/>
              </a:rPr>
              <a:t>gabriel.procopio@engenharia.ufjf.br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555669"/>
            <a:ext cx="9144000" cy="4263240"/>
          </a:xfrm>
        </p:spPr>
        <p:txBody>
          <a:bodyPr anchor="t" anchorCtr="0">
            <a:normAutofit fontScale="90000"/>
          </a:bodyPr>
          <a:lstStyle/>
          <a:p>
            <a:pPr marL="457200" indent="-457200"/>
            <a:r>
              <a:rPr lang="pt-BR" sz="2400" b="1" dirty="0" smtClean="0"/>
              <a:t>INTRODUÇÃO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700" b="1" dirty="0" smtClean="0"/>
              <a:t>→ </a:t>
            </a:r>
            <a:r>
              <a:rPr lang="pt-BR" sz="2700" b="1" dirty="0" smtClean="0">
                <a:cs typeface="Times New Roman" panose="02020603050405020304" pitchFamily="18" charset="0"/>
              </a:rPr>
              <a:t>SÉCULO XIX</a:t>
            </a:r>
            <a:r>
              <a:rPr lang="pt-BR" sz="2700" dirty="0" smtClean="0">
                <a:cs typeface="Times New Roman" panose="02020603050405020304" pitchFamily="18" charset="0"/>
              </a:rPr>
              <a:t> </a:t>
            </a:r>
            <a:r>
              <a:rPr lang="pt-BR" sz="2700" b="1" dirty="0" smtClean="0">
                <a:cs typeface="Times New Roman" panose="02020603050405020304" pitchFamily="18" charset="0"/>
              </a:rPr>
              <a:t>→</a:t>
            </a:r>
            <a:r>
              <a:rPr lang="pt-BR" sz="2700" dirty="0" smtClean="0">
                <a:cs typeface="Times New Roman" panose="02020603050405020304" pitchFamily="18" charset="0"/>
              </a:rPr>
              <a:t> Reforma </a:t>
            </a:r>
            <a:r>
              <a:rPr lang="pt-BR" sz="2700" dirty="0" smtClean="0">
                <a:cs typeface="Times New Roman" panose="02020603050405020304" pitchFamily="18" charset="0"/>
              </a:rPr>
              <a:t>Sanitária: </a:t>
            </a:r>
            <a:r>
              <a:rPr lang="pt-BR" sz="2700" dirty="0" smtClean="0">
                <a:cs typeface="Times New Roman" panose="02020603050405020304" pitchFamily="18" charset="0"/>
              </a:rPr>
              <a:t/>
            </a:r>
            <a:br>
              <a:rPr lang="pt-BR" sz="2700" dirty="0" smtClean="0">
                <a:cs typeface="Times New Roman" panose="02020603050405020304" pitchFamily="18" charset="0"/>
              </a:rPr>
            </a:br>
            <a:r>
              <a:rPr lang="pt-BR" sz="2700" dirty="0" smtClean="0">
                <a:cs typeface="Times New Roman" panose="02020603050405020304" pitchFamily="18" charset="0"/>
              </a:rPr>
              <a:t>		(Saneamento + Meio Ambiente = Saúde) </a:t>
            </a:r>
            <a:r>
              <a:rPr lang="pt-BR" sz="2700" b="1" u="sng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/>
            </a:r>
            <a:br>
              <a:rPr lang="pt-BR" sz="2700" b="1" u="sng" dirty="0" smtClean="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b="1" dirty="0" smtClean="0"/>
              <a:t> → </a:t>
            </a:r>
            <a:r>
              <a:rPr lang="pt-BR" sz="2700" b="1" dirty="0" smtClean="0">
                <a:cs typeface="Times New Roman" panose="02020603050405020304" pitchFamily="18" charset="0"/>
              </a:rPr>
              <a:t>SÉCULO </a:t>
            </a:r>
            <a:r>
              <a:rPr lang="pt-BR" sz="2700" b="1" dirty="0" smtClean="0">
                <a:cs typeface="Times New Roman" panose="02020603050405020304" pitchFamily="18" charset="0"/>
              </a:rPr>
              <a:t>XX →</a:t>
            </a:r>
            <a:r>
              <a:rPr lang="pt-BR" sz="2700" dirty="0" smtClean="0">
                <a:cs typeface="Times New Roman" panose="02020603050405020304" pitchFamily="18" charset="0"/>
              </a:rPr>
              <a:t> Novas descobertas na área médica (vacinas, antibióticos e melhores procedimentos cirúrgicos), que associados à expansão e à melhoria dos serviços de saneamento básico </a:t>
            </a:r>
            <a:r>
              <a:rPr lang="pt-BR" sz="2700" b="1" dirty="0" smtClean="0">
                <a:cs typeface="Times New Roman" panose="02020603050405020304" pitchFamily="18" charset="0"/>
              </a:rPr>
              <a:t>→ </a:t>
            </a:r>
            <a:r>
              <a:rPr lang="pt-BR" sz="2700" dirty="0" smtClean="0">
                <a:cs typeface="Times New Roman" panose="02020603050405020304" pitchFamily="18" charset="0"/>
              </a:rPr>
              <a:t>melhoria </a:t>
            </a:r>
            <a:r>
              <a:rPr lang="pt-BR" sz="2700" dirty="0" smtClean="0">
                <a:cs typeface="Times New Roman" panose="02020603050405020304" pitchFamily="18" charset="0"/>
              </a:rPr>
              <a:t>da Saúde Pública.</a:t>
            </a:r>
            <a:br>
              <a:rPr lang="pt-BR" sz="2700" dirty="0" smtClean="0">
                <a:cs typeface="Times New Roman" panose="02020603050405020304" pitchFamily="18" charset="0"/>
              </a:rPr>
            </a:br>
            <a:r>
              <a:rPr lang="pt-BR" sz="2700" b="1" dirty="0" smtClean="0">
                <a:cs typeface="Times New Roman" panose="02020603050405020304" pitchFamily="18" charset="0"/>
              </a:rPr>
              <a:t/>
            </a:r>
            <a:br>
              <a:rPr lang="pt-BR" sz="2700" b="1" dirty="0" smtClean="0">
                <a:cs typeface="Times New Roman" panose="02020603050405020304" pitchFamily="18" charset="0"/>
              </a:rPr>
            </a:br>
            <a:r>
              <a:rPr lang="pt-BR" sz="2700" b="1" dirty="0" smtClean="0"/>
              <a:t> → </a:t>
            </a:r>
            <a:r>
              <a:rPr lang="pt-BR" sz="2700" b="1" dirty="0" smtClean="0">
                <a:cs typeface="Times New Roman" panose="02020603050405020304" pitchFamily="18" charset="0"/>
              </a:rPr>
              <a:t>SÉCULO </a:t>
            </a:r>
            <a:r>
              <a:rPr lang="pt-BR" sz="2700" b="1" dirty="0" smtClean="0">
                <a:cs typeface="Times New Roman" panose="02020603050405020304" pitchFamily="18" charset="0"/>
              </a:rPr>
              <a:t>XXI →</a:t>
            </a:r>
            <a:r>
              <a:rPr lang="pt-BR" sz="2700" dirty="0" smtClean="0">
                <a:cs typeface="Times New Roman" panose="02020603050405020304" pitchFamily="18" charset="0"/>
              </a:rPr>
              <a:t> </a:t>
            </a:r>
            <a:r>
              <a:rPr lang="pt-BR" sz="2700" b="1" dirty="0" smtClean="0">
                <a:cs typeface="Times New Roman" panose="02020603050405020304" pitchFamily="18" charset="0"/>
              </a:rPr>
              <a:t>SAÚDE AMBIENTAL</a:t>
            </a:r>
            <a:r>
              <a:rPr lang="pt-BR" sz="2700" dirty="0" smtClean="0">
                <a:cs typeface="Times New Roman" panose="02020603050405020304" pitchFamily="18" charset="0"/>
              </a:rPr>
              <a:t/>
            </a:r>
            <a:br>
              <a:rPr lang="pt-BR" sz="2700" dirty="0" smtClean="0">
                <a:cs typeface="Times New Roman" panose="02020603050405020304" pitchFamily="18" charset="0"/>
              </a:rPr>
            </a:br>
            <a:r>
              <a:rPr lang="pt-BR" sz="2700" dirty="0" smtClean="0"/>
              <a:t>- Os serviços de saneamento básico exercem influência na saúde da população local.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endParaRPr lang="pt-BR" sz="27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5"/>
            <a:ext cx="9144000" cy="3828183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INTRODUÇÃO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IMPACTOS  </a:t>
            </a:r>
            <a:b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AMBIENTAIS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7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7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           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</a:t>
            </a:r>
            <a:r>
              <a:rPr lang="pt-BR" sz="2700" dirty="0" smtClean="0">
                <a:solidFill>
                  <a:srgbClr val="FF0000"/>
                </a:solidFill>
              </a:rPr>
              <a:t>SISTEMA COMPLEXO!</a:t>
            </a:r>
            <a:endParaRPr lang="pt-BR" sz="2700" b="1" dirty="0">
              <a:solidFill>
                <a:srgbClr val="FF0000"/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ta para a direita 7"/>
          <p:cNvSpPr/>
          <p:nvPr/>
        </p:nvSpPr>
        <p:spPr>
          <a:xfrm>
            <a:off x="3990110" y="2802577"/>
            <a:ext cx="641267" cy="296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4868883" y="2351314"/>
            <a:ext cx="2529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contaminação, poluição,   mudanças climáticas, mudanças na cobertura </a:t>
            </a:r>
          </a:p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vegetal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7538852" y="2741222"/>
            <a:ext cx="641267" cy="296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7102" y="2565070"/>
            <a:ext cx="22919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REPERCUSSÕES     NA SAÚDE</a:t>
            </a:r>
            <a:endParaRPr lang="pt-BR" sz="2000" dirty="0"/>
          </a:p>
        </p:txBody>
      </p:sp>
      <p:sp>
        <p:nvSpPr>
          <p:cNvPr id="12" name="Retângulo 11"/>
          <p:cNvSpPr/>
          <p:nvPr/>
        </p:nvSpPr>
        <p:spPr>
          <a:xfrm>
            <a:off x="3835731" y="3835730"/>
            <a:ext cx="4315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ECONÔMICO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054431" y="4750130"/>
            <a:ext cx="2517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445829" y="4721659"/>
            <a:ext cx="2671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114300" indent="0" algn="ctr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7968343" y="4536374"/>
            <a:ext cx="676893" cy="451262"/>
          </a:xfrm>
          <a:prstGeom prst="straightConnector1">
            <a:avLst/>
          </a:prstGeom>
          <a:ln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V="1">
            <a:off x="3313216" y="4488873"/>
            <a:ext cx="890649" cy="451262"/>
          </a:xfrm>
          <a:prstGeom prst="straightConnector1">
            <a:avLst/>
          </a:prstGeom>
          <a:ln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4370119" y="5237018"/>
            <a:ext cx="3823855" cy="35627"/>
          </a:xfrm>
          <a:prstGeom prst="straightConnector1">
            <a:avLst/>
          </a:prstGeom>
          <a:ln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OBJETIVOS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>
                <a:cs typeface="Times New Roman" panose="02020603050405020304" pitchFamily="18" charset="0"/>
              </a:rPr>
              <a:t>O objetivo geral do trabalho foi avaliar se existe relação entre indicadores epidemiológicos e condições de saneamento básico no município de Coronel Pacheco e, posteriormente, propor melhorias para o saneamento </a:t>
            </a:r>
            <a:r>
              <a:rPr lang="pt-BR" sz="2400" dirty="0" smtClean="0">
                <a:cs typeface="Times New Roman" panose="02020603050405020304" pitchFamily="18" charset="0"/>
              </a:rPr>
              <a:t>básico da </a:t>
            </a:r>
            <a:r>
              <a:rPr lang="pt-BR" sz="2400" dirty="0" smtClean="0">
                <a:cs typeface="Times New Roman" panose="02020603050405020304" pitchFamily="18" charset="0"/>
              </a:rPr>
              <a:t>cidade</a:t>
            </a:r>
            <a:r>
              <a:rPr lang="pt-BR" sz="2400" dirty="0" smtClean="0">
                <a:cs typeface="Times New Roman" panose="02020603050405020304" pitchFamily="18" charset="0"/>
              </a:rPr>
              <a:t>.</a:t>
            </a:r>
            <a:br>
              <a:rPr lang="pt-BR" sz="2400" dirty="0" smtClean="0">
                <a:cs typeface="Times New Roman" panose="02020603050405020304" pitchFamily="18" charset="0"/>
              </a:rPr>
            </a:br>
            <a:r>
              <a:rPr lang="pt-BR" sz="2400" dirty="0" smtClean="0">
                <a:cs typeface="Times New Roman" panose="02020603050405020304" pitchFamily="18" charset="0"/>
              </a:rPr>
              <a:t/>
            </a:r>
            <a:br>
              <a:rPr lang="pt-BR" sz="2400" dirty="0" smtClean="0">
                <a:cs typeface="Times New Roman" panose="02020603050405020304" pitchFamily="18" charset="0"/>
              </a:rPr>
            </a:b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Área Geográfica de Estudo:</a:t>
            </a:r>
            <a:br>
              <a:rPr lang="pt-BR" sz="2400" b="1" dirty="0" smtClean="0"/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        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- Coronel Pacheco, no estado de Minas Gerais.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- População estimada: 3.117 habitantes (IBGE, 2016).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- Área geográfica: 131,50 km</a:t>
            </a:r>
            <a:r>
              <a:rPr lang="pt-BR" sz="2400" baseline="30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Delineamento Ecológico: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O método epidemiológico empregado foi o estudo ecológico, que pode ser melhor compreendido como o estudo epidemiológico que utiliza agregados populacionais como unidade de análise.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200" u="sng" dirty="0" smtClean="0"/>
              <a:t>Vantagens</a:t>
            </a:r>
            <a:r>
              <a:rPr lang="pt-BR" sz="2200" dirty="0" smtClean="0"/>
              <a:t>                                                            </a:t>
            </a:r>
            <a:r>
              <a:rPr lang="pt-BR" sz="2200" u="sng" dirty="0" smtClean="0"/>
              <a:t>Desvantagens</a:t>
            </a:r>
            <a:br>
              <a:rPr lang="pt-BR" sz="2200" u="sng" dirty="0" smtClean="0"/>
            </a:br>
            <a:r>
              <a:rPr lang="pt-BR" sz="2200" dirty="0" smtClean="0"/>
              <a:t>   </a:t>
            </a:r>
            <a:br>
              <a:rPr lang="pt-BR" sz="2200" dirty="0" smtClean="0"/>
            </a:br>
            <a:r>
              <a:rPr lang="pt-BR" sz="2200" dirty="0" smtClean="0"/>
              <a:t>- Facilidade de planejamento e execução.          - Incapaz de testar hipóteses.</a:t>
            </a:r>
            <a:br>
              <a:rPr lang="pt-BR" sz="2200" dirty="0" smtClean="0"/>
            </a:br>
            <a:r>
              <a:rPr lang="pt-BR" sz="2200" dirty="0" smtClean="0"/>
              <a:t>- Baixo custo.                                                       - Vulnerabilidade à falácia ecológica.</a:t>
            </a:r>
            <a:br>
              <a:rPr lang="pt-BR" sz="2200" dirty="0" smtClean="0"/>
            </a:br>
            <a:r>
              <a:rPr lang="pt-BR" sz="2200" dirty="0" smtClean="0"/>
              <a:t>- Simplicidade analítica.  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Base de Dados: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</a:t>
            </a:r>
            <a:r>
              <a:rPr lang="pt-BR" sz="2800" dirty="0" smtClean="0"/>
              <a:t>Dados secundários: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        </a:t>
            </a:r>
            <a:br>
              <a:rPr lang="pt-BR" sz="2400" dirty="0" smtClean="0"/>
            </a:br>
            <a:r>
              <a:rPr lang="pt-BR" sz="2400" dirty="0" smtClean="0"/>
              <a:t>     - Portal do IBGE. </a:t>
            </a:r>
            <a:br>
              <a:rPr lang="pt-BR" sz="2400" dirty="0" smtClean="0"/>
            </a:br>
            <a:r>
              <a:rPr lang="pt-BR" sz="2400" dirty="0" smtClean="0"/>
              <a:t>     - Portal Objetivos de Desenvolvimento do Milênio (ODM).</a:t>
            </a:r>
            <a:br>
              <a:rPr lang="pt-BR" sz="2400" dirty="0" smtClean="0"/>
            </a:br>
            <a:r>
              <a:rPr lang="pt-BR" sz="2400" dirty="0" smtClean="0"/>
              <a:t>     - Sistema Nacional de Informação sobre Saneamento (SNIS). </a:t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MATERIAIS E MÉTODOS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>Regressão Linear:</a:t>
            </a:r>
            <a:br>
              <a:rPr lang="pt-BR" sz="2200" b="1" dirty="0" smtClean="0"/>
            </a:br>
            <a:r>
              <a:rPr lang="pt-BR" sz="2200" dirty="0" smtClean="0"/>
              <a:t>        </a:t>
            </a:r>
            <a:br>
              <a:rPr lang="pt-BR" sz="2200" dirty="0" smtClean="0"/>
            </a:br>
            <a:r>
              <a:rPr lang="pt-BR" sz="2200" dirty="0" smtClean="0"/>
              <a:t>-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Indicadores Epidemiológicos x Indicadores de Saneamento Básico.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- Análise da regressão: ajuste de uma reta à relação entre duas variáveis.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- Correlação entre variáveis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  <a:cs typeface="Times New Roman"/>
              </a:rPr>
              <a:t>→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200" dirty="0" smtClean="0">
                <a:solidFill>
                  <a:srgbClr val="FF0000"/>
                </a:solidFill>
              </a:rPr>
              <a:t>Y = </a:t>
            </a:r>
            <a:r>
              <a:rPr lang="pt-BR" sz="2200" dirty="0" smtClean="0">
                <a:solidFill>
                  <a:srgbClr val="FF0000"/>
                </a:solidFill>
              </a:rPr>
              <a:t>a.X </a:t>
            </a:r>
            <a:r>
              <a:rPr lang="pt-BR" sz="2200" dirty="0" smtClean="0">
                <a:solidFill>
                  <a:srgbClr val="FF0000"/>
                </a:solidFill>
              </a:rPr>
              <a:t>+ b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i. Coeficiente angular da correlação (a) &gt; 0 : diretamente proporcional;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ii. Coeficiente angular da correlação (a) &lt; 0: indiretamente proporcional.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MATERIAIS E MÉTODOS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>Significância Estatística:</a:t>
            </a:r>
            <a:br>
              <a:rPr lang="pt-BR" sz="2200" b="1" dirty="0" smtClean="0"/>
            </a:br>
            <a:r>
              <a:rPr lang="pt-BR" sz="2200" dirty="0" smtClean="0"/>
              <a:t>        </a:t>
            </a:r>
            <a:br>
              <a:rPr lang="pt-BR" sz="2200" dirty="0" smtClean="0"/>
            </a:br>
            <a:r>
              <a:rPr lang="pt-BR" sz="2200" dirty="0" smtClean="0"/>
              <a:t>-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Grau que um resultado de uma amostra é representativo da população.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- Probabilidade de erro em aceitar um resultado como válido.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- Nível de 5% de significância (p ≤ 0,05):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      i. significância estatística (p) &gt; 0,05: relação não significativa;</a:t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200" dirty="0" smtClean="0">
                <a:solidFill>
                  <a:srgbClr val="FF0000"/>
                </a:solidFill>
              </a:rPr>
              <a:t>      ii. significância estatística (p) ≤ 0, 05: relação significativa.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217</Words>
  <Application>Microsoft Office PowerPoint</Application>
  <PresentationFormat>Personalizar</PresentationFormat>
  <Paragraphs>73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DIAGNÓSTICO E PROPOSIÇõES PARA A MELHORIA DO SANEAMENTO BÁSICO NO MUNICÍPIO DE  CORONEL PACHECO – MG  </vt:lpstr>
      <vt:lpstr>INTRODUÇÃO  → SÉCULO XIX → Reforma Sanitária:    (Saneamento + Meio Ambiente = Saúde)    → SÉCULO XX → Novas descobertas na área médica (vacinas, antibióticos e melhores procedimentos cirúrgicos), que associados à expansão e à melhoria dos serviços de saneamento básico → melhoria da Saúde Pública.   → SÉCULO XXI → SAÚDE AMBIENTAL - Os serviços de saneamento básico exercem influência na saúde da população local.    </vt:lpstr>
      <vt:lpstr>INTRODUÇÃO          IMPACTOS           AMBIENTAIS                                                          SISTEMA COMPLEXO!</vt:lpstr>
      <vt:lpstr>OBJETIVOS   O objetivo geral do trabalho foi avaliar se existe relação entre indicadores epidemiológicos e condições de saneamento básico no município de Coronel Pacheco e, posteriormente, propor melhorias para o saneamento básico da cidade.    </vt:lpstr>
      <vt:lpstr>MATERIAIS E MÉTODOS  Área Geográfica de Estudo:          - Coronel Pacheco, no estado de Minas Gerais.  - População estimada: 3.117 habitantes (IBGE, 2016).  - Área geográfica: 131,50 km2 </vt:lpstr>
      <vt:lpstr>MATERIAIS E MÉTODOS  Delineamento Ecológico:          - O método epidemiológico empregado foi o estudo ecológico, que pode ser melhor compreendido como o estudo epidemiológico que utiliza agregados populacionais como unidade de análise.   Vantagens                                                            Desvantagens     - Facilidade de planejamento e execução.          - Incapaz de testar hipóteses. - Baixo custo.                                                       - Vulnerabilidade à falácia ecológica. - Simplicidade analítica.   </vt:lpstr>
      <vt:lpstr>MATERIAIS E MÉTODOS  Base de Dados:          - Dados secundários:                - Portal do IBGE.       - Portal Objetivos de Desenvolvimento do Milênio (ODM).      - Sistema Nacional de Informação sobre Saneamento (SNIS).  </vt:lpstr>
      <vt:lpstr>MATERIAIS E MÉTODOS  Regressão Linear:          - Indicadores Epidemiológicos x Indicadores de Saneamento Básico.  - Análise da regressão: ajuste de uma reta à relação entre duas variáveis.       - Correlação entre variáveis → Y = a.X + b:        i. Coeficiente angular da correlação (a) &gt; 0 : diretamente proporcional;       ii. Coeficiente angular da correlação (a) &lt; 0: indiretamente proporcional. </vt:lpstr>
      <vt:lpstr>MATERIAIS E MÉTODOS  Significância Estatística:          - Grau que um resultado de uma amostra é representativo da população.  - Probabilidade de erro em aceitar um resultado como válido.       - Nível de 5% de significância (p ≤ 0,05):        i. significância estatística (p) &gt; 0,05: relação não significativa;       ii. significância estatística (p) ≤ 0, 05: relação significativa. </vt:lpstr>
      <vt:lpstr>RESULTADOS E DISCUSSÃO </vt:lpstr>
      <vt:lpstr>RESULTADOS E DISCUSSÃO   1. Resultado PCD x SLU em Coronel Pacheco – MG (p = 0,04931):     </vt:lpstr>
      <vt:lpstr>RESULTADOS E DISCUSSÃO  1. Resultado PCD x SLU em Coronel Pacheco – MG (p = 0,04931):  - Alguns autores, como Onis et al. (2004) e Monteiro et al. (2009), afirmam que o declínio da desnutrição infantil no Brasil pode ser atribuído ao expressivo aumento do poder aquisitivo das famílias, ao crescimento da escolaridade materna, ao maior acesso à assistência à saúde materno-infantil e à ampliação de serviços públicos essenciais como, por exemplo, redes de abastecimento de água e de coleta de lixo.             </vt:lpstr>
      <vt:lpstr>RESULTADOS E DISCUSSÃO   1. Resultado PCD x SLU em Coronel Pacheco – MG (p = 0,04931):  - Ao se analisar os resultados, nota-se que o município de Coronel Pacheco tende a diminuir os níveis de crianças menores de dois anos desnutridas se mantiver, ao longo do tempo, a universalização do serviço de coleta de lixo, medida fundamental para reduzir a incidência de doenças diarreicas, parasitárias e infectocontagiosas na população infantil e, consequentemente, diminuindo os níveis de crianças menores de dois anos desnutridas.           </vt:lpstr>
      <vt:lpstr>RESULTADOS E DISCUSSÃO   2. Resultado TID x SAA em Coronel Pacheco – MG (p = 0,0324):   </vt:lpstr>
      <vt:lpstr>RESULTADOS E DISCUSSÃO   2. Resultado TID x SAA em Coronel Pacheco – MG (p = 0,0324):  - Estudos demonstram, para todos os países nos quais circula o vírus da dengue, a impossibilidade de eliminar o Aedes aegypti. As justificativas para esse fenômeno são as condições ambientais favoráveis à proliferação e sobrevivência do mosquito, consequências do processo de urbanização desordenado, produzindo regiões com alta densidade demográfica, graves deficiências no abastecimento de água e na limpeza urbana e intenso trânsito de pessoas entre as áreas urbanas (TEIXEIRA et al, 2009; MEDRONHO, 2006). </vt:lpstr>
      <vt:lpstr>RESULTADOS E DISCUSSÃO   2. Resultado TID x SAA em Coronel Pacheco – MG (p = 0,0324):  - Problemas com a cobertura de  saneamento básico municipal, principalmente o abastecimento de água, que leva habitantes a estocarem água em reservatórios caseiros, muitas vezes sem proteção. No entanto, estocar água em casa sem proteção adequada é um risco, pois os reservatórios podem se tornar focos de contaminação para dengue.</vt:lpstr>
      <vt:lpstr>CONCLUSÕES  No presente trabalho, foram encontradas correlações estatisticamente significativas entre as variáveis:                     - PCD x cobertura por serviço de coleta de lixo;         - TID x coberta por serviço de abastecimento de água. </vt:lpstr>
      <vt:lpstr>CONCLUSÕES  → Coronel Pacheco, estado de Minas Gerais:  - Médio Índice de Desenvolvimento Humano Municipal com IDHM = 0,669 (0,555 a 0,699).  - No cálculo do IDH municipal são computados os seguintes fatores: educação (anos médios de estudos), longevidade (expectativa de vida da população) e Produto Interno Bruto per capita.   - Municípios com médio IDH tendem a apresentar relação entre doenças infecciosas e parasitárias e indicadores de saneamento básico. </vt:lpstr>
      <vt:lpstr>   MUITO OBRIGADO!  Júlio César Teixeira  Email: juliotei@terra.com.br  Gabriel Procópio da Fonseca  E-mail: gabriel.procopio@engenharia.ufjf.br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User</cp:lastModifiedBy>
  <cp:revision>74</cp:revision>
  <dcterms:created xsi:type="dcterms:W3CDTF">2017-05-30T09:26:55Z</dcterms:created>
  <dcterms:modified xsi:type="dcterms:W3CDTF">2017-06-14T01:23:06Z</dcterms:modified>
</cp:coreProperties>
</file>