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8" r:id="rId4"/>
    <p:sldId id="267" r:id="rId5"/>
    <p:sldId id="259" r:id="rId6"/>
    <p:sldId id="260" r:id="rId7"/>
    <p:sldId id="268" r:id="rId8"/>
    <p:sldId id="262" r:id="rId9"/>
    <p:sldId id="263" r:id="rId10"/>
    <p:sldId id="264" r:id="rId11"/>
    <p:sldId id="269" r:id="rId12"/>
    <p:sldId id="279" r:id="rId13"/>
    <p:sldId id="265" r:id="rId14"/>
    <p:sldId id="266" r:id="rId15"/>
    <p:sldId id="270" r:id="rId16"/>
    <p:sldId id="271" r:id="rId17"/>
    <p:sldId id="272" r:id="rId18"/>
    <p:sldId id="273" r:id="rId19"/>
    <p:sldId id="275" r:id="rId20"/>
    <p:sldId id="277" r:id="rId21"/>
    <p:sldId id="276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33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lano%20Estadual%20-%20PERS\PRODUTO%204\Gr&#225;ficos%20pizza%20-%20produto%2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1"/>
            <c:spPr>
              <a:solidFill>
                <a:srgbClr val="FF0000"/>
              </a:solidFill>
            </c:spPr>
          </c:dPt>
          <c:dLbls>
            <c:dLblPos val="ctr"/>
            <c:showVal val="1"/>
            <c:showLeaderLines val="1"/>
          </c:dLbls>
          <c:cat>
            <c:strRef>
              <c:f>Plan1!$M$258:$M$259</c:f>
              <c:strCache>
                <c:ptCount val="2"/>
                <c:pt idx="0">
                  <c:v>Municípios de pequeno porte 1</c:v>
                </c:pt>
                <c:pt idx="1">
                  <c:v>Outros</c:v>
                </c:pt>
              </c:strCache>
            </c:strRef>
          </c:cat>
          <c:val>
            <c:numRef>
              <c:f>Plan1!$N$258:$N$259</c:f>
              <c:numCache>
                <c:formatCode>0%</c:formatCode>
                <c:ptCount val="2"/>
                <c:pt idx="0">
                  <c:v>0.78</c:v>
                </c:pt>
                <c:pt idx="1">
                  <c:v>0.22000000000000022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 smtClean="0">
                <a:latin typeface="+mn-lt"/>
              </a:rPr>
              <a:t>PROPOSIÇÕES PARA A LOGÍSTICA REVERSA DE RESÍDUOS SÓLIDOS NOS MUNICÍPIOS DE PEQUENO PORTE DO ESTADO DE GOIÁS</a:t>
            </a:r>
            <a:endParaRPr lang="pt-BR" b="1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4748666"/>
            <a:ext cx="9144000" cy="1655762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sz="2000" b="1" dirty="0" smtClean="0">
                <a:solidFill>
                  <a:srgbClr val="0070C0"/>
                </a:solidFill>
              </a:rPr>
              <a:t>Autores:</a:t>
            </a:r>
          </a:p>
          <a:p>
            <a:r>
              <a:rPr lang="pt-BR" sz="2000" b="1" dirty="0" smtClean="0">
                <a:solidFill>
                  <a:schemeClr val="accent5"/>
                </a:solidFill>
              </a:rPr>
              <a:t>Débora </a:t>
            </a:r>
            <a:r>
              <a:rPr lang="pt-BR" sz="2000" b="1" dirty="0" err="1" smtClean="0">
                <a:solidFill>
                  <a:schemeClr val="accent5"/>
                </a:solidFill>
              </a:rPr>
              <a:t>Raíssa</a:t>
            </a:r>
            <a:r>
              <a:rPr lang="pt-BR" sz="2000" b="1" dirty="0" smtClean="0">
                <a:solidFill>
                  <a:schemeClr val="accent5"/>
                </a:solidFill>
              </a:rPr>
              <a:t> Marçal</a:t>
            </a:r>
          </a:p>
          <a:p>
            <a:r>
              <a:rPr lang="pt-BR" sz="2000" b="1" dirty="0" smtClean="0">
                <a:solidFill>
                  <a:schemeClr val="accent5"/>
                </a:solidFill>
              </a:rPr>
              <a:t>Simone Costa Pfeiffer</a:t>
            </a:r>
          </a:p>
          <a:p>
            <a:r>
              <a:rPr lang="pt-BR" sz="2000" b="1" dirty="0" smtClean="0">
                <a:solidFill>
                  <a:schemeClr val="accent5"/>
                </a:solidFill>
              </a:rPr>
              <a:t>Eraldo Henriques de Carvalho</a:t>
            </a:r>
          </a:p>
          <a:p>
            <a:pPr algn="l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23080" y="1772357"/>
            <a:ext cx="11532359" cy="4528827"/>
          </a:xfrm>
        </p:spPr>
        <p:txBody>
          <a:bodyPr anchor="t" anchorCtr="0">
            <a:normAutofit/>
          </a:bodyPr>
          <a:lstStyle/>
          <a:p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b="1" dirty="0" smtClean="0">
                <a:solidFill>
                  <a:srgbClr val="C00000"/>
                </a:solidFill>
                <a:latin typeface="+mn-lt"/>
              </a:rPr>
              <a:t>EMBALAGENS DE AGROTÓXICOS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 </a:t>
            </a:r>
            <a:r>
              <a:rPr lang="pt-BR" sz="2000" dirty="0" smtClean="0">
                <a:solidFill>
                  <a:srgbClr val="0070C0"/>
                </a:solidFill>
                <a:latin typeface="+mn-lt"/>
              </a:rPr>
              <a:t>23</a:t>
            </a:r>
            <a:r>
              <a:rPr lang="pt-BR" sz="2000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pt-BR" sz="2000" dirty="0" smtClean="0">
                <a:latin typeface="+mn-lt"/>
              </a:rPr>
              <a:t>LOCAIS</a:t>
            </a:r>
            <a:r>
              <a:rPr lang="pt-BR" sz="2000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pt-BR" sz="2000" dirty="0" smtClean="0">
                <a:latin typeface="+mn-lt"/>
              </a:rPr>
              <a:t>DE RECEBIMENTO DISTRIBUÍDOS PELO ESTADO DE GOIÁS:  </a:t>
            </a:r>
            <a:r>
              <a:rPr lang="pt-BR" sz="2000" dirty="0" smtClean="0">
                <a:solidFill>
                  <a:srgbClr val="0070C0"/>
                </a:solidFill>
                <a:latin typeface="+mn-lt"/>
              </a:rPr>
              <a:t>15</a:t>
            </a:r>
            <a:r>
              <a:rPr lang="pt-BR" sz="2000" dirty="0" smtClean="0">
                <a:latin typeface="+mn-lt"/>
              </a:rPr>
              <a:t> POSTOS DE COLETA E </a:t>
            </a:r>
            <a:r>
              <a:rPr lang="pt-BR" sz="2000" dirty="0" smtClean="0">
                <a:solidFill>
                  <a:srgbClr val="0070C0"/>
                </a:solidFill>
                <a:latin typeface="+mn-lt"/>
              </a:rPr>
              <a:t>8</a:t>
            </a:r>
            <a:r>
              <a:rPr lang="pt-BR" sz="2000" dirty="0" smtClean="0">
                <a:latin typeface="+mn-lt"/>
              </a:rPr>
              <a:t> CENTRAIS DE RECEBIMENTO;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DESTES, </a:t>
            </a:r>
            <a:r>
              <a:rPr lang="pt-BR" sz="2000" dirty="0" smtClean="0">
                <a:solidFill>
                  <a:srgbClr val="0070C0"/>
                </a:solidFill>
                <a:latin typeface="+mn-lt"/>
              </a:rPr>
              <a:t>APENAS 03 </a:t>
            </a:r>
            <a:r>
              <a:rPr lang="pt-BR" sz="2000" dirty="0" smtClean="0">
                <a:latin typeface="+mn-lt"/>
              </a:rPr>
              <a:t>ESTÃO LOCALIZADOS EM MUNICÍPIOS DE PEQUENO PORTE  DO TIPO 1.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b="1" dirty="0" smtClean="0">
                <a:solidFill>
                  <a:srgbClr val="C00000"/>
                </a:solidFill>
                <a:latin typeface="+mn-lt"/>
              </a:rPr>
              <a:t>PILHAS E BATERIAS: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</a:t>
            </a:r>
            <a:r>
              <a:rPr lang="pt-BR" sz="2000" dirty="0" smtClean="0">
                <a:solidFill>
                  <a:srgbClr val="0070C0"/>
                </a:solidFill>
                <a:latin typeface="+mn-lt"/>
              </a:rPr>
              <a:t>22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pt-BR" sz="2000" dirty="0" smtClean="0">
                <a:latin typeface="+mn-lt"/>
              </a:rPr>
              <a:t>LOCAIS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pt-BR" sz="2000" dirty="0" smtClean="0">
                <a:latin typeface="+mn-lt"/>
              </a:rPr>
              <a:t>CADASTRADOS PARA RECEBIMENTO E COLETA DESSES RESÍDUOS, DISTRIBUÍDOS EM </a:t>
            </a:r>
            <a:r>
              <a:rPr lang="pt-BR" sz="2000" dirty="0" smtClean="0">
                <a:solidFill>
                  <a:srgbClr val="0070C0"/>
                </a:solidFill>
                <a:latin typeface="+mn-lt"/>
              </a:rPr>
              <a:t>05</a:t>
            </a:r>
            <a:r>
              <a:rPr lang="pt-BR" sz="2000" dirty="0" smtClean="0">
                <a:latin typeface="+mn-lt"/>
              </a:rPr>
              <a:t> MUNICÍPIOS GOIANOS, TODOS DE MAIOR PORTE</a:t>
            </a: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68490" y="1990725"/>
            <a:ext cx="11423176" cy="4528827"/>
          </a:xfrm>
        </p:spPr>
        <p:txBody>
          <a:bodyPr anchor="t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b="1" dirty="0" smtClean="0">
                <a:solidFill>
                  <a:srgbClr val="C00000"/>
                </a:solidFill>
                <a:latin typeface="+mn-lt"/>
              </a:rPr>
              <a:t>LÂMPADAS FLUORESCENTES, ÓLEOS LUBRIFICANTES USADOS E ELETROELETRÔNICOS: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NÃO FORAM ENCONTRADOS DADOS SUFICIENTES PARA SE OBTER UM DIAGNÓSTICO DA LOGÍSTICA REVERSA DESSES RESÍDUOS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AS POUQUÍSSIMAS INICIATIVAS SÃO MUITO INCIPIENTES E DE FORMA NÃO INTEGRADA</a:t>
            </a: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68490" y="1990725"/>
            <a:ext cx="11423176" cy="4528827"/>
          </a:xfrm>
        </p:spPr>
        <p:txBody>
          <a:bodyPr anchor="t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solidFill>
                  <a:srgbClr val="C00000"/>
                </a:solidFill>
                <a:latin typeface="+mn-lt"/>
              </a:rPr>
              <a:t>SÍNTESE DO DIAGNÓSTICO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A LOGÍSTICA REVERSA NÃO ACONTECE DE FORMA ADEQUADA NO ESTADO E PRATICAMENTE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INEXISTE </a:t>
            </a:r>
            <a:r>
              <a:rPr lang="pt-BR" sz="2000" dirty="0" smtClean="0">
                <a:latin typeface="+mn-lt"/>
              </a:rPr>
              <a:t>NAS MENORES CIDADES GOIANAS</a:t>
            </a:r>
            <a:br>
              <a:rPr lang="pt-BR" sz="2000" dirty="0" smtClean="0">
                <a:latin typeface="+mn-lt"/>
              </a:rPr>
            </a:b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1194" y="1704122"/>
            <a:ext cx="11423176" cy="4928690"/>
          </a:xfrm>
        </p:spPr>
        <p:txBody>
          <a:bodyPr anchor="t" anchorCtr="0">
            <a:normAutofit/>
          </a:bodyPr>
          <a:lstStyle/>
          <a:p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>DIFICULDADES PARA A IMPLANTAÇÃO DA LOGÍSTICA REVERSA EM PEQUENOS MUNICÍPIOS: </a:t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PEQUENA </a:t>
            </a:r>
            <a:r>
              <a:rPr lang="pt-BR" sz="2000" dirty="0" smtClean="0">
                <a:latin typeface="+mn-lt"/>
              </a:rPr>
              <a:t>GERAÇÃO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pt-BR" sz="2000" dirty="0" smtClean="0">
                <a:latin typeface="+mn-lt"/>
              </a:rPr>
              <a:t>DESSES RESÍDUOS, O QUE DIFICULTA A LOGÍSTICA DE COLETA POR PARTE DOS RESPONSÁVEIS</a:t>
            </a:r>
            <a:r>
              <a:rPr lang="pt-BR" sz="2000" dirty="0" smtClean="0">
                <a:latin typeface="+mn-lt"/>
              </a:rPr>
              <a:t>;</a:t>
            </a: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ESTRUTURA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PRECÁRIA</a:t>
            </a:r>
            <a:r>
              <a:rPr lang="pt-BR" sz="2000" dirty="0" smtClean="0">
                <a:latin typeface="+mn-lt"/>
              </a:rPr>
              <a:t> OU INEXISTENTE PARA O RECEBIMENTO E ARMAZENAMENTO DOS RESÍDUOS NOS MUNICÍPIOS</a:t>
            </a:r>
            <a:r>
              <a:rPr lang="pt-BR" sz="2000" dirty="0" smtClean="0">
                <a:latin typeface="+mn-lt"/>
              </a:rPr>
              <a:t>;</a:t>
            </a: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DIFICULDADES PARA A PROMOÇÃO DE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PARCERIAS </a:t>
            </a:r>
            <a:r>
              <a:rPr lang="pt-BR" sz="2000" dirty="0" smtClean="0">
                <a:latin typeface="+mn-lt"/>
              </a:rPr>
              <a:t>ENTRE OS MUNICÍPIOS JÁ QUE, MUITAS VEZES, ESTAS ENVOLVEM QUESTÕES </a:t>
            </a:r>
            <a:r>
              <a:rPr lang="pt-BR" sz="2000" dirty="0" smtClean="0">
                <a:latin typeface="+mn-lt"/>
              </a:rPr>
              <a:t>POLÍTICAS</a:t>
            </a:r>
            <a:r>
              <a:rPr lang="pt-BR" sz="2000" dirty="0" smtClean="0">
                <a:latin typeface="+mn-lt"/>
              </a:rPr>
              <a:t>;</a:t>
            </a: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A IMENSA MAIORIA DESSES MUNICÍPIOS AINDA POSSUI LIXÕES.</a:t>
            </a: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72955" y="1990725"/>
            <a:ext cx="11573302" cy="4528827"/>
          </a:xfrm>
        </p:spPr>
        <p:txBody>
          <a:bodyPr anchor="t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r>
              <a:rPr lang="pt-BR" sz="2400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pt-BR" sz="2400" dirty="0" smtClean="0">
                <a:solidFill>
                  <a:srgbClr val="C00000"/>
                </a:solidFill>
                <a:latin typeface="+mn-lt"/>
              </a:rPr>
            </a:br>
            <a:r>
              <a:rPr lang="pt-BR" sz="2000" b="1" dirty="0" smtClean="0">
                <a:solidFill>
                  <a:srgbClr val="C00000"/>
                </a:solidFill>
                <a:latin typeface="+mn-lt"/>
              </a:rPr>
              <a:t>PROPOSIÇÃO: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pt-BR" sz="2000" dirty="0" smtClean="0">
                <a:solidFill>
                  <a:srgbClr val="C00000"/>
                </a:solidFill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ADOÇÃO DE UM SISTEMA DE LOGÍSTICA REVERSA BASEADO NO SISTEMA PROPOSTO NO PLANO ESTADUAL DE RESÍDUOS SÓLIDOS DO ESTADO DE GOIÁS PARA COMPARTILHAMENTOS DE ATERROS SANITÁRIOS E CENTRAIS DE RECICLAGEM. </a:t>
            </a: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endParaRPr lang="pt-BR" sz="22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68490" y="1799653"/>
            <a:ext cx="11614244" cy="4528827"/>
          </a:xfrm>
        </p:spPr>
        <p:txBody>
          <a:bodyPr anchor="t" anchorCtr="0">
            <a:normAutofit fontScale="90000"/>
          </a:bodyPr>
          <a:lstStyle/>
          <a:p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200" b="1" dirty="0" smtClean="0">
                <a:latin typeface="+mn-lt"/>
              </a:rPr>
              <a:t>CRITÉRIOS PARA SELEÇÃO DOS </a:t>
            </a:r>
            <a:r>
              <a:rPr lang="pt-BR" sz="2200" b="1" dirty="0" smtClean="0">
                <a:solidFill>
                  <a:schemeClr val="accent5"/>
                </a:solidFill>
                <a:latin typeface="+mn-lt"/>
              </a:rPr>
              <a:t>MUNICÍPIOS SEDE </a:t>
            </a:r>
            <a:r>
              <a:rPr lang="pt-BR" sz="2200" b="1" dirty="0" smtClean="0">
                <a:latin typeface="+mn-lt"/>
              </a:rPr>
              <a:t>VISANDO A IMPLANTAÇÃO DE ATERROS COMPARTILHADOS E CENTRAIS DE TRIAGEM DE RECICLÁVEIS (PERS/GO): </a:t>
            </a: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RAIO MÁXIMO DE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60 km </a:t>
            </a:r>
            <a:r>
              <a:rPr lang="pt-BR" sz="2000" dirty="0" smtClean="0">
                <a:latin typeface="+mn-lt"/>
              </a:rPr>
              <a:t>ENTRE O MUNICÍPIO SEDE E OS DEMAIS MUNICÍPIOS INTEGRANTES DE UM DETERMINADO COMPARTILHAMENTO;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ATENDER UM MAIOR NÚMERO DE MUNICÍPIOS E DE CAPACIDADE PROCESSADA;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ACESSO POR ESTRADAS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PAVIMENTADAS</a:t>
            </a:r>
            <a:r>
              <a:rPr lang="pt-BR" sz="2000" dirty="0" smtClean="0">
                <a:latin typeface="+mn-lt"/>
              </a:rPr>
              <a:t> E EM BOAS CONDIÇÕES (PRINCIPAL MALHA VIÁRIA);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CENTRALIZAÇÃO GEOGRÁFICA;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QUANDO POSSÍVEL, SER O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MAIOR GERADOR </a:t>
            </a:r>
            <a:r>
              <a:rPr lang="pt-BR" sz="2000" dirty="0" smtClean="0">
                <a:latin typeface="+mn-lt"/>
              </a:rPr>
              <a:t>DE RESÍDUOS DA REGIÃO.</a:t>
            </a: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27543" y="1990725"/>
            <a:ext cx="11741625" cy="4528827"/>
          </a:xfrm>
        </p:spPr>
        <p:txBody>
          <a:bodyPr anchor="t" anchorCtr="0">
            <a:normAutofit/>
          </a:bodyPr>
          <a:lstStyle/>
          <a:p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21</a:t>
            </a:r>
            <a:r>
              <a:rPr lang="pt-BR" sz="2000" dirty="0" smtClean="0">
                <a:latin typeface="+mn-lt"/>
              </a:rPr>
              <a:t> MUNICÍPIOS SELECIONADOS COMO SEDE PARA A IMPLANTAÇÃO DE ATERROS COMPARTILHADOS (PERS/GO): 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489808" y="3420760"/>
          <a:ext cx="6820086" cy="3364992"/>
        </p:xfrm>
        <a:graphic>
          <a:graphicData uri="http://schemas.openxmlformats.org/drawingml/2006/table">
            <a:tbl>
              <a:tblPr/>
              <a:tblGrid>
                <a:gridCol w="3011802"/>
                <a:gridCol w="380828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Região administrativa do Estado de Goiás</a:t>
                      </a:r>
                      <a:endParaRPr lang="pt-BR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Municípios </a:t>
                      </a:r>
                      <a:r>
                        <a:rPr lang="pt-BR" sz="16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sede da</a:t>
                      </a:r>
                      <a:r>
                        <a:rPr lang="pt-BR" sz="1600" b="1" baseline="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solução compartilhada</a:t>
                      </a:r>
                      <a:endParaRPr lang="pt-BR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Norte Goiano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Uruaçu e Nova Crixás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Nordeste Goiano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Posse e Teresina de Goiás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Noroeste Goiano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Itaberaí e Araguapaz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Centro Goiano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Anápolis e Ceres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Entorno do Distrito Federal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Cidade Ocidental e Planaltina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Oeste Goiano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São Luis dos Montes Belos e Piranhas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Metropolitana de Goiânia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Trindade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Sudeste Goiano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Catalão e Pires do Rio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Sudoeste Goiano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Rio Verde, Mineiros e Itarumã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libri"/>
                          <a:ea typeface="Calibri"/>
                          <a:cs typeface="Times New Roman"/>
                        </a:rPr>
                        <a:t>Sul Goiano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Itumbiara, Caldas Novas e 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Pontalina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72954" y="1594940"/>
            <a:ext cx="11709780" cy="4528827"/>
          </a:xfrm>
        </p:spPr>
        <p:txBody>
          <a:bodyPr anchor="t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CONSIDERANDO-SE QUE OS CRITÉRIOS UTILIZADOS PARA A SELEÇÃO DOS MUNICÍPIOS SEDE PERMITIRIAM, EM PRINCÍPIO, UMA MELHOR LOGÍSTICA E MAIOR PARTICIPAÇÃO DOS MUNICÍPIOS NO QUE SE REFERE À DESTINAÇÃO ADEQUADA DOS RESÍDUOS SÓLIDOS URBANOS, PODE-SE INFERIR QUE O MESMO TAMBÉM ACONTECERIA PARA OS RESÍDUOS SUJEITOS À LOGÍSTICA REVERSA;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DOS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144</a:t>
            </a:r>
            <a:r>
              <a:rPr lang="pt-BR" sz="2000" dirty="0" smtClean="0">
                <a:latin typeface="+mn-lt"/>
              </a:rPr>
              <a:t> MUNICÍPIOS ENVOLVIDOS NOS 21 COMPARTILHAMENTOS PROPOSTOS NO PLANO ESTADUAL,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118 </a:t>
            </a:r>
            <a:r>
              <a:rPr lang="pt-BR" sz="2000" dirty="0" smtClean="0">
                <a:latin typeface="+mn-lt"/>
              </a:rPr>
              <a:t>(92%) SÃO CLASSIFICADOS COMO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MUNICÍPIOS DE PEQUENO PORTE </a:t>
            </a:r>
            <a:r>
              <a:rPr lang="pt-BR" sz="2000" dirty="0" smtClean="0">
                <a:latin typeface="+mn-lt"/>
              </a:rPr>
              <a:t>DO TIPO1;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05 </a:t>
            </a:r>
            <a:r>
              <a:rPr lang="pt-BR" sz="2000" dirty="0" smtClean="0">
                <a:latin typeface="+mn-lt"/>
              </a:rPr>
              <a:t>DELES FORAM SELECIONADOS COMO MUNICÍPIOS SEDE: NOVA CRIXÁS, TERESINA DE GOIÁS, ARAGUAPAZ, ITARUMÃ E PONTALINA.</a:t>
            </a: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13898" y="1745066"/>
            <a:ext cx="11559653" cy="4528827"/>
          </a:xfrm>
        </p:spPr>
        <p:txBody>
          <a:bodyPr anchor="t" anchorCtr="0">
            <a:normAutofit/>
          </a:bodyPr>
          <a:lstStyle/>
          <a:p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AS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PREFEITURAS</a:t>
            </a:r>
            <a:r>
              <a:rPr lang="pt-BR" sz="2000" dirty="0" smtClean="0">
                <a:latin typeface="+mn-lt"/>
              </a:rPr>
              <a:t> DEVEM SE RESPONSABILIZAR PELO ARMAZENAMENTO TEMPORÁRIO LOCAL E TRANSPORTE DESTES RESÍDUOS ATÉ O MUNICÍPIO SEDE (RESPONSABILIDADE COMPARTILHADA);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AOS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FABRICANTES</a:t>
            </a:r>
            <a:r>
              <a:rPr lang="pt-BR" sz="2000" dirty="0" smtClean="0">
                <a:latin typeface="+mn-lt"/>
              </a:rPr>
              <a:t>, CABE A COLETA NESTES PONTOS E SUA DESTINAÇÃO FINAL;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OS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74</a:t>
            </a:r>
            <a:r>
              <a:rPr lang="pt-BR" sz="2000" dirty="0" smtClean="0">
                <a:latin typeface="+mn-lt"/>
              </a:rPr>
              <a:t> MUNICÍPIOS DE PEQUENO PORTE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RESTANTES</a:t>
            </a:r>
            <a:r>
              <a:rPr lang="pt-BR" sz="2000" dirty="0" smtClean="0">
                <a:latin typeface="+mn-lt"/>
              </a:rPr>
              <a:t>, NÃO INCLUÍDOS NO SISTEMA DE COMPARTILHAMENTO APRESENTADO PELO PERS/GO, DEVEM PROPOR E VIABILIZAR CONJUNTAMENTE UMA LOGÍSTICA SEMELHANTE, COM NOVOS PONTOS DE CONCENTRAÇÃO DOS RESÍDUOS.</a:t>
            </a: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18362" y="1635877"/>
            <a:ext cx="11641541" cy="4528827"/>
          </a:xfrm>
        </p:spPr>
        <p:txBody>
          <a:bodyPr anchor="t" anchorCtr="0">
            <a:normAutofit fontScale="90000"/>
          </a:bodyPr>
          <a:lstStyle/>
          <a:p>
            <a:r>
              <a:rPr lang="pt-BR" sz="3600" b="1" dirty="0" smtClean="0">
                <a:solidFill>
                  <a:srgbClr val="0070C0"/>
                </a:solidFill>
                <a:latin typeface="+mn-lt"/>
              </a:rPr>
              <a:t>CONCLUSÕES E RECOMENDAÇÕES</a:t>
            </a:r>
            <a:r>
              <a:rPr lang="pt-BR" sz="1800" b="1" dirty="0" smtClean="0">
                <a:latin typeface="+mn-lt"/>
              </a:rPr>
              <a:t/>
            </a:r>
            <a:br>
              <a:rPr lang="pt-BR" sz="1800" b="1" dirty="0" smtClean="0">
                <a:latin typeface="+mn-lt"/>
              </a:rPr>
            </a:br>
            <a:r>
              <a:rPr lang="pt-BR" sz="1800" b="1" dirty="0" smtClean="0">
                <a:latin typeface="+mn-lt"/>
              </a:rPr>
              <a:t/>
            </a:r>
            <a:br>
              <a:rPr lang="pt-BR" sz="1800" b="1" dirty="0" smtClean="0">
                <a:latin typeface="+mn-lt"/>
              </a:rPr>
            </a:br>
            <a:r>
              <a:rPr lang="pt-BR" sz="1800" b="1" dirty="0" smtClean="0">
                <a:latin typeface="+mn-lt"/>
              </a:rPr>
              <a:t/>
            </a:r>
            <a:br>
              <a:rPr lang="pt-BR" sz="1800" b="1" dirty="0" smtClean="0">
                <a:latin typeface="+mn-lt"/>
              </a:rPr>
            </a:br>
            <a:r>
              <a:rPr lang="pt-BR" sz="1800" dirty="0" smtClean="0">
                <a:latin typeface="+mn-lt"/>
              </a:rPr>
              <a:t/>
            </a:r>
            <a:br>
              <a:rPr lang="pt-BR" sz="18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OS PLANOS MUNICIPAIS ABORDAM DE FORMA MUITO SUPERFICIAL A QUESTÃO DA LOGÍSTICA REVERSA;</a:t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EMBORA A RESPONSABILIDADE COMPARTILHADA SEJA UMA PREMISSA DA LOGÍSTICA REVERSA, OBSERVA-SE, NO GERAL, QUE OS DIVERSOS ATORES ENVOLVIDOS PROCURAM SE EXIMIR DE SUAS RESPONSABILIDADES;</a:t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AS PREFEITURAS PRECISAM PARTICIPAR DESSE PROCESSO COMO UM AGENTE ATIVO, INVESTINDO, INCLUSIVE, EM CAMPANHAS VOLTADAS À CONSCIENTIZAÇÃO AMBIENTAL EM SEUS MUNICÍPIOS;</a:t>
            </a:r>
            <a:r>
              <a:rPr lang="pt-BR" sz="1800" dirty="0" smtClean="0">
                <a:latin typeface="+mn-lt"/>
              </a:rPr>
              <a:t/>
            </a:r>
            <a:br>
              <a:rPr lang="pt-BR" sz="1800" dirty="0" smtClean="0">
                <a:latin typeface="+mn-lt"/>
              </a:rPr>
            </a:br>
            <a:r>
              <a:rPr lang="pt-BR" sz="1800" dirty="0" smtClean="0">
                <a:latin typeface="+mn-lt"/>
              </a:rPr>
              <a:t/>
            </a:r>
            <a:br>
              <a:rPr lang="pt-BR" sz="1800" dirty="0" smtClean="0">
                <a:latin typeface="+mn-lt"/>
              </a:rPr>
            </a:br>
            <a:r>
              <a:rPr lang="pt-BR" sz="1800" dirty="0" smtClean="0">
                <a:latin typeface="+mn-lt"/>
              </a:rPr>
              <a:t/>
            </a:r>
            <a:br>
              <a:rPr lang="pt-BR" sz="1800" dirty="0" smtClean="0">
                <a:latin typeface="+mn-lt"/>
              </a:rPr>
            </a:br>
            <a:endParaRPr lang="pt-BR" sz="18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99240" y="1585016"/>
            <a:ext cx="3002100" cy="574344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3200" b="1" dirty="0" smtClean="0">
                <a:latin typeface="+mn-lt"/>
              </a:rPr>
              <a:t>INTRODUÇÃO</a:t>
            </a:r>
            <a:endParaRPr lang="pt-BR" sz="32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CaixaDeTexto 22"/>
          <p:cNvSpPr txBox="1"/>
          <p:nvPr/>
        </p:nvSpPr>
        <p:spPr>
          <a:xfrm>
            <a:off x="4086610" y="2632724"/>
            <a:ext cx="7786941" cy="2977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defRPr/>
            </a:pPr>
            <a:r>
              <a:rPr lang="pt-BR" b="1" dirty="0">
                <a:solidFill>
                  <a:srgbClr val="C00000"/>
                </a:solidFill>
                <a:latin typeface="+mn-lt"/>
              </a:rPr>
              <a:t>ÁREA:</a:t>
            </a:r>
            <a:r>
              <a:rPr lang="pt-BR" dirty="0">
                <a:latin typeface="+mn-lt"/>
              </a:rPr>
              <a:t> 340.111,783 km²</a:t>
            </a:r>
          </a:p>
          <a:p>
            <a:pPr>
              <a:lnSpc>
                <a:spcPts val="2500"/>
              </a:lnSpc>
              <a:defRPr/>
            </a:pPr>
            <a:endParaRPr lang="pt-BR" dirty="0">
              <a:latin typeface="+mn-lt"/>
            </a:endParaRPr>
          </a:p>
          <a:p>
            <a:pPr>
              <a:lnSpc>
                <a:spcPts val="2500"/>
              </a:lnSpc>
              <a:defRPr/>
            </a:pPr>
            <a:r>
              <a:rPr lang="pt-BR" b="1" dirty="0">
                <a:solidFill>
                  <a:srgbClr val="C00000"/>
                </a:solidFill>
                <a:latin typeface="+mn-lt"/>
              </a:rPr>
              <a:t>POPULAÇÃO: </a:t>
            </a:r>
            <a:r>
              <a:rPr lang="pt-BR" dirty="0">
                <a:latin typeface="+mn-lt"/>
              </a:rPr>
              <a:t>6.730 848 hab</a:t>
            </a:r>
            <a:r>
              <a:rPr lang="pt-BR" dirty="0" smtClean="0">
                <a:latin typeface="+mn-lt"/>
              </a:rPr>
              <a:t>.</a:t>
            </a:r>
          </a:p>
          <a:p>
            <a:pPr>
              <a:lnSpc>
                <a:spcPts val="2500"/>
              </a:lnSpc>
              <a:defRPr/>
            </a:pPr>
            <a:endParaRPr lang="pt-BR" dirty="0"/>
          </a:p>
          <a:p>
            <a:pPr>
              <a:lnSpc>
                <a:spcPts val="2500"/>
              </a:lnSpc>
              <a:defRPr/>
            </a:pPr>
            <a:r>
              <a:rPr lang="pt-BR" b="1" dirty="0" smtClean="0">
                <a:solidFill>
                  <a:srgbClr val="C00000"/>
                </a:solidFill>
                <a:latin typeface="+mn-lt"/>
              </a:rPr>
              <a:t>IDH</a:t>
            </a:r>
            <a:r>
              <a:rPr lang="pt-BR" b="1" dirty="0">
                <a:solidFill>
                  <a:srgbClr val="C00000"/>
                </a:solidFill>
                <a:latin typeface="+mn-lt"/>
              </a:rPr>
              <a:t>: </a:t>
            </a:r>
            <a:r>
              <a:rPr lang="pt-BR" dirty="0">
                <a:latin typeface="+mn-lt"/>
              </a:rPr>
              <a:t>0,735</a:t>
            </a:r>
          </a:p>
          <a:p>
            <a:pPr>
              <a:lnSpc>
                <a:spcPts val="2500"/>
              </a:lnSpc>
              <a:defRPr/>
            </a:pPr>
            <a:endParaRPr lang="pt-BR" dirty="0">
              <a:latin typeface="+mn-lt"/>
            </a:endParaRPr>
          </a:p>
          <a:p>
            <a:pPr>
              <a:lnSpc>
                <a:spcPts val="2500"/>
              </a:lnSpc>
              <a:defRPr/>
            </a:pPr>
            <a:r>
              <a:rPr lang="pt-BR" b="1" dirty="0">
                <a:solidFill>
                  <a:srgbClr val="C00000"/>
                </a:solidFill>
                <a:latin typeface="+mn-lt"/>
              </a:rPr>
              <a:t>ECONOMIA:</a:t>
            </a:r>
            <a:r>
              <a:rPr lang="pt-BR" dirty="0">
                <a:solidFill>
                  <a:srgbClr val="C00000"/>
                </a:solidFill>
                <a:latin typeface="+mn-lt"/>
              </a:rPr>
              <a:t> </a:t>
            </a:r>
            <a:r>
              <a:rPr lang="pt-BR" dirty="0">
                <a:latin typeface="+mn-lt"/>
              </a:rPr>
              <a:t>Agropecuária e </a:t>
            </a:r>
            <a:r>
              <a:rPr lang="pt-BR" dirty="0" smtClean="0">
                <a:latin typeface="+mn-lt"/>
              </a:rPr>
              <a:t>Mineração</a:t>
            </a:r>
          </a:p>
          <a:p>
            <a:pPr>
              <a:lnSpc>
                <a:spcPts val="2500"/>
              </a:lnSpc>
              <a:defRPr/>
            </a:pPr>
            <a:endParaRPr lang="pt-BR" dirty="0"/>
          </a:p>
          <a:p>
            <a:pPr>
              <a:lnSpc>
                <a:spcPts val="2500"/>
              </a:lnSpc>
              <a:defRPr/>
            </a:pPr>
            <a:r>
              <a:rPr lang="pt-BR" b="1" dirty="0" smtClean="0">
                <a:solidFill>
                  <a:srgbClr val="C00000"/>
                </a:solidFill>
              </a:rPr>
              <a:t>NÚMERO DE MUNICÍPIOS</a:t>
            </a:r>
            <a:r>
              <a:rPr lang="pt-BR" dirty="0" smtClean="0"/>
              <a:t>: 246</a:t>
            </a:r>
          </a:p>
        </p:txBody>
      </p:sp>
      <p:pic>
        <p:nvPicPr>
          <p:cNvPr id="24" name="Picture 20" descr="Localização de Goiás no Bras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8" y="2443956"/>
            <a:ext cx="3413125" cy="337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18362" y="1635877"/>
            <a:ext cx="11641541" cy="4528827"/>
          </a:xfrm>
        </p:spPr>
        <p:txBody>
          <a:bodyPr anchor="t" anchorCtr="0">
            <a:normAutofit/>
          </a:bodyPr>
          <a:lstStyle/>
          <a:p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CONCLUSÕES E RECOMENDAÇÕES</a:t>
            </a:r>
            <a:r>
              <a:rPr lang="pt-BR" sz="1800" b="1" dirty="0" smtClean="0">
                <a:latin typeface="+mn-lt"/>
              </a:rPr>
              <a:t/>
            </a:r>
            <a:br>
              <a:rPr lang="pt-BR" sz="18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A LOGÍSTICA REVERSA NOS MUNICÍPIOS DE PEQUENO PORTE DEVE SE INTEGRAR AO MODELO DE COMPARTILHAMENTO DE ATERROS E CENTRAIS DE TRIAGEM PROPOSTO PELO PERS/GO </a:t>
            </a: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06544" y="1704122"/>
            <a:ext cx="9693050" cy="4528827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4000" b="1" dirty="0" smtClean="0">
                <a:solidFill>
                  <a:srgbClr val="0070C0"/>
                </a:solidFill>
                <a:latin typeface="+mn-lt"/>
              </a:rPr>
              <a:t>OBRIGADO!!</a:t>
            </a:r>
            <a:r>
              <a:rPr lang="pt-BR" sz="27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t-BR" sz="2700" b="1" dirty="0" smtClean="0">
                <a:solidFill>
                  <a:srgbClr val="0070C0"/>
                </a:solidFill>
                <a:latin typeface="+mn-lt"/>
              </a:rPr>
            </a:br>
            <a:r>
              <a:rPr lang="pt-BR" sz="27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t-BR" sz="2700" b="1" dirty="0" smtClean="0">
                <a:solidFill>
                  <a:srgbClr val="0070C0"/>
                </a:solidFill>
                <a:latin typeface="+mn-lt"/>
              </a:rPr>
            </a:br>
            <a:r>
              <a:rPr lang="pt-BR" sz="27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t-BR" sz="2700" b="1" dirty="0" smtClean="0">
                <a:solidFill>
                  <a:srgbClr val="0070C0"/>
                </a:solidFill>
                <a:latin typeface="+mn-lt"/>
              </a:rPr>
            </a:br>
            <a:r>
              <a:rPr lang="pt-BR" sz="27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t-BR" sz="2700" b="1" dirty="0" smtClean="0">
                <a:solidFill>
                  <a:srgbClr val="0070C0"/>
                </a:solidFill>
                <a:latin typeface="+mn-lt"/>
              </a:rPr>
            </a:br>
            <a:r>
              <a:rPr lang="pt-BR" sz="2400" b="1" dirty="0" smtClean="0">
                <a:solidFill>
                  <a:srgbClr val="0070C0"/>
                </a:solidFill>
                <a:latin typeface="+mn-lt"/>
              </a:rPr>
              <a:t>AUTOR PRINCIPAL: </a:t>
            </a:r>
            <a:r>
              <a:rPr lang="pt-BR" sz="2400" dirty="0" smtClean="0">
                <a:latin typeface="+mn-lt"/>
              </a:rPr>
              <a:t>SIMONE COSTA PFEIFFER </a:t>
            </a:r>
            <a:r>
              <a:rPr lang="pt-BR" sz="24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t-BR" sz="2400" b="1" dirty="0" smtClean="0">
                <a:solidFill>
                  <a:srgbClr val="0070C0"/>
                </a:solidFill>
                <a:latin typeface="+mn-lt"/>
              </a:rPr>
            </a:br>
            <a:r>
              <a:rPr lang="pt-BR" sz="27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t-BR" sz="2700" b="1" dirty="0" smtClean="0">
                <a:solidFill>
                  <a:srgbClr val="0070C0"/>
                </a:solidFill>
                <a:latin typeface="+mn-lt"/>
              </a:rPr>
            </a:br>
            <a:r>
              <a:rPr lang="pt-BR" sz="2400" b="1" dirty="0" smtClean="0">
                <a:solidFill>
                  <a:srgbClr val="0070C0"/>
                </a:solidFill>
                <a:latin typeface="+mn-lt"/>
              </a:rPr>
              <a:t>E-MAIL</a:t>
            </a:r>
            <a:r>
              <a:rPr lang="pt-BR" sz="2400" dirty="0" smtClean="0">
                <a:latin typeface="+mn-lt"/>
              </a:rPr>
              <a:t>: SCPFEIFFER_04@YAHOO.COM.BR</a:t>
            </a:r>
            <a:br>
              <a:rPr lang="pt-BR" sz="2400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/>
            </a:r>
            <a:br>
              <a:rPr lang="pt-BR" sz="2400" dirty="0" smtClean="0">
                <a:latin typeface="+mn-lt"/>
              </a:rPr>
            </a:br>
            <a:r>
              <a:rPr lang="pt-BR" sz="2400" b="1" dirty="0" smtClean="0">
                <a:solidFill>
                  <a:srgbClr val="0070C0"/>
                </a:solidFill>
                <a:latin typeface="+mn-lt"/>
              </a:rPr>
              <a:t>FONE:</a:t>
            </a:r>
            <a:r>
              <a:rPr lang="pt-BR" sz="2400" dirty="0" smtClean="0">
                <a:latin typeface="+mn-lt"/>
              </a:rPr>
              <a:t> (62) 3209-6093</a:t>
            </a: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r>
              <a:rPr lang="pt-BR" sz="2700" dirty="0" smtClean="0">
                <a:latin typeface="+mn-lt"/>
              </a:rPr>
              <a:t/>
            </a:r>
            <a:br>
              <a:rPr lang="pt-BR" sz="2700" dirty="0" smtClean="0">
                <a:latin typeface="+mn-lt"/>
              </a:rPr>
            </a:br>
            <a:endParaRPr lang="pt-BR" sz="27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2954" y="1594933"/>
            <a:ext cx="11477767" cy="452882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INTRODUÇÃO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/>
            </a:r>
            <a:b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/>
            </a:r>
            <a:b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A LOGÍSTICA REVERSA SEGUNDO A POLÍTICA NACIONAL DE RESÍDUOS SÓLIDOS (PNRS):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/>
            </a:r>
            <a:b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INSTRUMENTO DESTINADO A VIABILIZAR A COLETA E A RESTITUIÇÃO DOS RESÍDUOS SÓLIDOS AO SETOR EMPRESARIAL, PARA REAPROVEITAMENTO OU OUTRA DESTINAÇÃO FINAL AMBIENTALMENTE ADEQUADA.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33" y="4512126"/>
            <a:ext cx="4159125" cy="2161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72956" y="1826949"/>
            <a:ext cx="11586948" cy="4528827"/>
          </a:xfrm>
        </p:spPr>
        <p:txBody>
          <a:bodyPr anchor="t" anchorCtr="0">
            <a:noAutofit/>
          </a:bodyPr>
          <a:lstStyle/>
          <a:p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INTRODUÇÃO</a:t>
            </a:r>
            <a:r>
              <a:rPr lang="pt-BR" sz="3200" b="1" dirty="0" smtClean="0">
                <a:latin typeface="+mn-lt"/>
              </a:rPr>
              <a:t/>
            </a:r>
            <a:br>
              <a:rPr lang="pt-BR" sz="32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RESPONSABILIDADE: DEVE SER COMPARTILHADA ENTRE FABRICANTES, IMPORTADORES, DISTRIBUIDORES E COMERCIANTES, CONSUMIDORES E TITULARES DOS SERVIÇOS PÚBLICOS DE LIMPEZA URBANA;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DEVE OCORRER EM TODO O TERRITÓRIO NACIONAL;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</a:t>
            </a:r>
            <a:r>
              <a:rPr lang="pt-BR" sz="2000" dirty="0" smtClean="0">
                <a:solidFill>
                  <a:srgbClr val="C00000"/>
                </a:solidFill>
                <a:latin typeface="+mn-lt"/>
              </a:rPr>
              <a:t>MUNICÍPIOS DE PEQUENO PORTE </a:t>
            </a:r>
            <a:r>
              <a:rPr lang="pt-BR" sz="2000" dirty="0" smtClean="0">
                <a:latin typeface="+mn-lt"/>
              </a:rPr>
              <a:t>ENFRENTAM MAIORES DIFICULDADES PARA A IMPLANTAÇÃO DO SISTEMA.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23331" y="1990725"/>
            <a:ext cx="10863618" cy="4528827"/>
          </a:xfrm>
        </p:spPr>
        <p:txBody>
          <a:bodyPr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OBJETIVO</a:t>
            </a: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CONTRIBUIR, POR MEIO DE PROPOSIÇÕES, COM A IMPLANTAÇÃO DO SISTEMA DE LOGÍSTICA REVERSA NOS MUNICÍPIOS GOIANOS DE PEQUENO PORTE</a:t>
            </a: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endParaRPr lang="pt-BR" sz="24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78996" y="1540348"/>
            <a:ext cx="11248894" cy="1405618"/>
          </a:xfrm>
        </p:spPr>
        <p:txBody>
          <a:bodyPr anchor="t" anchorCtr="0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BR" sz="3600" b="1" dirty="0" smtClean="0">
                <a:solidFill>
                  <a:srgbClr val="0070C0"/>
                </a:solidFill>
                <a:latin typeface="+mn-lt"/>
              </a:rPr>
              <a:t>MATERIAL E MÉTODOS</a:t>
            </a:r>
            <a:r>
              <a:rPr lang="pt-BR" sz="2200" b="1" dirty="0" smtClean="0">
                <a:latin typeface="+mn-lt"/>
              </a:rPr>
              <a:t/>
            </a:r>
            <a:br>
              <a:rPr lang="pt-BR" sz="2200" b="1" dirty="0" smtClean="0">
                <a:latin typeface="+mn-lt"/>
              </a:rPr>
            </a:br>
            <a:r>
              <a:rPr lang="pt-BR" sz="2200" b="1" dirty="0" smtClean="0">
                <a:latin typeface="+mn-lt"/>
              </a:rPr>
              <a:t/>
            </a:r>
            <a:br>
              <a:rPr lang="pt-BR" sz="2200" b="1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CLASSIFICAÇÃO DOS MUNICÍPIOS GOIANOS QUANTO AO PORTE DOS MESMOS, SEGUNDO IBGE </a:t>
            </a: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endParaRPr lang="pt-BR" sz="24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032000" y="3764449"/>
          <a:ext cx="7634514" cy="2606040"/>
        </p:xfrm>
        <a:graphic>
          <a:graphicData uri="http://schemas.openxmlformats.org/drawingml/2006/table">
            <a:tbl>
              <a:tblPr/>
              <a:tblGrid>
                <a:gridCol w="2794232"/>
                <a:gridCol w="4840282"/>
              </a:tblGrid>
              <a:tr h="415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Classificação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População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b="1" dirty="0">
                          <a:solidFill>
                            <a:srgbClr val="C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Pequeno Porte 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b="1" dirty="0">
                          <a:solidFill>
                            <a:srgbClr val="C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Até 20.000 habitantes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Pequeno Porte 2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De 20.001 até 50.000 habitantes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Médio Porte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50.001 até 100.000 habitantes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Grande Porte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100.001 até 900.000 habitantes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Metrópole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Mais de 900.000 habitantes</a:t>
                      </a:r>
                      <a:endParaRPr lang="pt-BR" sz="1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3877760" y="6382499"/>
            <a:ext cx="4316216" cy="36862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Fonte: IBGE,</a:t>
            </a:r>
            <a:r>
              <a:rPr kumimoji="0" lang="pt-BR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2010.</a:t>
            </a:r>
            <a:r>
              <a:rPr kumimoji="0" lang="pt-B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314953" y="3357127"/>
            <a:ext cx="80989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Arial" pitchFamily="34" charset="0"/>
              </a:rPr>
              <a:t>Classificação do porte dos municípios conforme sua população</a:t>
            </a:r>
            <a:endParaRPr kumimoji="0" lang="pt-BR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73206" y="1649525"/>
            <a:ext cx="11259403" cy="4528827"/>
          </a:xfrm>
        </p:spPr>
        <p:txBody>
          <a:bodyPr anchor="t" anchorCtr="0">
            <a:normAutofit fontScale="90000"/>
          </a:bodyPr>
          <a:lstStyle/>
          <a:p>
            <a:r>
              <a:rPr lang="pt-BR" sz="3600" b="1" dirty="0" smtClean="0">
                <a:solidFill>
                  <a:srgbClr val="0070C0"/>
                </a:solidFill>
                <a:latin typeface="+mn-lt"/>
              </a:rPr>
              <a:t>MATERIAL E MÉTODOS</a:t>
            </a: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LEVANTAMENTO DE DOCUMENTOS NORMATIVOS E LEGAIS PERTINENTES: MMA e </a:t>
            </a:r>
            <a:r>
              <a:rPr lang="pt-BR" sz="2200" dirty="0" smtClean="0">
                <a:latin typeface="+mn-lt"/>
              </a:rPr>
              <a:t>SECIMA/GO;</a:t>
            </a: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LEVANTAMENTO DE DADOS </a:t>
            </a:r>
            <a:r>
              <a:rPr lang="pt-BR" sz="2200" dirty="0" smtClean="0">
                <a:latin typeface="+mn-lt"/>
              </a:rPr>
              <a:t>NAS </a:t>
            </a:r>
            <a:r>
              <a:rPr lang="pt-BR" sz="2200" dirty="0" smtClean="0">
                <a:latin typeface="+mn-lt"/>
              </a:rPr>
              <a:t>EMPRESAS ENVOLVIDAS </a:t>
            </a:r>
            <a:r>
              <a:rPr lang="pt-BR" sz="2200" dirty="0" smtClean="0">
                <a:latin typeface="+mn-lt"/>
              </a:rPr>
              <a:t>NA</a:t>
            </a:r>
            <a:r>
              <a:rPr lang="pt-BR" sz="2200" dirty="0" smtClean="0">
                <a:latin typeface="+mn-lt"/>
              </a:rPr>
              <a:t> </a:t>
            </a:r>
            <a:r>
              <a:rPr lang="pt-BR" sz="2200" dirty="0" smtClean="0">
                <a:latin typeface="+mn-lt"/>
              </a:rPr>
              <a:t>LOGÍSTICA </a:t>
            </a:r>
            <a:r>
              <a:rPr lang="pt-BR" sz="2200" dirty="0" smtClean="0">
                <a:latin typeface="+mn-lt"/>
              </a:rPr>
              <a:t>REVERSA: </a:t>
            </a:r>
            <a:r>
              <a:rPr lang="pt-BR" sz="2200" dirty="0" smtClean="0">
                <a:latin typeface="+mn-lt"/>
              </a:rPr>
              <a:t>INPEV, ANIP, ABINEE</a:t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ANÁLISE DOS PLANOS MUNICIPAIS DE GESTÃO INTEGRADA DE RESÍDUOS SÓLIDOS - PMGIRS</a:t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ANÁLISE DO PLANO ESTADUAL DE RESÍDUOS SÓLIDOS: PERS/GO</a:t>
            </a: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endParaRPr lang="pt-BR" sz="20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82136" y="1745061"/>
            <a:ext cx="11409529" cy="4528827"/>
          </a:xfrm>
        </p:spPr>
        <p:txBody>
          <a:bodyPr anchor="t" anchorCtr="0">
            <a:normAutofit/>
          </a:bodyPr>
          <a:lstStyle/>
          <a:p>
            <a:r>
              <a:rPr lang="pt-BR" sz="32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br>
              <a:rPr lang="pt-BR" sz="3200" b="1" dirty="0" smtClean="0">
                <a:solidFill>
                  <a:srgbClr val="0070C0"/>
                </a:solidFill>
                <a:latin typeface="+mn-lt"/>
              </a:rPr>
            </a:b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- </a:t>
            </a:r>
            <a:r>
              <a:rPr lang="pt-BR" sz="2000" dirty="0" smtClean="0">
                <a:solidFill>
                  <a:srgbClr val="0070C0"/>
                </a:solidFill>
                <a:latin typeface="+mn-lt"/>
              </a:rPr>
              <a:t>192</a:t>
            </a:r>
            <a:r>
              <a:rPr lang="pt-BR" sz="2000" dirty="0" smtClean="0">
                <a:latin typeface="+mn-lt"/>
              </a:rPr>
              <a:t> </a:t>
            </a:r>
            <a:r>
              <a:rPr lang="pt-BR" sz="2000" dirty="0" smtClean="0">
                <a:latin typeface="+mn-lt"/>
              </a:rPr>
              <a:t>MUNICÍPIOS GOIANOS </a:t>
            </a:r>
            <a:r>
              <a:rPr lang="pt-BR" sz="2000" dirty="0" smtClean="0">
                <a:latin typeface="+mn-lt"/>
              </a:rPr>
              <a:t>SÃO </a:t>
            </a:r>
            <a:r>
              <a:rPr lang="pt-BR" sz="2000" dirty="0" smtClean="0">
                <a:latin typeface="+mn-lt"/>
              </a:rPr>
              <a:t>CLASSIFICADOS COMO MUNICÍPIOS DE PEQUENO PORTE  DO TIPO 1</a:t>
            </a:r>
            <a:r>
              <a:rPr lang="pt-BR" sz="2400" dirty="0" smtClean="0">
                <a:latin typeface="+mn-lt"/>
              </a:rPr>
              <a:t/>
            </a:r>
            <a:br>
              <a:rPr lang="pt-BR" sz="2400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/>
            </a:r>
            <a:br>
              <a:rPr lang="pt-BR" sz="2400" dirty="0" smtClean="0">
                <a:latin typeface="+mn-lt"/>
              </a:rPr>
            </a:b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endParaRPr lang="pt-BR" sz="24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Gráfico 11"/>
          <p:cNvGraphicFramePr/>
          <p:nvPr/>
        </p:nvGraphicFramePr>
        <p:xfrm>
          <a:off x="4073236" y="3978234"/>
          <a:ext cx="4415671" cy="2613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64024" y="1581292"/>
            <a:ext cx="11395880" cy="4528827"/>
          </a:xfrm>
        </p:spPr>
        <p:txBody>
          <a:bodyPr anchor="t" anchorCtr="0">
            <a:normAutofit fontScale="90000"/>
          </a:bodyPr>
          <a:lstStyle/>
          <a:p>
            <a:r>
              <a:rPr lang="pt-BR" sz="3600" b="1" dirty="0" smtClean="0">
                <a:solidFill>
                  <a:srgbClr val="0070C0"/>
                </a:solidFill>
                <a:latin typeface="+mn-lt"/>
              </a:rPr>
              <a:t>RESULTADOS E DISCUSSÃO</a:t>
            </a: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r>
              <a:rPr lang="pt-BR" sz="2400" b="1" dirty="0" smtClean="0">
                <a:latin typeface="+mn-lt"/>
              </a:rPr>
              <a:t>LOGÍSTICA REVERSA EM GOIÁS:</a:t>
            </a:r>
            <a:r>
              <a:rPr lang="pt-BR" sz="2400" dirty="0" smtClean="0">
                <a:latin typeface="+mn-lt"/>
              </a:rPr>
              <a:t/>
            </a:r>
            <a:br>
              <a:rPr lang="pt-BR" sz="2400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/>
            </a:r>
            <a:br>
              <a:rPr lang="pt-BR" sz="24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NÃO ACONTECE DE FORMA ADEQUADA NO ESTADO E PRATICAMENTE INEXISTE NAS MENORES CIDADES GOIANAS. </a:t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b="1" dirty="0" smtClean="0">
                <a:solidFill>
                  <a:srgbClr val="C00000"/>
                </a:solidFill>
                <a:latin typeface="+mn-lt"/>
              </a:rPr>
              <a:t>PNEUS: </a:t>
            </a:r>
            <a:br>
              <a:rPr lang="pt-BR" sz="2200" b="1" dirty="0" smtClean="0">
                <a:solidFill>
                  <a:srgbClr val="C00000"/>
                </a:solidFill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</a:t>
            </a:r>
            <a:r>
              <a:rPr lang="pt-BR" sz="2200" dirty="0" smtClean="0">
                <a:solidFill>
                  <a:srgbClr val="0070C0"/>
                </a:solidFill>
                <a:latin typeface="+mn-lt"/>
              </a:rPr>
              <a:t>32</a:t>
            </a:r>
            <a:r>
              <a:rPr lang="pt-BR" sz="2200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pt-BR" sz="2200" dirty="0" smtClean="0">
                <a:latin typeface="+mn-lt"/>
              </a:rPr>
              <a:t>MUNICÍPIOS</a:t>
            </a:r>
            <a:r>
              <a:rPr lang="pt-BR" sz="2200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pt-BR" sz="2200" dirty="0" smtClean="0">
                <a:latin typeface="+mn-lt"/>
              </a:rPr>
              <a:t>COM PONTOS DE ARMAZENAMENTO TEMPORÁRIO CADASTRADOS POR IMPORTADORES E FABRICANTES DE PNEUS;</a:t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DESTES, </a:t>
            </a:r>
            <a:r>
              <a:rPr lang="pt-BR" sz="2200" dirty="0" smtClean="0">
                <a:solidFill>
                  <a:srgbClr val="0070C0"/>
                </a:solidFill>
                <a:latin typeface="+mn-lt"/>
              </a:rPr>
              <a:t>APENAS 11 </a:t>
            </a:r>
            <a:r>
              <a:rPr lang="pt-BR" sz="2200" dirty="0" smtClean="0">
                <a:latin typeface="+mn-lt"/>
              </a:rPr>
              <a:t>PONTOS ESTÃO LOCALIZADOS EM MUNICÍPIOS DE PEQUENO PORTE  DO TIPO1;</a:t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/>
            </a:r>
            <a:br>
              <a:rPr lang="pt-BR" sz="2200" dirty="0" smtClean="0">
                <a:latin typeface="+mn-lt"/>
              </a:rPr>
            </a:br>
            <a:r>
              <a:rPr lang="pt-BR" sz="2200" dirty="0" smtClean="0">
                <a:latin typeface="+mn-lt"/>
              </a:rPr>
              <a:t>- GOIÂNIA, CAPITAL DO ESTADO, NÃO CONTA , NO MOMENTO, COM UM PONTO DE ARMAZENAMENTO.</a:t>
            </a:r>
            <a:r>
              <a:rPr lang="pt-BR" sz="2400" dirty="0" smtClean="0">
                <a:latin typeface="+mn-lt"/>
              </a:rPr>
              <a:t/>
            </a:r>
            <a:br>
              <a:rPr lang="pt-BR" sz="2400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/>
            </a:r>
            <a:br>
              <a:rPr lang="pt-BR" sz="2400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/>
            </a:r>
            <a:br>
              <a:rPr lang="pt-BR" sz="2400" dirty="0" smtClean="0">
                <a:latin typeface="+mn-lt"/>
              </a:rPr>
            </a:br>
            <a:r>
              <a:rPr lang="pt-BR" sz="2400" b="1" dirty="0" smtClean="0">
                <a:latin typeface="+mn-lt"/>
              </a:rPr>
              <a:t/>
            </a:r>
            <a:br>
              <a:rPr lang="pt-BR" sz="2400" b="1" dirty="0" smtClean="0">
                <a:latin typeface="+mn-lt"/>
              </a:rPr>
            </a:br>
            <a:endParaRPr lang="pt-BR" sz="24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208</Words>
  <Application>Microsoft Office PowerPoint</Application>
  <PresentationFormat>Personalizar</PresentationFormat>
  <Paragraphs>72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PROPOSIÇÕES PARA A LOGÍSTICA REVERSA DE RESÍDUOS SÓLIDOS NOS MUNICÍPIOS DE PEQUENO PORTE DO ESTADO DE GOIÁS</vt:lpstr>
      <vt:lpstr>INTRODUÇÃO</vt:lpstr>
      <vt:lpstr>Slide 3</vt:lpstr>
      <vt:lpstr>INTRODUÇÃO    - RESPONSABILIDADE: DEVE SER COMPARTILHADA ENTRE FABRICANTES, IMPORTADORES, DISTRIBUIDORES E COMERCIANTES, CONSUMIDORES E TITULARES DOS SERVIÇOS PÚBLICOS DE LIMPEZA URBANA;    - DEVE OCORRER EM TODO O TERRITÓRIO NACIONAL;    - MUNICÍPIOS DE PEQUENO PORTE ENFRENTAM MAIORES DIFICULDADES PARA A IMPLANTAÇÃO DO SISTEMA. </vt:lpstr>
      <vt:lpstr>OBJETIVO  CONTRIBUIR, POR MEIO DE PROPOSIÇÕES, COM A IMPLANTAÇÃO DO SISTEMA DE LOGÍSTICA REVERSA NOS MUNICÍPIOS GOIANOS DE PEQUENO PORTE </vt:lpstr>
      <vt:lpstr>MATERIAL E MÉTODOS  - CLASSIFICAÇÃO DOS MUNICÍPIOS GOIANOS QUANTO AO PORTE DOS MESMOS, SEGUNDO IBGE  </vt:lpstr>
      <vt:lpstr>MATERIAL E MÉTODOS   - LEVANTAMENTO DE DOCUMENTOS NORMATIVOS E LEGAIS PERTINENTES: MMA e SECIMA/GO;    - LEVANTAMENTO DE DADOS NAS EMPRESAS ENVOLVIDAS NA LOGÍSTICA REVERSA: INPEV, ANIP, ABINEE    - ANÁLISE DOS PLANOS MUNICIPAIS DE GESTÃO INTEGRADA DE RESÍDUOS SÓLIDOS - PMGIRS    - ANÁLISE DO PLANO ESTADUAL DE RESÍDUOS SÓLIDOS: PERS/GO </vt:lpstr>
      <vt:lpstr>RESULTADOS E DISCUSSÃO    - 192 MUNICÍPIOS GOIANOS SÃO CLASSIFICADOS COMO MUNICÍPIOS DE PEQUENO PORTE  DO TIPO 1   </vt:lpstr>
      <vt:lpstr>RESULTADOS E DISCUSSÃO  LOGÍSTICA REVERSA EM GOIÁS:  NÃO ACONTECE DE FORMA ADEQUADA NO ESTADO E PRATICAMENTE INEXISTE NAS MENORES CIDADES GOIANAS.    PNEUS:   - 32 MUNICÍPIOS COM PONTOS DE ARMAZENAMENTO TEMPORÁRIO CADASTRADOS POR IMPORTADORES E FABRICANTES DE PNEUS;  - DESTES, APENAS 11 PONTOS ESTÃO LOCALIZADOS EM MUNICÍPIOS DE PEQUENO PORTE  DO TIPO1;  - GOIÂNIA, CAPITAL DO ESTADO, NÃO CONTA , NO MOMENTO, COM UM PONTO DE ARMAZENAMENTO.    </vt:lpstr>
      <vt:lpstr>RESULTADOS E DISCUSSÃO   EMBALAGENS DE AGROTÓXICOS:   -  23 LOCAIS DE RECEBIMENTO DISTRIBUÍDOS PELO ESTADO DE GOIÁS:  15 POSTOS DE COLETA E 8 CENTRAIS DE RECEBIMENTO;  - DESTES, APENAS 03 ESTÃO LOCALIZADOS EM MUNICÍPIOS DE PEQUENO PORTE  DO TIPO 1.   PILHAS E BATERIAS:  - 22 LOCAIS CADASTRADOS PARA RECEBIMENTO E COLETA DESSES RESÍDUOS, DISTRIBUÍDOS EM 05 MUNICÍPIOS GOIANOS, TODOS DE MAIOR PORTE</vt:lpstr>
      <vt:lpstr>RESULTADOS E DISCUSSÃO   LÂMPADAS FLUORESCENTES, ÓLEOS LUBRIFICANTES USADOS E ELETROELETRÔNICOS:   - NÃO FORAM ENCONTRADOS DADOS SUFICIENTES PARA SE OBTER UM DIAGNÓSTICO DA LOGÍSTICA REVERSA DESSES RESÍDUOS  - AS POUQUÍSSIMAS INICIATIVAS SÃO MUITO INCIPIENTES E DE FORMA NÃO INTEGRADA</vt:lpstr>
      <vt:lpstr>RESULTADOS E DISCUSSÃO   SÍNTESE DO DIAGNÓSTICO   A LOGÍSTICA REVERSA NÃO ACONTECE DE FORMA ADEQUADA NO ESTADO E PRATICAMENTE INEXISTE NAS MENORES CIDADES GOIANAS </vt:lpstr>
      <vt:lpstr>RESULTADOS E DISCUSSÃO   DIFICULDADES PARA A IMPLANTAÇÃO DA LOGÍSTICA REVERSA EM PEQUENOS MUNICÍPIOS:    - PEQUENA GERAÇÃO DESSES RESÍDUOS, O QUE DIFICULTA A LOGÍSTICA DE COLETA POR PARTE DOS RESPONSÁVEIS;  - ESTRUTURA PRECÁRIA OU INEXISTENTE PARA O RECEBIMENTO E ARMAZENAMENTO DOS RESÍDUOS NOS MUNICÍPIOS;  - DIFICULDADES PARA A PROMOÇÃO DE PARCERIAS ENTRE OS MUNICÍPIOS JÁ QUE, MUITAS VEZES, ESTAS ENVOLVEM QUESTÕES POLÍTICAS;  - A IMENSA MAIORIA DESSES MUNICÍPIOS AINDA POSSUI LIXÕES.</vt:lpstr>
      <vt:lpstr>RESULTADOS E DISCUSSÃO   PROPOSIÇÃO:   ADOÇÃO DE UM SISTEMA DE LOGÍSTICA REVERSA BASEADO NO SISTEMA PROPOSTO NO PLANO ESTADUAL DE RESÍDUOS SÓLIDOS DO ESTADO DE GOIÁS PARA COMPARTILHAMENTOS DE ATERROS SANITÁRIOS E CENTRAIS DE RECICLAGEM.  </vt:lpstr>
      <vt:lpstr>RESULTADOS E DISCUSSÃO   CRITÉRIOS PARA SELEÇÃO DOS MUNICÍPIOS SEDE VISANDO A IMPLANTAÇÃO DE ATERROS COMPARTILHADOS E CENTRAIS DE TRIAGEM DE RECICLÁVEIS (PERS/GO):    - RAIO MÁXIMO DE 60 km ENTRE O MUNICÍPIO SEDE E OS DEMAIS MUNICÍPIOS INTEGRANTES DE UM DETERMINADO COMPARTILHAMENTO;  - ATENDER UM MAIOR NÚMERO DE MUNICÍPIOS E DE CAPACIDADE PROCESSADA;  - ACESSO POR ESTRADAS PAVIMENTADAS E EM BOAS CONDIÇÕES (PRINCIPAL MALHA VIÁRIA);  - CENTRALIZAÇÃO GEOGRÁFICA;  - QUANDO POSSÍVEL, SER O MAIOR GERADOR DE RESÍDUOS DA REGIÃO.</vt:lpstr>
      <vt:lpstr>RESULTADOS E DISCUSSÃO   21 MUNICÍPIOS SELECIONADOS COMO SEDE PARA A IMPLANTAÇÃO DE ATERROS COMPARTILHADOS (PERS/GO):   </vt:lpstr>
      <vt:lpstr>RESULTADOS E DISCUSSÃO   - CONSIDERANDO-SE QUE OS CRITÉRIOS UTILIZADOS PARA A SELEÇÃO DOS MUNICÍPIOS SEDE PERMITIRIAM, EM PRINCÍPIO, UMA MELHOR LOGÍSTICA E MAIOR PARTICIPAÇÃO DOS MUNICÍPIOS NO QUE SE REFERE À DESTINAÇÃO ADEQUADA DOS RESÍDUOS SÓLIDOS URBANOS, PODE-SE INFERIR QUE O MESMO TAMBÉM ACONTECERIA PARA OS RESÍDUOS SUJEITOS À LOGÍSTICA REVERSA;  - DOS 144 MUNICÍPIOS ENVOLVIDOS NOS 21 COMPARTILHAMENTOS PROPOSTOS NO PLANO ESTADUAL, 118 (92%) SÃO CLASSIFICADOS COMO MUNICÍPIOS DE PEQUENO PORTE DO TIPO1;  - 05 DELES FORAM SELECIONADOS COMO MUNICÍPIOS SEDE: NOVA CRIXÁS, TERESINA DE GOIÁS, ARAGUAPAZ, ITARUMÃ E PONTALINA.</vt:lpstr>
      <vt:lpstr>RESULTADOS E DISCUSSÃO   - AS PREFEITURAS DEVEM SE RESPONSABILIZAR PELO ARMAZENAMENTO TEMPORÁRIO LOCAL E TRANSPORTE DESTES RESÍDUOS ATÉ O MUNICÍPIO SEDE (RESPONSABILIDADE COMPARTILHADA);   - AOS FABRICANTES, CABE A COLETA NESTES PONTOS E SUA DESTINAÇÃO FINAL;   - OS 74 MUNICÍPIOS DE PEQUENO PORTE RESTANTES, NÃO INCLUÍDOS NO SISTEMA DE COMPARTILHAMENTO APRESENTADO PELO PERS/GO, DEVEM PROPOR E VIABILIZAR CONJUNTAMENTE UMA LOGÍSTICA SEMELHANTE, COM NOVOS PONTOS DE CONCENTRAÇÃO DOS RESÍDUOS.</vt:lpstr>
      <vt:lpstr>CONCLUSÕES E RECOMENDAÇÕES    - OS PLANOS MUNICIPAIS ABORDAM DE FORMA MUITO SUPERFICIAL A QUESTÃO DA LOGÍSTICA REVERSA;    - EMBORA A RESPONSABILIDADE COMPARTILHADA SEJA UMA PREMISSA DA LOGÍSTICA REVERSA, OBSERVA-SE, NO GERAL, QUE OS DIVERSOS ATORES ENVOLVIDOS PROCURAM SE EXIMIR DE SUAS RESPONSABILIDADES;    - AS PREFEITURAS PRECISAM PARTICIPAR DESSE PROCESSO COMO UM AGENTE ATIVO, INVESTINDO, INCLUSIVE, EM CAMPANHAS VOLTADAS À CONSCIENTIZAÇÃO AMBIENTAL EM SEUS MUNICÍPIOS;   </vt:lpstr>
      <vt:lpstr>CONCLUSÕES E RECOMENDAÇÕES    - A LOGÍSTICA REVERSA NOS MUNICÍPIOS DE PEQUENO PORTE DEVE SE INTEGRAR AO MODELO DE COMPARTILHAMENTO DE ATERROS E CENTRAIS DE TRIAGEM PROPOSTO PELO PERS/GO </vt:lpstr>
      <vt:lpstr>OBRIGADO!!    AUTOR PRINCIPAL: SIMONE COSTA PFEIFFER   E-MAIL: SCPFEIFFER_04@YAHOO.COM.BR  FONE: (62) 3209-6093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Eraldo</cp:lastModifiedBy>
  <cp:revision>64</cp:revision>
  <dcterms:created xsi:type="dcterms:W3CDTF">2017-05-30T09:26:55Z</dcterms:created>
  <dcterms:modified xsi:type="dcterms:W3CDTF">2017-06-20T16:04:04Z</dcterms:modified>
</cp:coreProperties>
</file>