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0" r:id="rId6"/>
    <p:sldId id="268" r:id="rId7"/>
    <p:sldId id="267" r:id="rId8"/>
    <p:sldId id="266" r:id="rId9"/>
    <p:sldId id="265" r:id="rId10"/>
    <p:sldId id="264" r:id="rId11"/>
    <p:sldId id="277" r:id="rId12"/>
    <p:sldId id="263" r:id="rId13"/>
    <p:sldId id="262" r:id="rId14"/>
    <p:sldId id="271" r:id="rId15"/>
    <p:sldId id="259" r:id="rId16"/>
    <p:sldId id="270" r:id="rId17"/>
    <p:sldId id="278" r:id="rId18"/>
    <p:sldId id="276" r:id="rId1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EE6"/>
    <a:srgbClr val="FBFA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7" name="Imagem 31"/>
          <p:cNvPicPr>
            <a:picLocks noChangeAspect="1"/>
          </p:cNvPicPr>
          <p:nvPr userDrawn="1"/>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m 32"/>
          <p:cNvPicPr>
            <a:picLocks noChangeAspect="1"/>
          </p:cNvPicPr>
          <p:nvPr userDrawn="1"/>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6" descr="C:\Users\gabriel.silva\Desktop\Faixa.jpg"/>
          <p:cNvPicPr>
            <a:picLocks noChangeAspect="1" noChangeArrowheads="1"/>
          </p:cNvPicPr>
          <p:nvPr userDrawn="1"/>
        </p:nvPicPr>
        <p:blipFill>
          <a:blip r:embed="rId4">
            <a:extLst>
              <a:ext uri="{28A0092B-C50C-407E-A947-70E740481C1C}">
                <a14:useLocalDpi xmlns:a14="http://schemas.microsoft.com/office/drawing/2010/main" val="0"/>
              </a:ext>
            </a:extLst>
          </a:blip>
          <a:srcRect b="33026"/>
          <a:stretch>
            <a:fillRect/>
          </a:stretch>
        </p:blipFill>
        <p:spPr bwMode="auto">
          <a:xfrm>
            <a:off x="2443048" y="-6739"/>
            <a:ext cx="6501978" cy="142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82029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59218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115285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329706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2C65BCC-9072-4890-AF83-E93E95C6CF1C}" type="datetimeFigureOut">
              <a:rPr lang="pt-BR" smtClean="0"/>
              <a:t>21/06/2017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307599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2C65BCC-9072-4890-AF83-E93E95C6CF1C}" type="datetimeFigureOut">
              <a:rPr lang="pt-BR" smtClean="0"/>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267901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2C65BCC-9072-4890-AF83-E93E95C6CF1C}" type="datetimeFigureOut">
              <a:rPr lang="pt-BR" smtClean="0"/>
              <a:t>21/06/2017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401379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2C65BCC-9072-4890-AF83-E93E95C6CF1C}" type="datetimeFigureOut">
              <a:rPr lang="pt-BR" smtClean="0"/>
              <a:t>21/06/2017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3259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2C65BCC-9072-4890-AF83-E93E95C6CF1C}" type="datetimeFigureOut">
              <a:rPr lang="pt-BR" smtClean="0"/>
              <a:t>21/06/2017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326466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375229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t>21/06/2017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t>‹nº›</a:t>
            </a:fld>
            <a:endParaRPr lang="pt-BR"/>
          </a:p>
        </p:txBody>
      </p:sp>
    </p:spTree>
    <p:extLst>
      <p:ext uri="{BB962C8B-B14F-4D97-AF65-F5344CB8AC3E}">
        <p14:creationId xmlns:p14="http://schemas.microsoft.com/office/powerpoint/2010/main" val="111989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65BCC-9072-4890-AF83-E93E95C6CF1C}" type="datetimeFigureOut">
              <a:rPr lang="pt-BR" smtClean="0"/>
              <a:t>21/06/2017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DD68F-B5DA-4F04-A6F4-7B4B51212CEE}" type="slidenum">
              <a:rPr lang="pt-BR" smtClean="0"/>
              <a:t>‹nº›</a:t>
            </a:fld>
            <a:endParaRPr lang="pt-BR"/>
          </a:p>
        </p:txBody>
      </p:sp>
    </p:spTree>
    <p:extLst>
      <p:ext uri="{BB962C8B-B14F-4D97-AF65-F5344CB8AC3E}">
        <p14:creationId xmlns:p14="http://schemas.microsoft.com/office/powerpoint/2010/main" val="414455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3" name="Subtítulo 2"/>
          <p:cNvSpPr>
            <a:spLocks noGrp="1"/>
          </p:cNvSpPr>
          <p:nvPr>
            <p:ph type="subTitle" idx="4294967295"/>
          </p:nvPr>
        </p:nvSpPr>
        <p:spPr>
          <a:xfrm>
            <a:off x="1023256" y="5544291"/>
            <a:ext cx="9144000" cy="1655762"/>
          </a:xfrm>
        </p:spPr>
        <p:txBody>
          <a:bodyPr/>
          <a:lstStyle/>
          <a:p>
            <a:pPr marL="0" indent="0">
              <a:buNone/>
            </a:pPr>
            <a:r>
              <a:rPr lang="pt-BR" b="1" dirty="0" smtClean="0">
                <a:latin typeface="+mj-lt"/>
              </a:rPr>
              <a:t>Autor: </a:t>
            </a:r>
            <a:r>
              <a:rPr lang="pt-BR" b="1" dirty="0">
                <a:latin typeface="+mj-lt"/>
              </a:rPr>
              <a:t>Eduardo Quintanilha de </a:t>
            </a:r>
            <a:r>
              <a:rPr lang="pt-BR" b="1" dirty="0" smtClean="0">
                <a:latin typeface="+mj-lt"/>
              </a:rPr>
              <a:t>Albuquerque</a:t>
            </a:r>
          </a:p>
          <a:p>
            <a:pPr marL="1371600" lvl="3" indent="0">
              <a:buNone/>
            </a:pPr>
            <a:endParaRPr lang="pt-BR" sz="2800" b="1" dirty="0" smtClean="0">
              <a:latin typeface="+mj-lt"/>
            </a:endParaRPr>
          </a:p>
          <a:p>
            <a:pPr algn="l"/>
            <a:endParaRPr lang="pt-BR" dirty="0"/>
          </a:p>
        </p:txBody>
      </p:sp>
      <p:sp>
        <p:nvSpPr>
          <p:cNvPr id="4" name="Retângulo 3"/>
          <p:cNvSpPr/>
          <p:nvPr/>
        </p:nvSpPr>
        <p:spPr>
          <a:xfrm>
            <a:off x="861891" y="2602474"/>
            <a:ext cx="10447085" cy="1493358"/>
          </a:xfrm>
          <a:prstGeom prst="rect">
            <a:avLst/>
          </a:prstGeom>
        </p:spPr>
        <p:txBody>
          <a:bodyPr wrap="square">
            <a:spAutoFit/>
          </a:bodyPr>
          <a:lstStyle/>
          <a:p>
            <a:pPr algn="ctr">
              <a:lnSpc>
                <a:spcPct val="150000"/>
              </a:lnSpc>
              <a:spcAft>
                <a:spcPts val="0"/>
              </a:spcAft>
            </a:pPr>
            <a:r>
              <a:rPr lang="pt-BR" sz="3200" b="1" dirty="0">
                <a:latin typeface="+mj-lt"/>
                <a:ea typeface="Times New Roman" panose="02020603050405020304" pitchFamily="18" charset="0"/>
                <a:cs typeface="Arial" panose="020B0604020202020204" pitchFamily="34" charset="0"/>
              </a:rPr>
              <a:t>O PROTESTO EXTRAJUDICIAL DA CERTIDÃO DA DÍVIDA ATIVA COMO INSTRUMENTO DE RECUPERAÇÃO DE CRÉDITO</a:t>
            </a:r>
            <a:endParaRPr lang="pt-BR" sz="2800"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423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6" name="Imagem 32"/>
          <p:cNvPicPr>
            <a:picLocks noChangeAspect="1"/>
          </p:cNvPicPr>
          <p:nvPr/>
        </p:nvPicPr>
        <p:blipFill>
          <a:blip r:embed="rId2"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quadro 1"/>
          <p:cNvPicPr>
            <a:picLocks noChangeAspect="1" noChangeArrowheads="1"/>
          </p:cNvPicPr>
          <p:nvPr/>
        </p:nvPicPr>
        <p:blipFill>
          <a:blip r:embed="rId3">
            <a:grayscl/>
            <a:extLst>
              <a:ext uri="{28A0092B-C50C-407E-A947-70E740481C1C}">
                <a14:useLocalDpi xmlns:a14="http://schemas.microsoft.com/office/drawing/2010/main" val="0"/>
              </a:ext>
            </a:extLst>
          </a:blip>
          <a:srcRect l="4253" r="6804"/>
          <a:stretch>
            <a:fillRect/>
          </a:stretch>
        </p:blipFill>
        <p:spPr bwMode="auto">
          <a:xfrm>
            <a:off x="1535696" y="697487"/>
            <a:ext cx="7409330" cy="635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m 31"/>
          <p:cNvPicPr>
            <a:picLocks noChangeAspect="1"/>
          </p:cNvPicPr>
          <p:nvPr/>
        </p:nvPicPr>
        <p:blipFill>
          <a:blip r:embed="rId4"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8409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6" name="Imagem 32"/>
          <p:cNvPicPr>
            <a:picLocks noChangeAspect="1"/>
          </p:cNvPicPr>
          <p:nvPr/>
        </p:nvPicPr>
        <p:blipFill>
          <a:blip r:embed="rId2"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m 31"/>
          <p:cNvPicPr>
            <a:picLocks noChangeAspect="1"/>
          </p:cNvPicPr>
          <p:nvPr/>
        </p:nvPicPr>
        <p:blipFill>
          <a:blip r:embed="rId3"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385044" y="1680499"/>
            <a:ext cx="9412941" cy="4616648"/>
          </a:xfrm>
          <a:prstGeom prst="rect">
            <a:avLst/>
          </a:prstGeom>
        </p:spPr>
        <p:txBody>
          <a:bodyPr wrap="square">
            <a:spAutoFit/>
          </a:bodyPr>
          <a:lstStyle/>
          <a:p>
            <a:pPr algn="just">
              <a:lnSpc>
                <a:spcPct val="150000"/>
              </a:lnSpc>
              <a:spcAft>
                <a:spcPts val="0"/>
              </a:spcAft>
            </a:pPr>
            <a:r>
              <a:rPr lang="pt-BR" sz="2800" b="1" dirty="0">
                <a:latin typeface="+mj-lt"/>
                <a:ea typeface="Times New Roman" panose="02020603050405020304" pitchFamily="18" charset="0"/>
                <a:cs typeface="Arial" panose="020B0604020202020204" pitchFamily="34" charset="0"/>
              </a:rPr>
              <a:t>Segundo apuração feita pelo TJMG, o tempo médio de tramitação de uma execução fiscal municipal é de 4,4 anos, enquanto uma execução estadual dura em torno de 10,8 anos e uma execução Federal, 8,4 </a:t>
            </a:r>
            <a:r>
              <a:rPr lang="pt-BR" sz="2800" b="1" dirty="0" smtClean="0">
                <a:latin typeface="+mj-lt"/>
                <a:ea typeface="Times New Roman" panose="02020603050405020304" pitchFamily="18" charset="0"/>
                <a:cs typeface="Arial" panose="020B0604020202020204" pitchFamily="34" charset="0"/>
              </a:rPr>
              <a:t>anos, enquanto o protesto é resolvido em uma semana. </a:t>
            </a:r>
            <a:r>
              <a:rPr lang="pt-BR" sz="2800" b="1" dirty="0">
                <a:latin typeface="+mj-lt"/>
                <a:ea typeface="Times New Roman" panose="02020603050405020304" pitchFamily="18" charset="0"/>
                <a:cs typeface="Arial" panose="020B0604020202020204" pitchFamily="34" charset="0"/>
              </a:rPr>
              <a:t>Estes dados mostram o longo tempo gasto para se efetivar uma execução fiscal, o que acarreta altos custos: cada execução custa R$ 4.000,00, em média, aos cofres públicos.</a:t>
            </a:r>
            <a:endParaRPr lang="pt-BR" sz="4000" b="1"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7064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ângulo 3"/>
          <p:cNvSpPr/>
          <p:nvPr/>
        </p:nvSpPr>
        <p:spPr>
          <a:xfrm>
            <a:off x="1620978" y="2250765"/>
            <a:ext cx="8953995" cy="4278094"/>
          </a:xfrm>
          <a:prstGeom prst="rect">
            <a:avLst/>
          </a:prstGeom>
        </p:spPr>
        <p:txBody>
          <a:bodyPr wrap="square">
            <a:spAutoFit/>
          </a:bodyPr>
          <a:lstStyle/>
          <a:p>
            <a:pPr marL="457200" indent="-457200" algn="just">
              <a:spcAft>
                <a:spcPts val="1200"/>
              </a:spcAft>
              <a:buFont typeface="Arial" panose="020B0604020202020204" pitchFamily="34" charset="0"/>
              <a:buChar char="•"/>
            </a:pPr>
            <a:r>
              <a:rPr lang="pt-BR" sz="2800" b="1" dirty="0" err="1" smtClean="0">
                <a:latin typeface="+mj-lt"/>
              </a:rPr>
              <a:t>Desjudicialização</a:t>
            </a:r>
            <a:r>
              <a:rPr lang="pt-BR" sz="2800" b="1" dirty="0" smtClean="0">
                <a:latin typeface="+mj-lt"/>
              </a:rPr>
              <a:t> – o Protesto é um procedimento extrajudicial, ou seja, tramita integralmente no cartório, desafogando o judiciário, o que favorece a população;</a:t>
            </a:r>
          </a:p>
          <a:p>
            <a:pPr marL="457200" indent="-457200" algn="just">
              <a:spcAft>
                <a:spcPts val="1200"/>
              </a:spcAft>
              <a:buFont typeface="Arial" panose="020B0604020202020204" pitchFamily="34" charset="0"/>
              <a:buChar char="•"/>
            </a:pPr>
            <a:r>
              <a:rPr lang="pt-BR" sz="2800" b="1" dirty="0" smtClean="0">
                <a:latin typeface="+mj-lt"/>
              </a:rPr>
              <a:t>Decorrente de ser um procedimento extrajudicial, o Protesto não obriga o devedor a ser assistido por um advogado ou defensor, desonerando o mesmo, fato este que favorece o pagamento da dívida;</a:t>
            </a:r>
          </a:p>
          <a:p>
            <a:pPr marL="457200" indent="-457200" algn="just">
              <a:spcAft>
                <a:spcPts val="1200"/>
              </a:spcAft>
              <a:buFont typeface="Arial" panose="020B0604020202020204" pitchFamily="34" charset="0"/>
              <a:buChar char="•"/>
            </a:pPr>
            <a:r>
              <a:rPr lang="pt-BR" sz="2800" b="1" dirty="0" smtClean="0">
                <a:latin typeface="+mj-lt"/>
              </a:rPr>
              <a:t>O Protesto apresenta maior eficiência na recuperação dos créditos;</a:t>
            </a:r>
          </a:p>
        </p:txBody>
      </p:sp>
      <p:sp>
        <p:nvSpPr>
          <p:cNvPr id="7" name="Retângulo 6"/>
          <p:cNvSpPr/>
          <p:nvPr/>
        </p:nvSpPr>
        <p:spPr>
          <a:xfrm>
            <a:off x="2137558" y="1211382"/>
            <a:ext cx="7232073" cy="646331"/>
          </a:xfrm>
          <a:prstGeom prst="rect">
            <a:avLst/>
          </a:prstGeom>
        </p:spPr>
        <p:txBody>
          <a:bodyPr wrap="square">
            <a:spAutoFit/>
          </a:bodyPr>
          <a:lstStyle/>
          <a:p>
            <a:pPr algn="ctr"/>
            <a:r>
              <a:rPr lang="pt-BR" sz="3600" b="1" dirty="0" smtClean="0">
                <a:latin typeface="+mj-lt"/>
              </a:rPr>
              <a:t>PROTESTO   X   EXECUÇÃO FISCAL</a:t>
            </a:r>
            <a:endParaRPr lang="pt-BR" sz="3600" b="1" dirty="0">
              <a:latin typeface="+mj-lt"/>
            </a:endParaRPr>
          </a:p>
        </p:txBody>
      </p:sp>
    </p:spTree>
    <p:extLst>
      <p:ext uri="{BB962C8B-B14F-4D97-AF65-F5344CB8AC3E}">
        <p14:creationId xmlns:p14="http://schemas.microsoft.com/office/powerpoint/2010/main" val="2790489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ângulo 3"/>
          <p:cNvSpPr/>
          <p:nvPr/>
        </p:nvSpPr>
        <p:spPr>
          <a:xfrm>
            <a:off x="2299447" y="2550478"/>
            <a:ext cx="7490009" cy="2246769"/>
          </a:xfrm>
          <a:prstGeom prst="rect">
            <a:avLst/>
          </a:prstGeom>
        </p:spPr>
        <p:txBody>
          <a:bodyPr wrap="square">
            <a:spAutoFit/>
          </a:bodyPr>
          <a:lstStyle/>
          <a:p>
            <a:pPr algn="just"/>
            <a:r>
              <a:rPr lang="pt-BR" sz="2800" b="1" dirty="0" smtClean="0">
                <a:latin typeface="+mj-lt"/>
                <a:ea typeface="Times New Roman" panose="02020603050405020304" pitchFamily="18" charset="0"/>
                <a:cs typeface="Arial" panose="020B0604020202020204" pitchFamily="34" charset="0"/>
              </a:rPr>
              <a:t>Enquanto a Execução Fiscal visa atingir o patrimônio do devedor, o Protesto </a:t>
            </a:r>
            <a:r>
              <a:rPr lang="pt-BR" sz="2800" b="1" dirty="0">
                <a:latin typeface="+mj-lt"/>
                <a:ea typeface="Times New Roman" panose="02020603050405020304" pitchFamily="18" charset="0"/>
                <a:cs typeface="Arial" panose="020B0604020202020204" pitchFamily="34" charset="0"/>
              </a:rPr>
              <a:t>confere ao devedor um ônus moral e social, em face da restrição imediata ao crédito. Por esse </a:t>
            </a:r>
            <a:r>
              <a:rPr lang="pt-BR" sz="2800" b="1" dirty="0" smtClean="0">
                <a:latin typeface="+mj-lt"/>
                <a:ea typeface="Times New Roman" panose="02020603050405020304" pitchFamily="18" charset="0"/>
                <a:cs typeface="Arial" panose="020B0604020202020204" pitchFamily="34" charset="0"/>
              </a:rPr>
              <a:t>motivo que  </a:t>
            </a:r>
            <a:r>
              <a:rPr lang="pt-BR" sz="2800" b="1" dirty="0">
                <a:latin typeface="+mj-lt"/>
                <a:ea typeface="Times New Roman" panose="02020603050405020304" pitchFamily="18" charset="0"/>
                <a:cs typeface="Arial" panose="020B0604020202020204" pitchFamily="34" charset="0"/>
              </a:rPr>
              <a:t>o protesto tornou-se </a:t>
            </a:r>
            <a:r>
              <a:rPr lang="pt-BR" sz="2800" b="1" dirty="0" smtClean="0">
                <a:latin typeface="+mj-lt"/>
                <a:ea typeface="Times New Roman" panose="02020603050405020304" pitchFamily="18" charset="0"/>
                <a:cs typeface="Arial" panose="020B0604020202020204" pitchFamily="34" charset="0"/>
              </a:rPr>
              <a:t>o mais eficiente </a:t>
            </a:r>
            <a:r>
              <a:rPr lang="pt-BR" sz="2800" b="1" dirty="0">
                <a:latin typeface="+mj-lt"/>
                <a:ea typeface="Times New Roman" panose="02020603050405020304" pitchFamily="18" charset="0"/>
                <a:cs typeface="Arial" panose="020B0604020202020204" pitchFamily="34" charset="0"/>
              </a:rPr>
              <a:t>meio de cobrança</a:t>
            </a:r>
            <a:endParaRPr lang="pt-BR" sz="2800" b="1" dirty="0">
              <a:latin typeface="+mj-lt"/>
            </a:endParaRPr>
          </a:p>
        </p:txBody>
      </p:sp>
    </p:spTree>
    <p:extLst>
      <p:ext uri="{BB962C8B-B14F-4D97-AF65-F5344CB8AC3E}">
        <p14:creationId xmlns:p14="http://schemas.microsoft.com/office/powerpoint/2010/main" val="3578643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531391" y="1318161"/>
            <a:ext cx="9144000" cy="4904509"/>
          </a:xfrm>
        </p:spPr>
        <p:txBody>
          <a:bodyPr anchor="t" anchorCtr="0">
            <a:noAutofit/>
          </a:bodyPr>
          <a:lstStyle/>
          <a:p>
            <a:pPr algn="just"/>
            <a:r>
              <a:rPr lang="pt-BR" sz="2400" b="1" dirty="0" smtClean="0"/>
              <a:t/>
            </a:r>
            <a:br>
              <a:rPr lang="pt-BR" sz="2400" b="1" dirty="0" smtClean="0"/>
            </a:br>
            <a:r>
              <a:rPr lang="pt-BR" sz="2800" b="1" dirty="0" smtClean="0"/>
              <a:t>						</a:t>
            </a:r>
            <a:br>
              <a:rPr lang="pt-BR" sz="2800" b="1" dirty="0" smtClean="0"/>
            </a:br>
            <a:r>
              <a:rPr lang="pt-BR" sz="2800" b="1" dirty="0"/>
              <a:t/>
            </a:r>
            <a:br>
              <a:rPr lang="pt-BR" sz="2800" b="1" dirty="0"/>
            </a:br>
            <a:r>
              <a:rPr lang="pt-BR" sz="2400" b="1" dirty="0" smtClean="0"/>
              <a:t/>
            </a:r>
            <a:br>
              <a:rPr lang="pt-BR" sz="2400" b="1" dirty="0" smtClean="0"/>
            </a:br>
            <a:r>
              <a:rPr lang="pt-BR" sz="2400" b="1" dirty="0" smtClean="0"/>
              <a:t/>
            </a:r>
            <a:br>
              <a:rPr lang="pt-BR" sz="2400" b="1"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262614" y="1504945"/>
            <a:ext cx="9748952" cy="5078313"/>
          </a:xfrm>
          <a:prstGeom prst="rect">
            <a:avLst/>
          </a:prstGeom>
        </p:spPr>
        <p:txBody>
          <a:bodyPr wrap="square">
            <a:spAutoFit/>
          </a:bodyPr>
          <a:lstStyle/>
          <a:p>
            <a:pPr indent="449580" algn="just">
              <a:lnSpc>
                <a:spcPct val="150000"/>
              </a:lnSpc>
              <a:spcAft>
                <a:spcPts val="0"/>
              </a:spcAft>
            </a:pPr>
            <a:r>
              <a:rPr lang="pt-BR" sz="2400" b="1" dirty="0">
                <a:latin typeface="+mj-lt"/>
                <a:ea typeface="Times New Roman" panose="02020603050405020304" pitchFamily="18" charset="0"/>
                <a:cs typeface="Arial" panose="020B0604020202020204" pitchFamily="34" charset="0"/>
              </a:rPr>
              <a:t>No Brasil, existem várias entidades que visam a proteção ao crédito, que analisam a conduta e grau de idoneidade dos clientes no mercado de crédito. O relacionamento entre a instituição financeira e a fonte de informação é de vital importância para o mercado, isso inclusive leva a segmentação do mercado financeiro, com uma ampla variação nas taxas de juros. Conforme estudo do BNDES, “Os bancos utilizam dois tipos de informação para tomar as decisões de empréstimos nesse segmento: primeiro, informações negativas e positivas fornecidas pelos bancos de dados e outros credores; e, segundo, dados coletados pelo próprio banco” (PINHEIRO e MOURA, 2001).</a:t>
            </a:r>
            <a:endParaRPr lang="pt-BR" sz="2800" b="1"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421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ângulo 1"/>
          <p:cNvSpPr/>
          <p:nvPr/>
        </p:nvSpPr>
        <p:spPr>
          <a:xfrm>
            <a:off x="1331259" y="1133356"/>
            <a:ext cx="9103658" cy="5539978"/>
          </a:xfrm>
          <a:prstGeom prst="rect">
            <a:avLst/>
          </a:prstGeom>
        </p:spPr>
        <p:txBody>
          <a:bodyPr wrap="square">
            <a:spAutoFit/>
          </a:bodyPr>
          <a:lstStyle/>
          <a:p>
            <a:pPr indent="449580" algn="just">
              <a:lnSpc>
                <a:spcPct val="150000"/>
              </a:lnSpc>
              <a:spcAft>
                <a:spcPts val="0"/>
              </a:spcAft>
            </a:pPr>
            <a:r>
              <a:rPr lang="pt-BR" sz="2800" b="1" dirty="0" smtClean="0">
                <a:latin typeface="+mj-lt"/>
                <a:ea typeface="Times New Roman" panose="02020603050405020304" pitchFamily="18" charset="0"/>
                <a:cs typeface="Arial" panose="020B0604020202020204" pitchFamily="34" charset="0"/>
              </a:rPr>
              <a:t>Neste entendimento, Conselho </a:t>
            </a:r>
            <a:r>
              <a:rPr lang="pt-BR" sz="2800" b="1" dirty="0">
                <a:latin typeface="+mj-lt"/>
                <a:ea typeface="Times New Roman" panose="02020603050405020304" pitchFamily="18" charset="0"/>
                <a:cs typeface="Arial" panose="020B0604020202020204" pitchFamily="34" charset="0"/>
              </a:rPr>
              <a:t>Nacional de </a:t>
            </a:r>
            <a:r>
              <a:rPr lang="pt-BR" sz="2800" b="1" dirty="0" smtClean="0">
                <a:latin typeface="+mj-lt"/>
                <a:ea typeface="Times New Roman" panose="02020603050405020304" pitchFamily="18" charset="0"/>
                <a:cs typeface="Arial" panose="020B0604020202020204" pitchFamily="34" charset="0"/>
              </a:rPr>
              <a:t>Justiça editou a seguinte recomendação, </a:t>
            </a:r>
            <a:r>
              <a:rPr lang="pt-BR" sz="2800" b="1" dirty="0">
                <a:latin typeface="+mj-lt"/>
                <a:ea typeface="Times New Roman" panose="02020603050405020304" pitchFamily="18" charset="0"/>
                <a:cs typeface="Arial" panose="020B0604020202020204" pitchFamily="34" charset="0"/>
              </a:rPr>
              <a:t>em</a:t>
            </a:r>
            <a:r>
              <a:rPr lang="pt-BR" sz="2800" b="1" dirty="0" smtClean="0">
                <a:latin typeface="+mj-lt"/>
                <a:ea typeface="Times New Roman" panose="02020603050405020304" pitchFamily="18" charset="0"/>
                <a:cs typeface="Arial" panose="020B0604020202020204" pitchFamily="34" charset="0"/>
              </a:rPr>
              <a:t>:</a:t>
            </a:r>
            <a:endParaRPr lang="pt-BR" sz="3200" b="1" dirty="0">
              <a:latin typeface="+mj-lt"/>
              <a:ea typeface="Times New Roman" panose="02020603050405020304" pitchFamily="18" charset="0"/>
              <a:cs typeface="Times New Roman" panose="02020603050405020304" pitchFamily="18" charset="0"/>
            </a:endParaRPr>
          </a:p>
          <a:p>
            <a:pPr algn="just">
              <a:lnSpc>
                <a:spcPct val="150000"/>
              </a:lnSpc>
              <a:spcAft>
                <a:spcPts val="0"/>
              </a:spcAft>
            </a:pPr>
            <a:endParaRPr lang="pt-BR" sz="2000" b="1" dirty="0" smtClean="0">
              <a:latin typeface="+mj-lt"/>
              <a:ea typeface="Times New Roman" panose="02020603050405020304" pitchFamily="18" charset="0"/>
              <a:cs typeface="Arial" panose="020B0604020202020204" pitchFamily="34" charset="0"/>
            </a:endParaRPr>
          </a:p>
          <a:p>
            <a:pPr algn="just">
              <a:lnSpc>
                <a:spcPct val="150000"/>
              </a:lnSpc>
              <a:spcAft>
                <a:spcPts val="0"/>
              </a:spcAft>
            </a:pPr>
            <a:r>
              <a:rPr lang="pt-BR" sz="2000" b="1" dirty="0" smtClean="0">
                <a:latin typeface="+mj-lt"/>
                <a:ea typeface="Times New Roman" panose="02020603050405020304" pitchFamily="18" charset="0"/>
                <a:cs typeface="Arial" panose="020B0604020202020204" pitchFamily="34" charset="0"/>
              </a:rPr>
              <a:t>Os </a:t>
            </a:r>
            <a:r>
              <a:rPr lang="pt-BR" sz="2000" b="1" dirty="0">
                <a:latin typeface="+mj-lt"/>
                <a:ea typeface="Times New Roman" panose="02020603050405020304" pitchFamily="18" charset="0"/>
                <a:cs typeface="Arial" panose="020B0604020202020204" pitchFamily="34" charset="0"/>
              </a:rPr>
              <a:t>tribunais de Justiça (</a:t>
            </a:r>
            <a:r>
              <a:rPr lang="pt-BR" sz="2000" b="1" dirty="0" err="1">
                <a:latin typeface="+mj-lt"/>
                <a:ea typeface="Times New Roman" panose="02020603050405020304" pitchFamily="18" charset="0"/>
                <a:cs typeface="Arial" panose="020B0604020202020204" pitchFamily="34" charset="0"/>
              </a:rPr>
              <a:t>TJs</a:t>
            </a:r>
            <a:r>
              <a:rPr lang="pt-BR" sz="2000" b="1" dirty="0">
                <a:latin typeface="+mj-lt"/>
                <a:ea typeface="Times New Roman" panose="02020603050405020304" pitchFamily="18" charset="0"/>
                <a:cs typeface="Arial" panose="020B0604020202020204" pitchFamily="34" charset="0"/>
              </a:rPr>
              <a:t>) deverão editar ato normativo que regulamente a possibilidade de protesto extrajudicial de Certidão de Dívida Ativa por parte da Fazenda Pública. Essa é a recomendação do Conselho Nacional de Justiça (CNJ a todos os </a:t>
            </a:r>
            <a:r>
              <a:rPr lang="pt-BR" sz="2000" b="1" dirty="0" err="1">
                <a:latin typeface="+mj-lt"/>
                <a:ea typeface="Times New Roman" panose="02020603050405020304" pitchFamily="18" charset="0"/>
                <a:cs typeface="Arial" panose="020B0604020202020204" pitchFamily="34" charset="0"/>
              </a:rPr>
              <a:t>TJs</a:t>
            </a:r>
            <a:r>
              <a:rPr lang="pt-BR" sz="2000" b="1" dirty="0">
                <a:latin typeface="+mj-lt"/>
                <a:ea typeface="Times New Roman" panose="02020603050405020304" pitchFamily="18" charset="0"/>
                <a:cs typeface="Arial" panose="020B0604020202020204" pitchFamily="34" charset="0"/>
              </a:rPr>
              <a:t> do país. O objetivo da medida - aprovada na 102ª sessão plenária do CNJ realizada no dia 06 de abril - é agilizar o pagamento de títulos e outras dívidas devidas ao governo, inibir a inadimplência e contribuir para a redução do volume de execuções fiscais ajuizadas, o que resultará na melhoria da prestação jurisdicional e na diminuição dos gastos públicos com a tramitação de ações dessa natureza</a:t>
            </a:r>
            <a:endParaRPr lang="pt-BR" sz="3200" b="1"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9594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221524" y="1416815"/>
            <a:ext cx="9926088" cy="4801314"/>
          </a:xfrm>
          <a:prstGeom prst="rect">
            <a:avLst/>
          </a:prstGeom>
        </p:spPr>
        <p:txBody>
          <a:bodyPr wrap="square">
            <a:spAutoFit/>
          </a:bodyPr>
          <a:lstStyle/>
          <a:p>
            <a:pPr algn="ctr">
              <a:lnSpc>
                <a:spcPct val="150000"/>
              </a:lnSpc>
              <a:spcAft>
                <a:spcPts val="0"/>
              </a:spcAft>
              <a:tabLst>
                <a:tab pos="4951095" algn="l"/>
              </a:tabLst>
            </a:pPr>
            <a:r>
              <a:rPr lang="pt-BR" sz="3600" b="1" dirty="0" smtClean="0">
                <a:latin typeface="+mj-lt"/>
                <a:ea typeface="Times New Roman" panose="02020603050405020304" pitchFamily="18" charset="0"/>
                <a:cs typeface="Arial" panose="020B0604020202020204" pitchFamily="34" charset="0"/>
              </a:rPr>
              <a:t>CONCLUSÃO</a:t>
            </a:r>
            <a:endParaRPr lang="pt-BR" sz="3200" b="1" dirty="0" smtClean="0">
              <a:latin typeface="+mj-lt"/>
              <a:ea typeface="Times New Roman" panose="02020603050405020304" pitchFamily="18" charset="0"/>
              <a:cs typeface="Times New Roman" panose="02020603050405020304" pitchFamily="18" charset="0"/>
            </a:endParaRPr>
          </a:p>
          <a:p>
            <a:pPr algn="just">
              <a:lnSpc>
                <a:spcPct val="150000"/>
              </a:lnSpc>
              <a:spcAft>
                <a:spcPts val="0"/>
              </a:spcAft>
            </a:pPr>
            <a:r>
              <a:rPr lang="pt-BR" sz="2800" b="1" dirty="0" smtClean="0">
                <a:latin typeface="+mj-lt"/>
                <a:ea typeface="Times New Roman" panose="02020603050405020304" pitchFamily="18" charset="0"/>
                <a:cs typeface="Arial" panose="020B0604020202020204" pitchFamily="34" charset="0"/>
              </a:rPr>
              <a:t> </a:t>
            </a:r>
            <a:endParaRPr lang="pt-BR" sz="3200" b="1" dirty="0" smtClean="0">
              <a:latin typeface="+mj-lt"/>
              <a:ea typeface="Times New Roman" panose="02020603050405020304" pitchFamily="18" charset="0"/>
              <a:cs typeface="Times New Roman" panose="02020603050405020304" pitchFamily="18" charset="0"/>
            </a:endParaRPr>
          </a:p>
          <a:p>
            <a:pPr algn="just">
              <a:lnSpc>
                <a:spcPct val="150000"/>
              </a:lnSpc>
              <a:spcAft>
                <a:spcPts val="0"/>
              </a:spcAft>
            </a:pPr>
            <a:r>
              <a:rPr lang="pt-BR" sz="2800" b="1" dirty="0" smtClean="0">
                <a:latin typeface="+mj-lt"/>
                <a:ea typeface="Times New Roman" panose="02020603050405020304" pitchFamily="18" charset="0"/>
                <a:cs typeface="Arial" panose="020B0604020202020204" pitchFamily="34" charset="0"/>
              </a:rPr>
              <a:t>O protesto da certidão da dívida ativa (CDA) não só é juridicamente possível, pois existe permissivo legal, como é ser recomendado pelos tribunais de contas como uma forma alternativa e viável à execução fiscal, existindo </a:t>
            </a:r>
            <a:r>
              <a:rPr lang="pt-BR" sz="2800" b="1" dirty="0" smtClean="0">
                <a:solidFill>
                  <a:srgbClr val="000000"/>
                </a:solidFill>
                <a:latin typeface="+mj-lt"/>
                <a:ea typeface="Times New Roman" panose="02020603050405020304" pitchFamily="18" charset="0"/>
                <a:cs typeface="Arial" panose="020B0604020202020204" pitchFamily="34" charset="0"/>
              </a:rPr>
              <a:t>ainda orientação </a:t>
            </a:r>
            <a:r>
              <a:rPr lang="pt-BR" sz="2800" b="1" dirty="0" smtClean="0">
                <a:latin typeface="+mj-lt"/>
                <a:ea typeface="Times New Roman" panose="02020603050405020304" pitchFamily="18" charset="0"/>
                <a:cs typeface="Arial" panose="020B0604020202020204" pitchFamily="34" charset="0"/>
              </a:rPr>
              <a:t>jurisprudencial favorável</a:t>
            </a:r>
            <a:r>
              <a:rPr lang="pt-BR" sz="2800" b="1" dirty="0" smtClean="0">
                <a:solidFill>
                  <a:srgbClr val="000000"/>
                </a:solidFill>
                <a:latin typeface="+mj-lt"/>
                <a:ea typeface="Times New Roman" panose="02020603050405020304" pitchFamily="18" charset="0"/>
                <a:cs typeface="Arial" panose="020B0604020202020204" pitchFamily="34" charset="0"/>
              </a:rPr>
              <a:t> do excelso </a:t>
            </a:r>
            <a:r>
              <a:rPr lang="pt-BR" sz="2800" b="1" dirty="0" smtClean="0">
                <a:latin typeface="+mj-lt"/>
                <a:ea typeface="Times New Roman" panose="02020603050405020304" pitchFamily="18" charset="0"/>
                <a:cs typeface="Arial" panose="020B0604020202020204" pitchFamily="34" charset="0"/>
              </a:rPr>
              <a:t>Superior Tribunal de Justiça.</a:t>
            </a:r>
          </a:p>
        </p:txBody>
      </p:sp>
    </p:spTree>
    <p:extLst>
      <p:ext uri="{BB962C8B-B14F-4D97-AF65-F5344CB8AC3E}">
        <p14:creationId xmlns:p14="http://schemas.microsoft.com/office/powerpoint/2010/main" val="2187364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833719" y="1826400"/>
            <a:ext cx="10515600" cy="3970318"/>
          </a:xfrm>
          <a:prstGeom prst="rect">
            <a:avLst/>
          </a:prstGeom>
        </p:spPr>
        <p:txBody>
          <a:bodyPr wrap="square">
            <a:spAutoFit/>
          </a:bodyPr>
          <a:lstStyle/>
          <a:p>
            <a:pPr algn="just">
              <a:lnSpc>
                <a:spcPct val="150000"/>
              </a:lnSpc>
              <a:spcAft>
                <a:spcPts val="0"/>
              </a:spcAft>
              <a:tabLst>
                <a:tab pos="4951095" algn="l"/>
              </a:tabLst>
            </a:pPr>
            <a:r>
              <a:rPr lang="pt-BR" sz="2800" b="1" dirty="0" smtClean="0">
                <a:latin typeface="+mj-lt"/>
                <a:ea typeface="Times New Roman" panose="02020603050405020304" pitchFamily="18" charset="0"/>
                <a:cs typeface="Arial" panose="020B0604020202020204" pitchFamily="34" charset="0"/>
              </a:rPr>
              <a:t>O protesto extrajudicial trará benefícios ao prestador de serviços de saneamento, pois é um procedimento mais barato e rápido, além de ser mais efetivo, sem falar no benefício à sociedade, quer seja pela recuperação dos </a:t>
            </a:r>
            <a:r>
              <a:rPr lang="pt-BR" sz="2800" b="1" smtClean="0">
                <a:latin typeface="+mj-lt"/>
                <a:ea typeface="Times New Roman" panose="02020603050405020304" pitchFamily="18" charset="0"/>
                <a:cs typeface="Arial" panose="020B0604020202020204" pitchFamily="34" charset="0"/>
              </a:rPr>
              <a:t>créditos tarifários, </a:t>
            </a:r>
            <a:r>
              <a:rPr lang="pt-BR" sz="2800" b="1" dirty="0" smtClean="0">
                <a:latin typeface="+mj-lt"/>
                <a:ea typeface="Times New Roman" panose="02020603050405020304" pitchFamily="18" charset="0"/>
                <a:cs typeface="Arial" panose="020B0604020202020204" pitchFamily="34" charset="0"/>
              </a:rPr>
              <a:t>bem como pelo </a:t>
            </a:r>
            <a:r>
              <a:rPr lang="pt-BR" sz="2800" b="1" dirty="0" err="1" smtClean="0">
                <a:latin typeface="+mj-lt"/>
                <a:ea typeface="Times New Roman" panose="02020603050405020304" pitchFamily="18" charset="0"/>
                <a:cs typeface="Arial" panose="020B0604020202020204" pitchFamily="34" charset="0"/>
              </a:rPr>
              <a:t>desafogamento</a:t>
            </a:r>
            <a:r>
              <a:rPr lang="pt-BR" sz="2800" b="1" dirty="0" smtClean="0">
                <a:latin typeface="+mj-lt"/>
                <a:ea typeface="Times New Roman" panose="02020603050405020304" pitchFamily="18" charset="0"/>
                <a:cs typeface="Arial" panose="020B0604020202020204" pitchFamily="34" charset="0"/>
              </a:rPr>
              <a:t> do judiciário, já que as ações de execução fiscal correspondem à maior parcela do congestionado judiciário estadual.</a:t>
            </a:r>
          </a:p>
        </p:txBody>
      </p:sp>
    </p:spTree>
    <p:extLst>
      <p:ext uri="{BB962C8B-B14F-4D97-AF65-F5344CB8AC3E}">
        <p14:creationId xmlns:p14="http://schemas.microsoft.com/office/powerpoint/2010/main" val="1777648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ângulo 1"/>
          <p:cNvSpPr/>
          <p:nvPr/>
        </p:nvSpPr>
        <p:spPr>
          <a:xfrm>
            <a:off x="2790099" y="2329959"/>
            <a:ext cx="6611811" cy="2215991"/>
          </a:xfrm>
          <a:prstGeom prst="rect">
            <a:avLst/>
          </a:prstGeom>
        </p:spPr>
        <p:txBody>
          <a:bodyPr wrap="none">
            <a:spAutoFit/>
          </a:bodyPr>
          <a:lstStyle/>
          <a:p>
            <a:pPr algn="ctr"/>
            <a:r>
              <a:rPr lang="pt-BR" sz="13800" b="1" dirty="0">
                <a:latin typeface="+mj-lt"/>
              </a:rPr>
              <a:t>Obrigado</a:t>
            </a:r>
          </a:p>
        </p:txBody>
      </p:sp>
    </p:spTree>
    <p:extLst>
      <p:ext uri="{BB962C8B-B14F-4D97-AF65-F5344CB8AC3E}">
        <p14:creationId xmlns:p14="http://schemas.microsoft.com/office/powerpoint/2010/main" val="4071285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531391" y="1842594"/>
            <a:ext cx="9144000" cy="3468993"/>
          </a:xfrm>
        </p:spPr>
        <p:txBody>
          <a:bodyPr anchor="t" anchorCtr="0">
            <a:noAutofit/>
          </a:bodyPr>
          <a:lstStyle/>
          <a:p>
            <a:pPr algn="just"/>
            <a:r>
              <a:rPr lang="pt-BR" sz="2400" b="1" dirty="0" smtClean="0"/>
              <a:t/>
            </a:r>
            <a:br>
              <a:rPr lang="pt-BR" sz="2400" b="1" dirty="0" smtClean="0"/>
            </a:br>
            <a:r>
              <a:rPr lang="pt-BR" sz="2800" b="1" dirty="0"/>
              <a:t>O protesto extrajudicial tem se mostrado como um instrumento muito eficaz para a recuperação de crédito nas relações comerciais, entretanto, apenas recentemente o instituto passou a adotado pelo poder público. Quando comparado ao processo executivo é mais rápido e mais barato. A aplicação desse instituto ao direito público, com o protesto das certidões da dívida ativa, aumentaria a eficiência da fazenda pública em cobrar os seus créditos tributários.</a:t>
            </a:r>
            <a:r>
              <a:rPr lang="pt-BR" sz="2800" b="1" dirty="0" smtClean="0"/>
              <a:t>						</a:t>
            </a:r>
            <a:br>
              <a:rPr lang="pt-BR" sz="2800" b="1" dirty="0" smtClean="0"/>
            </a:br>
            <a:r>
              <a:rPr lang="pt-BR" sz="2800" b="1" dirty="0"/>
              <a:t/>
            </a:r>
            <a:br>
              <a:rPr lang="pt-BR" sz="2800" b="1" dirty="0"/>
            </a:br>
            <a:r>
              <a:rPr lang="pt-BR" sz="2400" b="1" dirty="0" smtClean="0"/>
              <a:t/>
            </a:r>
            <a:br>
              <a:rPr lang="pt-BR" sz="2400" b="1" dirty="0" smtClean="0"/>
            </a:br>
            <a:r>
              <a:rPr lang="pt-BR" sz="2400" b="1" dirty="0" smtClean="0"/>
              <a:t/>
            </a:r>
            <a:br>
              <a:rPr lang="pt-BR" sz="2400" b="1"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9516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573306" y="2543828"/>
            <a:ext cx="8988047" cy="1384995"/>
          </a:xfrm>
          <a:prstGeom prst="rect">
            <a:avLst/>
          </a:prstGeom>
        </p:spPr>
        <p:txBody>
          <a:bodyPr wrap="square">
            <a:spAutoFit/>
          </a:bodyPr>
          <a:lstStyle/>
          <a:p>
            <a:pPr algn="just"/>
            <a:r>
              <a:rPr lang="pt-BR" sz="2800" b="1" dirty="0">
                <a:latin typeface="+mj-lt"/>
              </a:rPr>
              <a:t>O problema que levou a elaborar presente trabalho foi </a:t>
            </a:r>
            <a:r>
              <a:rPr lang="pt-BR" sz="2800" b="1" dirty="0" smtClean="0">
                <a:latin typeface="+mj-lt"/>
              </a:rPr>
              <a:t>a dificuldade e morosidade de se recuperar os créditos tarifários dos serviços de saneamento por meio da execução fiscal</a:t>
            </a:r>
            <a:endParaRPr lang="pt-BR" sz="2800" b="1" dirty="0">
              <a:latin typeface="+mj-lt"/>
            </a:endParaRPr>
          </a:p>
        </p:txBody>
      </p:sp>
    </p:spTree>
    <p:extLst>
      <p:ext uri="{BB962C8B-B14F-4D97-AF65-F5344CB8AC3E}">
        <p14:creationId xmlns:p14="http://schemas.microsoft.com/office/powerpoint/2010/main" val="393462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744024" y="1820459"/>
            <a:ext cx="8729998" cy="3970318"/>
          </a:xfrm>
          <a:prstGeom prst="rect">
            <a:avLst/>
          </a:prstGeom>
        </p:spPr>
        <p:txBody>
          <a:bodyPr wrap="square">
            <a:spAutoFit/>
          </a:bodyPr>
          <a:lstStyle/>
          <a:p>
            <a:pPr indent="-7938" algn="just"/>
            <a:r>
              <a:rPr lang="pt-BR" sz="2800" b="1" dirty="0" smtClean="0">
                <a:latin typeface="+mj-lt"/>
              </a:rPr>
              <a:t>Os prestadores de Serviço de Saneamento tem como corte do fornecimento de água com o melhor e mais eficiente instrumento para constranger o usuário devedor a pagar pelos seus débitos, entretanto, muitas vezes, mesmo após a realização do corte do fornecimento do serviço o usuário permanece inadimplente. Neste ponto que o gestor precisa fazer o uso de uma outra ferramenta para a recuperação do crédito, momento este que o Protesto aponta como um instrumento promissor.</a:t>
            </a:r>
          </a:p>
        </p:txBody>
      </p:sp>
    </p:spTree>
    <p:extLst>
      <p:ext uri="{BB962C8B-B14F-4D97-AF65-F5344CB8AC3E}">
        <p14:creationId xmlns:p14="http://schemas.microsoft.com/office/powerpoint/2010/main" val="2297448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531391" y="1318161"/>
            <a:ext cx="9144000" cy="4904509"/>
          </a:xfrm>
        </p:spPr>
        <p:txBody>
          <a:bodyPr anchor="t" anchorCtr="0">
            <a:noAutofit/>
          </a:bodyPr>
          <a:lstStyle/>
          <a:p>
            <a:pPr algn="just"/>
            <a:r>
              <a:rPr lang="pt-BR" sz="2400" b="1" dirty="0" smtClean="0"/>
              <a:t/>
            </a:r>
            <a:br>
              <a:rPr lang="pt-BR" sz="2400" b="1" dirty="0" smtClean="0"/>
            </a:br>
            <a:r>
              <a:rPr lang="pt-BR" sz="2800" b="1" dirty="0" smtClean="0"/>
              <a:t>						</a:t>
            </a:r>
            <a:br>
              <a:rPr lang="pt-BR" sz="2800" b="1" dirty="0" smtClean="0"/>
            </a:br>
            <a:r>
              <a:rPr lang="pt-BR" sz="2800" b="1" dirty="0"/>
              <a:t/>
            </a:r>
            <a:br>
              <a:rPr lang="pt-BR" sz="2800" b="1" dirty="0"/>
            </a:br>
            <a:r>
              <a:rPr lang="pt-BR" sz="2400" b="1" dirty="0" smtClean="0"/>
              <a:t/>
            </a:r>
            <a:br>
              <a:rPr lang="pt-BR" sz="2400" b="1" dirty="0" smtClean="0"/>
            </a:br>
            <a:r>
              <a:rPr lang="pt-BR" sz="2400" b="1" dirty="0" smtClean="0"/>
              <a:t/>
            </a:r>
            <a:br>
              <a:rPr lang="pt-BR" sz="2400" b="1"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ítulo 1"/>
          <p:cNvSpPr txBox="1">
            <a:spLocks/>
          </p:cNvSpPr>
          <p:nvPr/>
        </p:nvSpPr>
        <p:spPr>
          <a:xfrm>
            <a:off x="1977234" y="782659"/>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pt-BR" sz="4000" b="1" dirty="0"/>
          </a:p>
        </p:txBody>
      </p:sp>
      <p:sp>
        <p:nvSpPr>
          <p:cNvPr id="3" name="Retângulo 2"/>
          <p:cNvSpPr/>
          <p:nvPr/>
        </p:nvSpPr>
        <p:spPr>
          <a:xfrm>
            <a:off x="1318162" y="2195714"/>
            <a:ext cx="9690264" cy="2677656"/>
          </a:xfrm>
          <a:prstGeom prst="rect">
            <a:avLst/>
          </a:prstGeom>
        </p:spPr>
        <p:txBody>
          <a:bodyPr wrap="square">
            <a:spAutoFit/>
          </a:bodyPr>
          <a:lstStyle/>
          <a:p>
            <a:pPr algn="just"/>
            <a:r>
              <a:rPr lang="pt-BR" sz="2800" b="1" dirty="0">
                <a:latin typeface="+mj-lt"/>
              </a:rPr>
              <a:t>O presente trabalho </a:t>
            </a:r>
            <a:r>
              <a:rPr lang="pt-BR" sz="2800" b="1" dirty="0" smtClean="0">
                <a:latin typeface="+mj-lt"/>
              </a:rPr>
              <a:t>trata justamente </a:t>
            </a:r>
            <a:r>
              <a:rPr lang="pt-BR" sz="2800" b="1" dirty="0">
                <a:latin typeface="+mj-lt"/>
              </a:rPr>
              <a:t>da possibilidade do protesto, instituto de direito privado, ser aplicável ao direito público para recuperação de crédito tarifário. A lei que o regulamenta, Lei 9.492/97, permite que sejam protestados não só de títulos de crédito, mas também outros documentos de dívida e as certidões da dívida ativa. </a:t>
            </a:r>
          </a:p>
        </p:txBody>
      </p:sp>
    </p:spTree>
    <p:extLst>
      <p:ext uri="{BB962C8B-B14F-4D97-AF65-F5344CB8AC3E}">
        <p14:creationId xmlns:p14="http://schemas.microsoft.com/office/powerpoint/2010/main" val="2011262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479176" y="2225766"/>
            <a:ext cx="9273759" cy="3539430"/>
          </a:xfrm>
          <a:prstGeom prst="rect">
            <a:avLst/>
          </a:prstGeom>
        </p:spPr>
        <p:txBody>
          <a:bodyPr wrap="square">
            <a:spAutoFit/>
          </a:bodyPr>
          <a:lstStyle/>
          <a:p>
            <a:pPr algn="just"/>
            <a:r>
              <a:rPr lang="pt-BR" sz="2800" b="1" dirty="0" smtClean="0">
                <a:latin typeface="+mj-lt"/>
              </a:rPr>
              <a:t>Apesar </a:t>
            </a:r>
            <a:r>
              <a:rPr lang="pt-BR" sz="2800" b="1" dirty="0">
                <a:latin typeface="+mj-lt"/>
              </a:rPr>
              <a:t>da </a:t>
            </a:r>
            <a:r>
              <a:rPr lang="pt-BR" sz="2800" b="1" dirty="0" smtClean="0">
                <a:latin typeface="+mj-lt"/>
              </a:rPr>
              <a:t>Lei Federal </a:t>
            </a:r>
            <a:r>
              <a:rPr lang="pt-BR" sz="2800" b="1" dirty="0">
                <a:latin typeface="+mj-lt"/>
              </a:rPr>
              <a:t>nº </a:t>
            </a:r>
            <a:r>
              <a:rPr lang="pt-BR" sz="2800" b="1" dirty="0" smtClean="0">
                <a:latin typeface="+mj-lt"/>
              </a:rPr>
              <a:t>12.767 permitir o protesto desde 2012, apenas </a:t>
            </a:r>
            <a:r>
              <a:rPr lang="pt-BR" sz="2800" b="1" dirty="0">
                <a:latin typeface="+mj-lt"/>
              </a:rPr>
              <a:t>em novembro de 2016, o Supremo Tribunal </a:t>
            </a:r>
            <a:r>
              <a:rPr lang="pt-BR" sz="2800" b="1" dirty="0" smtClean="0">
                <a:latin typeface="+mj-lt"/>
              </a:rPr>
              <a:t>Federal consolidou o entendimento ao decidir </a:t>
            </a:r>
            <a:r>
              <a:rPr lang="pt-BR" sz="2800" b="1" dirty="0">
                <a:latin typeface="+mj-lt"/>
              </a:rPr>
              <a:t>no julgamento da Ação Direta de Inconstitucionalidade – ADI – 5135, ajuizada pela Confederação Nacional da Indústria – CNI, que o protesto de CDA é constitucional, estabelecendo a possibilidade das certidões da dívida ativa serem levadas a protesto como forma alternativa ao ajuizamento da execução fiscal propriamente dita. </a:t>
            </a:r>
          </a:p>
        </p:txBody>
      </p:sp>
    </p:spTree>
    <p:extLst>
      <p:ext uri="{BB962C8B-B14F-4D97-AF65-F5344CB8AC3E}">
        <p14:creationId xmlns:p14="http://schemas.microsoft.com/office/powerpoint/2010/main" val="3397526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tângulo 3"/>
          <p:cNvSpPr/>
          <p:nvPr/>
        </p:nvSpPr>
        <p:spPr>
          <a:xfrm>
            <a:off x="1221523" y="2828836"/>
            <a:ext cx="9703775" cy="1815882"/>
          </a:xfrm>
          <a:prstGeom prst="rect">
            <a:avLst/>
          </a:prstGeom>
        </p:spPr>
        <p:txBody>
          <a:bodyPr wrap="square">
            <a:spAutoFit/>
          </a:bodyPr>
          <a:lstStyle/>
          <a:p>
            <a:pPr algn="just"/>
            <a:r>
              <a:rPr lang="pt-BR" sz="2800" b="1" dirty="0" smtClean="0">
                <a:latin typeface="+mj-lt"/>
              </a:rPr>
              <a:t>Diante da juridicidade do protesto para a recuperação de créditos tributários, cabe ao gestor do prestador de serviços optar entre o protesto extrajudicial e a execução fiscal para a recuperação dos seus créditos tarifários ou </a:t>
            </a:r>
            <a:r>
              <a:rPr lang="pt-BR" sz="2800" b="1" dirty="0" err="1" smtClean="0">
                <a:latin typeface="+mj-lt"/>
              </a:rPr>
              <a:t>extra-tarifários</a:t>
            </a:r>
            <a:r>
              <a:rPr lang="pt-BR" sz="2800" b="1" dirty="0" smtClean="0">
                <a:latin typeface="+mj-lt"/>
              </a:rPr>
              <a:t>.</a:t>
            </a:r>
            <a:endParaRPr lang="pt-BR" sz="2800" b="1" dirty="0">
              <a:latin typeface="+mj-lt"/>
            </a:endParaRPr>
          </a:p>
        </p:txBody>
      </p:sp>
    </p:spTree>
    <p:extLst>
      <p:ext uri="{BB962C8B-B14F-4D97-AF65-F5344CB8AC3E}">
        <p14:creationId xmlns:p14="http://schemas.microsoft.com/office/powerpoint/2010/main" val="207065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tângulo 2"/>
          <p:cNvSpPr/>
          <p:nvPr/>
        </p:nvSpPr>
        <p:spPr>
          <a:xfrm>
            <a:off x="1413156" y="2380354"/>
            <a:ext cx="9417114" cy="4001095"/>
          </a:xfrm>
          <a:prstGeom prst="rect">
            <a:avLst/>
          </a:prstGeom>
        </p:spPr>
        <p:txBody>
          <a:bodyPr wrap="square">
            <a:spAutoFit/>
          </a:bodyPr>
          <a:lstStyle/>
          <a:p>
            <a:pPr marL="457200" indent="-457200" algn="just">
              <a:spcAft>
                <a:spcPts val="1200"/>
              </a:spcAft>
              <a:buFont typeface="Arial" panose="020B0604020202020204" pitchFamily="34" charset="0"/>
              <a:buChar char="•"/>
            </a:pPr>
            <a:r>
              <a:rPr lang="pt-BR" sz="2800" b="1" dirty="0" smtClean="0">
                <a:latin typeface="+mj-lt"/>
              </a:rPr>
              <a:t>Em ambos os casos o título líquido e certo exigível é a Certidão de Dívida Ativa – CDA;</a:t>
            </a:r>
          </a:p>
          <a:p>
            <a:pPr marL="457200" indent="-457200" algn="just">
              <a:spcAft>
                <a:spcPts val="1200"/>
              </a:spcAft>
              <a:buFont typeface="Arial" panose="020B0604020202020204" pitchFamily="34" charset="0"/>
              <a:buChar char="•"/>
            </a:pPr>
            <a:r>
              <a:rPr lang="pt-BR" sz="2800" b="1" dirty="0" smtClean="0">
                <a:latin typeface="+mj-lt"/>
              </a:rPr>
              <a:t>Tanto no Protesto, quanto na Execução fiscal a fazenda pública é isenta do pagamento de custas ou emolumentos;</a:t>
            </a:r>
          </a:p>
          <a:p>
            <a:pPr marL="457200" indent="-457200" algn="just">
              <a:spcAft>
                <a:spcPts val="1200"/>
              </a:spcAft>
              <a:buFont typeface="Arial" panose="020B0604020202020204" pitchFamily="34" charset="0"/>
              <a:buChar char="•"/>
            </a:pPr>
            <a:r>
              <a:rPr lang="pt-BR" sz="2800" b="1" dirty="0" smtClean="0">
                <a:latin typeface="+mj-lt"/>
              </a:rPr>
              <a:t>No quesito celeridade, o Protesto leva uma vantagem muito grande em relação à Execução Fiscal;</a:t>
            </a:r>
          </a:p>
          <a:p>
            <a:pPr marL="457200" indent="-457200" algn="just">
              <a:spcAft>
                <a:spcPts val="1200"/>
              </a:spcAft>
              <a:buFont typeface="Arial" panose="020B0604020202020204" pitchFamily="34" charset="0"/>
              <a:buChar char="•"/>
            </a:pPr>
            <a:r>
              <a:rPr lang="pt-BR" sz="2800" b="1" dirty="0" smtClean="0">
                <a:latin typeface="+mj-lt"/>
              </a:rPr>
              <a:t>Quanto a complexidade do procedimento, o </a:t>
            </a:r>
            <a:r>
              <a:rPr lang="pt-BR" sz="2800" b="1" dirty="0">
                <a:latin typeface="+mj-lt"/>
              </a:rPr>
              <a:t>P</a:t>
            </a:r>
            <a:r>
              <a:rPr lang="pt-BR" sz="2800" b="1" dirty="0" smtClean="0">
                <a:latin typeface="+mj-lt"/>
              </a:rPr>
              <a:t>rotesto também apresenta uma vantagem relativa muito maior;</a:t>
            </a:r>
            <a:endParaRPr lang="pt-BR" sz="2800" b="1" dirty="0">
              <a:latin typeface="+mj-lt"/>
            </a:endParaRPr>
          </a:p>
        </p:txBody>
      </p:sp>
      <p:sp>
        <p:nvSpPr>
          <p:cNvPr id="4" name="Retângulo 3"/>
          <p:cNvSpPr/>
          <p:nvPr/>
        </p:nvSpPr>
        <p:spPr>
          <a:xfrm>
            <a:off x="2137558" y="1211382"/>
            <a:ext cx="7232073" cy="646331"/>
          </a:xfrm>
          <a:prstGeom prst="rect">
            <a:avLst/>
          </a:prstGeom>
        </p:spPr>
        <p:txBody>
          <a:bodyPr wrap="square">
            <a:spAutoFit/>
          </a:bodyPr>
          <a:lstStyle/>
          <a:p>
            <a:pPr algn="ctr"/>
            <a:r>
              <a:rPr lang="pt-BR" sz="3600" b="1" dirty="0" smtClean="0">
                <a:latin typeface="+mj-lt"/>
              </a:rPr>
              <a:t>PROTESTO   X   EXECUÇÃO FISCAL</a:t>
            </a:r>
            <a:endParaRPr lang="pt-BR" sz="3600" b="1" dirty="0">
              <a:latin typeface="+mj-lt"/>
            </a:endParaRPr>
          </a:p>
        </p:txBody>
      </p:sp>
    </p:spTree>
    <p:extLst>
      <p:ext uri="{BB962C8B-B14F-4D97-AF65-F5344CB8AC3E}">
        <p14:creationId xmlns:p14="http://schemas.microsoft.com/office/powerpoint/2010/main" val="3510721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pic>
        <p:nvPicPr>
          <p:cNvPr id="5" name="Imagem 31"/>
          <p:cNvPicPr>
            <a:picLocks noChangeAspect="1"/>
          </p:cNvPicPr>
          <p:nvPr/>
        </p:nvPicPr>
        <p:blipFill>
          <a:blip r:embed="rId2" cstate="print">
            <a:extLst>
              <a:ext uri="{28A0092B-C50C-407E-A947-70E740481C1C}">
                <a14:useLocalDpi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quadro 2"/>
          <p:cNvPicPr>
            <a:picLocks noChangeAspect="1" noChangeArrowheads="1"/>
          </p:cNvPicPr>
          <p:nvPr/>
        </p:nvPicPr>
        <p:blipFill>
          <a:blip r:embed="rId4">
            <a:extLst>
              <a:ext uri="{28A0092B-C50C-407E-A947-70E740481C1C}">
                <a14:useLocalDpi xmlns:a14="http://schemas.microsoft.com/office/drawing/2010/main" val="0"/>
              </a:ext>
            </a:extLst>
          </a:blip>
          <a:srcRect l="10602" r="8929" b="13840"/>
          <a:stretch>
            <a:fillRect/>
          </a:stretch>
        </p:blipFill>
        <p:spPr bwMode="auto">
          <a:xfrm>
            <a:off x="2306059" y="1210235"/>
            <a:ext cx="6683461" cy="536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0322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3895</TotalTime>
  <Words>897</Words>
  <Application>Microsoft Office PowerPoint</Application>
  <PresentationFormat>Widescreen</PresentationFormat>
  <Paragraphs>30</Paragraphs>
  <Slides>18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18</vt:i4>
      </vt:variant>
    </vt:vector>
  </HeadingPairs>
  <TitlesOfParts>
    <vt:vector size="23" baseType="lpstr">
      <vt:lpstr>Arial</vt:lpstr>
      <vt:lpstr>Calibri</vt:lpstr>
      <vt:lpstr>Calibri Light</vt:lpstr>
      <vt:lpstr>Times New Roman</vt:lpstr>
      <vt:lpstr>Tema do Office</vt:lpstr>
      <vt:lpstr>Apresentação do PowerPoint</vt:lpstr>
      <vt:lpstr> O protesto extrajudicial tem se mostrado como um instrumento muito eficaz para a recuperação de crédito nas relações comerciais, entretanto, apenas recentemente o instituto passou a adotado pelo poder público. Quando comparado ao processo executivo é mais rápido e mais barato. A aplicação desse instituto ao direito público, com o protesto das certidões da dívida ativa, aumentaria a eficiência da fazenda pública em cobrar os seus créditos tributários.          </vt:lpstr>
      <vt:lpstr>Apresentação do PowerPoint</vt:lpstr>
      <vt:lpstr>Apresentação do PowerPoint</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trabalho</dc:title>
  <dc:creator>Paulo Scalize;Eduardo Quintanilha de Albuquerque</dc:creator>
  <cp:lastModifiedBy>Eduardo Quintanilha de Albuquerque</cp:lastModifiedBy>
  <cp:revision>45</cp:revision>
  <dcterms:created xsi:type="dcterms:W3CDTF">2017-05-30T09:26:55Z</dcterms:created>
  <dcterms:modified xsi:type="dcterms:W3CDTF">2017-06-21T13:37:18Z</dcterms:modified>
</cp:coreProperties>
</file>