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60"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270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aiane%20simao\Desktop\DAIANE-SAAE\ASSEMAE\2018_01_28_Resumo_Assemae-Tabelas.doc.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248963584048364E-2"/>
          <c:y val="4.0604244640428631E-2"/>
          <c:w val="0.68618544440030471"/>
          <c:h val="0.79549005137875684"/>
        </c:manualLayout>
      </c:layout>
      <c:barChart>
        <c:barDir val="col"/>
        <c:grouping val="clustered"/>
        <c:varyColors val="0"/>
        <c:ser>
          <c:idx val="0"/>
          <c:order val="0"/>
          <c:tx>
            <c:strRef>
              <c:f>Plan1!$C$111</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Plan1!$B$112:$B$123</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Plan1!$C$112:$C$123</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5539600"/>
        <c:axId val="145331592"/>
      </c:barChart>
      <c:dateAx>
        <c:axId val="1455396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331592"/>
        <c:crosses val="autoZero"/>
        <c:auto val="1"/>
        <c:lblOffset val="100"/>
        <c:baseTimeUnit val="months"/>
      </c:dateAx>
      <c:valAx>
        <c:axId val="145331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539600"/>
        <c:crosses val="autoZero"/>
        <c:crossBetween val="between"/>
      </c:valAx>
      <c:spPr>
        <a:noFill/>
        <a:ln>
          <a:noFill/>
        </a:ln>
        <a:effectLst/>
      </c:spPr>
    </c:plotArea>
    <c:legend>
      <c:legendPos val="r"/>
      <c:layout>
        <c:manualLayout>
          <c:xMode val="edge"/>
          <c:yMode val="edge"/>
          <c:x val="0.81840009370542466"/>
          <c:y val="0.34308261495985926"/>
          <c:w val="0.16453304317131395"/>
          <c:h val="0.3268040041540147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Plan1!$C$18</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Plan1!$B$19:$B$30</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Plan1!$C$19:$C$30</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5525896"/>
        <c:axId val="145642744"/>
      </c:barChart>
      <c:lineChart>
        <c:grouping val="standard"/>
        <c:varyColors val="0"/>
        <c:ser>
          <c:idx val="1"/>
          <c:order val="1"/>
          <c:tx>
            <c:strRef>
              <c:f>Plan1!$D$18</c:f>
              <c:strCache>
                <c:ptCount val="1"/>
                <c:pt idx="0">
                  <c:v>Alcalinidade</c:v>
                </c:pt>
              </c:strCache>
            </c:strRef>
          </c:tx>
          <c:spPr>
            <a:ln w="28575" cap="rnd">
              <a:solidFill>
                <a:schemeClr val="accent2"/>
              </a:solidFill>
              <a:round/>
            </a:ln>
            <a:effectLst/>
          </c:spPr>
          <c:marker>
            <c:symbol val="none"/>
          </c:marker>
          <c:dLbls>
            <c:dLbl>
              <c:idx val="1"/>
              <c:layout>
                <c:manualLayout>
                  <c:x val="-2.9225469348562714E-2"/>
                  <c:y val="1.145552520125343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7687286751269968E-2"/>
                  <c:y val="-2.672955880292469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8475168234348537E-2"/>
                  <c:y val="-1.909267104913895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937025619142464E-2"/>
                  <c:y val="-2.28070461612834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3.3840017140441096E-2"/>
                  <c:y val="2.672955880292467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1534556362098899E-2"/>
                  <c:y val="1.909254200208898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1.2305460778342195E-2"/>
                  <c:y val="2.29110504025068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0767278181049533E-2"/>
                  <c:y val="1.145552520125343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1.2305460778342195E-2"/>
                  <c:y val="3.436657560376030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2.3072738959391617E-2"/>
                  <c:y val="-3.054806720334252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Plan1!$B$19:$B$30</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Plan1!$D$19:$D$30</c:f>
              <c:numCache>
                <c:formatCode>0.00</c:formatCode>
                <c:ptCount val="12"/>
                <c:pt idx="0">
                  <c:v>28.949516129032251</c:v>
                </c:pt>
                <c:pt idx="1">
                  <c:v>23.282142857142862</c:v>
                </c:pt>
                <c:pt idx="2">
                  <c:v>27.99048387096774</c:v>
                </c:pt>
                <c:pt idx="3">
                  <c:v>27.831666666666663</c:v>
                </c:pt>
                <c:pt idx="4">
                  <c:v>27.325806451612902</c:v>
                </c:pt>
                <c:pt idx="5">
                  <c:v>26.111666666666668</c:v>
                </c:pt>
                <c:pt idx="6">
                  <c:v>19.196774193548389</c:v>
                </c:pt>
                <c:pt idx="7">
                  <c:v>16.279032258064518</c:v>
                </c:pt>
                <c:pt idx="8">
                  <c:v>17.02</c:v>
                </c:pt>
                <c:pt idx="9">
                  <c:v>17.062903225806455</c:v>
                </c:pt>
                <c:pt idx="10">
                  <c:v>18.526666666666664</c:v>
                </c:pt>
                <c:pt idx="11">
                  <c:v>21.419677419354834</c:v>
                </c:pt>
              </c:numCache>
            </c:numRef>
          </c:val>
          <c:smooth val="0"/>
        </c:ser>
        <c:dLbls>
          <c:showLegendKey val="0"/>
          <c:showVal val="1"/>
          <c:showCatName val="0"/>
          <c:showSerName val="0"/>
          <c:showPercent val="0"/>
          <c:showBubbleSize val="0"/>
        </c:dLbls>
        <c:marker val="1"/>
        <c:smooth val="0"/>
        <c:axId val="112133960"/>
        <c:axId val="144761248"/>
      </c:lineChart>
      <c:dateAx>
        <c:axId val="1455258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642744"/>
        <c:crosses val="autoZero"/>
        <c:auto val="1"/>
        <c:lblOffset val="100"/>
        <c:baseTimeUnit val="months"/>
      </c:dateAx>
      <c:valAx>
        <c:axId val="1456427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525896"/>
        <c:crosses val="autoZero"/>
        <c:crossBetween val="between"/>
      </c:valAx>
      <c:valAx>
        <c:axId val="144761248"/>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Alcalinidade</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12133960"/>
        <c:crosses val="max"/>
        <c:crossBetween val="between"/>
      </c:valAx>
      <c:dateAx>
        <c:axId val="112133960"/>
        <c:scaling>
          <c:orientation val="minMax"/>
        </c:scaling>
        <c:delete val="1"/>
        <c:axPos val="b"/>
        <c:numFmt formatCode="mmm\-yy" sourceLinked="1"/>
        <c:majorTickMark val="out"/>
        <c:minorTickMark val="none"/>
        <c:tickLblPos val="nextTo"/>
        <c:crossAx val="144761248"/>
        <c:crosses val="autoZero"/>
        <c:auto val="1"/>
        <c:lblOffset val="100"/>
        <c:baseTimeUnit val="months"/>
      </c:dateAx>
      <c:spPr>
        <a:noFill/>
        <a:ln>
          <a:noFill/>
        </a:ln>
        <a:effectLst/>
      </c:spPr>
    </c:plotArea>
    <c:legend>
      <c:legendPos val="r"/>
      <c:layout>
        <c:manualLayout>
          <c:xMode val="edge"/>
          <c:yMode val="edge"/>
          <c:x val="0.79082242505170108"/>
          <c:y val="0.60885588199071428"/>
          <c:w val="0.20770296355960449"/>
          <c:h val="0.1976087117314800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Plan1!$C$43</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Plan1!$B$44:$B$55</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Plan1!$C$44:$C$55</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4499216"/>
        <c:axId val="90528752"/>
      </c:barChart>
      <c:lineChart>
        <c:grouping val="standard"/>
        <c:varyColors val="0"/>
        <c:ser>
          <c:idx val="1"/>
          <c:order val="1"/>
          <c:tx>
            <c:strRef>
              <c:f>Plan1!$D$43</c:f>
              <c:strCache>
                <c:ptCount val="1"/>
                <c:pt idx="0">
                  <c:v>Consumo de Sulfato</c:v>
                </c:pt>
              </c:strCache>
            </c:strRef>
          </c:tx>
          <c:spPr>
            <a:ln w="28575" cap="rnd">
              <a:solidFill>
                <a:schemeClr val="accent2"/>
              </a:solidFill>
              <a:round/>
            </a:ln>
            <a:effectLst/>
          </c:spPr>
          <c:marker>
            <c:symbol val="none"/>
          </c:marker>
          <c:dLbls>
            <c:dLbl>
              <c:idx val="1"/>
              <c:layout>
                <c:manualLayout>
                  <c:x val="-4.6239345532429678E-2"/>
                  <c:y val="2.94372274303966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315672249693437E-2"/>
                  <c:y val="3.311688085919618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3871803659728904E-2"/>
                  <c:y val="-2.57575740015970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6.7817706780896866E-2"/>
                  <c:y val="2.94372274303966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7.090032981639223E-2"/>
                  <c:y val="2.20779205727974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4.7780657050177339E-2"/>
                  <c:y val="3.3116880859196111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8"/>
              <c:layout>
                <c:manualLayout>
                  <c:x val="-3.2367541872700772E-2"/>
                  <c:y val="2.207792057279745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1.5413115177476674E-2"/>
                  <c:y val="2.943722743039660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5.2404591603420307E-2"/>
                  <c:y val="-3.679653428799575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Plan1!$B$44:$B$55</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Plan1!$D$44:$D$55</c:f>
              <c:numCache>
                <c:formatCode>#,##0.00</c:formatCode>
                <c:ptCount val="12"/>
                <c:pt idx="0">
                  <c:v>162367.50600000002</c:v>
                </c:pt>
                <c:pt idx="1">
                  <c:v>123825.08160000002</c:v>
                </c:pt>
                <c:pt idx="2">
                  <c:v>162016.27199999997</c:v>
                </c:pt>
                <c:pt idx="3">
                  <c:v>136762.3425</c:v>
                </c:pt>
                <c:pt idx="4">
                  <c:v>133417.7064</c:v>
                </c:pt>
                <c:pt idx="5">
                  <c:v>111632.39999999998</c:v>
                </c:pt>
                <c:pt idx="6">
                  <c:v>90414.02999999997</c:v>
                </c:pt>
                <c:pt idx="7">
                  <c:v>71660.159999999989</c:v>
                </c:pt>
                <c:pt idx="8">
                  <c:v>66736.751999999979</c:v>
                </c:pt>
                <c:pt idx="9">
                  <c:v>68998.05</c:v>
                </c:pt>
                <c:pt idx="10">
                  <c:v>74691.45600000002</c:v>
                </c:pt>
              </c:numCache>
            </c:numRef>
          </c:val>
          <c:smooth val="0"/>
        </c:ser>
        <c:dLbls>
          <c:showLegendKey val="0"/>
          <c:showVal val="1"/>
          <c:showCatName val="0"/>
          <c:showSerName val="0"/>
          <c:showPercent val="0"/>
          <c:showBubbleSize val="0"/>
        </c:dLbls>
        <c:marker val="1"/>
        <c:smooth val="0"/>
        <c:axId val="145458312"/>
        <c:axId val="144566736"/>
      </c:lineChart>
      <c:dateAx>
        <c:axId val="1444992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90528752"/>
        <c:crosses val="autoZero"/>
        <c:auto val="1"/>
        <c:lblOffset val="100"/>
        <c:baseTimeUnit val="months"/>
      </c:dateAx>
      <c:valAx>
        <c:axId val="90528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4499216"/>
        <c:crosses val="autoZero"/>
        <c:crossBetween val="between"/>
      </c:valAx>
      <c:valAx>
        <c:axId val="144566736"/>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Consumo</a:t>
                </a:r>
                <a:r>
                  <a:rPr lang="pt-BR" baseline="0"/>
                  <a:t> de Sulfato (L)</a:t>
                </a:r>
                <a:endParaRPr lang="pt-B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58312"/>
        <c:crosses val="max"/>
        <c:crossBetween val="between"/>
      </c:valAx>
      <c:dateAx>
        <c:axId val="145458312"/>
        <c:scaling>
          <c:orientation val="minMax"/>
        </c:scaling>
        <c:delete val="1"/>
        <c:axPos val="b"/>
        <c:numFmt formatCode="mmm\-yy" sourceLinked="1"/>
        <c:majorTickMark val="out"/>
        <c:minorTickMark val="none"/>
        <c:tickLblPos val="nextTo"/>
        <c:crossAx val="144566736"/>
        <c:crosses val="autoZero"/>
        <c:auto val="1"/>
        <c:lblOffset val="100"/>
        <c:baseTimeUnit val="months"/>
      </c:dateAx>
      <c:spPr>
        <a:noFill/>
        <a:ln>
          <a:noFill/>
        </a:ln>
        <a:effectLst/>
      </c:spPr>
    </c:plotArea>
    <c:legend>
      <c:legendPos val="r"/>
      <c:layout>
        <c:manualLayout>
          <c:xMode val="edge"/>
          <c:yMode val="edge"/>
          <c:x val="0.79082242505170108"/>
          <c:y val="0.60885588199071428"/>
          <c:w val="0.20035891203703704"/>
          <c:h val="0.1976087117314800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Plan1!$C$64</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Plan1!$B$65:$B$76</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Plan1!$C$65:$C$76</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5459096"/>
        <c:axId val="145459488"/>
      </c:barChart>
      <c:lineChart>
        <c:grouping val="standard"/>
        <c:varyColors val="0"/>
        <c:ser>
          <c:idx val="1"/>
          <c:order val="1"/>
          <c:tx>
            <c:strRef>
              <c:f>Plan1!$D$64</c:f>
              <c:strCache>
                <c:ptCount val="1"/>
                <c:pt idx="0">
                  <c:v>Consumo de Cal</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Plan1!$B$65:$B$76</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Plan1!$D$65:$D$76</c:f>
              <c:numCache>
                <c:formatCode>#,##0.00</c:formatCode>
                <c:ptCount val="12"/>
                <c:pt idx="0">
                  <c:v>17900</c:v>
                </c:pt>
                <c:pt idx="1">
                  <c:v>22350</c:v>
                </c:pt>
                <c:pt idx="2">
                  <c:v>26900</c:v>
                </c:pt>
                <c:pt idx="3">
                  <c:v>23850</c:v>
                </c:pt>
                <c:pt idx="4">
                  <c:v>18480</c:v>
                </c:pt>
                <c:pt idx="5">
                  <c:v>19550</c:v>
                </c:pt>
                <c:pt idx="6">
                  <c:v>14680</c:v>
                </c:pt>
                <c:pt idx="7">
                  <c:v>12180</c:v>
                </c:pt>
                <c:pt idx="8">
                  <c:v>9925</c:v>
                </c:pt>
                <c:pt idx="9">
                  <c:v>11000</c:v>
                </c:pt>
                <c:pt idx="10">
                  <c:v>12820</c:v>
                </c:pt>
              </c:numCache>
            </c:numRef>
          </c:val>
          <c:smooth val="0"/>
        </c:ser>
        <c:dLbls>
          <c:showLegendKey val="0"/>
          <c:showVal val="1"/>
          <c:showCatName val="0"/>
          <c:showSerName val="0"/>
          <c:showPercent val="0"/>
          <c:showBubbleSize val="0"/>
        </c:dLbls>
        <c:marker val="1"/>
        <c:smooth val="0"/>
        <c:axId val="145460272"/>
        <c:axId val="145459880"/>
      </c:lineChart>
      <c:dateAx>
        <c:axId val="1454590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59488"/>
        <c:crosses val="autoZero"/>
        <c:auto val="1"/>
        <c:lblOffset val="100"/>
        <c:baseTimeUnit val="months"/>
      </c:dateAx>
      <c:valAx>
        <c:axId val="1454594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59096"/>
        <c:crosses val="autoZero"/>
        <c:crossBetween val="between"/>
      </c:valAx>
      <c:valAx>
        <c:axId val="145459880"/>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Consumo</a:t>
                </a:r>
                <a:r>
                  <a:rPr lang="pt-BR" baseline="0"/>
                  <a:t> de Cal (Kg)</a:t>
                </a:r>
                <a:endParaRPr lang="pt-B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0272"/>
        <c:crosses val="max"/>
        <c:crossBetween val="between"/>
      </c:valAx>
      <c:dateAx>
        <c:axId val="145460272"/>
        <c:scaling>
          <c:orientation val="minMax"/>
        </c:scaling>
        <c:delete val="1"/>
        <c:axPos val="b"/>
        <c:numFmt formatCode="mmm\-yy" sourceLinked="1"/>
        <c:majorTickMark val="out"/>
        <c:minorTickMark val="none"/>
        <c:tickLblPos val="nextTo"/>
        <c:crossAx val="145459880"/>
        <c:crosses val="autoZero"/>
        <c:auto val="1"/>
        <c:lblOffset val="100"/>
        <c:baseTimeUnit val="months"/>
      </c:dateAx>
      <c:spPr>
        <a:noFill/>
        <a:ln>
          <a:noFill/>
        </a:ln>
        <a:effectLst/>
      </c:spPr>
    </c:plotArea>
    <c:legend>
      <c:legendPos val="r"/>
      <c:layout>
        <c:manualLayout>
          <c:xMode val="edge"/>
          <c:yMode val="edge"/>
          <c:x val="0.79082242505170108"/>
          <c:y val="0.60885588199071428"/>
          <c:w val="0.20035891203703704"/>
          <c:h val="0.1976087117314800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Plan1!$C$88</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Plan1!$B$89:$B$100</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Plan1!$C$89:$C$100</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5461056"/>
        <c:axId val="145461448"/>
      </c:barChart>
      <c:lineChart>
        <c:grouping val="standard"/>
        <c:varyColors val="0"/>
        <c:ser>
          <c:idx val="1"/>
          <c:order val="1"/>
          <c:tx>
            <c:strRef>
              <c:f>Plan1!$D$88</c:f>
              <c:strCache>
                <c:ptCount val="1"/>
                <c:pt idx="0">
                  <c:v>Turbidez Tratada</c:v>
                </c:pt>
              </c:strCache>
            </c:strRef>
          </c:tx>
          <c:spPr>
            <a:ln w="28575" cap="rnd">
              <a:solidFill>
                <a:schemeClr val="accent2"/>
              </a:solidFill>
              <a:round/>
            </a:ln>
            <a:effectLst/>
          </c:spPr>
          <c:marker>
            <c:symbol val="none"/>
          </c:marker>
          <c:dLbls>
            <c:dLbl>
              <c:idx val="5"/>
              <c:layout>
                <c:manualLayout>
                  <c:x val="-1.5406920424711778E-3"/>
                  <c:y val="-1.492574149790980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4.6220761274136466E-3"/>
                  <c:y val="2.985148299581961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Plan1!$B$89:$B$100</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Plan1!$D$89:$D$100</c:f>
              <c:numCache>
                <c:formatCode>#,##0.00</c:formatCode>
                <c:ptCount val="12"/>
                <c:pt idx="0">
                  <c:v>0.79004925485757382</c:v>
                </c:pt>
                <c:pt idx="1">
                  <c:v>0.65057415413533837</c:v>
                </c:pt>
                <c:pt idx="2">
                  <c:v>0.73701072439162396</c:v>
                </c:pt>
                <c:pt idx="3">
                  <c:v>0.63243355119825695</c:v>
                </c:pt>
                <c:pt idx="4">
                  <c:v>0.70095642331635555</c:v>
                </c:pt>
                <c:pt idx="5">
                  <c:v>0.65</c:v>
                </c:pt>
                <c:pt idx="6">
                  <c:v>0.64</c:v>
                </c:pt>
                <c:pt idx="7">
                  <c:v>0.6</c:v>
                </c:pt>
                <c:pt idx="8">
                  <c:v>0.56999999999999995</c:v>
                </c:pt>
                <c:pt idx="9">
                  <c:v>0.50522580645161297</c:v>
                </c:pt>
                <c:pt idx="10">
                  <c:v>0.36500000000000005</c:v>
                </c:pt>
                <c:pt idx="11">
                  <c:v>0.38</c:v>
                </c:pt>
              </c:numCache>
            </c:numRef>
          </c:val>
          <c:smooth val="0"/>
        </c:ser>
        <c:dLbls>
          <c:showLegendKey val="0"/>
          <c:showVal val="1"/>
          <c:showCatName val="0"/>
          <c:showSerName val="0"/>
          <c:showPercent val="0"/>
          <c:showBubbleSize val="0"/>
        </c:dLbls>
        <c:marker val="1"/>
        <c:smooth val="0"/>
        <c:axId val="145462232"/>
        <c:axId val="145461840"/>
      </c:lineChart>
      <c:dateAx>
        <c:axId val="14546105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1448"/>
        <c:crosses val="autoZero"/>
        <c:auto val="1"/>
        <c:lblOffset val="100"/>
        <c:baseTimeUnit val="months"/>
      </c:dateAx>
      <c:valAx>
        <c:axId val="145461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1056"/>
        <c:crosses val="autoZero"/>
        <c:crossBetween val="between"/>
      </c:valAx>
      <c:valAx>
        <c:axId val="145461840"/>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Turbidez</a:t>
                </a:r>
                <a:r>
                  <a:rPr lang="pt-BR" baseline="0"/>
                  <a:t> da Água Tratada (uT)</a:t>
                </a:r>
                <a:endParaRPr lang="pt-B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2232"/>
        <c:crosses val="max"/>
        <c:crossBetween val="between"/>
      </c:valAx>
      <c:dateAx>
        <c:axId val="145462232"/>
        <c:scaling>
          <c:orientation val="minMax"/>
        </c:scaling>
        <c:delete val="1"/>
        <c:axPos val="b"/>
        <c:numFmt formatCode="mmm\-yy" sourceLinked="1"/>
        <c:majorTickMark val="out"/>
        <c:minorTickMark val="none"/>
        <c:tickLblPos val="nextTo"/>
        <c:crossAx val="145461840"/>
        <c:crosses val="autoZero"/>
        <c:auto val="1"/>
        <c:lblOffset val="100"/>
        <c:baseTimeUnit val="months"/>
      </c:dateAx>
      <c:spPr>
        <a:noFill/>
        <a:ln>
          <a:noFill/>
        </a:ln>
        <a:effectLst/>
      </c:spPr>
    </c:plotArea>
    <c:legend>
      <c:legendPos val="r"/>
      <c:layout>
        <c:manualLayout>
          <c:xMode val="edge"/>
          <c:yMode val="edge"/>
          <c:x val="0.79082242505170108"/>
          <c:y val="0.60885588199071428"/>
          <c:w val="0.20770844907407407"/>
          <c:h val="0.1976087117314800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248963584048364E-2"/>
          <c:y val="4.0604244640428631E-2"/>
          <c:w val="0.68618544440030471"/>
          <c:h val="0.79549005137875684"/>
        </c:manualLayout>
      </c:layout>
      <c:barChart>
        <c:barDir val="col"/>
        <c:grouping val="clustered"/>
        <c:varyColors val="0"/>
        <c:ser>
          <c:idx val="0"/>
          <c:order val="0"/>
          <c:tx>
            <c:strRef>
              <c:f>Plan1!$C$111</c:f>
              <c:strCache>
                <c:ptCount val="1"/>
                <c:pt idx="0">
                  <c:v>Média Vazão Rio Paraíba</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Plan1!$B$112:$B$123</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Plan1!$C$112:$C$123</c:f>
              <c:numCache>
                <c:formatCode>0.00</c:formatCode>
                <c:ptCount val="12"/>
                <c:pt idx="0">
                  <c:v>32.599521994134896</c:v>
                </c:pt>
                <c:pt idx="1">
                  <c:v>30.669134920634917</c:v>
                </c:pt>
                <c:pt idx="2">
                  <c:v>30.921017281105989</c:v>
                </c:pt>
                <c:pt idx="3">
                  <c:v>32.07908194444444</c:v>
                </c:pt>
                <c:pt idx="4">
                  <c:v>33.765678003740064</c:v>
                </c:pt>
                <c:pt idx="5">
                  <c:v>57.188532222222214</c:v>
                </c:pt>
                <c:pt idx="6">
                  <c:v>114.19053118279572</c:v>
                </c:pt>
                <c:pt idx="7">
                  <c:v>136.56038279569896</c:v>
                </c:pt>
                <c:pt idx="8">
                  <c:v>130.42895580808081</c:v>
                </c:pt>
                <c:pt idx="9">
                  <c:v>124.80498494623656</c:v>
                </c:pt>
                <c:pt idx="10">
                  <c:v>86.626299444444456</c:v>
                </c:pt>
                <c:pt idx="11">
                  <c:v>64.934640252454443</c:v>
                </c:pt>
              </c:numCache>
            </c:numRef>
          </c:val>
        </c:ser>
        <c:dLbls>
          <c:showLegendKey val="0"/>
          <c:showVal val="1"/>
          <c:showCatName val="0"/>
          <c:showSerName val="0"/>
          <c:showPercent val="0"/>
          <c:showBubbleSize val="0"/>
        </c:dLbls>
        <c:gapWidth val="219"/>
        <c:axId val="145463016"/>
        <c:axId val="145463408"/>
      </c:barChart>
      <c:lineChart>
        <c:grouping val="standard"/>
        <c:varyColors val="0"/>
        <c:ser>
          <c:idx val="1"/>
          <c:order val="1"/>
          <c:tx>
            <c:strRef>
              <c:f>Plan1!$D$111</c:f>
              <c:strCache>
                <c:ptCount val="1"/>
                <c:pt idx="0">
                  <c:v>Concentração de Aluminio</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pt-B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Plan1!$B$112:$B$123</c:f>
              <c:numCache>
                <c:formatCode>mmm\-yy</c:formatCode>
                <c:ptCount val="1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numCache>
            </c:numRef>
          </c:cat>
          <c:val>
            <c:numRef>
              <c:f>Plan1!$D$112:$D$123</c:f>
              <c:numCache>
                <c:formatCode>#,##0.00</c:formatCode>
                <c:ptCount val="12"/>
                <c:pt idx="0">
                  <c:v>0.09</c:v>
                </c:pt>
                <c:pt idx="1">
                  <c:v>0.10000000000000005</c:v>
                </c:pt>
                <c:pt idx="2">
                  <c:v>0.10000000000000005</c:v>
                </c:pt>
                <c:pt idx="3">
                  <c:v>0.11</c:v>
                </c:pt>
                <c:pt idx="4">
                  <c:v>0.10000000000000005</c:v>
                </c:pt>
                <c:pt idx="5">
                  <c:v>0.10000000000000005</c:v>
                </c:pt>
                <c:pt idx="6">
                  <c:v>0.10000000000000005</c:v>
                </c:pt>
                <c:pt idx="7">
                  <c:v>0.09</c:v>
                </c:pt>
                <c:pt idx="8">
                  <c:v>0.09</c:v>
                </c:pt>
                <c:pt idx="9">
                  <c:v>0.10000000000000005</c:v>
                </c:pt>
                <c:pt idx="10">
                  <c:v>0.10000000000000005</c:v>
                </c:pt>
                <c:pt idx="11">
                  <c:v>0.1</c:v>
                </c:pt>
              </c:numCache>
            </c:numRef>
          </c:val>
          <c:smooth val="0"/>
        </c:ser>
        <c:dLbls>
          <c:showLegendKey val="0"/>
          <c:showVal val="1"/>
          <c:showCatName val="0"/>
          <c:showSerName val="0"/>
          <c:showPercent val="0"/>
          <c:showBubbleSize val="0"/>
        </c:dLbls>
        <c:marker val="1"/>
        <c:smooth val="0"/>
        <c:axId val="145464192"/>
        <c:axId val="145463800"/>
      </c:lineChart>
      <c:dateAx>
        <c:axId val="1454630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Período (mês)</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3408"/>
        <c:crosses val="autoZero"/>
        <c:auto val="1"/>
        <c:lblOffset val="100"/>
        <c:baseTimeUnit val="months"/>
      </c:dateAx>
      <c:valAx>
        <c:axId val="1454634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Vazão do Rio (l/s)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3016"/>
        <c:crosses val="autoZero"/>
        <c:crossBetween val="between"/>
      </c:valAx>
      <c:valAx>
        <c:axId val="145463800"/>
        <c:scaling>
          <c:orientation val="minMax"/>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pt-BR"/>
                  <a:t>Concentração de Aluminio (mg/L)</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pt-BR"/>
            </a:p>
          </c:txPr>
        </c:title>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45464192"/>
        <c:crosses val="max"/>
        <c:crossBetween val="between"/>
      </c:valAx>
      <c:dateAx>
        <c:axId val="145464192"/>
        <c:scaling>
          <c:orientation val="minMax"/>
        </c:scaling>
        <c:delete val="1"/>
        <c:axPos val="b"/>
        <c:numFmt formatCode="mmm\-yy" sourceLinked="1"/>
        <c:majorTickMark val="out"/>
        <c:minorTickMark val="none"/>
        <c:tickLblPos val="nextTo"/>
        <c:crossAx val="145463800"/>
        <c:crosses val="autoZero"/>
        <c:auto val="1"/>
        <c:lblOffset val="100"/>
        <c:baseTimeUnit val="months"/>
      </c:dateAx>
      <c:spPr>
        <a:noFill/>
        <a:ln>
          <a:noFill/>
        </a:ln>
        <a:effectLst/>
      </c:spPr>
    </c:plotArea>
    <c:legend>
      <c:legendPos val="r"/>
      <c:layout>
        <c:manualLayout>
          <c:xMode val="edge"/>
          <c:yMode val="edge"/>
          <c:x val="0.83064940215765037"/>
          <c:y val="0.55846286549707591"/>
          <c:w val="0.15931086562756183"/>
          <c:h val="0.3268040041540147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legend>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48AA22-89A4-4CA1-A2D4-78FB884F934E}" type="datetimeFigureOut">
              <a:rPr lang="pt-BR" smtClean="0"/>
              <a:t>17/05/2018</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FC3A9E8-EF9C-4540-ACF4-4051308097D5}" type="slidenum">
              <a:rPr lang="pt-BR" smtClean="0"/>
              <a:t>‹nº›</a:t>
            </a:fld>
            <a:endParaRPr lang="pt-BR"/>
          </a:p>
        </p:txBody>
      </p:sp>
    </p:spTree>
    <p:extLst>
      <p:ext uri="{BB962C8B-B14F-4D97-AF65-F5344CB8AC3E}">
        <p14:creationId xmlns:p14="http://schemas.microsoft.com/office/powerpoint/2010/main" val="35165080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80252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1495381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40"/>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1791142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52693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1835335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1"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77C5135-C6EC-4FEB-97E1-E7A17BEAE96C}" type="datetimeFigureOut">
              <a:rPr lang="pt-BR" smtClean="0"/>
              <a:t>17/05/2018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352746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77C5135-C6EC-4FEB-97E1-E7A17BEAE96C}" type="datetimeFigureOut">
              <a:rPr lang="pt-BR" smtClean="0"/>
              <a:t>17/05/2018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1222077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77C5135-C6EC-4FEB-97E1-E7A17BEAE96C}" type="datetimeFigureOut">
              <a:rPr lang="pt-BR" smtClean="0"/>
              <a:t>17/05/2018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385990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77C5135-C6EC-4FEB-97E1-E7A17BEAE96C}" type="datetimeFigureOut">
              <a:rPr lang="pt-BR" smtClean="0"/>
              <a:t>17/05/2018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2868107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77C5135-C6EC-4FEB-97E1-E7A17BEAE96C}" type="datetimeFigureOut">
              <a:rPr lang="pt-BR" smtClean="0"/>
              <a:t>17/05/2018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3524891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77C5135-C6EC-4FEB-97E1-E7A17BEAE96C}" type="datetimeFigureOut">
              <a:rPr lang="pt-BR" smtClean="0"/>
              <a:t>17/05/2018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B1E68D5-6873-41D9-9B60-358195EC3482}" type="slidenum">
              <a:rPr lang="pt-BR" smtClean="0"/>
              <a:t>‹nº›</a:t>
            </a:fld>
            <a:endParaRPr lang="pt-BR"/>
          </a:p>
        </p:txBody>
      </p:sp>
    </p:spTree>
    <p:extLst>
      <p:ext uri="{BB962C8B-B14F-4D97-AF65-F5344CB8AC3E}">
        <p14:creationId xmlns:p14="http://schemas.microsoft.com/office/powerpoint/2010/main" val="3881768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C5135-C6EC-4FEB-97E1-E7A17BEAE96C}" type="datetimeFigureOut">
              <a:rPr lang="pt-BR" smtClean="0"/>
              <a:t>17/05/2018</a:t>
            </a:fld>
            <a:endParaRPr lang="pt-BR"/>
          </a:p>
        </p:txBody>
      </p:sp>
      <p:sp>
        <p:nvSpPr>
          <p:cNvPr id="5" name="Espaço Reservado para Rodapé 4"/>
          <p:cNvSpPr>
            <a:spLocks noGrp="1"/>
          </p:cNvSpPr>
          <p:nvPr>
            <p:ph type="ftr" sz="quarter" idx="3"/>
          </p:nvPr>
        </p:nvSpPr>
        <p:spPr>
          <a:xfrm>
            <a:off x="3124201"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1"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1E68D5-6873-41D9-9B60-358195EC3482}" type="slidenum">
              <a:rPr lang="pt-BR" smtClean="0"/>
              <a:t>‹nº›</a:t>
            </a:fld>
            <a:endParaRPr lang="pt-BR"/>
          </a:p>
        </p:txBody>
      </p:sp>
      <p:pic>
        <p:nvPicPr>
          <p:cNvPr id="7" name="Picture 3" descr="Z:\Documentos\2018\48º Congresso da Assemae\Peças Gráficas\Template Power Point\banner 730x124 (2) - Cópia.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512" y="5517233"/>
            <a:ext cx="9180512" cy="14001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Z:\Documentos\2018\48º Congresso da Assemae\Peças Gráficas\Template Power Point\fundo power point.jpg"/>
          <p:cNvPicPr>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l="9337" r="8716"/>
          <a:stretch/>
        </p:blipFill>
        <p:spPr bwMode="auto">
          <a:xfrm>
            <a:off x="-36512" y="0"/>
            <a:ext cx="9180512" cy="5517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97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daiane.simao@saaejacarei.sp.gov.b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ítulo 2"/>
          <p:cNvSpPr>
            <a:spLocks noGrp="1"/>
          </p:cNvSpPr>
          <p:nvPr>
            <p:ph type="subTitle" idx="4294967295"/>
          </p:nvPr>
        </p:nvSpPr>
        <p:spPr>
          <a:xfrm>
            <a:off x="485800" y="3717032"/>
            <a:ext cx="8064896" cy="1368152"/>
          </a:xfrm>
        </p:spPr>
        <p:txBody>
          <a:bodyPr>
            <a:normAutofit fontScale="92500" lnSpcReduction="20000"/>
          </a:bodyPr>
          <a:lstStyle/>
          <a:p>
            <a:pPr marL="0" indent="0" algn="just">
              <a:buNone/>
            </a:pPr>
            <a:r>
              <a:rPr lang="pt-BR" sz="3500" b="1" dirty="0" smtClean="0"/>
              <a:t>Autora: Daiane Sara Chagas Simão </a:t>
            </a:r>
            <a:endParaRPr lang="pt-BR" sz="3500" b="1" dirty="0"/>
          </a:p>
          <a:p>
            <a:pPr marL="0" indent="0" algn="just">
              <a:buNone/>
            </a:pPr>
            <a:r>
              <a:rPr lang="pt-BR" b="1" dirty="0" smtClean="0"/>
              <a:t>Diretora </a:t>
            </a:r>
            <a:r>
              <a:rPr lang="pt-BR" b="1" dirty="0" smtClean="0"/>
              <a:t>Técnica de Tratamento de Água e </a:t>
            </a:r>
            <a:r>
              <a:rPr lang="pt-BR" b="1" dirty="0" smtClean="0"/>
              <a:t>Esgoto </a:t>
            </a:r>
            <a:r>
              <a:rPr lang="pt-BR" b="1" dirty="0" smtClean="0"/>
              <a:t>do SAAE de Jacareí</a:t>
            </a:r>
          </a:p>
          <a:p>
            <a:pPr algn="l"/>
            <a:endParaRPr lang="pt-BR" sz="2800" dirty="0"/>
          </a:p>
        </p:txBody>
      </p:sp>
      <p:sp>
        <p:nvSpPr>
          <p:cNvPr id="5" name="Título 1"/>
          <p:cNvSpPr>
            <a:spLocks noGrp="1"/>
          </p:cNvSpPr>
          <p:nvPr>
            <p:ph type="ctrTitle" idx="4294967295"/>
          </p:nvPr>
        </p:nvSpPr>
        <p:spPr>
          <a:xfrm>
            <a:off x="0" y="620688"/>
            <a:ext cx="9036496" cy="2387600"/>
          </a:xfrm>
        </p:spPr>
        <p:txBody>
          <a:bodyPr anchor="ctr" anchorCtr="0">
            <a:normAutofit fontScale="90000"/>
          </a:bodyPr>
          <a:lstStyle/>
          <a:p>
            <a:r>
              <a:rPr lang="pt-BR" b="1" dirty="0"/>
              <a:t>A INTERFERÊNCIA DO NÍVEL DO RIO NO TRATAMENTO E QUALIDADE DA ÁGUA PARA ABASTECIMENTO PÚBLICO – MUNICÍPIO DE JACAREÍ - SP</a:t>
            </a:r>
            <a:endParaRPr lang="pt-BR" dirty="0"/>
          </a:p>
        </p:txBody>
      </p:sp>
    </p:spTree>
    <p:extLst>
      <p:ext uri="{BB962C8B-B14F-4D97-AF65-F5344CB8AC3E}">
        <p14:creationId xmlns:p14="http://schemas.microsoft.com/office/powerpoint/2010/main" val="2602150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Resultados e Discussão</a:t>
            </a:r>
            <a:endParaRPr lang="pt-BR"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83557236"/>
              </p:ext>
            </p:extLst>
          </p:nvPr>
        </p:nvGraphicFramePr>
        <p:xfrm>
          <a:off x="179512" y="2204864"/>
          <a:ext cx="8640000"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6" name="CaixaDeTexto 5"/>
          <p:cNvSpPr txBox="1"/>
          <p:nvPr/>
        </p:nvSpPr>
        <p:spPr>
          <a:xfrm>
            <a:off x="457200" y="1124744"/>
            <a:ext cx="8579296" cy="954107"/>
          </a:xfrm>
          <a:prstGeom prst="rect">
            <a:avLst/>
          </a:prstGeom>
          <a:noFill/>
        </p:spPr>
        <p:txBody>
          <a:bodyPr wrap="square" rtlCol="0">
            <a:spAutoFit/>
          </a:bodyPr>
          <a:lstStyle/>
          <a:p>
            <a:pPr algn="just"/>
            <a:r>
              <a:rPr lang="pt-BR" sz="1400" dirty="0"/>
              <a:t>Em relação ao consumo de insumos para tratamento de água, com foco no coagulante – sulfato de alumínio, é possível </a:t>
            </a:r>
            <a:r>
              <a:rPr lang="pt-BR" sz="1400" dirty="0" smtClean="0"/>
              <a:t>observar também </a:t>
            </a:r>
            <a:r>
              <a:rPr lang="pt-BR" sz="1400" dirty="0"/>
              <a:t>uma interação inversamente proporcional em relação a vazão do Rio Paraíba do Sul, uma vez que com o aumento da alcalinidade da água bruta, a necessidade de aumento de dosagem de coagulante torna-se maior durante o processo de tratamento de água.</a:t>
            </a:r>
            <a:endParaRPr lang="pt-BR" sz="1400" dirty="0" smtClean="0"/>
          </a:p>
        </p:txBody>
      </p:sp>
    </p:spTree>
    <p:extLst>
      <p:ext uri="{BB962C8B-B14F-4D97-AF65-F5344CB8AC3E}">
        <p14:creationId xmlns:p14="http://schemas.microsoft.com/office/powerpoint/2010/main" val="1754045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Resultados e Discussão</a:t>
            </a:r>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967088394"/>
              </p:ext>
            </p:extLst>
          </p:nvPr>
        </p:nvGraphicFramePr>
        <p:xfrm>
          <a:off x="323528" y="2060848"/>
          <a:ext cx="8640000"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6" name="CaixaDeTexto 5"/>
          <p:cNvSpPr txBox="1"/>
          <p:nvPr/>
        </p:nvSpPr>
        <p:spPr>
          <a:xfrm>
            <a:off x="457200" y="1124744"/>
            <a:ext cx="8579296" cy="954107"/>
          </a:xfrm>
          <a:prstGeom prst="rect">
            <a:avLst/>
          </a:prstGeom>
          <a:noFill/>
        </p:spPr>
        <p:txBody>
          <a:bodyPr wrap="square" rtlCol="0">
            <a:spAutoFit/>
          </a:bodyPr>
          <a:lstStyle/>
          <a:p>
            <a:pPr algn="just"/>
            <a:r>
              <a:rPr lang="pt-BR" sz="1400" dirty="0"/>
              <a:t>Em relação ao consumo de insumos para tratamento de água, com foco no </a:t>
            </a:r>
            <a:r>
              <a:rPr lang="pt-BR" sz="1400" dirty="0" err="1"/>
              <a:t>alcalinizante</a:t>
            </a:r>
            <a:r>
              <a:rPr lang="pt-BR" sz="1400" dirty="0"/>
              <a:t> – cal hidratada, é possível observar </a:t>
            </a:r>
            <a:r>
              <a:rPr lang="pt-BR" sz="1400" dirty="0" smtClean="0"/>
              <a:t>também </a:t>
            </a:r>
            <a:r>
              <a:rPr lang="pt-BR" sz="1400" dirty="0"/>
              <a:t>uma interação inversamente proporcional em relação a vazão do Rio Paraíba do Sul, uma vez que com o aumento da alcalinidade da água bruta, há a necessidade de aumento de dosagem de coagulante, e consequentemente maior dosagem de </a:t>
            </a:r>
            <a:r>
              <a:rPr lang="pt-BR" sz="1400" dirty="0" err="1"/>
              <a:t>alcalinizante</a:t>
            </a:r>
            <a:r>
              <a:rPr lang="pt-BR" sz="1400" dirty="0"/>
              <a:t>, a fim de se corrigir o pH.</a:t>
            </a:r>
            <a:endParaRPr lang="pt-BR" sz="1400" dirty="0" smtClean="0"/>
          </a:p>
        </p:txBody>
      </p:sp>
    </p:spTree>
    <p:extLst>
      <p:ext uri="{BB962C8B-B14F-4D97-AF65-F5344CB8AC3E}">
        <p14:creationId xmlns:p14="http://schemas.microsoft.com/office/powerpoint/2010/main" val="2528374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Resultados e Discussão</a:t>
            </a: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2966943985"/>
              </p:ext>
            </p:extLst>
          </p:nvPr>
        </p:nvGraphicFramePr>
        <p:xfrm>
          <a:off x="251520" y="2132856"/>
          <a:ext cx="8640000"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CaixaDeTexto 4"/>
          <p:cNvSpPr txBox="1"/>
          <p:nvPr/>
        </p:nvSpPr>
        <p:spPr>
          <a:xfrm>
            <a:off x="457200" y="1124744"/>
            <a:ext cx="8579296" cy="954107"/>
          </a:xfrm>
          <a:prstGeom prst="rect">
            <a:avLst/>
          </a:prstGeom>
          <a:noFill/>
        </p:spPr>
        <p:txBody>
          <a:bodyPr wrap="square" rtlCol="0">
            <a:spAutoFit/>
          </a:bodyPr>
          <a:lstStyle/>
          <a:p>
            <a:pPr algn="just"/>
            <a:r>
              <a:rPr lang="pt-BR" sz="1400" dirty="0"/>
              <a:t>Em relação à qualidade da água, os parâmetros que hipoteticamente seriam afetados eram a concentração de alumínio e a turbidez, influenciados pelo aumento de dosagem de sulfato de alumínio e cal hidratada </a:t>
            </a:r>
            <a:r>
              <a:rPr lang="pt-BR" sz="1400" dirty="0" smtClean="0"/>
              <a:t>respectivamente. Entretanto </a:t>
            </a:r>
            <a:r>
              <a:rPr lang="pt-BR" sz="1400" dirty="0"/>
              <a:t>de acordo com o confronto de informações, apenas o parâmetro turbidez da água tratada sofreu interferência da vazão do nível do </a:t>
            </a:r>
            <a:r>
              <a:rPr lang="pt-BR" sz="1400" dirty="0" smtClean="0"/>
              <a:t>rio.</a:t>
            </a:r>
          </a:p>
        </p:txBody>
      </p:sp>
    </p:spTree>
    <p:extLst>
      <p:ext uri="{BB962C8B-B14F-4D97-AF65-F5344CB8AC3E}">
        <p14:creationId xmlns:p14="http://schemas.microsoft.com/office/powerpoint/2010/main" val="157209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Resultados e Discussão</a:t>
            </a:r>
          </a:p>
        </p:txBody>
      </p:sp>
      <p:graphicFrame>
        <p:nvGraphicFramePr>
          <p:cNvPr id="9" name="Gráfico 8"/>
          <p:cNvGraphicFramePr>
            <a:graphicFrameLocks/>
          </p:cNvGraphicFramePr>
          <p:nvPr>
            <p:extLst>
              <p:ext uri="{D42A27DB-BD31-4B8C-83A1-F6EECF244321}">
                <p14:modId xmlns:p14="http://schemas.microsoft.com/office/powerpoint/2010/main" val="3539980449"/>
              </p:ext>
            </p:extLst>
          </p:nvPr>
        </p:nvGraphicFramePr>
        <p:xfrm>
          <a:off x="0" y="2089139"/>
          <a:ext cx="9036496"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10" name="CaixaDeTexto 9"/>
          <p:cNvSpPr txBox="1"/>
          <p:nvPr/>
        </p:nvSpPr>
        <p:spPr>
          <a:xfrm>
            <a:off x="457200" y="1124744"/>
            <a:ext cx="8579296" cy="954107"/>
          </a:xfrm>
          <a:prstGeom prst="rect">
            <a:avLst/>
          </a:prstGeom>
          <a:noFill/>
        </p:spPr>
        <p:txBody>
          <a:bodyPr wrap="square" rtlCol="0">
            <a:spAutoFit/>
          </a:bodyPr>
          <a:lstStyle/>
          <a:p>
            <a:pPr algn="just"/>
            <a:r>
              <a:rPr lang="pt-BR" sz="1400" dirty="0"/>
              <a:t>Referente à concentração de alumínio na saída do tratamento, manteve-se ao longo do ano a concentração média de 0,10 mg/L, dessa forma atendendo as especificações da PRC n° 5, de 28 de setembro de 2017, Anexo XX (antiga Portaria 2914/11) do Ministério da Saúde, que é de 0,2 mg/L, mantendo assim a manutenção da qualidade da água na saída do tratamento.</a:t>
            </a:r>
          </a:p>
        </p:txBody>
      </p:sp>
    </p:spTree>
    <p:extLst>
      <p:ext uri="{BB962C8B-B14F-4D97-AF65-F5344CB8AC3E}">
        <p14:creationId xmlns:p14="http://schemas.microsoft.com/office/powerpoint/2010/main" val="2060328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Conclusão</a:t>
            </a:r>
            <a:endParaRPr lang="pt-BR" dirty="0"/>
          </a:p>
        </p:txBody>
      </p:sp>
      <p:sp>
        <p:nvSpPr>
          <p:cNvPr id="3" name="Espaço Reservado para Conteúdo 2"/>
          <p:cNvSpPr>
            <a:spLocks noGrp="1"/>
          </p:cNvSpPr>
          <p:nvPr>
            <p:ph idx="1"/>
          </p:nvPr>
        </p:nvSpPr>
        <p:spPr>
          <a:xfrm>
            <a:off x="457200" y="1340768"/>
            <a:ext cx="8229600" cy="4032449"/>
          </a:xfrm>
        </p:spPr>
        <p:txBody>
          <a:bodyPr>
            <a:normAutofit/>
          </a:bodyPr>
          <a:lstStyle/>
          <a:p>
            <a:pPr algn="just"/>
            <a:r>
              <a:rPr lang="pt-BR" sz="1800" dirty="0"/>
              <a:t>Concluiu-se que a redução de vazão no rio Paraíba do Sul influencia diretamente no acréscimo de custos em relação ao tratamento de água, devido ao aumento de consumo de insumos químicos como o coagulante e o </a:t>
            </a:r>
            <a:r>
              <a:rPr lang="pt-BR" sz="1800" dirty="0" err="1"/>
              <a:t>alcalinizante</a:t>
            </a:r>
            <a:r>
              <a:rPr lang="pt-BR" sz="1800" dirty="0"/>
              <a:t>. Em relação à qualidade da água, estritamente em relação aos parâmetros concentração de alumínio e turbidez, constatou-se que apenas o parâmetro turbidez foi afetado</a:t>
            </a:r>
            <a:r>
              <a:rPr lang="pt-BR" sz="1800" dirty="0" smtClean="0"/>
              <a:t>.</a:t>
            </a:r>
          </a:p>
          <a:p>
            <a:pPr marL="0" indent="0" algn="just">
              <a:buNone/>
            </a:pPr>
            <a:endParaRPr lang="pt-BR" sz="1800" dirty="0"/>
          </a:p>
          <a:p>
            <a:pPr algn="just"/>
            <a:r>
              <a:rPr lang="pt-BR" sz="1800" dirty="0"/>
              <a:t>Estudos mais aprofundados com uma maior amplitude de parâmetros analisados são fundamentais para melhor quantificação dos impactos das alterações de vazão em rios que servem para abastecimento público no tratamento e qualidade da água, assim como destacar a importância de tais influências durante as definições de alterações em regimes de vazão de rios de interesse público, que habitualmente são influenciados por questões energéticas e </a:t>
            </a:r>
            <a:r>
              <a:rPr lang="pt-BR" sz="1800" dirty="0" err="1"/>
              <a:t>reservação</a:t>
            </a:r>
            <a:r>
              <a:rPr lang="pt-BR" sz="1800" dirty="0"/>
              <a:t> de água.</a:t>
            </a:r>
          </a:p>
          <a:p>
            <a:endParaRPr lang="pt-BR" dirty="0"/>
          </a:p>
        </p:txBody>
      </p:sp>
    </p:spTree>
    <p:extLst>
      <p:ext uri="{BB962C8B-B14F-4D97-AF65-F5344CB8AC3E}">
        <p14:creationId xmlns:p14="http://schemas.microsoft.com/office/powerpoint/2010/main" val="1955289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600203"/>
            <a:ext cx="8229600" cy="3773014"/>
          </a:xfrm>
        </p:spPr>
        <p:txBody>
          <a:bodyPr>
            <a:normAutofit/>
          </a:bodyPr>
          <a:lstStyle/>
          <a:p>
            <a:pPr marL="0" indent="0" algn="ctr">
              <a:buNone/>
            </a:pPr>
            <a:r>
              <a:rPr lang="pt-BR" sz="4400" dirty="0" smtClean="0"/>
              <a:t>OBRIGADA!</a:t>
            </a:r>
          </a:p>
          <a:p>
            <a:pPr marL="0" indent="0" algn="ctr">
              <a:buNone/>
            </a:pPr>
            <a:endParaRPr lang="pt-BR" sz="4000" dirty="0" smtClean="0"/>
          </a:p>
          <a:p>
            <a:pPr marL="0" indent="0">
              <a:buNone/>
            </a:pPr>
            <a:r>
              <a:rPr lang="pt-BR" dirty="0" smtClean="0"/>
              <a:t>Contato: </a:t>
            </a:r>
            <a:r>
              <a:rPr lang="pt-BR" dirty="0" smtClean="0">
                <a:hlinkClick r:id="rId2"/>
              </a:rPr>
              <a:t>daiane.simao@saaejacarei.sp.gov.br</a:t>
            </a:r>
            <a:endParaRPr lang="pt-BR" dirty="0" smtClean="0"/>
          </a:p>
          <a:p>
            <a:pPr marL="0" indent="0" algn="ctr">
              <a:buNone/>
            </a:pPr>
            <a:r>
              <a:rPr lang="pt-BR" dirty="0" smtClean="0"/>
              <a:t>(12) 3951-8245</a:t>
            </a:r>
            <a:endParaRPr lang="pt-BR" dirty="0"/>
          </a:p>
        </p:txBody>
      </p:sp>
    </p:spTree>
    <p:extLst>
      <p:ext uri="{BB962C8B-B14F-4D97-AF65-F5344CB8AC3E}">
        <p14:creationId xmlns:p14="http://schemas.microsoft.com/office/powerpoint/2010/main" val="3146659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Introdução</a:t>
            </a:r>
            <a:endParaRPr lang="pt-BR" dirty="0"/>
          </a:p>
        </p:txBody>
      </p:sp>
      <p:sp>
        <p:nvSpPr>
          <p:cNvPr id="3" name="Espaço Reservado para Conteúdo 2"/>
          <p:cNvSpPr>
            <a:spLocks noGrp="1"/>
          </p:cNvSpPr>
          <p:nvPr>
            <p:ph idx="1"/>
          </p:nvPr>
        </p:nvSpPr>
        <p:spPr>
          <a:xfrm>
            <a:off x="457200" y="1600203"/>
            <a:ext cx="8229600" cy="3773014"/>
          </a:xfrm>
        </p:spPr>
        <p:txBody>
          <a:bodyPr/>
          <a:lstStyle/>
          <a:p>
            <a:pPr algn="just"/>
            <a:r>
              <a:rPr lang="pt-BR" sz="2000" dirty="0"/>
              <a:t>Alterações nas vazões de rios de domínio federal e de interesse público que disponibilizam água para abastecimento, são frequentemente realizados com base em decisões conjuntas, estas alterações incidem diretamente nos níveis dos corpos hídricos. </a:t>
            </a:r>
            <a:endParaRPr lang="pt-BR" sz="2000" dirty="0" smtClean="0"/>
          </a:p>
          <a:p>
            <a:pPr algn="just"/>
            <a:endParaRPr lang="pt-BR" sz="2000" dirty="0"/>
          </a:p>
          <a:p>
            <a:pPr algn="just"/>
            <a:r>
              <a:rPr lang="pt-BR" sz="2000" dirty="0"/>
              <a:t>No caso do Rio Paraíba do Sul tais ações conjuntas são deliberadas em reuniões do Grupo de Trabalho de Acompanhamento das Operações </a:t>
            </a:r>
            <a:r>
              <a:rPr lang="pt-BR" sz="2000" dirty="0" smtClean="0"/>
              <a:t>Hidráulicas – GTOAH,  no qual participam diversos órgãos como AGEVAP, ANA, Light Energia, DAEE, Sabesp, SAAE Jacareí dentre outros. </a:t>
            </a:r>
          </a:p>
          <a:p>
            <a:pPr marL="0" indent="0" algn="just">
              <a:buNone/>
            </a:pPr>
            <a:endParaRPr lang="pt-BR" sz="2000" dirty="0"/>
          </a:p>
        </p:txBody>
      </p:sp>
    </p:spTree>
    <p:extLst>
      <p:ext uri="{BB962C8B-B14F-4D97-AF65-F5344CB8AC3E}">
        <p14:creationId xmlns:p14="http://schemas.microsoft.com/office/powerpoint/2010/main" val="413487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Introdução</a:t>
            </a:r>
          </a:p>
        </p:txBody>
      </p:sp>
      <p:pic>
        <p:nvPicPr>
          <p:cNvPr id="4" name="Imagem 3"/>
          <p:cNvPicPr>
            <a:picLocks noChangeAspect="1"/>
          </p:cNvPicPr>
          <p:nvPr/>
        </p:nvPicPr>
        <p:blipFill>
          <a:blip r:embed="rId2"/>
          <a:stretch>
            <a:fillRect/>
          </a:stretch>
        </p:blipFill>
        <p:spPr>
          <a:xfrm>
            <a:off x="969014" y="1844824"/>
            <a:ext cx="7205972" cy="3640081"/>
          </a:xfrm>
          <a:prstGeom prst="rect">
            <a:avLst/>
          </a:prstGeom>
        </p:spPr>
      </p:pic>
      <p:sp>
        <p:nvSpPr>
          <p:cNvPr id="5" name="CaixaDeTexto 4"/>
          <p:cNvSpPr txBox="1"/>
          <p:nvPr/>
        </p:nvSpPr>
        <p:spPr>
          <a:xfrm>
            <a:off x="969014" y="1249095"/>
            <a:ext cx="6795771" cy="584775"/>
          </a:xfrm>
          <a:prstGeom prst="rect">
            <a:avLst/>
          </a:prstGeom>
          <a:noFill/>
        </p:spPr>
        <p:txBody>
          <a:bodyPr wrap="none" rtlCol="0">
            <a:spAutoFit/>
          </a:bodyPr>
          <a:lstStyle/>
          <a:p>
            <a:r>
              <a:rPr lang="pt-BR" sz="1600" dirty="0" smtClean="0"/>
              <a:t>Relação diretamente proporcional entre vazão </a:t>
            </a:r>
            <a:r>
              <a:rPr lang="pt-BR" sz="1600" dirty="0" err="1" smtClean="0"/>
              <a:t>defluente</a:t>
            </a:r>
            <a:r>
              <a:rPr lang="pt-BR" sz="1600" dirty="0" smtClean="0"/>
              <a:t> da barragem de Santa </a:t>
            </a:r>
          </a:p>
          <a:p>
            <a:r>
              <a:rPr lang="pt-BR" sz="1600" dirty="0" smtClean="0"/>
              <a:t>Branca e o nível do rio na estação de captação de água do SAAE Jacareí.</a:t>
            </a:r>
            <a:endParaRPr lang="pt-BR" sz="1600" dirty="0"/>
          </a:p>
        </p:txBody>
      </p:sp>
    </p:spTree>
    <p:extLst>
      <p:ext uri="{BB962C8B-B14F-4D97-AF65-F5344CB8AC3E}">
        <p14:creationId xmlns:p14="http://schemas.microsoft.com/office/powerpoint/2010/main" val="174934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Introdução</a:t>
            </a:r>
          </a:p>
        </p:txBody>
      </p:sp>
      <p:sp>
        <p:nvSpPr>
          <p:cNvPr id="3" name="Espaço Reservado para Conteúdo 2"/>
          <p:cNvSpPr>
            <a:spLocks noGrp="1"/>
          </p:cNvSpPr>
          <p:nvPr>
            <p:ph idx="1"/>
          </p:nvPr>
        </p:nvSpPr>
        <p:spPr>
          <a:xfrm>
            <a:off x="457200" y="1600203"/>
            <a:ext cx="8229600" cy="3773014"/>
          </a:xfrm>
        </p:spPr>
        <p:txBody>
          <a:bodyPr>
            <a:normAutofit/>
          </a:bodyPr>
          <a:lstStyle/>
          <a:p>
            <a:pPr algn="just"/>
            <a:r>
              <a:rPr lang="pt-BR" sz="1800" dirty="0"/>
              <a:t>A combinação de redução de quantidade e deterioração da qualidade interfere no uso das águas, sendo necessárias maiores atenções por parte das empresas de saneamento para a correta utilização de tecnologias para uma eficiência dos processos de </a:t>
            </a:r>
            <a:r>
              <a:rPr lang="pt-BR" sz="1800" dirty="0" err="1"/>
              <a:t>potabilização</a:t>
            </a:r>
            <a:r>
              <a:rPr lang="pt-BR" sz="1800" dirty="0"/>
              <a:t>. Com efeito, as alterações da qualidade dessa água bruta, podem então influenciar diretamente nas operações unitárias das estações de tratamento de água para consumo humano, interferindo na manutenção dos índices de qualidade do tratamento (PRIANTI JR., 2009</a:t>
            </a:r>
            <a:r>
              <a:rPr lang="pt-BR" sz="1800" dirty="0" smtClean="0"/>
              <a:t>).</a:t>
            </a:r>
          </a:p>
          <a:p>
            <a:pPr algn="just"/>
            <a:endParaRPr lang="pt-BR" sz="1800" dirty="0"/>
          </a:p>
          <a:p>
            <a:pPr algn="just"/>
            <a:r>
              <a:rPr lang="pt-BR" sz="1800" dirty="0"/>
              <a:t>Um dos parâmetros diretamente influenciado pelo nível do rio é a alcalinidade, que é constituído pelos íons bicarbonato (HCO3-), carbonato (CO3-) e hidróxido (OH), uma vez que com a redução do nível, a água fica mais concentrada, aumentando assim a concentração destes íons. </a:t>
            </a:r>
          </a:p>
          <a:p>
            <a:endParaRPr lang="pt-BR" dirty="0"/>
          </a:p>
        </p:txBody>
      </p:sp>
    </p:spTree>
    <p:extLst>
      <p:ext uri="{BB962C8B-B14F-4D97-AF65-F5344CB8AC3E}">
        <p14:creationId xmlns:p14="http://schemas.microsoft.com/office/powerpoint/2010/main" val="171988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Introdução</a:t>
            </a:r>
          </a:p>
        </p:txBody>
      </p:sp>
      <p:sp>
        <p:nvSpPr>
          <p:cNvPr id="3" name="Espaço Reservado para Conteúdo 2"/>
          <p:cNvSpPr>
            <a:spLocks noGrp="1"/>
          </p:cNvSpPr>
          <p:nvPr>
            <p:ph idx="1"/>
          </p:nvPr>
        </p:nvSpPr>
        <p:spPr>
          <a:xfrm>
            <a:off x="457200" y="1600203"/>
            <a:ext cx="8229600" cy="3773014"/>
          </a:xfrm>
        </p:spPr>
        <p:txBody>
          <a:bodyPr>
            <a:normAutofit/>
          </a:bodyPr>
          <a:lstStyle/>
          <a:p>
            <a:pPr algn="just"/>
            <a:r>
              <a:rPr lang="pt-BR" sz="1800" dirty="0"/>
              <a:t>No campo da </a:t>
            </a:r>
            <a:r>
              <a:rPr lang="pt-BR" sz="1800" dirty="0" err="1"/>
              <a:t>potabilização</a:t>
            </a:r>
            <a:r>
              <a:rPr lang="pt-BR" sz="1800" dirty="0"/>
              <a:t> da água para consumo humano, a alcalinidade surge com uma função primordial para a ocorrência satisfatória da coagulação, evitando a queda acentuada do pH, principalmente quando os coagulantes aplicados são sais de ferro e </a:t>
            </a:r>
            <a:r>
              <a:rPr lang="pt-BR" sz="1800" dirty="0" smtClean="0"/>
              <a:t>alumínio.</a:t>
            </a:r>
          </a:p>
          <a:p>
            <a:pPr marL="0" indent="0" algn="just">
              <a:buNone/>
            </a:pPr>
            <a:endParaRPr lang="pt-BR" sz="1800" dirty="0" smtClean="0"/>
          </a:p>
          <a:p>
            <a:pPr algn="just"/>
            <a:r>
              <a:rPr lang="pt-BR" sz="1800" dirty="0"/>
              <a:t>Portanto quando há a redução do nível de um corpo d’água e o consequente aumento do parâmetro alcalinidade, diretamente o processo de tratamento é afetado, uma vez que são necessárias maiores dosagens de coagulante e consequentemente de </a:t>
            </a:r>
            <a:r>
              <a:rPr lang="pt-BR" sz="1800" dirty="0" err="1"/>
              <a:t>alcalinizante</a:t>
            </a:r>
            <a:r>
              <a:rPr lang="pt-BR" sz="1800" dirty="0"/>
              <a:t>, a fim de regular o pH da saída do tratamento.</a:t>
            </a:r>
          </a:p>
          <a:p>
            <a:pPr marL="0" indent="0">
              <a:buNone/>
            </a:pPr>
            <a:endParaRPr lang="pt-BR" sz="1800" dirty="0"/>
          </a:p>
        </p:txBody>
      </p:sp>
    </p:spTree>
    <p:extLst>
      <p:ext uri="{BB962C8B-B14F-4D97-AF65-F5344CB8AC3E}">
        <p14:creationId xmlns:p14="http://schemas.microsoft.com/office/powerpoint/2010/main" val="332557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smtClean="0"/>
              <a:t>Material e Métodos</a:t>
            </a:r>
            <a:endParaRPr lang="pt-BR" dirty="0"/>
          </a:p>
        </p:txBody>
      </p:sp>
      <p:sp>
        <p:nvSpPr>
          <p:cNvPr id="3" name="Espaço Reservado para Conteúdo 2"/>
          <p:cNvSpPr>
            <a:spLocks noGrp="1"/>
          </p:cNvSpPr>
          <p:nvPr>
            <p:ph idx="1"/>
          </p:nvPr>
        </p:nvSpPr>
        <p:spPr>
          <a:xfrm>
            <a:off x="457200" y="1600203"/>
            <a:ext cx="8229600" cy="3773014"/>
          </a:xfrm>
        </p:spPr>
        <p:txBody>
          <a:bodyPr>
            <a:normAutofit/>
          </a:bodyPr>
          <a:lstStyle/>
          <a:p>
            <a:pPr algn="just"/>
            <a:r>
              <a:rPr lang="pt-BR" sz="1900" dirty="0"/>
              <a:t>O município de Jacareí é situado na região Metropolitana de São Paulo e conta atualmente com uma população de cerca de 230 mil habitantes, 104.566 economias e 86.465 ligações de água </a:t>
            </a:r>
            <a:r>
              <a:rPr lang="pt-BR" sz="1900" dirty="0" smtClean="0"/>
              <a:t>cadastradas (maio de 2018). </a:t>
            </a:r>
            <a:r>
              <a:rPr lang="pt-BR" sz="1900" dirty="0"/>
              <a:t>O órgão </a:t>
            </a:r>
            <a:r>
              <a:rPr lang="pt-BR" sz="1900" dirty="0" smtClean="0"/>
              <a:t>responsável </a:t>
            </a:r>
            <a:r>
              <a:rPr lang="pt-BR" sz="1900" dirty="0"/>
              <a:t>pela distribuição de água potável e tratamento de esgoto é o Serviço Autônomo de Água e Esgoto de Jacareí – SAAE </a:t>
            </a:r>
            <a:r>
              <a:rPr lang="pt-BR" sz="1900" dirty="0" smtClean="0"/>
              <a:t>Jacareí.</a:t>
            </a:r>
          </a:p>
          <a:p>
            <a:pPr algn="just"/>
            <a:endParaRPr lang="pt-BR" sz="1900" dirty="0"/>
          </a:p>
          <a:p>
            <a:pPr algn="just"/>
            <a:r>
              <a:rPr lang="pt-BR" sz="1900" dirty="0"/>
              <a:t>Aproximadamente 98% da água captada com fim de abastecimento público no município de Jacareí - SP provêm do Rio Paraíba do Sul, sendo as demais fontes de captação de água provida de fontes subterrâneas distribuídas ao longo do munícipio, e que funcionam de forma complementar à captação principal.</a:t>
            </a:r>
          </a:p>
          <a:p>
            <a:endParaRPr lang="pt-BR" dirty="0"/>
          </a:p>
        </p:txBody>
      </p:sp>
    </p:spTree>
    <p:extLst>
      <p:ext uri="{BB962C8B-B14F-4D97-AF65-F5344CB8AC3E}">
        <p14:creationId xmlns:p14="http://schemas.microsoft.com/office/powerpoint/2010/main" val="303705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Material e Métodos</a:t>
            </a:r>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3198889489"/>
              </p:ext>
            </p:extLst>
          </p:nvPr>
        </p:nvGraphicFramePr>
        <p:xfrm>
          <a:off x="251519" y="2132856"/>
          <a:ext cx="8784977" cy="3340968"/>
        </p:xfrm>
        <a:graphic>
          <a:graphicData uri="http://schemas.openxmlformats.org/drawingml/2006/chart">
            <c:chart xmlns:c="http://schemas.openxmlformats.org/drawingml/2006/chart" xmlns:r="http://schemas.openxmlformats.org/officeDocument/2006/relationships" r:id="rId2"/>
          </a:graphicData>
        </a:graphic>
      </p:graphicFrame>
      <p:sp>
        <p:nvSpPr>
          <p:cNvPr id="5" name="CaixaDeTexto 4"/>
          <p:cNvSpPr txBox="1"/>
          <p:nvPr/>
        </p:nvSpPr>
        <p:spPr>
          <a:xfrm>
            <a:off x="457201" y="1196752"/>
            <a:ext cx="8579296" cy="830997"/>
          </a:xfrm>
          <a:prstGeom prst="rect">
            <a:avLst/>
          </a:prstGeom>
          <a:noFill/>
        </p:spPr>
        <p:txBody>
          <a:bodyPr wrap="square" rtlCol="0">
            <a:spAutoFit/>
          </a:bodyPr>
          <a:lstStyle/>
          <a:p>
            <a:pPr algn="just"/>
            <a:r>
              <a:rPr lang="pt-BR" sz="1600" dirty="0"/>
              <a:t>Observou-se que durante o ano de 2017 houve uma vasta amplitude no que se diz </a:t>
            </a:r>
            <a:r>
              <a:rPr lang="pt-BR" sz="1600" dirty="0" smtClean="0"/>
              <a:t>respeito à </a:t>
            </a:r>
            <a:r>
              <a:rPr lang="pt-BR" sz="1600" dirty="0"/>
              <a:t>variação do nível do Rio Paraíba do Sul no trecho do município de </a:t>
            </a:r>
            <a:r>
              <a:rPr lang="pt-BR" sz="1600" dirty="0" smtClean="0"/>
              <a:t>Jacareí - SP, chegando </a:t>
            </a:r>
            <a:r>
              <a:rPr lang="pt-BR" sz="1600" dirty="0"/>
              <a:t>a aumentar até 99,66% entre os meses de junho e julho.</a:t>
            </a:r>
          </a:p>
        </p:txBody>
      </p:sp>
    </p:spTree>
    <p:extLst>
      <p:ext uri="{BB962C8B-B14F-4D97-AF65-F5344CB8AC3E}">
        <p14:creationId xmlns:p14="http://schemas.microsoft.com/office/powerpoint/2010/main" val="1671974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Material e Métodos</a:t>
            </a:r>
          </a:p>
        </p:txBody>
      </p:sp>
      <p:graphicFrame>
        <p:nvGraphicFramePr>
          <p:cNvPr id="9" name="Espaço Reservado para Conteúdo 8"/>
          <p:cNvGraphicFramePr>
            <a:graphicFrameLocks noGrp="1"/>
          </p:cNvGraphicFramePr>
          <p:nvPr>
            <p:ph idx="1"/>
            <p:extLst>
              <p:ext uri="{D42A27DB-BD31-4B8C-83A1-F6EECF244321}">
                <p14:modId xmlns:p14="http://schemas.microsoft.com/office/powerpoint/2010/main" val="1002293491"/>
              </p:ext>
            </p:extLst>
          </p:nvPr>
        </p:nvGraphicFramePr>
        <p:xfrm>
          <a:off x="251520" y="2132856"/>
          <a:ext cx="8640960" cy="3420000"/>
        </p:xfrm>
        <a:graphic>
          <a:graphicData uri="http://schemas.openxmlformats.org/drawingml/2006/chart">
            <c:chart xmlns:c="http://schemas.openxmlformats.org/drawingml/2006/chart" xmlns:r="http://schemas.openxmlformats.org/officeDocument/2006/relationships" r:id="rId2"/>
          </a:graphicData>
        </a:graphic>
      </p:graphicFrame>
      <p:sp>
        <p:nvSpPr>
          <p:cNvPr id="6" name="CaixaDeTexto 5"/>
          <p:cNvSpPr txBox="1"/>
          <p:nvPr/>
        </p:nvSpPr>
        <p:spPr>
          <a:xfrm>
            <a:off x="457200" y="1196752"/>
            <a:ext cx="8579296" cy="830997"/>
          </a:xfrm>
          <a:prstGeom prst="rect">
            <a:avLst/>
          </a:prstGeom>
          <a:noFill/>
        </p:spPr>
        <p:txBody>
          <a:bodyPr wrap="square" rtlCol="0">
            <a:spAutoFit/>
          </a:bodyPr>
          <a:lstStyle/>
          <a:p>
            <a:pPr algn="just"/>
            <a:r>
              <a:rPr lang="pt-BR" sz="1600" dirty="0" smtClean="0"/>
              <a:t>Dentre os parâmetros de água bruta avaliados, o que sofreu maior interferência de acordo com a variação do nível do rio foi a alcalinidade, conforme demonstrado no gráfico abaixo a relação inversamente proporcional.</a:t>
            </a:r>
          </a:p>
        </p:txBody>
      </p:sp>
    </p:spTree>
    <p:extLst>
      <p:ext uri="{BB962C8B-B14F-4D97-AF65-F5344CB8AC3E}">
        <p14:creationId xmlns:p14="http://schemas.microsoft.com/office/powerpoint/2010/main" val="2522191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l"/>
            <a:r>
              <a:rPr lang="pt-BR" dirty="0"/>
              <a:t>Material e Métodos</a:t>
            </a:r>
          </a:p>
        </p:txBody>
      </p:sp>
      <p:sp>
        <p:nvSpPr>
          <p:cNvPr id="3" name="Espaço Reservado para Conteúdo 2"/>
          <p:cNvSpPr>
            <a:spLocks noGrp="1"/>
          </p:cNvSpPr>
          <p:nvPr>
            <p:ph idx="1"/>
          </p:nvPr>
        </p:nvSpPr>
        <p:spPr>
          <a:xfrm>
            <a:off x="457200" y="1600203"/>
            <a:ext cx="8229600" cy="3773014"/>
          </a:xfrm>
        </p:spPr>
        <p:txBody>
          <a:bodyPr>
            <a:normAutofit/>
          </a:bodyPr>
          <a:lstStyle/>
          <a:p>
            <a:pPr algn="just"/>
            <a:r>
              <a:rPr lang="pt-BR" sz="1800" dirty="0"/>
              <a:t>Valores de alcalinidade mais elevados nos corpos hídricos podem estar associados a processos de decomposição de matéria orgânica, à atividade respiratória de microrganismos, e ao lançamento de efluentes industriais (LIBÂNIO, 2005</a:t>
            </a:r>
            <a:r>
              <a:rPr lang="pt-BR" sz="1800" dirty="0" smtClean="0"/>
              <a:t>).</a:t>
            </a:r>
          </a:p>
          <a:p>
            <a:pPr algn="just"/>
            <a:endParaRPr lang="pt-BR" sz="1800" dirty="0"/>
          </a:p>
          <a:p>
            <a:pPr algn="just"/>
            <a:r>
              <a:rPr lang="pt-BR" sz="1800" dirty="0"/>
              <a:t>Dessa forma é possível depreender que em situações em que o nível do Rio encontra-se reduzido e o lançamento de efluentes mantém-se constante, a tendência de concentração de carga orgânica é maior, ocasionando o aumento da alcalinidade da água bruta e consequentemente interfere no processo de tratamento de água, no qual é requisitada maior dosagem de insumos químicos, principalmente coagulantes.</a:t>
            </a:r>
          </a:p>
          <a:p>
            <a:endParaRPr lang="pt-BR" dirty="0"/>
          </a:p>
        </p:txBody>
      </p:sp>
    </p:spTree>
    <p:extLst>
      <p:ext uri="{BB962C8B-B14F-4D97-AF65-F5344CB8AC3E}">
        <p14:creationId xmlns:p14="http://schemas.microsoft.com/office/powerpoint/2010/main" val="160505547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1237</Words>
  <Application>Microsoft Office PowerPoint</Application>
  <PresentationFormat>Apresentação na tela (4:3)</PresentationFormat>
  <Paragraphs>84</Paragraphs>
  <Slides>15</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15</vt:i4>
      </vt:variant>
    </vt:vector>
  </HeadingPairs>
  <TitlesOfParts>
    <vt:vector size="18" baseType="lpstr">
      <vt:lpstr>Arial</vt:lpstr>
      <vt:lpstr>Calibri</vt:lpstr>
      <vt:lpstr>Tema do Office</vt:lpstr>
      <vt:lpstr>A INTERFERÊNCIA DO NÍVEL DO RIO NO TRATAMENTO E QUALIDADE DA ÁGUA PARA ABASTECIMENTO PÚBLICO – MUNICÍPIO DE JACAREÍ - SP</vt:lpstr>
      <vt:lpstr>Introdução</vt:lpstr>
      <vt:lpstr>Introdução</vt:lpstr>
      <vt:lpstr>Introdução</vt:lpstr>
      <vt:lpstr>Introdução</vt:lpstr>
      <vt:lpstr>Material e Métodos</vt:lpstr>
      <vt:lpstr>Material e Métodos</vt:lpstr>
      <vt:lpstr>Material e Métodos</vt:lpstr>
      <vt:lpstr>Material e Métodos</vt:lpstr>
      <vt:lpstr>Resultados e Discussão</vt:lpstr>
      <vt:lpstr>Resultados e Discussão</vt:lpstr>
      <vt:lpstr>Resultados e Discussão</vt:lpstr>
      <vt:lpstr>Resultados e Discussão</vt:lpstr>
      <vt:lpstr>Conclusão</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Gabriel Silva</dc:creator>
  <cp:lastModifiedBy>Daiane Sara Chagas Simão</cp:lastModifiedBy>
  <cp:revision>33</cp:revision>
  <dcterms:created xsi:type="dcterms:W3CDTF">2018-05-02T19:43:05Z</dcterms:created>
  <dcterms:modified xsi:type="dcterms:W3CDTF">2018-05-17T19:38:02Z</dcterms:modified>
</cp:coreProperties>
</file>